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Raleway ExtraBold"/>
      <p:bold r:id="rId39"/>
      <p:boldItalic r:id="rId40"/>
    </p:embeddedFont>
    <p:embeddedFont>
      <p:font typeface="Raleway Thin"/>
      <p:regular r:id="rId41"/>
      <p:bold r:id="rId42"/>
      <p:italic r:id="rId43"/>
      <p:boldItalic r:id="rId44"/>
    </p:embeddedFont>
    <p:embeddedFont>
      <p:font typeface="Raleway Light"/>
      <p:regular r:id="rId45"/>
      <p:bold r:id="rId46"/>
      <p:italic r:id="rId47"/>
      <p:boldItalic r:id="rId48"/>
    </p:embeddedFont>
    <p:embeddedFont>
      <p:font typeface="Raleway Medium"/>
      <p:regular r:id="rId49"/>
      <p:bold r:id="rId50"/>
      <p:italic r:id="rId51"/>
      <p:boldItalic r:id="rId52"/>
    </p:embeddedFont>
    <p:embeddedFont>
      <p:font typeface="Raleway ExtraLigh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57" roundtripDataSignature="AMtx7mjcagYVkwhqiQFXKzF1WpEQdwFq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3E8B85-3994-43F7-B027-E65F1D483437}">
  <a:tblStyle styleId="{113E8B85-3994-43F7-B027-E65F1D483437}"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ExtraBold-boldItalic.fntdata"/><Relationship Id="rId42" Type="http://schemas.openxmlformats.org/officeDocument/2006/relationships/font" Target="fonts/RalewayThin-bold.fntdata"/><Relationship Id="rId41" Type="http://schemas.openxmlformats.org/officeDocument/2006/relationships/font" Target="fonts/RalewayThin-regular.fntdata"/><Relationship Id="rId44" Type="http://schemas.openxmlformats.org/officeDocument/2006/relationships/font" Target="fonts/RalewayThin-boldItalic.fntdata"/><Relationship Id="rId43" Type="http://schemas.openxmlformats.org/officeDocument/2006/relationships/font" Target="fonts/RalewayThin-italic.fntdata"/><Relationship Id="rId46" Type="http://schemas.openxmlformats.org/officeDocument/2006/relationships/font" Target="fonts/RalewayLight-bold.fntdata"/><Relationship Id="rId45" Type="http://schemas.openxmlformats.org/officeDocument/2006/relationships/font" Target="fonts/Raleway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Light-boldItalic.fntdata"/><Relationship Id="rId47" Type="http://schemas.openxmlformats.org/officeDocument/2006/relationships/font" Target="fonts/RalewayLight-italic.fntdata"/><Relationship Id="rId49" Type="http://schemas.openxmlformats.org/officeDocument/2006/relationships/font" Target="fonts/RalewayMedium-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regular.fntdata"/><Relationship Id="rId34" Type="http://schemas.openxmlformats.org/officeDocument/2006/relationships/slide" Target="slides/slide27.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alewayExtraBold-bold.fntdata"/><Relationship Id="rId38" Type="http://schemas.openxmlformats.org/officeDocument/2006/relationships/font" Target="fonts/Raleway-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Medium-italic.fntdata"/><Relationship Id="rId50" Type="http://schemas.openxmlformats.org/officeDocument/2006/relationships/font" Target="fonts/RalewayMedium-bold.fntdata"/><Relationship Id="rId53" Type="http://schemas.openxmlformats.org/officeDocument/2006/relationships/font" Target="fonts/RalewayExtraLight-regular.fntdata"/><Relationship Id="rId52" Type="http://schemas.openxmlformats.org/officeDocument/2006/relationships/font" Target="fonts/RalewayMedium-boldItalic.fntdata"/><Relationship Id="rId11" Type="http://schemas.openxmlformats.org/officeDocument/2006/relationships/slide" Target="slides/slide4.xml"/><Relationship Id="rId55" Type="http://schemas.openxmlformats.org/officeDocument/2006/relationships/font" Target="fonts/RalewayExtraLight-italic.fntdata"/><Relationship Id="rId10" Type="http://schemas.openxmlformats.org/officeDocument/2006/relationships/slide" Target="slides/slide3.xml"/><Relationship Id="rId54" Type="http://schemas.openxmlformats.org/officeDocument/2006/relationships/font" Target="fonts/RalewayExtraLight-bold.fntdata"/><Relationship Id="rId13" Type="http://schemas.openxmlformats.org/officeDocument/2006/relationships/slide" Target="slides/slide6.xml"/><Relationship Id="rId57" Type="http://customschemas.google.com/relationships/presentationmetadata" Target="metadata"/><Relationship Id="rId12" Type="http://schemas.openxmlformats.org/officeDocument/2006/relationships/slide" Target="slides/slide5.xml"/><Relationship Id="rId56" Type="http://schemas.openxmlformats.org/officeDocument/2006/relationships/font" Target="fonts/RalewayExtraLight-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29"/>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6" name="Shape 56"/>
        <p:cNvGrpSpPr/>
        <p:nvPr/>
      </p:nvGrpSpPr>
      <p:grpSpPr>
        <a:xfrm>
          <a:off x="0" y="0"/>
          <a:ext cx="0" cy="0"/>
          <a:chOff x="0" y="0"/>
          <a:chExt cx="0" cy="0"/>
        </a:xfrm>
      </p:grpSpPr>
      <p:sp>
        <p:nvSpPr>
          <p:cNvPr id="57" name="Google Shape;57;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8" name="Google Shape;58;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vi-VN"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60" name="Google Shape;60;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4"/>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5"/>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5"/>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5"/>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4" name="Google Shape;34;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p3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37"/>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37" name="Shape 37"/>
        <p:cNvGrpSpPr/>
        <p:nvPr/>
      </p:nvGrpSpPr>
      <p:grpSpPr>
        <a:xfrm>
          <a:off x="0" y="0"/>
          <a:ext cx="0" cy="0"/>
          <a:chOff x="0" y="0"/>
          <a:chExt cx="0" cy="0"/>
        </a:xfrm>
      </p:grpSpPr>
      <p:sp>
        <p:nvSpPr>
          <p:cNvPr id="38" name="Google Shape;38;p32"/>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2"/>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2"/>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vi-VN"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41" name="Google Shape;41;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42" name="Shape 42"/>
        <p:cNvGrpSpPr/>
        <p:nvPr/>
      </p:nvGrpSpPr>
      <p:grpSpPr>
        <a:xfrm>
          <a:off x="0" y="0"/>
          <a:ext cx="0" cy="0"/>
          <a:chOff x="0" y="0"/>
          <a:chExt cx="0" cy="0"/>
        </a:xfrm>
      </p:grpSpPr>
      <p:sp>
        <p:nvSpPr>
          <p:cNvPr id="43" name="Google Shape;43;p38"/>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8"/>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8"/>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vi-VN"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1" name="Shape 51"/>
        <p:cNvGrpSpPr/>
        <p:nvPr/>
      </p:nvGrpSpPr>
      <p:grpSpPr>
        <a:xfrm>
          <a:off x="0" y="0"/>
          <a:ext cx="0" cy="0"/>
          <a:chOff x="0" y="0"/>
          <a:chExt cx="0" cy="0"/>
        </a:xfrm>
      </p:grpSpPr>
      <p:sp>
        <p:nvSpPr>
          <p:cNvPr id="52" name="Google Shape;52;p33"/>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3"/>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vi-VN"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55" name="Google Shape;55;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8"/>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1"/>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youtube.com/watch?v=79tRTivyMS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38smQvEyscQ" TargetMode="External"/><Relationship Id="rId4" Type="http://schemas.openxmlformats.org/officeDocument/2006/relationships/hyperlink" Target="http://www.uk.indeed.com/career-advice/career-development/how-to-create-personal-swot-analysis" TargetMode="External"/><Relationship Id="rId5" Type="http://schemas.openxmlformats.org/officeDocument/2006/relationships/hyperlink" Target="https://visme.co/blog/swot-analysis-templat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www.youtube.com/watch?v=OZTNHEwuGuY" TargetMode="External"/><Relationship Id="rId4" Type="http://schemas.openxmlformats.org/officeDocument/2006/relationships/hyperlink" Target="http://www.asaecenter.org/association-careerhq/career/articles/career-management/create-your-personal-strategic-plan" TargetMode="External"/><Relationship Id="rId5" Type="http://schemas.openxmlformats.org/officeDocument/2006/relationships/hyperlink" Target="http://www.template.net/business/plan-templates/personal-strategic-plan-templat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upwork.com/resources/work-life-balance-tips" TargetMode="External"/><Relationship Id="rId4" Type="http://schemas.openxmlformats.org/officeDocument/2006/relationships/hyperlink" Target="https://seaopenresearch.eu/Journals/articles/CMJ2021_I1_3.pdf" TargetMode="External"/><Relationship Id="rId5" Type="http://schemas.openxmlformats.org/officeDocument/2006/relationships/hyperlink" Target="http://www.curvypoints.com/how-to-improve-work-life-balance/" TargetMode="External"/><Relationship Id="rId6" Type="http://schemas.openxmlformats.org/officeDocument/2006/relationships/hyperlink" Target="https://blog.vantagecircle.com/work-life-balanc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1.jp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685802" y="3287213"/>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vi-VN" sz="4000"/>
              <a:t>Program de formare pentru femei </a:t>
            </a:r>
            <a:br>
              <a:rPr lang="vi-VN" sz="4000"/>
            </a:br>
            <a:r>
              <a:rPr b="1" lang="vi-VN" sz="4000">
                <a:solidFill>
                  <a:srgbClr val="981C22"/>
                </a:solidFill>
              </a:rPr>
              <a:t>Soft Skills</a:t>
            </a:r>
            <a:endParaRPr b="1" sz="4000">
              <a:solidFill>
                <a:srgbClr val="981C22"/>
              </a:solidFill>
            </a:endParaRPr>
          </a:p>
        </p:txBody>
      </p:sp>
      <p:pic>
        <p:nvPicPr>
          <p:cNvPr id="66" name="Google Shape;66;p1"/>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vi-VN" sz="1600">
                <a:solidFill>
                  <a:schemeClr val="accent1"/>
                </a:solidFill>
                <a:latin typeface="Raleway Light"/>
                <a:ea typeface="Raleway Light"/>
                <a:cs typeface="Raleway Light"/>
                <a:sym typeface="Raleway Light"/>
              </a:rPr>
              <a:t>Identificarea obstacolelor și facilităților în WLB</a:t>
            </a:r>
            <a:br>
              <a:rPr b="1" lang="vi-VN" sz="1600">
                <a:solidFill>
                  <a:schemeClr val="accent1"/>
                </a:solidFill>
                <a:latin typeface="Raleway Light"/>
                <a:ea typeface="Raleway Light"/>
                <a:cs typeface="Raleway Light"/>
                <a:sym typeface="Raleway Light"/>
              </a:rPr>
            </a:br>
            <a:r>
              <a:rPr b="1" lang="vi-VN" sz="1600">
                <a:solidFill>
                  <a:schemeClr val="accent1"/>
                </a:solidFill>
                <a:latin typeface="Raleway Light"/>
                <a:ea typeface="Raleway Light"/>
                <a:cs typeface="Raleway Light"/>
                <a:sym typeface="Raleway Light"/>
              </a:rPr>
              <a:t> </a:t>
            </a:r>
            <a:r>
              <a:rPr lang="vi-VN" sz="1300">
                <a:solidFill>
                  <a:schemeClr val="dk1"/>
                </a:solidFill>
                <a:latin typeface="Raleway Light"/>
                <a:ea typeface="Raleway Light"/>
                <a:cs typeface="Raleway Light"/>
                <a:sym typeface="Raleway Light"/>
              </a:rPr>
              <a:t>Pentru a începe calea către WLB, trebuie să aveți mijloacele necesare pentru a vă atinge obiectivul. Prima activitate propusă va identifica obstacolele și facilitățile pe care le-ați putea găsi pe parcurs</a:t>
            </a:r>
            <a:endParaRPr sz="1300">
              <a:solidFill>
                <a:schemeClr val="dk1"/>
              </a:solidFill>
              <a:latin typeface="Raleway Light"/>
              <a:ea typeface="Raleway Light"/>
              <a:cs typeface="Raleway Light"/>
              <a:sym typeface="Raleway Light"/>
            </a:endParaRPr>
          </a:p>
        </p:txBody>
      </p:sp>
      <p:sp>
        <p:nvSpPr>
          <p:cNvPr id="146" name="Google Shape;146;p10"/>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vi-VN" sz="1600">
                <a:solidFill>
                  <a:schemeClr val="lt1"/>
                </a:solidFill>
                <a:highlight>
                  <a:srgbClr val="FFB600"/>
                </a:highlight>
                <a:latin typeface="Raleway Light"/>
                <a:ea typeface="Raleway Light"/>
                <a:cs typeface="Raleway Light"/>
                <a:sym typeface="Raleway Light"/>
              </a:rPr>
              <a:t>Pași pentru finalizarea activității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200">
                <a:solidFill>
                  <a:schemeClr val="dk1"/>
                </a:solidFill>
                <a:latin typeface="Raleway Light"/>
                <a:ea typeface="Raleway Light"/>
                <a:cs typeface="Raleway Light"/>
                <a:sym typeface="Raleway Light"/>
              </a:rPr>
              <a:t>Pasul1</a:t>
            </a:r>
            <a:r>
              <a:rPr lang="vi-VN" sz="1200">
                <a:solidFill>
                  <a:schemeClr val="dk1"/>
                </a:solidFill>
                <a:latin typeface="Raleway Light"/>
                <a:ea typeface="Raleway Light"/>
                <a:cs typeface="Raleway Light"/>
                <a:sym typeface="Raleway Light"/>
              </a:rPr>
              <a:t>: Urmăriți discuția TEDx „Echilibrul vieții profesionale: echilibrarea timpului sau echilibrarea identității?”</a:t>
            </a:r>
            <a:endParaRPr/>
          </a:p>
          <a:p>
            <a:pPr indent="0" lvl="0" marL="0" rtl="0" algn="l">
              <a:lnSpc>
                <a:spcPct val="100000"/>
              </a:lnSpc>
              <a:spcBef>
                <a:spcPts val="601"/>
              </a:spcBef>
              <a:spcAft>
                <a:spcPts val="0"/>
              </a:spcAft>
              <a:buSzPts val="1800"/>
              <a:buNone/>
            </a:pPr>
            <a:r>
              <a:rPr b="1" lang="vi-VN" sz="1200">
                <a:solidFill>
                  <a:schemeClr val="dk1"/>
                </a:solidFill>
                <a:latin typeface="Raleway Light"/>
                <a:ea typeface="Raleway Light"/>
                <a:cs typeface="Raleway Light"/>
                <a:sym typeface="Raleway Light"/>
              </a:rPr>
              <a:t>Pasul2</a:t>
            </a:r>
            <a:r>
              <a:rPr lang="vi-VN" sz="1200">
                <a:solidFill>
                  <a:schemeClr val="dk1"/>
                </a:solidFill>
                <a:latin typeface="Raleway Light"/>
                <a:ea typeface="Raleway Light"/>
                <a:cs typeface="Raleway Light"/>
                <a:sym typeface="Raleway Light"/>
              </a:rPr>
              <a:t>: notează obstacolele și facilitățile prezente în TEDx Talk și pe cele cu care te confrunți în viața ta profesională și personală</a:t>
            </a:r>
            <a:endParaRPr/>
          </a:p>
          <a:p>
            <a:pPr indent="0" lvl="0" marL="0" rtl="0" algn="l">
              <a:lnSpc>
                <a:spcPct val="100000"/>
              </a:lnSpc>
              <a:spcBef>
                <a:spcPts val="601"/>
              </a:spcBef>
              <a:spcAft>
                <a:spcPts val="0"/>
              </a:spcAft>
              <a:buSzPts val="1800"/>
              <a:buNone/>
            </a:pPr>
            <a:r>
              <a:rPr b="1" lang="vi-VN" sz="1200">
                <a:solidFill>
                  <a:schemeClr val="dk1"/>
                </a:solidFill>
                <a:latin typeface="Raleway Light"/>
                <a:ea typeface="Raleway Light"/>
                <a:cs typeface="Raleway Light"/>
                <a:sym typeface="Raleway Light"/>
              </a:rPr>
              <a:t>Pasul3</a:t>
            </a:r>
            <a:r>
              <a:rPr lang="vi-VN" sz="1200">
                <a:solidFill>
                  <a:schemeClr val="dk1"/>
                </a:solidFill>
                <a:latin typeface="Raleway Light"/>
                <a:ea typeface="Raleway Light"/>
                <a:cs typeface="Raleway Light"/>
                <a:sym typeface="Raleway Light"/>
              </a:rPr>
              <a:t>: Identificați asemănările dintre ele</a:t>
            </a:r>
            <a:endParaRPr/>
          </a:p>
          <a:p>
            <a:pPr indent="0" lvl="0" marL="0" rtl="0" algn="l">
              <a:lnSpc>
                <a:spcPct val="100000"/>
              </a:lnSpc>
              <a:spcBef>
                <a:spcPts val="601"/>
              </a:spcBef>
              <a:spcAft>
                <a:spcPts val="0"/>
              </a:spcAft>
              <a:buSzPts val="1800"/>
              <a:buNone/>
            </a:pPr>
            <a:r>
              <a:rPr b="1" lang="vi-VN" sz="1200">
                <a:solidFill>
                  <a:schemeClr val="dk1"/>
                </a:solidFill>
                <a:latin typeface="Raleway Light"/>
                <a:ea typeface="Raleway Light"/>
                <a:cs typeface="Raleway Light"/>
                <a:sym typeface="Raleway Light"/>
              </a:rPr>
              <a:t>Pasul4</a:t>
            </a:r>
            <a:r>
              <a:rPr lang="vi-VN" sz="1200">
                <a:solidFill>
                  <a:schemeClr val="dk1"/>
                </a:solidFill>
                <a:latin typeface="Raleway Light"/>
                <a:ea typeface="Raleway Light"/>
                <a:cs typeface="Raleway Light"/>
                <a:sym typeface="Raleway Light"/>
              </a:rPr>
              <a:t>: Reflectați asupra asemănărilor și originii obstacolelor și facilităților identificate</a:t>
            </a:r>
            <a:endParaRPr sz="13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200">
                <a:solidFill>
                  <a:srgbClr val="FFB600"/>
                </a:solidFill>
                <a:latin typeface="Raleway Light"/>
                <a:ea typeface="Raleway Light"/>
                <a:cs typeface="Raleway Light"/>
                <a:sym typeface="Raleway Light"/>
              </a:rPr>
              <a:t>TIMP: </a:t>
            </a:r>
            <a:r>
              <a:rPr lang="vi-VN" sz="1200">
                <a:solidFill>
                  <a:schemeClr val="dk1"/>
                </a:solidFill>
                <a:latin typeface="Raleway Light"/>
                <a:ea typeface="Raleway Light"/>
                <a:cs typeface="Raleway Light"/>
                <a:sym typeface="Raleway Light"/>
              </a:rPr>
              <a:t>20 minute</a:t>
            </a:r>
            <a:endParaRPr sz="1200">
              <a:solidFill>
                <a:schemeClr val="dk1"/>
              </a:solidFill>
              <a:latin typeface="Raleway Light"/>
              <a:ea typeface="Raleway Light"/>
              <a:cs typeface="Raleway Light"/>
              <a:sym typeface="Raleway Light"/>
            </a:endParaRPr>
          </a:p>
        </p:txBody>
      </p:sp>
      <p:sp>
        <p:nvSpPr>
          <p:cNvPr id="147" name="Google Shape;147;p10"/>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vi-VN" sz="1600">
                <a:solidFill>
                  <a:schemeClr val="lt1"/>
                </a:solidFill>
                <a:highlight>
                  <a:srgbClr val="FFB600"/>
                </a:highlight>
                <a:latin typeface="Raleway Light"/>
                <a:ea typeface="Raleway Light"/>
                <a:cs typeface="Raleway Light"/>
                <a:sym typeface="Raleway Light"/>
              </a:rPr>
              <a:t>Resurse și instrumente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342904" lvl="0" marL="457206" rtl="0" algn="l">
              <a:lnSpc>
                <a:spcPct val="100000"/>
              </a:lnSpc>
              <a:spcBef>
                <a:spcPts val="601"/>
              </a:spcBef>
              <a:spcAft>
                <a:spcPts val="0"/>
              </a:spcAft>
              <a:buSzPts val="1800"/>
              <a:buNone/>
            </a:pPr>
            <a:br>
              <a:rPr lang="vi-VN" sz="1200"/>
            </a:br>
            <a:r>
              <a:rPr lang="vi-VN" sz="1200"/>
              <a:t>Echilibrul dintre viața profesională și viața privată: echilibrarea timpului sau echilibrarea identității? </a:t>
            </a:r>
            <a:r>
              <a:rPr lang="vi-VN" sz="1200" u="sng">
                <a:solidFill>
                  <a:schemeClr val="hlink"/>
                </a:solidFill>
                <a:hlinkClick r:id="rId3"/>
              </a:rPr>
              <a:t>www.youtube.com/watch?v=79tRTivyMSM</a:t>
            </a:r>
            <a:r>
              <a:rPr lang="vi-VN" sz="1200"/>
              <a:t> </a:t>
            </a:r>
            <a:endParaRPr/>
          </a:p>
          <a:p>
            <a:pPr indent="-342904" lvl="0" marL="457206" rtl="0" algn="l">
              <a:lnSpc>
                <a:spcPct val="100000"/>
              </a:lnSpc>
              <a:spcBef>
                <a:spcPts val="601"/>
              </a:spcBef>
              <a:spcAft>
                <a:spcPts val="0"/>
              </a:spcAft>
              <a:buSzPts val="1800"/>
              <a:buNone/>
            </a:pPr>
            <a:br>
              <a:rPr lang="vi-VN" sz="1200"/>
            </a:br>
            <a:br>
              <a:rPr lang="vi-VN" sz="1200"/>
            </a:br>
            <a:br>
              <a:rPr lang="vi-VN" sz="1200"/>
            </a:br>
            <a:br>
              <a:rPr lang="vi-VN" sz="1200"/>
            </a:br>
            <a:endParaRPr>
              <a:latin typeface="Raleway Light"/>
              <a:ea typeface="Raleway Light"/>
              <a:cs typeface="Raleway Light"/>
              <a:sym typeface="Raleway Light"/>
            </a:endParaRPr>
          </a:p>
        </p:txBody>
      </p:sp>
      <p:grpSp>
        <p:nvGrpSpPr>
          <p:cNvPr id="148" name="Google Shape;148;p10"/>
          <p:cNvGrpSpPr/>
          <p:nvPr/>
        </p:nvGrpSpPr>
        <p:grpSpPr>
          <a:xfrm>
            <a:off x="7964732" y="329097"/>
            <a:ext cx="977040" cy="722852"/>
            <a:chOff x="5255200" y="3006475"/>
            <a:chExt cx="511700" cy="378575"/>
          </a:xfrm>
        </p:grpSpPr>
        <p:sp>
          <p:nvSpPr>
            <p:cNvPr id="149" name="Google Shape;149;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50" name="Google Shape;150;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vi-VN" sz="1600">
                <a:solidFill>
                  <a:schemeClr val="accent1"/>
                </a:solidFill>
                <a:latin typeface="Raleway Light"/>
                <a:ea typeface="Raleway Light"/>
                <a:cs typeface="Raleway Light"/>
                <a:sym typeface="Raleway Light"/>
              </a:rPr>
              <a:t>Relevanța  WLB</a:t>
            </a:r>
            <a:endParaRPr b="1" sz="1200">
              <a:solidFill>
                <a:schemeClr val="accent1"/>
              </a:solidFill>
              <a:latin typeface="Raleway Light"/>
              <a:ea typeface="Raleway Light"/>
              <a:cs typeface="Raleway Light"/>
              <a:sym typeface="Raleway Light"/>
            </a:endParaRPr>
          </a:p>
        </p:txBody>
      </p:sp>
      <p:sp>
        <p:nvSpPr>
          <p:cNvPr id="156" name="Google Shape;156;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vi-VN"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vi-VN" sz="1200">
                <a:solidFill>
                  <a:schemeClr val="dk1"/>
                </a:solidFill>
                <a:latin typeface="Raleway Light"/>
                <a:ea typeface="Raleway Light"/>
                <a:cs typeface="Raleway Light"/>
                <a:sym typeface="Raleway Light"/>
              </a:rPr>
              <a:t>Care sunt aspectele pe care le luați în considerare în definiția dumneavoastră WLB și cum le notați?</a:t>
            </a:r>
            <a:endParaRPr/>
          </a:p>
          <a:p>
            <a:pPr indent="-285750" lvl="0" marL="285750" rtl="0" algn="l">
              <a:lnSpc>
                <a:spcPct val="100000"/>
              </a:lnSpc>
              <a:spcBef>
                <a:spcPts val="601"/>
              </a:spcBef>
              <a:spcAft>
                <a:spcPts val="0"/>
              </a:spcAft>
              <a:buSzPts val="1800"/>
              <a:buFont typeface="Noto Sans Symbols"/>
              <a:buChar char="▪"/>
            </a:pPr>
            <a:r>
              <a:rPr lang="vi-VN" sz="1200">
                <a:solidFill>
                  <a:schemeClr val="dk1"/>
                </a:solidFill>
                <a:latin typeface="Raleway Light"/>
                <a:ea typeface="Raleway Light"/>
                <a:cs typeface="Raleway Light"/>
                <a:sym typeface="Raleway Light"/>
              </a:rPr>
              <a:t>Care sunt obstacolele majore în realizarea WLB?</a:t>
            </a:r>
            <a:endParaRPr/>
          </a:p>
          <a:p>
            <a:pPr indent="-285750" lvl="0" marL="285750" rtl="0" algn="l">
              <a:lnSpc>
                <a:spcPct val="100000"/>
              </a:lnSpc>
              <a:spcBef>
                <a:spcPts val="601"/>
              </a:spcBef>
              <a:spcAft>
                <a:spcPts val="0"/>
              </a:spcAft>
              <a:buSzPts val="1800"/>
              <a:buFont typeface="Noto Sans Symbols"/>
              <a:buChar char="▪"/>
            </a:pPr>
            <a:r>
              <a:rPr lang="vi-VN" sz="1200">
                <a:solidFill>
                  <a:schemeClr val="dk1"/>
                </a:solidFill>
                <a:latin typeface="Raleway Light"/>
                <a:ea typeface="Raleway Light"/>
                <a:cs typeface="Raleway Light"/>
                <a:sym typeface="Raleway Light"/>
              </a:rPr>
              <a:t>Credeți că orele lungi de lucru sunt necesare pentru succesul profesional?</a:t>
            </a:r>
            <a:endParaRPr/>
          </a:p>
          <a:p>
            <a:pPr indent="-285750" lvl="0" marL="285750" rtl="0" algn="l">
              <a:lnSpc>
                <a:spcPct val="100000"/>
              </a:lnSpc>
              <a:spcBef>
                <a:spcPts val="601"/>
              </a:spcBef>
              <a:spcAft>
                <a:spcPts val="0"/>
              </a:spcAft>
              <a:buSzPts val="1800"/>
              <a:buFont typeface="Noto Sans Symbols"/>
              <a:buChar char="▪"/>
            </a:pPr>
            <a:r>
              <a:rPr lang="vi-VN" sz="1200">
                <a:solidFill>
                  <a:schemeClr val="dk1"/>
                </a:solidFill>
                <a:latin typeface="Raleway Light"/>
                <a:ea typeface="Raleway Light"/>
                <a:cs typeface="Raleway Light"/>
                <a:sym typeface="Raleway Light"/>
              </a:rPr>
              <a:t>Orele lungi de lucru pot fi dăunătoare atât pentru angajat, cât și pentru angajator?</a:t>
            </a:r>
            <a:endParaRPr sz="13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sp>
        <p:nvSpPr>
          <p:cNvPr id="157" name="Google Shape;157;p11"/>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vi-VN" sz="1600">
                <a:solidFill>
                  <a:schemeClr val="lt1"/>
                </a:solidFill>
                <a:highlight>
                  <a:srgbClr val="FFB600"/>
                </a:highlight>
                <a:latin typeface="Raleway Light"/>
                <a:ea typeface="Raleway Light"/>
                <a:cs typeface="Raleway Light"/>
                <a:sym typeface="Raleway Light"/>
              </a:rPr>
              <a:t>Acțiune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200">
                <a:solidFill>
                  <a:srgbClr val="FFB600"/>
                </a:solidFill>
                <a:latin typeface="Raleway Light"/>
                <a:ea typeface="Raleway Light"/>
                <a:cs typeface="Raleway Light"/>
                <a:sym typeface="Raleway Light"/>
              </a:rPr>
              <a:t>După aceasta, </a:t>
            </a:r>
            <a:r>
              <a:rPr lang="vi-VN" sz="1200">
                <a:solidFill>
                  <a:schemeClr val="dk1"/>
                </a:solidFill>
                <a:latin typeface="Raleway Light"/>
                <a:ea typeface="Raleway Light"/>
                <a:cs typeface="Raleway Light"/>
                <a:sym typeface="Raleway Light"/>
              </a:rPr>
              <a:t>fă un jurnal al activităților tale zilnice și gradează relevanța lor pentru realizarea WLB.</a:t>
            </a:r>
            <a:endParaRPr sz="1200">
              <a:solidFill>
                <a:schemeClr val="dk1"/>
              </a:solidFill>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158" name="Google Shape;158;p11"/>
          <p:cNvGrpSpPr/>
          <p:nvPr/>
        </p:nvGrpSpPr>
        <p:grpSpPr>
          <a:xfrm>
            <a:off x="7964732" y="329097"/>
            <a:ext cx="977040" cy="722852"/>
            <a:chOff x="5255200" y="3006475"/>
            <a:chExt cx="511700" cy="378575"/>
          </a:xfrm>
        </p:grpSpPr>
        <p:sp>
          <p:nvSpPr>
            <p:cNvPr id="159" name="Google Shape;159;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60" name="Google Shape;160;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vi-VN">
                <a:solidFill>
                  <a:schemeClr val="lt1"/>
                </a:solidFill>
              </a:rPr>
              <a:t>Strategii de echilibru între viața profesională și viața privată</a:t>
            </a:r>
            <a:endParaRPr b="1">
              <a:solidFill>
                <a:schemeClr val="lt1"/>
              </a:solidFill>
            </a:endParaRPr>
          </a:p>
        </p:txBody>
      </p:sp>
      <p:pic>
        <p:nvPicPr>
          <p:cNvPr id="166" name="Google Shape;166;p12"/>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3"/>
          <p:cNvSpPr txBox="1"/>
          <p:nvPr>
            <p:ph type="title"/>
          </p:nvPr>
        </p:nvSpPr>
        <p:spPr>
          <a:xfrm>
            <a:off x="945151" y="509811"/>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vi-VN" sz="3600"/>
              <a:t>Ce știi despre </a:t>
            </a:r>
            <a:br>
              <a:rPr lang="vi-VN" sz="3600">
                <a:latin typeface="Raleway Light"/>
                <a:ea typeface="Raleway Light"/>
                <a:cs typeface="Raleway Light"/>
                <a:sym typeface="Raleway Light"/>
              </a:rPr>
            </a:br>
            <a:r>
              <a:rPr lang="vi-VN" sz="3600">
                <a:solidFill>
                  <a:srgbClr val="FFB600"/>
                </a:solidFill>
                <a:latin typeface="Raleway Light"/>
                <a:ea typeface="Raleway Light"/>
                <a:cs typeface="Raleway Light"/>
                <a:sym typeface="Raleway Light"/>
              </a:rPr>
              <a:t>Strategii de echilibru între viața profesională și viața privată?</a:t>
            </a:r>
            <a:endParaRPr sz="3600">
              <a:solidFill>
                <a:srgbClr val="FFB600"/>
              </a:solidFill>
              <a:latin typeface="Raleway Light"/>
              <a:ea typeface="Raleway Light"/>
              <a:cs typeface="Raleway Light"/>
              <a:sym typeface="Raleway Light"/>
            </a:endParaRPr>
          </a:p>
        </p:txBody>
      </p:sp>
      <p:sp>
        <p:nvSpPr>
          <p:cNvPr id="172" name="Google Shape;172;p13"/>
          <p:cNvSpPr txBox="1"/>
          <p:nvPr>
            <p:ph idx="1" type="body"/>
          </p:nvPr>
        </p:nvSpPr>
        <p:spPr>
          <a:xfrm>
            <a:off x="982960" y="2063578"/>
            <a:ext cx="7627639" cy="251379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Este echilibrul dintre viața profesională și viața privată (WLB) o realizare sau un ciclu? Reconcilierea vieții profesionale cu cea personală nu este o sarcină banală, iar în acest scop se aplică diverse strategii. Cu toate acestea, ca întrebare preliminară, trebuie să stabilim dacă WLB este o realizare unică sau o practică constantă.</a:t>
            </a:r>
            <a:endParaRPr/>
          </a:p>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Alertă spoiler: este o practică constantă. Până la sfârșitul acestui modul, nu va exista nicio certificare de realizare pe WLB pe care să o arătați colegilor și familiei dumneavoastră. Este o cale fără sfârșit și chinuitoare, dar merită, credeți-ne.</a:t>
            </a:r>
            <a:endParaRPr/>
          </a:p>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În cazul în care definiția WLB se modifică de la o persoană la alta, strategiile aplicate se vor schimba și ele în consecință.</a:t>
            </a:r>
            <a:endParaRPr/>
          </a:p>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În continuare, vom identifica cele mai utilizate strategii pe WLB și vom oferi conceptele structurale pentru o alegere informată.</a:t>
            </a:r>
            <a:endParaRPr sz="1300">
              <a:latin typeface="Raleway Light"/>
              <a:ea typeface="Raleway Light"/>
              <a:cs typeface="Raleway Light"/>
              <a:sym typeface="Raleway Light"/>
            </a:endParaRPr>
          </a:p>
        </p:txBody>
      </p:sp>
      <p:sp>
        <p:nvSpPr>
          <p:cNvPr id="173" name="Google Shape;173;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4"/>
          <p:cNvSpPr txBox="1"/>
          <p:nvPr>
            <p:ph idx="1" type="body"/>
          </p:nvPr>
        </p:nvSpPr>
        <p:spPr>
          <a:xfrm>
            <a:off x="922000" y="541020"/>
            <a:ext cx="3871200" cy="4145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Căutarea pentru a vă găsi strategia WLB începe prin a vă recunoaște starea actuală.</a:t>
            </a:r>
            <a:endParaRPr/>
          </a:p>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Strategia va fi diversă dacă în prezent ești șomer sau responsabil de departamentul de vânzări; efectuarea tuturor treburilor casnice sau dacă sunt împărțite; dacă ai copii sau trebuie să ai grijă de părinții tăi în vârstă etc.</a:t>
            </a:r>
            <a:endParaRPr/>
          </a:p>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Acum este momentul să îți stabilești obiectivele personale și profesionale. Plasându-ți prioritățile actuale, vei afla ce trebuie să începi/oprești/continui să faci și ce trebuie să faci mai mult/mai puțin/diferit.</a:t>
            </a:r>
            <a:endParaRPr/>
          </a:p>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Acum magia începe să se întâmple, printr-un proces alchimic îți vei transforma lista de priorități în obiective concrete.</a:t>
            </a:r>
            <a:endParaRPr sz="1300">
              <a:latin typeface="Raleway Light"/>
              <a:ea typeface="Raleway Light"/>
              <a:cs typeface="Raleway Light"/>
              <a:sym typeface="Raleway Light"/>
            </a:endParaRPr>
          </a:p>
        </p:txBody>
      </p:sp>
      <p:sp>
        <p:nvSpPr>
          <p:cNvPr id="179" name="Google Shape;179;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pic>
        <p:nvPicPr>
          <p:cNvPr id="180" name="Google Shape;180;p14"/>
          <p:cNvPicPr preferRelativeResize="0"/>
          <p:nvPr/>
        </p:nvPicPr>
        <p:blipFill rotWithShape="1">
          <a:blip r:embed="rId3">
            <a:alphaModFix/>
          </a:blip>
          <a:srcRect b="0" l="0" r="5949" t="0"/>
          <a:stretch/>
        </p:blipFill>
        <p:spPr>
          <a:xfrm>
            <a:off x="4793200" y="457201"/>
            <a:ext cx="2998527" cy="3975858"/>
          </a:xfrm>
          <a:prstGeom prst="rect">
            <a:avLst/>
          </a:prstGeom>
          <a:noFill/>
          <a:ln>
            <a:noFill/>
          </a:ln>
        </p:spPr>
      </p:pic>
      <p:sp>
        <p:nvSpPr>
          <p:cNvPr id="181" name="Google Shape;181;p14"/>
          <p:cNvSpPr txBox="1"/>
          <p:nvPr/>
        </p:nvSpPr>
        <p:spPr>
          <a:xfrm>
            <a:off x="5249053" y="4501633"/>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vi-VN" sz="600" u="none" cap="none" strike="noStrike">
                <a:solidFill>
                  <a:srgbClr val="FFB600"/>
                </a:solidFill>
                <a:latin typeface="Raleway Light"/>
                <a:ea typeface="Raleway Light"/>
                <a:cs typeface="Raleway Light"/>
                <a:sym typeface="Raleway Light"/>
              </a:rPr>
              <a:t>Sursa: </a:t>
            </a:r>
            <a:r>
              <a:rPr b="1" i="0" lang="vi-VN" sz="600" u="none" cap="none" strike="noStrike">
                <a:solidFill>
                  <a:srgbClr val="B3B3B3"/>
                </a:solidFill>
                <a:latin typeface="Raleway Light"/>
                <a:ea typeface="Raleway Light"/>
                <a:cs typeface="Raleway Light"/>
                <a:sym typeface="Raleway Light"/>
              </a:rPr>
              <a:t>https://unsplash.com/photos/-837JygbCJo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pSp>
        <p:nvGrpSpPr>
          <p:cNvPr id="186" name="Google Shape;186;p15"/>
          <p:cNvGrpSpPr/>
          <p:nvPr/>
        </p:nvGrpSpPr>
        <p:grpSpPr>
          <a:xfrm>
            <a:off x="3683484" y="504374"/>
            <a:ext cx="4031726" cy="4038204"/>
            <a:chOff x="2256567" y="580574"/>
            <a:chExt cx="4011082" cy="4038204"/>
          </a:xfrm>
        </p:grpSpPr>
        <p:sp>
          <p:nvSpPr>
            <p:cNvPr id="187" name="Google Shape;187;p15"/>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88" name="Google Shape;188;p15"/>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89" name="Google Shape;189;p15"/>
            <p:cNvSpPr/>
            <p:nvPr/>
          </p:nvSpPr>
          <p:spPr>
            <a:xfrm>
              <a:off x="3023745" y="2224396"/>
              <a:ext cx="1193146" cy="1205460"/>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vi-VN" sz="1401" u="none" cap="none" strike="noStrike">
                  <a:solidFill>
                    <a:srgbClr val="981C22"/>
                  </a:solidFill>
                  <a:latin typeface="Raleway ExtraBold"/>
                  <a:ea typeface="Raleway ExtraBold"/>
                  <a:cs typeface="Raleway ExtraBold"/>
                  <a:sym typeface="Raleway ExtraBold"/>
                </a:rPr>
                <a:t>Un curs nou</a:t>
              </a:r>
              <a:endParaRPr b="0" i="0" sz="1401" u="none" cap="none" strike="noStrike">
                <a:solidFill>
                  <a:srgbClr val="981C22"/>
                </a:solidFill>
                <a:latin typeface="Raleway ExtraBold"/>
                <a:ea typeface="Raleway ExtraBold"/>
                <a:cs typeface="Raleway ExtraBold"/>
                <a:sym typeface="Raleway ExtraBold"/>
              </a:endParaRPr>
            </a:p>
          </p:txBody>
        </p:sp>
        <p:sp>
          <p:nvSpPr>
            <p:cNvPr id="190" name="Google Shape;190;p15"/>
            <p:cNvSpPr/>
            <p:nvPr/>
          </p:nvSpPr>
          <p:spPr>
            <a:xfrm>
              <a:off x="4594679" y="580574"/>
              <a:ext cx="1672970" cy="1690236"/>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vi-VN" sz="1401" u="none" cap="none" strike="noStrike">
                  <a:solidFill>
                    <a:srgbClr val="981C22"/>
                  </a:solidFill>
                  <a:latin typeface="Raleway ExtraBold"/>
                  <a:ea typeface="Raleway ExtraBold"/>
                  <a:cs typeface="Raleway ExtraBold"/>
                  <a:sym typeface="Raleway ExtraBold"/>
                </a:rPr>
                <a:t>Mai multe pasiuni</a:t>
              </a:r>
              <a:endParaRPr b="1" i="0" sz="1401" u="none" cap="none" strike="noStrike">
                <a:solidFill>
                  <a:srgbClr val="981C22"/>
                </a:solidFill>
                <a:latin typeface="Raleway ExtraBold"/>
                <a:ea typeface="Raleway ExtraBold"/>
                <a:cs typeface="Raleway ExtraBold"/>
                <a:sym typeface="Raleway ExtraBold"/>
              </a:endParaRPr>
            </a:p>
          </p:txBody>
        </p:sp>
        <p:sp>
          <p:nvSpPr>
            <p:cNvPr id="191" name="Google Shape;191;p15"/>
            <p:cNvSpPr/>
            <p:nvPr/>
          </p:nvSpPr>
          <p:spPr>
            <a:xfrm>
              <a:off x="2392031" y="2047416"/>
              <a:ext cx="955778" cy="791525"/>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vi-VN" sz="1100" u="none" cap="none" strike="noStrike">
                  <a:solidFill>
                    <a:schemeClr val="lt1"/>
                  </a:solidFill>
                  <a:latin typeface="Raleway ExtraBold"/>
                  <a:ea typeface="Raleway ExtraBold"/>
                  <a:cs typeface="Raleway ExtraBold"/>
                  <a:sym typeface="Raleway ExtraBold"/>
                </a:rPr>
                <a:t>Citește</a:t>
              </a:r>
              <a:endParaRPr b="0" i="0" sz="1100" u="none" cap="none" strike="noStrike">
                <a:solidFill>
                  <a:schemeClr val="lt1"/>
                </a:solidFill>
                <a:latin typeface="Raleway ExtraBold"/>
                <a:ea typeface="Raleway ExtraBold"/>
                <a:cs typeface="Raleway ExtraBold"/>
                <a:sym typeface="Raleway ExtraBold"/>
              </a:endParaRPr>
            </a:p>
          </p:txBody>
        </p:sp>
        <p:sp>
          <p:nvSpPr>
            <p:cNvPr id="192" name="Google Shape;192;p15"/>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193" name="Google Shape;193;p15"/>
          <p:cNvGrpSpPr/>
          <p:nvPr/>
        </p:nvGrpSpPr>
        <p:grpSpPr>
          <a:xfrm>
            <a:off x="5893670" y="1739566"/>
            <a:ext cx="2440201" cy="2440201"/>
            <a:chOff x="4447194" y="1815766"/>
            <a:chExt cx="2440200" cy="2440200"/>
          </a:xfrm>
        </p:grpSpPr>
        <p:sp>
          <p:nvSpPr>
            <p:cNvPr id="194" name="Google Shape;194;p15"/>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95" name="Google Shape;195;p15"/>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vi-VN" sz="2800" u="none" cap="none" strike="noStrike">
                  <a:solidFill>
                    <a:srgbClr val="FFFFFF"/>
                  </a:solidFill>
                  <a:latin typeface="Raleway ExtraBold"/>
                  <a:ea typeface="Raleway ExtraBold"/>
                  <a:cs typeface="Raleway ExtraBold"/>
                  <a:sym typeface="Raleway ExtraBold"/>
                </a:rPr>
                <a:t>Mai mult timp cu familia</a:t>
              </a:r>
              <a:endParaRPr b="1" i="0" sz="2800" u="none" cap="none" strike="noStrike">
                <a:solidFill>
                  <a:srgbClr val="FFFFFF"/>
                </a:solidFill>
                <a:latin typeface="Raleway ExtraBold"/>
                <a:ea typeface="Raleway ExtraBold"/>
                <a:cs typeface="Raleway ExtraBold"/>
                <a:sym typeface="Raleway ExtraBold"/>
              </a:endParaRPr>
            </a:p>
          </p:txBody>
        </p:sp>
      </p:grpSp>
      <p:grpSp>
        <p:nvGrpSpPr>
          <p:cNvPr id="196" name="Google Shape;196;p15"/>
          <p:cNvGrpSpPr/>
          <p:nvPr/>
        </p:nvGrpSpPr>
        <p:grpSpPr>
          <a:xfrm>
            <a:off x="5013412" y="1297853"/>
            <a:ext cx="1423801" cy="1423801"/>
            <a:chOff x="3490737" y="1374053"/>
            <a:chExt cx="1423800" cy="1423800"/>
          </a:xfrm>
        </p:grpSpPr>
        <p:sp>
          <p:nvSpPr>
            <p:cNvPr id="197" name="Google Shape;197;p15"/>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98" name="Google Shape;198;p15"/>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1200" u="none" cap="none" strike="noStrike">
                  <a:solidFill>
                    <a:srgbClr val="FFFFFF"/>
                  </a:solidFill>
                  <a:latin typeface="Raleway ExtraBold"/>
                  <a:ea typeface="Raleway ExtraBold"/>
                  <a:cs typeface="Raleway ExtraBold"/>
                  <a:sym typeface="Raleway ExtraBold"/>
                </a:rPr>
                <a:t>O avansare</a:t>
              </a:r>
              <a:endParaRPr b="0" i="0" sz="1200" u="none" cap="none" strike="noStrike">
                <a:solidFill>
                  <a:srgbClr val="FFFFFF"/>
                </a:solidFill>
                <a:latin typeface="Raleway ExtraBold"/>
                <a:ea typeface="Raleway ExtraBold"/>
                <a:cs typeface="Raleway ExtraBold"/>
                <a:sym typeface="Raleway ExtraBold"/>
              </a:endParaRPr>
            </a:p>
          </p:txBody>
        </p:sp>
      </p:grpSp>
      <p:grpSp>
        <p:nvGrpSpPr>
          <p:cNvPr id="199" name="Google Shape;199;p15"/>
          <p:cNvGrpSpPr/>
          <p:nvPr/>
        </p:nvGrpSpPr>
        <p:grpSpPr>
          <a:xfrm>
            <a:off x="4672228" y="2862090"/>
            <a:ext cx="1498800" cy="1498800"/>
            <a:chOff x="644203" y="3718814"/>
            <a:chExt cx="1498800" cy="1498800"/>
          </a:xfrm>
        </p:grpSpPr>
        <p:sp>
          <p:nvSpPr>
            <p:cNvPr id="200" name="Google Shape;200;p15"/>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01" name="Google Shape;201;p15"/>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1600" u="none" cap="none" strike="noStrike">
                  <a:solidFill>
                    <a:schemeClr val="lt1"/>
                  </a:solidFill>
                  <a:latin typeface="Raleway ExtraBold"/>
                  <a:ea typeface="Raleway ExtraBold"/>
                  <a:cs typeface="Raleway ExtraBold"/>
                  <a:sym typeface="Raleway ExtraBold"/>
                </a:rPr>
                <a:t>Mai mult sport</a:t>
              </a:r>
              <a:endParaRPr b="0" i="0" sz="1600" u="none" cap="none" strike="noStrike">
                <a:solidFill>
                  <a:schemeClr val="lt1"/>
                </a:solidFill>
                <a:latin typeface="Raleway ExtraBold"/>
                <a:ea typeface="Raleway ExtraBold"/>
                <a:cs typeface="Raleway ExtraBold"/>
                <a:sym typeface="Raleway ExtraBold"/>
              </a:endParaRPr>
            </a:p>
          </p:txBody>
        </p:sp>
      </p:grpSp>
      <p:grpSp>
        <p:nvGrpSpPr>
          <p:cNvPr id="202" name="Google Shape;202;p15"/>
          <p:cNvGrpSpPr/>
          <p:nvPr/>
        </p:nvGrpSpPr>
        <p:grpSpPr>
          <a:xfrm>
            <a:off x="7334059" y="1114294"/>
            <a:ext cx="1184908" cy="1030261"/>
            <a:chOff x="3490737" y="1374053"/>
            <a:chExt cx="1423800" cy="1423800"/>
          </a:xfrm>
        </p:grpSpPr>
        <p:sp>
          <p:nvSpPr>
            <p:cNvPr id="203" name="Google Shape;203;p15"/>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04" name="Google Shape;204;p15"/>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1001" u="none" cap="none" strike="noStrike">
                  <a:solidFill>
                    <a:srgbClr val="981C22"/>
                  </a:solidFill>
                  <a:latin typeface="Raleway ExtraBold"/>
                  <a:ea typeface="Raleway ExtraBold"/>
                  <a:cs typeface="Raleway ExtraBold"/>
                  <a:sym typeface="Raleway ExtraBold"/>
                </a:rPr>
                <a:t>Termină munca mai devreme</a:t>
              </a:r>
              <a:endParaRPr b="0" i="0" sz="1001" u="none" cap="none" strike="noStrike">
                <a:solidFill>
                  <a:srgbClr val="981C22"/>
                </a:solidFill>
                <a:latin typeface="Raleway ExtraBold"/>
                <a:ea typeface="Raleway ExtraBold"/>
                <a:cs typeface="Raleway ExtraBold"/>
                <a:sym typeface="Raleway ExtraBold"/>
              </a:endParaRPr>
            </a:p>
          </p:txBody>
        </p:sp>
      </p:grpSp>
      <p:sp>
        <p:nvSpPr>
          <p:cNvPr id="205" name="Google Shape;205;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06" name="Google Shape;206;p15"/>
          <p:cNvSpPr txBox="1"/>
          <p:nvPr/>
        </p:nvSpPr>
        <p:spPr>
          <a:xfrm>
            <a:off x="975786" y="522089"/>
            <a:ext cx="283541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vi-VN" sz="1300" u="none" cap="none" strike="noStrike">
                <a:solidFill>
                  <a:schemeClr val="dk2"/>
                </a:solidFill>
                <a:latin typeface="Raleway Light"/>
                <a:ea typeface="Raleway Light"/>
                <a:cs typeface="Raleway Light"/>
                <a:sym typeface="Raleway Light"/>
              </a:rPr>
              <a:t>Pentru ca procesul alchimic adecvat să aibă loc, cu cât îți stabilești obiectivele mai specifice, cu atât mai bine. Programează-le cu scrupulozitate, luând 10 până la 20 de minute la începutul/termenul fiecărei zile.</a:t>
            </a:r>
            <a:endParaRPr/>
          </a:p>
          <a:p>
            <a:pPr indent="0" lvl="0" marL="0" marR="0" rtl="0" algn="l">
              <a:lnSpc>
                <a:spcPct val="100000"/>
              </a:lnSpc>
              <a:spcBef>
                <a:spcPts val="601"/>
              </a:spcBef>
              <a:spcAft>
                <a:spcPts val="0"/>
              </a:spcAft>
              <a:buNone/>
            </a:pPr>
            <a:r>
              <a:rPr b="0" i="0" lang="vi-VN" sz="1300" u="none" cap="none" strike="noStrike">
                <a:solidFill>
                  <a:schemeClr val="dk2"/>
                </a:solidFill>
                <a:latin typeface="Raleway Light"/>
                <a:ea typeface="Raleway Light"/>
                <a:cs typeface="Raleway Light"/>
                <a:sym typeface="Raleway Light"/>
              </a:rPr>
              <a:t>În timp ce facii acest lucru, ține minte să stabilești limite personale și profesionale și să le comunici supervizorului, colegilor de muncă, partenerului și familiei. Limitele rezonabile și realiste ale ceea ce vei face și nu vei face la serviciu și acasă ar trebui să fie clare.</a:t>
            </a:r>
            <a:endParaRPr/>
          </a:p>
          <a:p>
            <a:pPr indent="0" lvl="0" marL="0" marR="0" rtl="0" algn="l">
              <a:lnSpc>
                <a:spcPct val="100000"/>
              </a:lnSpc>
              <a:spcBef>
                <a:spcPts val="601"/>
              </a:spcBef>
              <a:spcAft>
                <a:spcPts val="0"/>
              </a:spcAft>
              <a:buNone/>
            </a:pPr>
            <a:r>
              <a:rPr b="0" i="0" lang="vi-VN" sz="1300" u="none" cap="none" strike="noStrike">
                <a:solidFill>
                  <a:schemeClr val="dk2"/>
                </a:solidFill>
                <a:latin typeface="Raleway Light"/>
                <a:ea typeface="Raleway Light"/>
                <a:cs typeface="Raleway Light"/>
                <a:sym typeface="Raleway Light"/>
              </a:rPr>
              <a:t>Reține că sănătatea ta ar trebui să fie invariabil prioritatea numărul unu.</a:t>
            </a:r>
            <a:endParaRPr b="0" i="0" sz="1300" u="none" cap="none" strike="noStrike">
              <a:solidFill>
                <a:schemeClr val="dk2"/>
              </a:solidFill>
              <a:latin typeface="Raleway Light"/>
              <a:ea typeface="Raleway Light"/>
              <a:cs typeface="Raleway Light"/>
              <a:sym typeface="Raleway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vi-VN" sz="1600">
                <a:solidFill>
                  <a:schemeClr val="accent1"/>
                </a:solidFill>
                <a:latin typeface="Raleway Light"/>
                <a:ea typeface="Raleway Light"/>
                <a:cs typeface="Raleway Light"/>
                <a:sym typeface="Raleway Light"/>
              </a:rPr>
              <a:t>Pas cu pas pentru echilibru</a:t>
            </a:r>
            <a:br>
              <a:rPr b="1" lang="vi-VN" sz="1400">
                <a:solidFill>
                  <a:schemeClr val="accent1"/>
                </a:solidFill>
                <a:latin typeface="Raleway Light"/>
                <a:ea typeface="Raleway Light"/>
                <a:cs typeface="Raleway Light"/>
                <a:sym typeface="Raleway Light"/>
              </a:rPr>
            </a:br>
            <a:r>
              <a:rPr lang="vi-VN" sz="1200">
                <a:latin typeface="Raleway Light"/>
                <a:ea typeface="Raleway Light"/>
                <a:cs typeface="Raleway Light"/>
                <a:sym typeface="Raleway Light"/>
              </a:rPr>
              <a:t> Deși diferite strategii te vor ajuta zilnic să obții echilibrul, pașii pentru a ajunge acolo vor depinde de cum definești tu echilibrul. Această activitate te va însoți într-un proces de autoanaliză pentru a le realiza.</a:t>
            </a:r>
            <a:endParaRPr b="1" sz="1200">
              <a:solidFill>
                <a:schemeClr val="accent1"/>
              </a:solidFill>
              <a:latin typeface="Raleway Light"/>
              <a:ea typeface="Raleway Light"/>
              <a:cs typeface="Raleway Light"/>
              <a:sym typeface="Raleway Light"/>
            </a:endParaRPr>
          </a:p>
        </p:txBody>
      </p:sp>
      <p:sp>
        <p:nvSpPr>
          <p:cNvPr id="212" name="Google Shape;212;p16"/>
          <p:cNvSpPr txBox="1"/>
          <p:nvPr>
            <p:ph idx="1" type="body"/>
          </p:nvPr>
        </p:nvSpPr>
        <p:spPr>
          <a:xfrm>
            <a:off x="817827" y="1771632"/>
            <a:ext cx="3543300" cy="267304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vi-VN" sz="1600">
                <a:solidFill>
                  <a:schemeClr val="lt1"/>
                </a:solidFill>
                <a:highlight>
                  <a:srgbClr val="FFB600"/>
                </a:highlight>
                <a:latin typeface="Raleway Light"/>
                <a:ea typeface="Raleway Light"/>
                <a:cs typeface="Raleway Light"/>
                <a:sym typeface="Raleway Light"/>
              </a:rPr>
              <a:t>Pași pentru finalizarea activității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100">
                <a:latin typeface="Raleway Light"/>
                <a:ea typeface="Raleway Light"/>
                <a:cs typeface="Raleway Light"/>
                <a:sym typeface="Raleway Light"/>
              </a:rPr>
              <a:t>Pasul1: </a:t>
            </a:r>
            <a:r>
              <a:rPr lang="vi-VN" sz="1100">
                <a:latin typeface="Raleway Light"/>
                <a:ea typeface="Raleway Light"/>
                <a:cs typeface="Raleway Light"/>
                <a:sym typeface="Raleway Light"/>
              </a:rPr>
              <a:t>Urmărește videoclipul „10 pași pentru a atinge echilibrul dintre viața profesională și viața privată”</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100">
                <a:latin typeface="Raleway Light"/>
                <a:ea typeface="Raleway Light"/>
                <a:cs typeface="Raleway Light"/>
                <a:sym typeface="Raleway Light"/>
              </a:rPr>
              <a:t>Pasul2: </a:t>
            </a:r>
            <a:r>
              <a:rPr lang="vi-VN" sz="1100">
                <a:latin typeface="Raleway Light"/>
                <a:ea typeface="Raleway Light"/>
                <a:cs typeface="Raleway Light"/>
                <a:sym typeface="Raleway Light"/>
              </a:rPr>
              <a:t>Identifică strategiile din videoclip care se vor potrivi mai bine cu definiția ta pentru echilibru</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100">
                <a:latin typeface="Raleway Light"/>
                <a:ea typeface="Raleway Light"/>
                <a:cs typeface="Raleway Light"/>
                <a:sym typeface="Raleway Light"/>
              </a:rPr>
              <a:t>Pasul3:</a:t>
            </a:r>
            <a:r>
              <a:rPr lang="vi-VN" sz="1100">
                <a:latin typeface="Raleway Light"/>
                <a:ea typeface="Raleway Light"/>
                <a:cs typeface="Raleway Light"/>
                <a:sym typeface="Raleway Light"/>
              </a:rPr>
              <a:t> Elaborează propria strategie personală</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100">
                <a:latin typeface="Raleway Light"/>
                <a:ea typeface="Raleway Light"/>
                <a:cs typeface="Raleway Light"/>
                <a:sym typeface="Raleway Light"/>
              </a:rPr>
              <a:t>Pasul: </a:t>
            </a:r>
            <a:r>
              <a:rPr lang="vi-VN" sz="1100">
                <a:latin typeface="Raleway Light"/>
                <a:ea typeface="Raleway Light"/>
                <a:cs typeface="Raleway Light"/>
                <a:sym typeface="Raleway Light"/>
              </a:rPr>
              <a:t>Analizează punctele forte, punctele slabe, oportunitățile și amenințările (SWOT) ale strategiei tale personale</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100">
                <a:latin typeface="Raleway Light"/>
                <a:ea typeface="Raleway Light"/>
                <a:cs typeface="Raleway Light"/>
                <a:sym typeface="Raleway Light"/>
              </a:rPr>
              <a:t>Pasul5: </a:t>
            </a:r>
            <a:r>
              <a:rPr lang="vi-VN" sz="1100">
                <a:latin typeface="Raleway Light"/>
                <a:ea typeface="Raleway Light"/>
                <a:cs typeface="Raleway Light"/>
                <a:sym typeface="Raleway Light"/>
              </a:rPr>
              <a:t>Revizuiește și ajustează strategia  dacă este nevoie </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vi-VN" sz="1200">
                <a:solidFill>
                  <a:schemeClr val="lt1"/>
                </a:solidFill>
                <a:highlight>
                  <a:srgbClr val="FFB600"/>
                </a:highlight>
                <a:latin typeface="Raleway Light"/>
                <a:ea typeface="Raleway Light"/>
                <a:cs typeface="Raleway Light"/>
                <a:sym typeface="Raleway Light"/>
              </a:rPr>
              <a:t>TIMP:</a:t>
            </a:r>
            <a:r>
              <a:rPr lang="vi-VN" sz="1200">
                <a:solidFill>
                  <a:schemeClr val="lt1"/>
                </a:solidFill>
                <a:latin typeface="Raleway Light"/>
                <a:ea typeface="Raleway Light"/>
                <a:cs typeface="Raleway Light"/>
                <a:sym typeface="Raleway Light"/>
              </a:rPr>
              <a:t> </a:t>
            </a:r>
            <a:r>
              <a:rPr lang="vi-VN" sz="1200">
                <a:solidFill>
                  <a:schemeClr val="dk1"/>
                </a:solidFill>
                <a:latin typeface="Raleway Light"/>
                <a:ea typeface="Raleway Light"/>
                <a:cs typeface="Raleway Light"/>
                <a:sym typeface="Raleway Light"/>
              </a:rPr>
              <a:t>20 minute</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13" name="Google Shape;213;p16"/>
          <p:cNvSpPr txBox="1"/>
          <p:nvPr>
            <p:ph idx="2" type="body"/>
          </p:nvPr>
        </p:nvSpPr>
        <p:spPr>
          <a:xfrm>
            <a:off x="4678688"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vi-VN" sz="1600">
                <a:solidFill>
                  <a:schemeClr val="lt1"/>
                </a:solidFill>
                <a:highlight>
                  <a:srgbClr val="FFB600"/>
                </a:highlight>
                <a:latin typeface="Raleway Light"/>
                <a:ea typeface="Raleway Light"/>
                <a:cs typeface="Raleway Light"/>
                <a:sym typeface="Raleway Light"/>
              </a:rPr>
              <a:t>Resurse și instrumente</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200">
                <a:latin typeface="Raleway Light"/>
                <a:ea typeface="Raleway Light"/>
                <a:cs typeface="Raleway Light"/>
                <a:sym typeface="Raleway Light"/>
              </a:rPr>
              <a:t>10 pași pentru atingerea echilibrului dintre viața profesională și viața privată </a:t>
            </a:r>
            <a:r>
              <a:rPr lang="vi-VN" sz="1200" u="sng">
                <a:solidFill>
                  <a:schemeClr val="hlink"/>
                </a:solidFill>
                <a:latin typeface="Raleway Light"/>
                <a:ea typeface="Raleway Light"/>
                <a:cs typeface="Raleway Light"/>
                <a:sym typeface="Raleway Light"/>
                <a:hlinkClick r:id="rId3"/>
              </a:rPr>
              <a:t>www.youtube.com/watch?v=38smQvEyscQ</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200">
                <a:latin typeface="Raleway Light"/>
                <a:ea typeface="Raleway Light"/>
                <a:cs typeface="Raleway Light"/>
                <a:sym typeface="Raleway Light"/>
              </a:rPr>
              <a:t>Cum să creați o analiză SWOT personală?</a:t>
            </a:r>
            <a:endParaRPr b="1" sz="1200">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rPr lang="vi-VN" sz="1200" u="sng">
                <a:solidFill>
                  <a:schemeClr val="hlink"/>
                </a:solidFill>
                <a:latin typeface="Raleway Light"/>
                <a:ea typeface="Raleway Light"/>
                <a:cs typeface="Raleway Light"/>
                <a:sym typeface="Raleway Light"/>
                <a:hlinkClick r:id="rId4"/>
              </a:rPr>
              <a:t>www.uk.indeed.com/career-advice/career-development/how-to-create-personal-swot-analysis</a:t>
            </a:r>
            <a:r>
              <a:rPr lang="vi-VN"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rPr b="1" lang="vi-VN" sz="1200">
                <a:latin typeface="Raleway Light"/>
                <a:ea typeface="Raleway Light"/>
                <a:cs typeface="Raleway Light"/>
                <a:sym typeface="Raleway Light"/>
              </a:rPr>
              <a:t>Model pentru o analiză SWOT personală</a:t>
            </a:r>
            <a:endParaRPr b="1"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vi-VN" sz="1200" u="sng">
                <a:solidFill>
                  <a:schemeClr val="hlink"/>
                </a:solidFill>
                <a:latin typeface="Raleway Light"/>
                <a:ea typeface="Raleway Light"/>
                <a:cs typeface="Raleway Light"/>
                <a:sym typeface="Raleway Light"/>
                <a:hlinkClick r:id="rId5"/>
              </a:rPr>
              <a:t>https://visme.co/blog/swot-analysis-templates/</a:t>
            </a:r>
            <a:r>
              <a:rPr lang="vi-VN"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t/>
            </a:r>
            <a:endParaRPr sz="1200"/>
          </a:p>
          <a:p>
            <a:pPr indent="0" lvl="0" marL="139702" rtl="0" algn="l">
              <a:lnSpc>
                <a:spcPct val="100000"/>
              </a:lnSpc>
              <a:spcBef>
                <a:spcPts val="601"/>
              </a:spcBef>
              <a:spcAft>
                <a:spcPts val="0"/>
              </a:spcAft>
              <a:buSzPts val="1800"/>
              <a:buNone/>
            </a:pPr>
            <a:r>
              <a:t/>
            </a:r>
            <a:endParaRPr/>
          </a:p>
        </p:txBody>
      </p:sp>
      <p:grpSp>
        <p:nvGrpSpPr>
          <p:cNvPr id="214" name="Google Shape;214;p16"/>
          <p:cNvGrpSpPr/>
          <p:nvPr/>
        </p:nvGrpSpPr>
        <p:grpSpPr>
          <a:xfrm>
            <a:off x="7964732" y="329097"/>
            <a:ext cx="977040" cy="722852"/>
            <a:chOff x="5255200" y="3006475"/>
            <a:chExt cx="511700" cy="378575"/>
          </a:xfrm>
        </p:grpSpPr>
        <p:sp>
          <p:nvSpPr>
            <p:cNvPr id="215" name="Google Shape;215;p1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16" name="Google Shape;216;p1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vi-VN" sz="1600" u="none" cap="none" strike="noStrike">
                <a:solidFill>
                  <a:schemeClr val="lt1"/>
                </a:solidFill>
                <a:highlight>
                  <a:srgbClr val="FFB600"/>
                </a:highlight>
                <a:latin typeface="Raleway Light"/>
                <a:ea typeface="Raleway Light"/>
                <a:cs typeface="Raleway Light"/>
                <a:sym typeface="Raleway Light"/>
              </a:rPr>
              <a:t>Acțiune</a:t>
            </a:r>
            <a:endParaRPr b="1" i="0" sz="1600" u="none" cap="none" strike="noStrike">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vi-VN" sz="1200" u="none" cap="none" strike="noStrike">
                <a:solidFill>
                  <a:srgbClr val="FFB600"/>
                </a:solidFill>
                <a:latin typeface="Raleway Light"/>
                <a:ea typeface="Raleway Light"/>
                <a:cs typeface="Raleway Light"/>
                <a:sym typeface="Raleway Light"/>
              </a:rPr>
              <a:t>După aceasta, </a:t>
            </a:r>
            <a:r>
              <a:rPr b="0" i="0" lang="vi-VN" sz="1200" u="none" cap="none" strike="noStrike">
                <a:solidFill>
                  <a:schemeClr val="dk1"/>
                </a:solidFill>
                <a:latin typeface="Raleway Light"/>
                <a:ea typeface="Raleway Light"/>
                <a:cs typeface="Raleway Light"/>
                <a:sym typeface="Raleway Light"/>
              </a:rPr>
              <a:t>organizează, prioritizază și elimină activitățile programate în calendarul tău zilnic în cadrul strategiei tale.</a:t>
            </a:r>
            <a:endParaRPr/>
          </a:p>
          <a:p>
            <a:pPr indent="0" lvl="0" marL="0" marR="0" rtl="0" algn="l">
              <a:lnSpc>
                <a:spcPct val="100000"/>
              </a:lnSpc>
              <a:spcBef>
                <a:spcPts val="601"/>
              </a:spcBef>
              <a:spcAft>
                <a:spcPts val="0"/>
              </a:spcAft>
              <a:buClr>
                <a:schemeClr val="accent1"/>
              </a:buClr>
              <a:buSzPts val="1800"/>
              <a:buFont typeface="Raleway Thin"/>
              <a:buNone/>
            </a:pPr>
            <a:r>
              <a:rPr b="0" i="0" lang="vi-VN" sz="1200" u="none" cap="none" strike="noStrike">
                <a:solidFill>
                  <a:schemeClr val="dk1"/>
                </a:solidFill>
                <a:latin typeface="Raleway Light"/>
                <a:ea typeface="Raleway Light"/>
                <a:cs typeface="Raleway Light"/>
                <a:sym typeface="Raleway Light"/>
              </a:rPr>
              <a:t>Evaluează zilnic care sunt cele mai importante aspecte pentru a-ți atinge WLB și programează-ți prioritățile.</a:t>
            </a:r>
            <a:endParaRPr/>
          </a:p>
          <a:p>
            <a:pPr indent="0" lvl="0" marL="0" marR="0" rtl="0" algn="l">
              <a:lnSpc>
                <a:spcPct val="100000"/>
              </a:lnSpc>
              <a:spcBef>
                <a:spcPts val="601"/>
              </a:spcBef>
              <a:spcAft>
                <a:spcPts val="0"/>
              </a:spcAft>
              <a:buClr>
                <a:schemeClr val="accent1"/>
              </a:buClr>
              <a:buSzPts val="1800"/>
              <a:buFont typeface="Raleway Thin"/>
              <a:buNone/>
            </a:pPr>
            <a:r>
              <a:rPr b="0" i="0" lang="vi-VN" sz="1200" u="none" cap="none" strike="noStrike">
                <a:solidFill>
                  <a:schemeClr val="dk1"/>
                </a:solidFill>
                <a:latin typeface="Raleway Light"/>
                <a:ea typeface="Raleway Light"/>
                <a:cs typeface="Raleway Light"/>
                <a:sym typeface="Raleway Light"/>
              </a:rPr>
              <a:t>Acest program trebuie să includă prioritățile de lucru treburile casnice și activitățile pentru plăcerea ta.</a:t>
            </a:r>
            <a:endParaRPr b="0" i="0" sz="1200" u="none" cap="none" strike="noStrike">
              <a:solidFill>
                <a:schemeClr val="dk1"/>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139702" marR="0" rtl="0" algn="l">
              <a:lnSpc>
                <a:spcPct val="100000"/>
              </a:lnSpc>
              <a:spcBef>
                <a:spcPts val="601"/>
              </a:spcBef>
              <a:spcAft>
                <a:spcPts val="0"/>
              </a:spcAft>
              <a:buClr>
                <a:schemeClr val="accent1"/>
              </a:buClr>
              <a:buSzPts val="1800"/>
              <a:buFont typeface="Raleway Thin"/>
              <a:buNone/>
            </a:pPr>
            <a:r>
              <a:t/>
            </a:r>
            <a:endParaRPr b="0" i="0" sz="1800" u="none" cap="none" strike="noStrike">
              <a:solidFill>
                <a:schemeClr val="dk2"/>
              </a:solidFill>
              <a:latin typeface="Raleway Light"/>
              <a:ea typeface="Raleway Light"/>
              <a:cs typeface="Raleway Light"/>
              <a:sym typeface="Raleway Light"/>
            </a:endParaRPr>
          </a:p>
        </p:txBody>
      </p:sp>
      <p:sp>
        <p:nvSpPr>
          <p:cNvPr id="222" name="Google Shape;222;p17"/>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vi-VN" sz="1600">
                <a:solidFill>
                  <a:schemeClr val="accent1"/>
                </a:solidFill>
                <a:latin typeface="Raleway Light"/>
                <a:ea typeface="Raleway Light"/>
                <a:cs typeface="Raleway Light"/>
                <a:sym typeface="Raleway Light"/>
              </a:rPr>
              <a:t>Respectă-ți strategia</a:t>
            </a:r>
            <a:endParaRPr b="1" sz="1200">
              <a:solidFill>
                <a:schemeClr val="accent1"/>
              </a:solidFill>
              <a:latin typeface="Raleway Light"/>
              <a:ea typeface="Raleway Light"/>
              <a:cs typeface="Raleway Light"/>
              <a:sym typeface="Raleway Light"/>
            </a:endParaRPr>
          </a:p>
        </p:txBody>
      </p:sp>
      <p:sp>
        <p:nvSpPr>
          <p:cNvPr id="223" name="Google Shape;223;p17"/>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vi-VN"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vi-VN" sz="1200">
                <a:solidFill>
                  <a:schemeClr val="dk1"/>
                </a:solidFill>
                <a:latin typeface="Raleway Light"/>
                <a:ea typeface="Raleway Light"/>
                <a:cs typeface="Raleway Light"/>
                <a:sym typeface="Raleway Light"/>
              </a:rPr>
              <a:t>În unitatea anterioară de învățare, ți-ai stabilit definiția WLB. Ia în considerare cele mai importante aspecte ale definiției tale. a WLB și leagă-le de strategia definită în activitatea anterioară.</a:t>
            </a:r>
            <a:endParaRPr/>
          </a:p>
          <a:p>
            <a:pPr indent="-285750" lvl="0" marL="285750" rtl="0" algn="l">
              <a:lnSpc>
                <a:spcPct val="100000"/>
              </a:lnSpc>
              <a:spcBef>
                <a:spcPts val="601"/>
              </a:spcBef>
              <a:spcAft>
                <a:spcPts val="0"/>
              </a:spcAft>
              <a:buSzPts val="1800"/>
              <a:buFont typeface="Noto Sans Symbols"/>
              <a:buChar char="▪"/>
            </a:pPr>
            <a:r>
              <a:rPr lang="vi-VN" sz="1200">
                <a:solidFill>
                  <a:schemeClr val="dk1"/>
                </a:solidFill>
                <a:latin typeface="Raleway Light"/>
                <a:ea typeface="Raleway Light"/>
                <a:cs typeface="Raleway Light"/>
                <a:sym typeface="Raleway Light"/>
              </a:rPr>
              <a:t>Observă orice lacune în strategia adoptată și revizuiește-o ori de câte ori este necesar.</a:t>
            </a:r>
            <a:endParaRPr sz="1200">
              <a:solidFill>
                <a:schemeClr val="dk1"/>
              </a:solidFill>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3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grpSp>
        <p:nvGrpSpPr>
          <p:cNvPr id="224" name="Google Shape;224;p17"/>
          <p:cNvGrpSpPr/>
          <p:nvPr/>
        </p:nvGrpSpPr>
        <p:grpSpPr>
          <a:xfrm>
            <a:off x="7964732" y="329097"/>
            <a:ext cx="977040" cy="722852"/>
            <a:chOff x="5255200" y="3006475"/>
            <a:chExt cx="511700" cy="378575"/>
          </a:xfrm>
        </p:grpSpPr>
        <p:sp>
          <p:nvSpPr>
            <p:cNvPr id="225" name="Google Shape;225;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26" name="Google Shape;226;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8"/>
          <p:cNvSpPr txBox="1"/>
          <p:nvPr>
            <p:ph type="ctrTitle"/>
          </p:nvPr>
        </p:nvSpPr>
        <p:spPr>
          <a:xfrm>
            <a:off x="685802" y="544010"/>
            <a:ext cx="7772400" cy="390300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vi-VN">
                <a:solidFill>
                  <a:schemeClr val="lt1"/>
                </a:solidFill>
              </a:rPr>
              <a:t>Plan strategic pentru echilibrul viață profesională-viață privată</a:t>
            </a:r>
            <a:endParaRPr b="1">
              <a:solidFill>
                <a:schemeClr val="lt1"/>
              </a:solidFill>
            </a:endParaRPr>
          </a:p>
        </p:txBody>
      </p:sp>
      <p:pic>
        <p:nvPicPr>
          <p:cNvPr id="232" name="Google Shape;232;p18"/>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9"/>
          <p:cNvSpPr txBox="1"/>
          <p:nvPr>
            <p:ph type="title"/>
          </p:nvPr>
        </p:nvSpPr>
        <p:spPr>
          <a:xfrm>
            <a:off x="783105" y="637133"/>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vi-VN" sz="3600"/>
              <a:t>Ce știi despre </a:t>
            </a:r>
            <a:br>
              <a:rPr lang="vi-VN" sz="3600">
                <a:latin typeface="Raleway Light"/>
                <a:ea typeface="Raleway Light"/>
                <a:cs typeface="Raleway Light"/>
                <a:sym typeface="Raleway Light"/>
              </a:rPr>
            </a:br>
            <a:r>
              <a:rPr lang="vi-VN" sz="3600">
                <a:solidFill>
                  <a:srgbClr val="FFB600"/>
                </a:solidFill>
                <a:latin typeface="Raleway Light"/>
                <a:ea typeface="Raleway Light"/>
                <a:cs typeface="Raleway Light"/>
                <a:sym typeface="Raleway Light"/>
              </a:rPr>
              <a:t>Plan strategic pentru echilibrul dintre viața profesională și viața privată?</a:t>
            </a:r>
            <a:endParaRPr sz="3600">
              <a:solidFill>
                <a:srgbClr val="FFB600"/>
              </a:solidFill>
              <a:latin typeface="Raleway Light"/>
              <a:ea typeface="Raleway Light"/>
              <a:cs typeface="Raleway Light"/>
              <a:sym typeface="Raleway Light"/>
            </a:endParaRPr>
          </a:p>
        </p:txBody>
      </p:sp>
      <p:sp>
        <p:nvSpPr>
          <p:cNvPr id="238" name="Google Shape;238;p19"/>
          <p:cNvSpPr txBox="1"/>
          <p:nvPr>
            <p:ph idx="1" type="body"/>
          </p:nvPr>
        </p:nvSpPr>
        <p:spPr>
          <a:xfrm>
            <a:off x="922001" y="2571750"/>
            <a:ext cx="7627639" cy="203497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vi-VN" sz="1300">
                <a:solidFill>
                  <a:srgbClr val="64676E"/>
                </a:solidFill>
                <a:latin typeface="Raleway Light"/>
                <a:ea typeface="Raleway Light"/>
                <a:cs typeface="Raleway Light"/>
                <a:sym typeface="Raleway Light"/>
              </a:rPr>
              <a:t>Ați avut vreodată un costum făcut manual? Experiența poate fi destul de deranjantă pentru unii dintre noi și, în același timp, satisfăcătoare. A avea un străin care-ți ia măsurile, observând și notând, pentru a-ți produce îmbrăcăminte care nu știi dacă îți va plăcea- este un act curajos!</a:t>
            </a:r>
            <a:endParaRPr/>
          </a:p>
          <a:p>
            <a:pPr indent="0" lvl="0" marL="0" rtl="0" algn="l">
              <a:lnSpc>
                <a:spcPct val="100000"/>
              </a:lnSpc>
              <a:spcBef>
                <a:spcPts val="601"/>
              </a:spcBef>
              <a:spcAft>
                <a:spcPts val="0"/>
              </a:spcAft>
              <a:buSzPts val="1800"/>
              <a:buNone/>
            </a:pPr>
            <a:r>
              <a:rPr lang="vi-VN" sz="1300">
                <a:solidFill>
                  <a:srgbClr val="64676E"/>
                </a:solidFill>
                <a:latin typeface="Raleway Light"/>
                <a:ea typeface="Raleway Light"/>
                <a:cs typeface="Raleway Light"/>
                <a:sym typeface="Raleway Light"/>
              </a:rPr>
              <a:t>În această unitate, veți fi atât croitorul, cât și clientul. Veți personaliza un plan strategic pentru a atinge echilibrul dintre viața profesională și viața privată: veți defini realizările; Vă veți măsura  situația/posibilitățile actuale și veți prezenta un costum personalizat, reglabil și confortabil pentru următoarele luni</a:t>
            </a:r>
            <a:r>
              <a:rPr b="0" i="0" lang="vi-VN" sz="1300">
                <a:solidFill>
                  <a:srgbClr val="64676E"/>
                </a:solidFill>
                <a:latin typeface="Raleway Light"/>
                <a:ea typeface="Raleway Light"/>
                <a:cs typeface="Raleway Light"/>
                <a:sym typeface="Raleway Light"/>
              </a:rPr>
              <a:t>.</a:t>
            </a:r>
            <a:br>
              <a:rPr lang="vi-VN" sz="1300">
                <a:latin typeface="Raleway Light"/>
                <a:ea typeface="Raleway Light"/>
                <a:cs typeface="Raleway Light"/>
                <a:sym typeface="Raleway Light"/>
              </a:rPr>
            </a:br>
            <a:endParaRPr sz="1300">
              <a:latin typeface="Raleway Light"/>
              <a:ea typeface="Raleway Light"/>
              <a:cs typeface="Raleway Light"/>
              <a:sym typeface="Raleway Light"/>
            </a:endParaRPr>
          </a:p>
        </p:txBody>
      </p:sp>
      <p:sp>
        <p:nvSpPr>
          <p:cNvPr id="239" name="Google Shape;239;p1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vi-VN"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a:t>
            </a:r>
            <a:endParaRPr/>
          </a:p>
          <a:p>
            <a:pPr indent="0" lvl="0" marL="0" rtl="0" algn="l">
              <a:lnSpc>
                <a:spcPct val="100000"/>
              </a:lnSpc>
              <a:spcBef>
                <a:spcPts val="0"/>
              </a:spcBef>
              <a:spcAft>
                <a:spcPts val="0"/>
              </a:spcAft>
              <a:buSzPts val="1800"/>
              <a:buNone/>
            </a:pPr>
            <a:r>
              <a:rPr lang="vi-VN" sz="700"/>
              <a:t>Numar proiect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2" name="Google Shape;72;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0"/>
          <p:cNvSpPr txBox="1"/>
          <p:nvPr>
            <p:ph idx="1" type="body"/>
          </p:nvPr>
        </p:nvSpPr>
        <p:spPr>
          <a:xfrm>
            <a:off x="648182" y="515437"/>
            <a:ext cx="4169732" cy="4145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Adaptarea unui plan strategic pentru echilibrul dintre viața profesională și viața privată (WLB) necesită implicarea angajaților și a angajatorilor.</a:t>
            </a:r>
            <a:endParaRPr/>
          </a:p>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Beneficiile și rezultatele pentru fiecare trebuie să fie clare și corecte. În ceea ce privește angajatorii, studiile arată că promovarea echilibrului dintre viața profesională și cea privată va încuraja păstrarea locului de muncă, mai puțin absenteism și performanțe mai bune. În ceea ce privește angajații, este de așteptat un risc mai mic de epuizare, o productivitate și creativitate crescute și un sentiment mai mare de bunăstare.</a:t>
            </a:r>
            <a:endParaRPr/>
          </a:p>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În ceea ce privește acțiunile pe care angajatorii le pot întreprinde pentru a promova WLB, încurajarea unui program de lucru flexibil și a unei politici de lucru la distanță sunt în fruntea listei.</a:t>
            </a:r>
            <a:endParaRPr/>
          </a:p>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Înțelegerea beneficiilor, rezultatelor și acțiunilor tuturor părților ne va duce la implementarea strategiei adaptate WLB.</a:t>
            </a:r>
            <a:endParaRPr sz="1300">
              <a:latin typeface="Raleway Light"/>
              <a:ea typeface="Raleway Light"/>
              <a:cs typeface="Raleway Light"/>
              <a:sym typeface="Raleway Light"/>
            </a:endParaRPr>
          </a:p>
        </p:txBody>
      </p:sp>
      <p:sp>
        <p:nvSpPr>
          <p:cNvPr id="245" name="Google Shape;245;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pic>
        <p:nvPicPr>
          <p:cNvPr id="246" name="Google Shape;246;p20"/>
          <p:cNvPicPr preferRelativeResize="0"/>
          <p:nvPr/>
        </p:nvPicPr>
        <p:blipFill rotWithShape="1">
          <a:blip r:embed="rId3">
            <a:alphaModFix/>
          </a:blip>
          <a:srcRect b="0" l="0" r="0" t="0"/>
          <a:stretch/>
        </p:blipFill>
        <p:spPr>
          <a:xfrm>
            <a:off x="4817914" y="457201"/>
            <a:ext cx="2973813" cy="3971358"/>
          </a:xfrm>
          <a:prstGeom prst="rect">
            <a:avLst/>
          </a:prstGeom>
          <a:noFill/>
          <a:ln>
            <a:noFill/>
          </a:ln>
        </p:spPr>
      </p:pic>
      <p:sp>
        <p:nvSpPr>
          <p:cNvPr id="247" name="Google Shape;247;p20"/>
          <p:cNvSpPr txBox="1"/>
          <p:nvPr/>
        </p:nvSpPr>
        <p:spPr>
          <a:xfrm>
            <a:off x="5249053" y="4501633"/>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vi-VN" sz="600" u="none" cap="none" strike="noStrike">
                <a:solidFill>
                  <a:srgbClr val="FFB600"/>
                </a:solidFill>
                <a:latin typeface="Raleway Light"/>
                <a:ea typeface="Raleway Light"/>
                <a:cs typeface="Raleway Light"/>
                <a:sym typeface="Raleway Light"/>
              </a:rPr>
              <a:t>Sursa : </a:t>
            </a:r>
            <a:r>
              <a:rPr b="1" i="0" lang="vi-VN" sz="600" u="none" cap="none" strike="noStrike">
                <a:solidFill>
                  <a:srgbClr val="B3B3B3"/>
                </a:solidFill>
                <a:latin typeface="Raleway Light"/>
                <a:ea typeface="Raleway Light"/>
                <a:cs typeface="Raleway Light"/>
                <a:sym typeface="Raleway Light"/>
              </a:rPr>
              <a:t>https://unsplash.com/photos/1RNr1pLBeR4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grpSp>
        <p:nvGrpSpPr>
          <p:cNvPr id="252" name="Google Shape;252;p21"/>
          <p:cNvGrpSpPr/>
          <p:nvPr/>
        </p:nvGrpSpPr>
        <p:grpSpPr>
          <a:xfrm>
            <a:off x="3703042" y="551462"/>
            <a:ext cx="3799930" cy="3991116"/>
            <a:chOff x="2256567" y="627662"/>
            <a:chExt cx="3799930" cy="3991116"/>
          </a:xfrm>
        </p:grpSpPr>
        <p:sp>
          <p:nvSpPr>
            <p:cNvPr id="253" name="Google Shape;253;p21"/>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54" name="Google Shape;254;p21"/>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255" name="Google Shape;255;p21"/>
            <p:cNvSpPr/>
            <p:nvPr/>
          </p:nvSpPr>
          <p:spPr>
            <a:xfrm>
              <a:off x="2887641" y="227966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vi-VN" sz="1401" u="none" cap="none" strike="noStrike">
                  <a:solidFill>
                    <a:srgbClr val="981C22"/>
                  </a:solidFill>
                  <a:latin typeface="Raleway ExtraBold"/>
                  <a:ea typeface="Raleway ExtraBold"/>
                  <a:cs typeface="Raleway ExtraBold"/>
                  <a:sym typeface="Raleway ExtraBold"/>
                </a:rPr>
                <a:t>Ciclu</a:t>
              </a:r>
              <a:endParaRPr b="0" i="0" sz="1401" u="none" cap="none" strike="noStrike">
                <a:solidFill>
                  <a:srgbClr val="981C22"/>
                </a:solidFill>
                <a:latin typeface="Raleway ExtraBold"/>
                <a:ea typeface="Raleway ExtraBold"/>
                <a:cs typeface="Raleway ExtraBold"/>
                <a:sym typeface="Raleway ExtraBold"/>
              </a:endParaRPr>
            </a:p>
          </p:txBody>
        </p:sp>
        <p:sp>
          <p:nvSpPr>
            <p:cNvPr id="256" name="Google Shape;256;p21"/>
            <p:cNvSpPr/>
            <p:nvPr/>
          </p:nvSpPr>
          <p:spPr>
            <a:xfrm>
              <a:off x="4374916" y="627662"/>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vi-VN" sz="1401" u="none" cap="none" strike="noStrike">
                  <a:solidFill>
                    <a:srgbClr val="981C22"/>
                  </a:solidFill>
                  <a:latin typeface="Raleway ExtraBold"/>
                  <a:ea typeface="Raleway ExtraBold"/>
                  <a:cs typeface="Raleway ExtraBold"/>
                  <a:sym typeface="Raleway ExtraBold"/>
                </a:rPr>
                <a:t>Priorități</a:t>
              </a:r>
              <a:endParaRPr b="1" i="0" sz="1401" u="none" cap="none" strike="noStrike">
                <a:solidFill>
                  <a:srgbClr val="981C22"/>
                </a:solidFill>
                <a:latin typeface="Raleway ExtraBold"/>
                <a:ea typeface="Raleway ExtraBold"/>
                <a:cs typeface="Raleway ExtraBold"/>
                <a:sym typeface="Raleway ExtraBold"/>
              </a:endParaRPr>
            </a:p>
          </p:txBody>
        </p:sp>
        <p:sp>
          <p:nvSpPr>
            <p:cNvPr id="257" name="Google Shape;257;p21"/>
            <p:cNvSpPr/>
            <p:nvPr/>
          </p:nvSpPr>
          <p:spPr>
            <a:xfrm>
              <a:off x="2527374" y="2047416"/>
              <a:ext cx="763561" cy="7899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vi-VN" sz="900" u="none" cap="none" strike="noStrike">
                  <a:solidFill>
                    <a:srgbClr val="981C22"/>
                  </a:solidFill>
                  <a:latin typeface="Raleway ExtraBold"/>
                  <a:ea typeface="Raleway ExtraBold"/>
                  <a:cs typeface="Raleway ExtraBold"/>
                  <a:sym typeface="Raleway ExtraBold"/>
                </a:rPr>
                <a:t>Roluri</a:t>
              </a:r>
              <a:endParaRPr b="0" i="0" sz="900" u="none" cap="none" strike="noStrike">
                <a:solidFill>
                  <a:srgbClr val="981C22"/>
                </a:solidFill>
                <a:latin typeface="Raleway ExtraBold"/>
                <a:ea typeface="Raleway ExtraBold"/>
                <a:cs typeface="Raleway ExtraBold"/>
                <a:sym typeface="Raleway ExtraBold"/>
              </a:endParaRPr>
            </a:p>
          </p:txBody>
        </p:sp>
        <p:sp>
          <p:nvSpPr>
            <p:cNvPr id="258" name="Google Shape;258;p21"/>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259" name="Google Shape;259;p21"/>
          <p:cNvGrpSpPr/>
          <p:nvPr/>
        </p:nvGrpSpPr>
        <p:grpSpPr>
          <a:xfrm>
            <a:off x="5893670" y="1739566"/>
            <a:ext cx="2440201" cy="2440201"/>
            <a:chOff x="4447194" y="1815766"/>
            <a:chExt cx="2440200" cy="2440200"/>
          </a:xfrm>
        </p:grpSpPr>
        <p:sp>
          <p:nvSpPr>
            <p:cNvPr id="260" name="Google Shape;260;p21"/>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61" name="Google Shape;261;p21"/>
            <p:cNvSpPr txBox="1"/>
            <p:nvPr/>
          </p:nvSpPr>
          <p:spPr>
            <a:xfrm>
              <a:off x="4735950" y="2504275"/>
              <a:ext cx="213977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2400" u="none" cap="none" strike="noStrike">
                  <a:solidFill>
                    <a:srgbClr val="FFFFFF"/>
                  </a:solidFill>
                  <a:latin typeface="Raleway ExtraBold"/>
                  <a:ea typeface="Raleway ExtraBold"/>
                  <a:cs typeface="Raleway ExtraBold"/>
                  <a:sym typeface="Raleway ExtraBold"/>
                </a:rPr>
                <a:t>Reflexivitate</a:t>
              </a:r>
              <a:endParaRPr b="0" i="0" sz="2400" u="none" cap="none" strike="noStrike">
                <a:solidFill>
                  <a:srgbClr val="FFFFFF"/>
                </a:solidFill>
                <a:latin typeface="Raleway ExtraBold"/>
                <a:ea typeface="Raleway ExtraBold"/>
                <a:cs typeface="Raleway ExtraBold"/>
                <a:sym typeface="Raleway ExtraBold"/>
              </a:endParaRPr>
            </a:p>
          </p:txBody>
        </p:sp>
      </p:grpSp>
      <p:grpSp>
        <p:nvGrpSpPr>
          <p:cNvPr id="262" name="Google Shape;262;p21"/>
          <p:cNvGrpSpPr/>
          <p:nvPr/>
        </p:nvGrpSpPr>
        <p:grpSpPr>
          <a:xfrm>
            <a:off x="5013412" y="1297853"/>
            <a:ext cx="1423801" cy="1423801"/>
            <a:chOff x="3490737" y="1374053"/>
            <a:chExt cx="1423800" cy="1423800"/>
          </a:xfrm>
        </p:grpSpPr>
        <p:sp>
          <p:nvSpPr>
            <p:cNvPr id="263" name="Google Shape;263;p21"/>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64" name="Google Shape;264;p21"/>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1001" u="none" cap="none" strike="noStrike">
                  <a:solidFill>
                    <a:srgbClr val="FFFFFF"/>
                  </a:solidFill>
                  <a:latin typeface="Raleway ExtraBold"/>
                  <a:ea typeface="Raleway ExtraBold"/>
                  <a:cs typeface="Raleway ExtraBold"/>
                  <a:sym typeface="Raleway ExtraBold"/>
                </a:rPr>
                <a:t>Redefinirea rolurilor</a:t>
              </a:r>
              <a:endParaRPr b="0" i="0" sz="1001" u="none" cap="none" strike="noStrike">
                <a:solidFill>
                  <a:srgbClr val="FFFFFF"/>
                </a:solidFill>
                <a:latin typeface="Raleway ExtraBold"/>
                <a:ea typeface="Raleway ExtraBold"/>
                <a:cs typeface="Raleway ExtraBold"/>
                <a:sym typeface="Raleway ExtraBold"/>
              </a:endParaRPr>
            </a:p>
          </p:txBody>
        </p:sp>
      </p:grpSp>
      <p:grpSp>
        <p:nvGrpSpPr>
          <p:cNvPr id="265" name="Google Shape;265;p21"/>
          <p:cNvGrpSpPr/>
          <p:nvPr/>
        </p:nvGrpSpPr>
        <p:grpSpPr>
          <a:xfrm>
            <a:off x="4672228" y="2862090"/>
            <a:ext cx="1498800" cy="1498800"/>
            <a:chOff x="644203" y="3718814"/>
            <a:chExt cx="1498800" cy="1498800"/>
          </a:xfrm>
        </p:grpSpPr>
        <p:sp>
          <p:nvSpPr>
            <p:cNvPr id="266" name="Google Shape;266;p21"/>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67" name="Google Shape;267;p21"/>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1001" u="none" cap="none" strike="noStrike">
                  <a:solidFill>
                    <a:srgbClr val="FFFFFF"/>
                  </a:solidFill>
                  <a:latin typeface="Raleway ExtraBold"/>
                  <a:ea typeface="Raleway ExtraBold"/>
                  <a:cs typeface="Raleway ExtraBold"/>
                  <a:sym typeface="Raleway ExtraBold"/>
                </a:rPr>
                <a:t>Pui la îndoială presupunerile</a:t>
              </a:r>
              <a:endParaRPr b="0" i="0" sz="1001" u="none" cap="none" strike="noStrike">
                <a:solidFill>
                  <a:srgbClr val="FFFFFF"/>
                </a:solidFill>
                <a:latin typeface="Raleway ExtraBold"/>
                <a:ea typeface="Raleway ExtraBold"/>
                <a:cs typeface="Raleway ExtraBold"/>
                <a:sym typeface="Raleway ExtraBold"/>
              </a:endParaRPr>
            </a:p>
          </p:txBody>
        </p:sp>
      </p:grpSp>
      <p:grpSp>
        <p:nvGrpSpPr>
          <p:cNvPr id="268" name="Google Shape;268;p21"/>
          <p:cNvGrpSpPr/>
          <p:nvPr/>
        </p:nvGrpSpPr>
        <p:grpSpPr>
          <a:xfrm>
            <a:off x="7334059" y="1114294"/>
            <a:ext cx="1030261" cy="1030261"/>
            <a:chOff x="3490737" y="1374053"/>
            <a:chExt cx="1423800" cy="1423800"/>
          </a:xfrm>
        </p:grpSpPr>
        <p:sp>
          <p:nvSpPr>
            <p:cNvPr id="269" name="Google Shape;269;p21"/>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270" name="Google Shape;270;p21"/>
            <p:cNvSpPr txBox="1"/>
            <p:nvPr/>
          </p:nvSpPr>
          <p:spPr>
            <a:xfrm>
              <a:off x="3582225" y="1613603"/>
              <a:ext cx="1240004"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1001" u="none" cap="none" strike="noStrike">
                  <a:solidFill>
                    <a:srgbClr val="FFFFFF"/>
                  </a:solidFill>
                  <a:latin typeface="Raleway ExtraBold"/>
                  <a:ea typeface="Raleway ExtraBold"/>
                  <a:cs typeface="Raleway ExtraBold"/>
                  <a:sym typeface="Raleway ExtraBold"/>
                </a:rPr>
                <a:t>Conștiința de sine</a:t>
              </a:r>
              <a:endParaRPr b="0" i="0" sz="1001" u="none" cap="none" strike="noStrike">
                <a:solidFill>
                  <a:srgbClr val="FFFFFF"/>
                </a:solidFill>
                <a:latin typeface="Raleway ExtraBold"/>
                <a:ea typeface="Raleway ExtraBold"/>
                <a:cs typeface="Raleway ExtraBold"/>
                <a:sym typeface="Raleway ExtraBold"/>
              </a:endParaRPr>
            </a:p>
          </p:txBody>
        </p:sp>
      </p:grpSp>
      <p:sp>
        <p:nvSpPr>
          <p:cNvPr id="271" name="Google Shape;271;p2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72" name="Google Shape;272;p21"/>
          <p:cNvSpPr txBox="1"/>
          <p:nvPr/>
        </p:nvSpPr>
        <p:spPr>
          <a:xfrm>
            <a:off x="922000" y="541020"/>
            <a:ext cx="283541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vi-VN" sz="1300" u="none" cap="none" strike="noStrike">
                <a:solidFill>
                  <a:schemeClr val="dk2"/>
                </a:solidFill>
                <a:latin typeface="Raleway Light"/>
                <a:ea typeface="Raleway Light"/>
                <a:cs typeface="Raleway Light"/>
                <a:sym typeface="Raleway Light"/>
              </a:rPr>
              <a:t>Cele mai bune modalități de implementare și menținere a WLB diferă de la o persoană la alta, cu toate acestea, în esența sa, implică un proces combinat de reflexivitate și redefinire continuă a rolurilor.</a:t>
            </a:r>
            <a:endParaRPr/>
          </a:p>
          <a:p>
            <a:pPr indent="0" lvl="0" marL="0" marR="0" rtl="0" algn="l">
              <a:lnSpc>
                <a:spcPct val="100000"/>
              </a:lnSpc>
              <a:spcBef>
                <a:spcPts val="601"/>
              </a:spcBef>
              <a:spcAft>
                <a:spcPts val="0"/>
              </a:spcAft>
              <a:buNone/>
            </a:pPr>
            <a:r>
              <a:rPr b="0" i="0" lang="vi-VN" sz="1300" u="none" cap="none" strike="noStrike">
                <a:solidFill>
                  <a:schemeClr val="dk2"/>
                </a:solidFill>
                <a:latin typeface="Raleway Light"/>
                <a:ea typeface="Raleway Light"/>
                <a:cs typeface="Raleway Light"/>
                <a:sym typeface="Raleway Light"/>
              </a:rPr>
              <a:t>Conștientizarea de sine joacă un rol important: provocarea ipotezelor și redefinirea priorităților tale vor rămâne o constantă în acest proces.</a:t>
            </a:r>
            <a:endParaRPr/>
          </a:p>
          <a:p>
            <a:pPr indent="0" lvl="0" marL="0" marR="0" rtl="0" algn="l">
              <a:lnSpc>
                <a:spcPct val="100000"/>
              </a:lnSpc>
              <a:spcBef>
                <a:spcPts val="601"/>
              </a:spcBef>
              <a:spcAft>
                <a:spcPts val="0"/>
              </a:spcAft>
              <a:buNone/>
            </a:pPr>
            <a:r>
              <a:rPr b="0" i="0" lang="vi-VN" sz="1300" u="none" cap="none" strike="noStrike">
                <a:solidFill>
                  <a:schemeClr val="dk2"/>
                </a:solidFill>
                <a:latin typeface="Raleway Light"/>
                <a:ea typeface="Raleway Light"/>
                <a:cs typeface="Raleway Light"/>
                <a:sym typeface="Raleway Light"/>
              </a:rPr>
              <a:t>Rețineți că WLB este un ciclu, vor exista perioade cu distracție și perioade fără. Prin urmare, WLB presupune găsirea aprecierii și acceptării în fiecare dintre ele.</a:t>
            </a:r>
            <a:endParaRPr b="0" i="0" sz="13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vi-VN" sz="1600">
                <a:solidFill>
                  <a:schemeClr val="accent1"/>
                </a:solidFill>
                <a:latin typeface="Raleway Light"/>
                <a:ea typeface="Raleway Light"/>
                <a:cs typeface="Raleway Light"/>
                <a:sym typeface="Raleway Light"/>
              </a:rPr>
              <a:t>Personalizează-ți planul strategic pentru WLB </a:t>
            </a:r>
            <a:br>
              <a:rPr b="1" lang="vi-VN" sz="1400">
                <a:solidFill>
                  <a:schemeClr val="accent1"/>
                </a:solidFill>
                <a:latin typeface="Raleway Light"/>
                <a:ea typeface="Raleway Light"/>
                <a:cs typeface="Raleway Light"/>
                <a:sym typeface="Raleway Light"/>
              </a:rPr>
            </a:br>
            <a:r>
              <a:rPr lang="vi-VN" sz="1200">
                <a:latin typeface="Raleway Light"/>
                <a:ea typeface="Raleway Light"/>
                <a:cs typeface="Raleway Light"/>
                <a:sym typeface="Raleway Light"/>
              </a:rPr>
              <a:t> Presupunerea că viața începe atunci când pleci de la muncă este adevărată numai dacă nu experimentezi împliniri în viața ta profesională. Preluarea controlului asupra vieții tale prin conștientizarea de sine este aspectul cheie al următoarei activități.</a:t>
            </a:r>
            <a:endParaRPr b="1" sz="1200">
              <a:solidFill>
                <a:schemeClr val="accent1"/>
              </a:solidFill>
              <a:latin typeface="Raleway Light"/>
              <a:ea typeface="Raleway Light"/>
              <a:cs typeface="Raleway Light"/>
              <a:sym typeface="Raleway Light"/>
            </a:endParaRPr>
          </a:p>
        </p:txBody>
      </p:sp>
      <p:sp>
        <p:nvSpPr>
          <p:cNvPr id="278" name="Google Shape;278;p22"/>
          <p:cNvSpPr txBox="1"/>
          <p:nvPr>
            <p:ph idx="1" type="body"/>
          </p:nvPr>
        </p:nvSpPr>
        <p:spPr>
          <a:xfrm>
            <a:off x="922000"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vi-VN" sz="1600">
                <a:solidFill>
                  <a:schemeClr val="lt1"/>
                </a:solidFill>
                <a:highlight>
                  <a:srgbClr val="FFB600"/>
                </a:highlight>
                <a:latin typeface="Raleway Light"/>
                <a:ea typeface="Raleway Light"/>
                <a:cs typeface="Raleway Light"/>
                <a:sym typeface="Raleway Light"/>
              </a:rPr>
              <a:t>Pași pentru finalizarea actiivtății</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100">
                <a:latin typeface="Raleway Light"/>
                <a:ea typeface="Raleway Light"/>
                <a:cs typeface="Raleway Light"/>
                <a:sym typeface="Raleway Light"/>
              </a:rPr>
              <a:t>Pasul1: </a:t>
            </a:r>
            <a:r>
              <a:rPr lang="vi-VN" sz="1100">
                <a:latin typeface="Raleway Light"/>
                <a:ea typeface="Raleway Light"/>
                <a:cs typeface="Raleway Light"/>
                <a:sym typeface="Raleway Light"/>
              </a:rPr>
              <a:t>Urmăriți videoclipul „Ai o strategie pentru viața ta?”.</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100">
                <a:latin typeface="Raleway Light"/>
                <a:ea typeface="Raleway Light"/>
                <a:cs typeface="Raleway Light"/>
                <a:sym typeface="Raleway Light"/>
              </a:rPr>
              <a:t>Pasul2: </a:t>
            </a:r>
            <a:r>
              <a:rPr lang="vi-VN" sz="1100">
                <a:latin typeface="Raleway Light"/>
                <a:ea typeface="Raleway Light"/>
                <a:cs typeface="Raleway Light"/>
                <a:sym typeface="Raleway Light"/>
              </a:rPr>
              <a:t>Identificați cum vă cheltuiți energia și resursele în viața de zi cu zi și subliniați-le pe cele care sunt cele mai importante</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100">
                <a:latin typeface="Raleway Light"/>
                <a:ea typeface="Raleway Light"/>
                <a:cs typeface="Raleway Light"/>
                <a:sym typeface="Raleway Light"/>
              </a:rPr>
              <a:t>Pasul3: </a:t>
            </a:r>
            <a:r>
              <a:rPr lang="vi-VN" sz="1100">
                <a:latin typeface="Raleway Light"/>
                <a:ea typeface="Raleway Light"/>
                <a:cs typeface="Raleway Light"/>
                <a:sym typeface="Raleway Light"/>
              </a:rPr>
              <a:t>Creați un plan strategic personalizat care ia în considerare cele mai importante aspecte ale vieții voastre</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100">
                <a:latin typeface="Raleway Light"/>
                <a:ea typeface="Raleway Light"/>
                <a:cs typeface="Raleway Light"/>
                <a:sym typeface="Raleway Light"/>
              </a:rPr>
              <a:t>Pasul: </a:t>
            </a:r>
            <a:r>
              <a:rPr lang="vi-VN" sz="1100">
                <a:latin typeface="Raleway Light"/>
                <a:ea typeface="Raleway Light"/>
                <a:cs typeface="Raleway Light"/>
                <a:sym typeface="Raleway Light"/>
              </a:rPr>
              <a:t>Revizuiți-vă și ajustați-vă prioritățile ori de câte ori este necesar. </a:t>
            </a:r>
            <a:endParaRPr sz="11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vi-VN" sz="1200">
                <a:solidFill>
                  <a:schemeClr val="lt1"/>
                </a:solidFill>
                <a:highlight>
                  <a:srgbClr val="FFB600"/>
                </a:highlight>
                <a:latin typeface="Raleway Light"/>
                <a:ea typeface="Raleway Light"/>
                <a:cs typeface="Raleway Light"/>
                <a:sym typeface="Raleway Light"/>
              </a:rPr>
              <a:t>TIMP:</a:t>
            </a:r>
            <a:r>
              <a:rPr lang="vi-VN" sz="1200">
                <a:solidFill>
                  <a:schemeClr val="lt1"/>
                </a:solidFill>
                <a:latin typeface="Raleway Light"/>
                <a:ea typeface="Raleway Light"/>
                <a:cs typeface="Raleway Light"/>
                <a:sym typeface="Raleway Light"/>
              </a:rPr>
              <a:t> </a:t>
            </a:r>
            <a:r>
              <a:rPr lang="vi-VN" sz="1200">
                <a:solidFill>
                  <a:schemeClr val="dk1"/>
                </a:solidFill>
                <a:latin typeface="Raleway Light"/>
                <a:ea typeface="Raleway Light"/>
                <a:cs typeface="Raleway Light"/>
                <a:sym typeface="Raleway Light"/>
              </a:rPr>
              <a:t>20 minute</a:t>
            </a:r>
            <a:endParaRPr sz="12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sp>
        <p:nvSpPr>
          <p:cNvPr id="279" name="Google Shape;279;p22"/>
          <p:cNvSpPr txBox="1"/>
          <p:nvPr>
            <p:ph idx="2" type="body"/>
          </p:nvPr>
        </p:nvSpPr>
        <p:spPr>
          <a:xfrm>
            <a:off x="4678688" y="1887378"/>
            <a:ext cx="3543300"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vi-VN" sz="1600">
                <a:solidFill>
                  <a:schemeClr val="lt1"/>
                </a:solidFill>
                <a:highlight>
                  <a:srgbClr val="FFB600"/>
                </a:highlight>
                <a:latin typeface="Raleway Light"/>
                <a:ea typeface="Raleway Light"/>
                <a:cs typeface="Raleway Light"/>
                <a:sym typeface="Raleway Light"/>
              </a:rPr>
              <a:t>Resurse și instrumente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200">
                <a:latin typeface="Raleway Light"/>
                <a:ea typeface="Raleway Light"/>
                <a:cs typeface="Raleway Light"/>
                <a:sym typeface="Raleway Light"/>
              </a:rPr>
              <a:t>Ai o strategie pentru viața ta? </a:t>
            </a:r>
            <a:r>
              <a:rPr lang="vi-VN" sz="1200" u="sng">
                <a:solidFill>
                  <a:schemeClr val="hlink"/>
                </a:solidFill>
                <a:latin typeface="Raleway Light"/>
                <a:ea typeface="Raleway Light"/>
                <a:cs typeface="Raleway Light"/>
                <a:sym typeface="Raleway Light"/>
                <a:hlinkClick r:id="rId3"/>
              </a:rPr>
              <a:t>www.youtube.com/watch?v=OZTNHEwuGuY</a:t>
            </a:r>
            <a:r>
              <a:rPr lang="vi-VN"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rPr b="1" lang="vi-VN" sz="1200">
                <a:latin typeface="Raleway Light"/>
                <a:ea typeface="Raleway Light"/>
                <a:cs typeface="Raleway Light"/>
                <a:sym typeface="Raleway Light"/>
              </a:rPr>
              <a:t>Creează-ți propriul plan strategic</a:t>
            </a:r>
            <a:endParaRPr b="1" sz="1200">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rPr lang="vi-VN" sz="1200" u="sng">
                <a:solidFill>
                  <a:schemeClr val="hlink"/>
                </a:solidFill>
                <a:latin typeface="Raleway Light"/>
                <a:ea typeface="Raleway Light"/>
                <a:cs typeface="Raleway Light"/>
                <a:sym typeface="Raleway Light"/>
                <a:hlinkClick r:id="rId4"/>
              </a:rPr>
              <a:t>www.asaecenter.org/association-careerhq/career/articles/career-management/create-your-personal-strategic-plan</a:t>
            </a:r>
            <a:r>
              <a:rPr lang="vi-VN"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rPr b="1" lang="vi-VN" sz="1200">
                <a:latin typeface="Raleway Light"/>
                <a:ea typeface="Raleway Light"/>
                <a:cs typeface="Raleway Light"/>
                <a:sym typeface="Raleway Light"/>
              </a:rPr>
              <a:t>Modele de plan strategic</a:t>
            </a:r>
            <a:endParaRPr b="1" sz="1200">
              <a:latin typeface="Raleway Light"/>
              <a:ea typeface="Raleway Light"/>
              <a:cs typeface="Raleway Light"/>
              <a:sym typeface="Raleway Light"/>
            </a:endParaRPr>
          </a:p>
          <a:p>
            <a:pPr indent="0" lvl="0" marL="0" rtl="0" algn="l">
              <a:lnSpc>
                <a:spcPct val="100000"/>
              </a:lnSpc>
              <a:spcBef>
                <a:spcPts val="0"/>
              </a:spcBef>
              <a:spcAft>
                <a:spcPts val="0"/>
              </a:spcAft>
              <a:buSzPts val="1800"/>
              <a:buNone/>
            </a:pPr>
            <a:r>
              <a:rPr lang="vi-VN" sz="1200" u="sng">
                <a:solidFill>
                  <a:schemeClr val="hlink"/>
                </a:solidFill>
                <a:latin typeface="Raleway Light"/>
                <a:ea typeface="Raleway Light"/>
                <a:cs typeface="Raleway Light"/>
                <a:sym typeface="Raleway Light"/>
                <a:hlinkClick r:id="rId5"/>
              </a:rPr>
              <a:t>www.template.net/business/plan-templates/personal-strategic-plan-templates/</a:t>
            </a:r>
            <a:r>
              <a:rPr lang="vi-VN" sz="1200">
                <a:latin typeface="Raleway Light"/>
                <a:ea typeface="Raleway Light"/>
                <a:cs typeface="Raleway Light"/>
                <a:sym typeface="Raleway Light"/>
              </a:rPr>
              <a:t> </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280" name="Google Shape;280;p22"/>
          <p:cNvGrpSpPr/>
          <p:nvPr/>
        </p:nvGrpSpPr>
        <p:grpSpPr>
          <a:xfrm>
            <a:off x="7964732" y="329097"/>
            <a:ext cx="977040" cy="722852"/>
            <a:chOff x="5255200" y="3006475"/>
            <a:chExt cx="511700" cy="378575"/>
          </a:xfrm>
        </p:grpSpPr>
        <p:sp>
          <p:nvSpPr>
            <p:cNvPr id="281" name="Google Shape;281;p2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82" name="Google Shape;282;p2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3"/>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vi-VN" sz="1600">
                <a:solidFill>
                  <a:schemeClr val="accent1"/>
                </a:solidFill>
                <a:latin typeface="Raleway Light"/>
                <a:ea typeface="Raleway Light"/>
                <a:cs typeface="Raleway Light"/>
                <a:sym typeface="Raleway Light"/>
              </a:rPr>
              <a:t>Luați zilnic pulsul stabilității voastre emoționale și financiare</a:t>
            </a:r>
            <a:endParaRPr b="1" sz="1200">
              <a:solidFill>
                <a:schemeClr val="accent1"/>
              </a:solidFill>
              <a:latin typeface="Raleway Light"/>
              <a:ea typeface="Raleway Light"/>
              <a:cs typeface="Raleway Light"/>
              <a:sym typeface="Raleway Light"/>
            </a:endParaRPr>
          </a:p>
        </p:txBody>
      </p:sp>
      <p:sp>
        <p:nvSpPr>
          <p:cNvPr id="288" name="Google Shape;288;p23"/>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vi-VN" sz="1600">
                <a:solidFill>
                  <a:schemeClr val="lt1"/>
                </a:solidFill>
                <a:highlight>
                  <a:srgbClr val="FFB600"/>
                </a:highlight>
                <a:latin typeface="Raleway Light"/>
                <a:ea typeface="Raleway Light"/>
                <a:cs typeface="Raleway Light"/>
                <a:sym typeface="Raleway Light"/>
              </a:rPr>
              <a:t>Reflecție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vi-VN" sz="1200">
                <a:solidFill>
                  <a:schemeClr val="dk1"/>
                </a:solidFill>
                <a:latin typeface="Raleway Light"/>
                <a:ea typeface="Raleway Light"/>
                <a:cs typeface="Raleway Light"/>
                <a:sym typeface="Raleway Light"/>
              </a:rPr>
              <a:t>Viața și munca sunt două realități opuse? Dacă da, cum se face?</a:t>
            </a:r>
            <a:endParaRPr/>
          </a:p>
          <a:p>
            <a:pPr indent="-285750" lvl="0" marL="285750" rtl="0" algn="l">
              <a:lnSpc>
                <a:spcPct val="100000"/>
              </a:lnSpc>
              <a:spcBef>
                <a:spcPts val="601"/>
              </a:spcBef>
              <a:spcAft>
                <a:spcPts val="0"/>
              </a:spcAft>
              <a:buSzPts val="1800"/>
              <a:buFont typeface="Noto Sans Symbols"/>
              <a:buChar char="▪"/>
            </a:pPr>
            <a:r>
              <a:rPr lang="vi-VN" sz="1200">
                <a:solidFill>
                  <a:schemeClr val="dk1"/>
                </a:solidFill>
                <a:latin typeface="Raleway Light"/>
                <a:ea typeface="Raleway Light"/>
                <a:cs typeface="Raleway Light"/>
                <a:sym typeface="Raleway Light"/>
              </a:rPr>
              <a:t>Considerați că identificarea cauzelor dezechilibrului, măsurarea impactului acestora, examinarea emoțiilor, ajustarea priorităților, luarea în considerare a alternativelor și implementarea schimbărilor reprezintă un ciclu continuu de îmbunătățire? Explicați cum ar putea fi benefic în viața de zi cu zi.</a:t>
            </a:r>
            <a:endParaRPr sz="13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latin typeface="Raleway Light"/>
              <a:ea typeface="Raleway Light"/>
              <a:cs typeface="Raleway Light"/>
              <a:sym typeface="Raleway Light"/>
            </a:endParaRPr>
          </a:p>
        </p:txBody>
      </p:sp>
      <p:sp>
        <p:nvSpPr>
          <p:cNvPr id="289" name="Google Shape;289;p23"/>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vi-VN" sz="1600">
                <a:solidFill>
                  <a:schemeClr val="lt1"/>
                </a:solidFill>
                <a:highlight>
                  <a:srgbClr val="FFB600"/>
                </a:highlight>
                <a:latin typeface="Raleway Light"/>
                <a:ea typeface="Raleway Light"/>
                <a:cs typeface="Raleway Light"/>
                <a:sym typeface="Raleway Light"/>
              </a:rPr>
              <a:t>Acțiune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vi-VN" sz="1200">
                <a:solidFill>
                  <a:srgbClr val="FFB600"/>
                </a:solidFill>
                <a:latin typeface="Raleway Light"/>
                <a:ea typeface="Raleway Light"/>
                <a:cs typeface="Raleway Light"/>
                <a:sym typeface="Raleway Light"/>
              </a:rPr>
              <a:t>După aceasta, </a:t>
            </a:r>
            <a:r>
              <a:rPr lang="vi-VN" sz="1200">
                <a:solidFill>
                  <a:schemeClr val="dk1"/>
                </a:solidFill>
                <a:latin typeface="Raleway Light"/>
                <a:ea typeface="Raleway Light"/>
                <a:cs typeface="Raleway Light"/>
                <a:sym typeface="Raleway Light"/>
              </a:rPr>
              <a:t>vă creați planul strategic pentru WLB și îl reevaluați frecvent pentru a vă asigura că se potrivește cu prioritățile și aspirațiile dvs. în viață.</a:t>
            </a:r>
            <a:endParaRPr/>
          </a:p>
          <a:p>
            <a:pPr indent="0" lvl="0" marL="0" rtl="0" algn="l">
              <a:lnSpc>
                <a:spcPct val="100000"/>
              </a:lnSpc>
              <a:spcBef>
                <a:spcPts val="601"/>
              </a:spcBef>
              <a:spcAft>
                <a:spcPts val="0"/>
              </a:spcAft>
              <a:buSzPts val="1800"/>
              <a:buNone/>
            </a:pPr>
            <a:r>
              <a:rPr lang="vi-VN" sz="1200">
                <a:solidFill>
                  <a:schemeClr val="dk1"/>
                </a:solidFill>
                <a:latin typeface="Raleway Light"/>
                <a:ea typeface="Raleway Light"/>
                <a:cs typeface="Raleway Light"/>
                <a:sym typeface="Raleway Light"/>
              </a:rPr>
              <a:t>Accesați online și căutați modele și șabloane despre „Planificare strategică”. Aflați cât mai multe despre aceste instrumente și folosiți-le pentru a vă elabora planul personal.</a:t>
            </a:r>
            <a:endParaRPr sz="1200">
              <a:solidFill>
                <a:schemeClr val="dk1"/>
              </a:solidFill>
              <a:latin typeface="Raleway Light"/>
              <a:ea typeface="Raleway Light"/>
              <a:cs typeface="Raleway Light"/>
              <a:sym typeface="Raleway Light"/>
            </a:endParaRPr>
          </a:p>
        </p:txBody>
      </p:sp>
      <p:grpSp>
        <p:nvGrpSpPr>
          <p:cNvPr id="290" name="Google Shape;290;p23"/>
          <p:cNvGrpSpPr/>
          <p:nvPr/>
        </p:nvGrpSpPr>
        <p:grpSpPr>
          <a:xfrm>
            <a:off x="7964732" y="329097"/>
            <a:ext cx="977040" cy="722852"/>
            <a:chOff x="5255200" y="3006475"/>
            <a:chExt cx="511700" cy="378575"/>
          </a:xfrm>
        </p:grpSpPr>
        <p:sp>
          <p:nvSpPr>
            <p:cNvPr id="291" name="Google Shape;291;p2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2" name="Google Shape;292;p2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4"/>
          <p:cNvSpPr txBox="1"/>
          <p:nvPr>
            <p:ph type="title"/>
          </p:nvPr>
        </p:nvSpPr>
        <p:spPr>
          <a:xfrm>
            <a:off x="800081" y="330943"/>
            <a:ext cx="6866100"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vi-VN" sz="3200">
                <a:solidFill>
                  <a:srgbClr val="FFB600"/>
                </a:solidFill>
                <a:latin typeface="Raleway Medium"/>
                <a:ea typeface="Raleway Medium"/>
                <a:cs typeface="Raleway Medium"/>
                <a:sym typeface="Raleway Medium"/>
              </a:rPr>
              <a:t>Pentru a afla mai multe despre acest modul :</a:t>
            </a:r>
            <a:endParaRPr sz="3200">
              <a:solidFill>
                <a:srgbClr val="FFB600"/>
              </a:solidFill>
              <a:latin typeface="Raleway Medium"/>
              <a:ea typeface="Raleway Medium"/>
              <a:cs typeface="Raleway Medium"/>
              <a:sym typeface="Raleway Medium"/>
            </a:endParaRPr>
          </a:p>
        </p:txBody>
      </p:sp>
      <p:sp>
        <p:nvSpPr>
          <p:cNvPr id="298" name="Google Shape;298;p24"/>
          <p:cNvSpPr txBox="1"/>
          <p:nvPr>
            <p:ph idx="1" type="body"/>
          </p:nvPr>
        </p:nvSpPr>
        <p:spPr>
          <a:xfrm>
            <a:off x="922000" y="1588772"/>
            <a:ext cx="7567175" cy="2786458"/>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vi-VN" sz="1300">
                <a:solidFill>
                  <a:srgbClr val="FFB600"/>
                </a:solidFill>
                <a:latin typeface="Raleway Light"/>
                <a:ea typeface="Raleway Light"/>
                <a:cs typeface="Raleway Light"/>
                <a:sym typeface="Raleway Light"/>
              </a:rPr>
              <a:t>10 sfaturi pentru echilibrul dintre viața profesională și viața personală: Ghidul tău complet pentru 2022 : </a:t>
            </a:r>
            <a:endParaRPr b="1" sz="1300">
              <a:solidFill>
                <a:srgbClr val="FFB600"/>
              </a:solidFill>
              <a:latin typeface="Raleway Light"/>
              <a:ea typeface="Raleway Light"/>
              <a:cs typeface="Raleway Light"/>
              <a:sym typeface="Raleway Light"/>
            </a:endParaRPr>
          </a:p>
          <a:p>
            <a:pPr indent="0" lvl="0" marL="114302" rtl="0" algn="l">
              <a:lnSpc>
                <a:spcPct val="100000"/>
              </a:lnSpc>
              <a:spcBef>
                <a:spcPts val="0"/>
              </a:spcBef>
              <a:spcAft>
                <a:spcPts val="0"/>
              </a:spcAft>
              <a:buSzPts val="1800"/>
              <a:buNone/>
            </a:pPr>
            <a:r>
              <a:rPr lang="vi-VN" sz="1300" u="sng">
                <a:solidFill>
                  <a:schemeClr val="hlink"/>
                </a:solidFill>
                <a:latin typeface="Raleway Light"/>
                <a:ea typeface="Raleway Light"/>
                <a:cs typeface="Raleway Light"/>
                <a:sym typeface="Raleway Light"/>
                <a:hlinkClick r:id="rId3"/>
              </a:rPr>
              <a:t>www.upwork.com/resources/work-life-balance-tips</a:t>
            </a:r>
            <a:r>
              <a:rPr lang="vi-VN" sz="1300">
                <a:latin typeface="Raleway Light"/>
                <a:ea typeface="Raleway Light"/>
                <a:cs typeface="Raleway Light"/>
                <a:sym typeface="Raleway Light"/>
              </a:rPr>
              <a:t> </a:t>
            </a:r>
            <a:endParaRPr/>
          </a:p>
          <a:p>
            <a:pPr indent="0" lvl="0" marL="114302" rtl="0" algn="l">
              <a:lnSpc>
                <a:spcPct val="100000"/>
              </a:lnSpc>
              <a:spcBef>
                <a:spcPts val="601"/>
              </a:spcBef>
              <a:spcAft>
                <a:spcPts val="0"/>
              </a:spcAft>
              <a:buSzPts val="1800"/>
              <a:buNone/>
            </a:pPr>
            <a:r>
              <a:rPr b="1" lang="vi-VN" sz="1300">
                <a:solidFill>
                  <a:srgbClr val="FFB600"/>
                </a:solidFill>
                <a:latin typeface="Raleway Light"/>
                <a:ea typeface="Raleway Light"/>
                <a:cs typeface="Raleway Light"/>
                <a:sym typeface="Raleway Light"/>
              </a:rPr>
              <a:t>Echilibrul dintre viața profesională și viața privată – o revizuire a teoriilor, definițiilor și politicilor : </a:t>
            </a:r>
            <a:r>
              <a:rPr lang="vi-VN" sz="1300" u="sng">
                <a:solidFill>
                  <a:schemeClr val="hlink"/>
                </a:solidFill>
                <a:latin typeface="Raleway Light"/>
                <a:ea typeface="Raleway Light"/>
                <a:cs typeface="Raleway Light"/>
                <a:sym typeface="Raleway Light"/>
                <a:hlinkClick r:id="rId4"/>
              </a:rPr>
              <a:t>https://seaopenresearch.eu/Journals/articles/CMJ2021_I1_3.pdf</a:t>
            </a:r>
            <a:endParaRPr sz="13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vi-VN" sz="1300">
                <a:solidFill>
                  <a:srgbClr val="FFB600"/>
                </a:solidFill>
                <a:latin typeface="Raleway Light"/>
                <a:ea typeface="Raleway Light"/>
                <a:cs typeface="Raleway Light"/>
                <a:sym typeface="Raleway Light"/>
              </a:rPr>
              <a:t>Ghidul practic despre cum să vă îmbunătățiți echilibrul dintre viața profesională și viața personală astăzi </a:t>
            </a:r>
            <a:endParaRPr b="1" sz="1300">
              <a:solidFill>
                <a:srgbClr val="FFB600"/>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vi-VN" sz="1300">
                <a:solidFill>
                  <a:srgbClr val="FFB600"/>
                </a:solidFill>
                <a:latin typeface="Raleway Light"/>
                <a:ea typeface="Raleway Light"/>
                <a:cs typeface="Raleway Light"/>
                <a:sym typeface="Raleway Light"/>
              </a:rPr>
              <a:t> </a:t>
            </a:r>
            <a:r>
              <a:rPr lang="vi-VN" sz="1300" u="sng">
                <a:solidFill>
                  <a:schemeClr val="hlink"/>
                </a:solidFill>
                <a:latin typeface="Raleway Light"/>
                <a:ea typeface="Raleway Light"/>
                <a:cs typeface="Raleway Light"/>
                <a:sym typeface="Raleway Light"/>
                <a:hlinkClick r:id="rId5"/>
              </a:rPr>
              <a:t>www.curvypoints.com/how-to-improve-work-life-balance/</a:t>
            </a:r>
            <a:r>
              <a:rPr lang="vi-VN" sz="1300">
                <a:latin typeface="Raleway Light"/>
                <a:ea typeface="Raleway Light"/>
                <a:cs typeface="Raleway Light"/>
                <a:sym typeface="Raleway Light"/>
              </a:rPr>
              <a:t> </a:t>
            </a:r>
            <a:endParaRPr/>
          </a:p>
          <a:p>
            <a:pPr indent="0" lvl="0" marL="114302" rtl="0" algn="l">
              <a:lnSpc>
                <a:spcPct val="100000"/>
              </a:lnSpc>
              <a:spcBef>
                <a:spcPts val="601"/>
              </a:spcBef>
              <a:spcAft>
                <a:spcPts val="0"/>
              </a:spcAft>
              <a:buSzPts val="1800"/>
              <a:buNone/>
            </a:pPr>
            <a:r>
              <a:rPr b="1" lang="vi-VN" sz="1300">
                <a:solidFill>
                  <a:srgbClr val="FFB600"/>
                </a:solidFill>
                <a:latin typeface="Raleway Light"/>
                <a:ea typeface="Raleway Light"/>
                <a:cs typeface="Raleway Light"/>
                <a:sym typeface="Raleway Light"/>
              </a:rPr>
              <a:t>25 Cele mai bune moduri de a atinge echilibrul dintre viața profesională și viața personală și beneficiile acestuia: </a:t>
            </a:r>
            <a:endParaRPr b="1" sz="1300">
              <a:solidFill>
                <a:srgbClr val="FFB600"/>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lang="vi-VN" sz="1300" u="sng">
                <a:solidFill>
                  <a:schemeClr val="hlink"/>
                </a:solidFill>
                <a:latin typeface="Raleway Light"/>
                <a:ea typeface="Raleway Light"/>
                <a:cs typeface="Raleway Light"/>
                <a:sym typeface="Raleway Light"/>
                <a:hlinkClick r:id="rId6"/>
              </a:rPr>
              <a:t>https://blog.vantagecircle.com/work-life-balance/</a:t>
            </a:r>
            <a:r>
              <a:rPr lang="vi-VN" sz="1300">
                <a:latin typeface="Raleway Light"/>
                <a:ea typeface="Raleway Light"/>
                <a:cs typeface="Raleway Light"/>
                <a:sym typeface="Raleway Light"/>
              </a:rPr>
              <a:t>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299" name="Google Shape;299;p24"/>
          <p:cNvGrpSpPr/>
          <p:nvPr/>
        </p:nvGrpSpPr>
        <p:grpSpPr>
          <a:xfrm>
            <a:off x="8089119" y="319162"/>
            <a:ext cx="728350" cy="743348"/>
            <a:chOff x="3955900" y="2984500"/>
            <a:chExt cx="414000" cy="422525"/>
          </a:xfrm>
        </p:grpSpPr>
        <p:sp>
          <p:nvSpPr>
            <p:cNvPr id="300" name="Google Shape;300;p2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01" name="Google Shape;301;p2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02" name="Google Shape;302;p2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5"/>
          <p:cNvSpPr txBox="1"/>
          <p:nvPr>
            <p:ph idx="1" type="body"/>
          </p:nvPr>
        </p:nvSpPr>
        <p:spPr>
          <a:xfrm>
            <a:off x="1757201" y="798653"/>
            <a:ext cx="5629801" cy="3136739"/>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vi-VN">
                <a:solidFill>
                  <a:srgbClr val="981C22"/>
                </a:solidFill>
                <a:latin typeface="Raleway ExtraBold"/>
                <a:ea typeface="Raleway ExtraBold"/>
                <a:cs typeface="Raleway ExtraBold"/>
                <a:sym typeface="Raleway ExtraBold"/>
              </a:rPr>
              <a:t>Femeile, în special, trebuie să țină cont de sănătatea lor fizică și mentală, pentru că dacă ne grăbim la și de la întâlniri și comisioane, nu avem mult timp să avem grijă de noi. Trebuie să facem un efort mai mare pentru a ne pune mai sus pe propria noastră listă de prirotăți. </a:t>
            </a:r>
            <a:endParaRPr>
              <a:solidFill>
                <a:srgbClr val="981C22"/>
              </a:solidFill>
              <a:latin typeface="Raleway ExtraBold"/>
              <a:ea typeface="Raleway ExtraBold"/>
              <a:cs typeface="Raleway ExtraBold"/>
              <a:sym typeface="Raleway ExtraBold"/>
            </a:endParaRPr>
          </a:p>
          <a:p>
            <a:pPr indent="0" lvl="0" marL="0" rtl="0" algn="ctr">
              <a:lnSpc>
                <a:spcPct val="100000"/>
              </a:lnSpc>
              <a:spcBef>
                <a:spcPts val="601"/>
              </a:spcBef>
              <a:spcAft>
                <a:spcPts val="0"/>
              </a:spcAft>
              <a:buSzPts val="3000"/>
              <a:buNone/>
            </a:pPr>
            <a:r>
              <a:rPr i="0" lang="vi-VN">
                <a:solidFill>
                  <a:srgbClr val="981C22"/>
                </a:solidFill>
                <a:latin typeface="Raleway ExtraBold"/>
                <a:ea typeface="Raleway ExtraBold"/>
                <a:cs typeface="Raleway ExtraBold"/>
                <a:sym typeface="Raleway ExtraBold"/>
              </a:rPr>
              <a:t>´Michelle Obama</a:t>
            </a:r>
            <a:endParaRPr>
              <a:latin typeface="Raleway ExtraBold"/>
              <a:ea typeface="Raleway ExtraBold"/>
              <a:cs typeface="Raleway ExtraBold"/>
              <a:sym typeface="Raleway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6"/>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vi-VN" sz="3600"/>
              <a:t>Stabilește un </a:t>
            </a:r>
            <a:r>
              <a:rPr lang="vi-VN" sz="3600">
                <a:solidFill>
                  <a:srgbClr val="FFD366"/>
                </a:solidFill>
              </a:rPr>
              <a:t>nou obiectiv </a:t>
            </a:r>
            <a:r>
              <a:rPr lang="vi-VN" sz="3600"/>
              <a:t>și finalizează un alt modul!</a:t>
            </a:r>
            <a:endParaRPr sz="3600"/>
          </a:p>
        </p:txBody>
      </p:sp>
      <p:sp>
        <p:nvSpPr>
          <p:cNvPr id="313" name="Google Shape;313;p2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vi-VN"/>
              <a:t>‹#›</a:t>
            </a:fld>
            <a:endParaRPr/>
          </a:p>
        </p:txBody>
      </p:sp>
      <p:grpSp>
        <p:nvGrpSpPr>
          <p:cNvPr id="314" name="Google Shape;314;p26"/>
          <p:cNvGrpSpPr/>
          <p:nvPr/>
        </p:nvGrpSpPr>
        <p:grpSpPr>
          <a:xfrm>
            <a:off x="8152039" y="369833"/>
            <a:ext cx="602425" cy="641836"/>
            <a:chOff x="5970800" y="1619250"/>
            <a:chExt cx="428650" cy="456725"/>
          </a:xfrm>
        </p:grpSpPr>
        <p:sp>
          <p:nvSpPr>
            <p:cNvPr id="315" name="Google Shape;315;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16" name="Google Shape;316;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17" name="Google Shape;317;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18" name="Google Shape;318;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319" name="Google Shape;319;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graphicFrame>
        <p:nvGraphicFramePr>
          <p:cNvPr id="320" name="Google Shape;320;p26"/>
          <p:cNvGraphicFramePr/>
          <p:nvPr/>
        </p:nvGraphicFramePr>
        <p:xfrm>
          <a:off x="3925427" y="703846"/>
          <a:ext cx="3000000" cy="3000000"/>
        </p:xfrm>
        <a:graphic>
          <a:graphicData uri="http://schemas.openxmlformats.org/drawingml/2006/table">
            <a:tbl>
              <a:tblPr bandRow="1" firstRow="1">
                <a:noFill/>
                <a:tableStyleId>{113E8B85-3994-43F7-B027-E65F1D483437}</a:tableStyleId>
              </a:tblPr>
              <a:tblGrid>
                <a:gridCol w="3819725"/>
              </a:tblGrid>
              <a:tr h="466275">
                <a:tc>
                  <a:txBody>
                    <a:bodyPr/>
                    <a:lstStyle/>
                    <a:p>
                      <a:pPr indent="0" lvl="0" marL="0" marR="0" rtl="0" algn="l">
                        <a:lnSpc>
                          <a:spcPct val="100000"/>
                        </a:lnSpc>
                        <a:spcBef>
                          <a:spcPts val="0"/>
                        </a:spcBef>
                        <a:spcAft>
                          <a:spcPts val="0"/>
                        </a:spcAft>
                        <a:buNone/>
                      </a:pPr>
                      <a:r>
                        <a:rPr b="1" i="0" lang="vi-VN" sz="1401" u="none" cap="none" strike="noStrike">
                          <a:solidFill>
                            <a:srgbClr val="000000"/>
                          </a:solidFill>
                          <a:latin typeface="Arial"/>
                          <a:ea typeface="Arial"/>
                          <a:cs typeface="Arial"/>
                          <a:sym typeface="Arial"/>
                        </a:rPr>
                        <a:t>Perfecţionarea abilităţilor soft</a:t>
                      </a:r>
                      <a:endParaRPr b="0" i="0" sz="1401" u="none" cap="none" strike="noStrike">
                        <a:solidFill>
                          <a:srgbClr val="000000"/>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None/>
                      </a:pPr>
                      <a:r>
                        <a:rPr b="1" i="0" lang="vi-VN" sz="1000" u="none" cap="none" strike="noStrike">
                          <a:solidFill>
                            <a:srgbClr val="FFB600"/>
                          </a:solidFill>
                          <a:latin typeface="Raleway Thin"/>
                          <a:ea typeface="Raleway Thin"/>
                          <a:cs typeface="Raleway Thin"/>
                          <a:sym typeface="Raleway Thin"/>
                        </a:rPr>
                        <a:t>M6: </a:t>
                      </a:r>
                      <a:r>
                        <a:rPr b="1" i="0" lang="vi-VN" sz="1000" u="none" cap="none" strike="noStrike">
                          <a:solidFill>
                            <a:schemeClr val="dk1"/>
                          </a:solidFill>
                          <a:latin typeface="Raleway Thin"/>
                          <a:ea typeface="Raleway Thin"/>
                          <a:cs typeface="Raleway Thin"/>
                          <a:sym typeface="Raleway Thin"/>
                        </a:rPr>
                        <a:t>Competențe de comunicare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vi-VN" sz="1000" u="none" cap="none" strike="noStrike">
                          <a:solidFill>
                            <a:srgbClr val="FFB600"/>
                          </a:solidFill>
                          <a:latin typeface="Raleway Thin"/>
                          <a:ea typeface="Raleway Thin"/>
                          <a:cs typeface="Raleway Thin"/>
                          <a:sym typeface="Raleway Thin"/>
                        </a:rPr>
                        <a:t>M7: </a:t>
                      </a:r>
                      <a:r>
                        <a:rPr b="1" i="0" lang="vi-VN" sz="1000" u="none" cap="none" strike="noStrike">
                          <a:solidFill>
                            <a:schemeClr val="dk1"/>
                          </a:solidFill>
                          <a:latin typeface="Raleway Thin"/>
                          <a:ea typeface="Raleway Thin"/>
                          <a:cs typeface="Raleway Thin"/>
                          <a:sym typeface="Raleway Thin"/>
                        </a:rPr>
                        <a:t>Motivarea și autonomia personală</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vi-VN" sz="1000" u="none" cap="none" strike="noStrike">
                          <a:solidFill>
                            <a:srgbClr val="FFB600"/>
                          </a:solidFill>
                          <a:latin typeface="Raleway Thin"/>
                          <a:ea typeface="Raleway Thin"/>
                          <a:cs typeface="Raleway Thin"/>
                          <a:sym typeface="Raleway Thin"/>
                        </a:rPr>
                        <a:t>M8: </a:t>
                      </a:r>
                      <a:r>
                        <a:rPr b="1" i="0" lang="vi-VN" sz="1000" u="none" cap="none" strike="noStrike">
                          <a:solidFill>
                            <a:srgbClr val="000000"/>
                          </a:solidFill>
                          <a:latin typeface="Raleway Thin"/>
                          <a:ea typeface="Raleway Thin"/>
                          <a:cs typeface="Raleway Thin"/>
                          <a:sym typeface="Raleway Thin"/>
                        </a:rPr>
                        <a:t>Managementul timpului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vi-VN" sz="1000" u="none" cap="none" strike="noStrike">
                          <a:solidFill>
                            <a:srgbClr val="FFB600"/>
                          </a:solidFill>
                          <a:latin typeface="Raleway Thin"/>
                          <a:ea typeface="Raleway Thin"/>
                          <a:cs typeface="Raleway Thin"/>
                          <a:sym typeface="Raleway Thin"/>
                        </a:rPr>
                        <a:t>M9: </a:t>
                      </a:r>
                      <a:r>
                        <a:rPr b="1" i="0" lang="vi-VN" sz="1000" u="none" cap="none" strike="noStrike">
                          <a:solidFill>
                            <a:srgbClr val="000000"/>
                          </a:solidFill>
                          <a:latin typeface="Raleway Thin"/>
                          <a:ea typeface="Raleway Thin"/>
                          <a:cs typeface="Raleway Thin"/>
                          <a:sym typeface="Raleway Thin"/>
                        </a:rPr>
                        <a:t>Echilibrul profesie-viață personală</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vi-VN" sz="1000" u="none" cap="none" strike="noStrike">
                          <a:solidFill>
                            <a:srgbClr val="FFB600"/>
                          </a:solidFill>
                          <a:latin typeface="Raleway Thin"/>
                          <a:ea typeface="Raleway Thin"/>
                          <a:cs typeface="Raleway Thin"/>
                          <a:sym typeface="Raleway Thin"/>
                        </a:rPr>
                        <a:t>M10: </a:t>
                      </a:r>
                      <a:r>
                        <a:rPr b="1" i="0" lang="vi-VN" sz="1000" u="none" cap="none" strike="noStrike">
                          <a:solidFill>
                            <a:srgbClr val="000000"/>
                          </a:solidFill>
                          <a:latin typeface="Raleway Thin"/>
                          <a:ea typeface="Raleway Thin"/>
                          <a:cs typeface="Raleway Thin"/>
                          <a:sym typeface="Raleway Thin"/>
                        </a:rPr>
                        <a:t>Stabilirea obiectivelor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vi-VN" sz="1000" u="none" cap="none" strike="noStrike">
                          <a:solidFill>
                            <a:srgbClr val="FFB600"/>
                          </a:solidFill>
                          <a:latin typeface="Raleway Thin"/>
                          <a:ea typeface="Raleway Thin"/>
                          <a:cs typeface="Raleway Thin"/>
                          <a:sym typeface="Raleway Thin"/>
                        </a:rPr>
                        <a:t>M11: </a:t>
                      </a:r>
                      <a:r>
                        <a:rPr b="1" i="0" lang="vi-VN" sz="1000" u="none" cap="none" strike="noStrike">
                          <a:solidFill>
                            <a:srgbClr val="000000"/>
                          </a:solidFill>
                          <a:latin typeface="Raleway Thin"/>
                          <a:ea typeface="Raleway Thin"/>
                          <a:cs typeface="Raleway Thin"/>
                          <a:sym typeface="Raleway Thin"/>
                        </a:rPr>
                        <a:t>Rezolvarea problemelor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vi-VN" sz="1000" u="none" cap="none" strike="noStrike">
                          <a:solidFill>
                            <a:srgbClr val="FFB600"/>
                          </a:solidFill>
                          <a:latin typeface="Raleway Thin"/>
                          <a:ea typeface="Raleway Thin"/>
                          <a:cs typeface="Raleway Thin"/>
                          <a:sym typeface="Raleway Thin"/>
                        </a:rPr>
                        <a:t>M12: </a:t>
                      </a:r>
                      <a:r>
                        <a:rPr b="1" i="0" lang="vi-VN" sz="1000" u="none" cap="none" strike="noStrike">
                          <a:solidFill>
                            <a:srgbClr val="000000"/>
                          </a:solidFill>
                          <a:latin typeface="Raleway Thin"/>
                          <a:ea typeface="Raleway Thin"/>
                          <a:cs typeface="Raleway Thin"/>
                          <a:sym typeface="Raleway Thin"/>
                        </a:rPr>
                        <a:t>Promovarea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vi-VN" sz="1000" u="none" cap="none" strike="noStrike">
                          <a:solidFill>
                            <a:srgbClr val="FFB600"/>
                          </a:solidFill>
                          <a:latin typeface="Raleway Thin"/>
                          <a:ea typeface="Raleway Thin"/>
                          <a:cs typeface="Raleway Thin"/>
                          <a:sym typeface="Raleway Thin"/>
                        </a:rPr>
                        <a:t>M13: </a:t>
                      </a:r>
                      <a:r>
                        <a:rPr b="1" i="0" lang="vi-VN" sz="1000" u="none" cap="none" strike="noStrike">
                          <a:solidFill>
                            <a:srgbClr val="000000"/>
                          </a:solidFill>
                          <a:latin typeface="Raleway Thin"/>
                          <a:ea typeface="Raleway Thin"/>
                          <a:cs typeface="Raleway Thin"/>
                          <a:sym typeface="Raleway Thin"/>
                        </a:rPr>
                        <a:t>Aptitudini de prezentare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7"/>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vi-VN"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a:t>
            </a:r>
            <a:endParaRPr/>
          </a:p>
          <a:p>
            <a:pPr indent="0" lvl="0" marL="0" rtl="0" algn="l">
              <a:lnSpc>
                <a:spcPct val="100000"/>
              </a:lnSpc>
              <a:spcBef>
                <a:spcPts val="0"/>
              </a:spcBef>
              <a:spcAft>
                <a:spcPts val="0"/>
              </a:spcAft>
              <a:buSzPts val="1800"/>
              <a:buNone/>
            </a:pPr>
            <a:r>
              <a:rPr lang="vi-VN" sz="700"/>
              <a:t>Numar proiect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26" name="Google Shape;326;p27"/>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27" name="Google Shape;327;p27"/>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28" name="Google Shape;328;p27"/>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vi-VN">
                <a:latin typeface="Raleway Medium"/>
                <a:ea typeface="Raleway Medium"/>
                <a:cs typeface="Raleway Medium"/>
                <a:sym typeface="Raleway Medium"/>
              </a:rPr>
              <a:t>Majoritatea oamenilor urmăresc succesul la locul de muncă, crezând că asta îi va face fericiți. Adevărul este că fericirea la locul de muncă te va face să reușești. </a:t>
            </a:r>
            <a:endParaRPr>
              <a:latin typeface="Raleway Medium"/>
              <a:ea typeface="Raleway Medium"/>
              <a:cs typeface="Raleway Medium"/>
              <a:sym typeface="Raleway Medium"/>
            </a:endParaRPr>
          </a:p>
          <a:p>
            <a:pPr indent="0" lvl="0" marL="0" rtl="0" algn="ctr">
              <a:lnSpc>
                <a:spcPct val="100000"/>
              </a:lnSpc>
              <a:spcBef>
                <a:spcPts val="601"/>
              </a:spcBef>
              <a:spcAft>
                <a:spcPts val="0"/>
              </a:spcAft>
              <a:buSzPts val="3000"/>
              <a:buNone/>
            </a:pPr>
            <a:r>
              <a:rPr i="0" lang="vi-VN" sz="2400">
                <a:latin typeface="Raleway Medium"/>
                <a:ea typeface="Raleway Medium"/>
                <a:cs typeface="Raleway Medium"/>
                <a:sym typeface="Raleway Medium"/>
              </a:rPr>
              <a:t>Alexander Kjerulf, </a:t>
            </a:r>
            <a:r>
              <a:rPr i="0" lang="vi-VN">
                <a:latin typeface="Raleway Medium"/>
                <a:ea typeface="Raleway Medium"/>
                <a:cs typeface="Raleway Medium"/>
                <a:sym typeface="Raleway Medium"/>
              </a:rPr>
              <a:t>Ofițer șef al Fericirii</a:t>
            </a:r>
            <a:endParaRPr i="0">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ctrTitle"/>
          </p:nvPr>
        </p:nvSpPr>
        <p:spPr>
          <a:xfrm>
            <a:off x="685802" y="2726342"/>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vi-VN">
                <a:solidFill>
                  <a:srgbClr val="981C22"/>
                </a:solidFill>
              </a:rPr>
              <a:t>Echilibru între viață și profesie</a:t>
            </a:r>
            <a:endParaRPr>
              <a:solidFill>
                <a:srgbClr val="981C22"/>
              </a:solidFill>
            </a:endParaRPr>
          </a:p>
        </p:txBody>
      </p:sp>
      <p:sp>
        <p:nvSpPr>
          <p:cNvPr id="84" name="Google Shape;84;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vi-VN" sz="2800"/>
              <a:t>Elaborat de: Mindshift Talent Advisory</a:t>
            </a:r>
            <a:endParaRPr/>
          </a:p>
        </p:txBody>
      </p:sp>
      <p:sp>
        <p:nvSpPr>
          <p:cNvPr id="85" name="Google Shape;85;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9600" u="none" cap="none" strike="noStrike">
                <a:solidFill>
                  <a:srgbClr val="981C22"/>
                </a:solidFill>
                <a:latin typeface="Raleway Thin"/>
                <a:ea typeface="Raleway Thin"/>
                <a:cs typeface="Raleway Thin"/>
                <a:sym typeface="Raleway Thin"/>
              </a:rPr>
              <a:t>9</a:t>
            </a:r>
            <a:endParaRPr b="0" i="0" sz="96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933576" y="451938"/>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vi-VN" sz="3200">
                <a:latin typeface="Raleway ExtraLight"/>
                <a:ea typeface="Raleway ExtraLight"/>
                <a:cs typeface="Raleway ExtraLight"/>
                <a:sym typeface="Raleway ExtraLight"/>
              </a:rPr>
              <a:t>După parcurgerea acestui modul,</a:t>
            </a:r>
            <a:br>
              <a:rPr lang="vi-VN" sz="3200">
                <a:latin typeface="Raleway ExtraLight"/>
                <a:ea typeface="Raleway ExtraLight"/>
                <a:cs typeface="Raleway ExtraLight"/>
                <a:sym typeface="Raleway ExtraLight"/>
              </a:rPr>
            </a:br>
            <a:r>
              <a:rPr lang="vi-VN" sz="3200">
                <a:solidFill>
                  <a:srgbClr val="FFC000"/>
                </a:solidFill>
                <a:latin typeface="Raleway ExtraLight"/>
                <a:ea typeface="Raleway ExtraLight"/>
                <a:cs typeface="Raleway ExtraLight"/>
                <a:sym typeface="Raleway ExtraLight"/>
              </a:rPr>
              <a:t>veți putea să</a:t>
            </a:r>
            <a:r>
              <a:rPr lang="vi-VN" sz="3200">
                <a:latin typeface="Raleway ExtraLight"/>
                <a:ea typeface="Raleway ExtraLight"/>
                <a:cs typeface="Raleway ExtraLight"/>
                <a:sym typeface="Raleway ExtraLight"/>
              </a:rPr>
              <a:t>:</a:t>
            </a:r>
            <a:endParaRPr sz="3200">
              <a:latin typeface="Raleway ExtraLight"/>
              <a:ea typeface="Raleway ExtraLight"/>
              <a:cs typeface="Raleway ExtraLight"/>
              <a:sym typeface="Raleway ExtraLight"/>
            </a:endParaRPr>
          </a:p>
        </p:txBody>
      </p:sp>
      <p:sp>
        <p:nvSpPr>
          <p:cNvPr id="91" name="Google Shape;91;p5"/>
          <p:cNvSpPr txBox="1"/>
          <p:nvPr>
            <p:ph idx="1" type="body"/>
          </p:nvPr>
        </p:nvSpPr>
        <p:spPr>
          <a:xfrm>
            <a:off x="846987" y="1516283"/>
            <a:ext cx="2332201" cy="263729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vi-VN" sz="1300">
                <a:latin typeface="Raleway Light"/>
                <a:ea typeface="Raleway Light"/>
                <a:cs typeface="Raleway Light"/>
                <a:sym typeface="Raleway Light"/>
              </a:rPr>
              <a:t>Definiți echilibrul dintre viața profesională și viața privată</a:t>
            </a:r>
            <a:endParaRPr/>
          </a:p>
          <a:p>
            <a:pPr indent="-285750" lvl="0" marL="285750" rtl="0" algn="l">
              <a:lnSpc>
                <a:spcPct val="100000"/>
              </a:lnSpc>
              <a:spcBef>
                <a:spcPts val="601"/>
              </a:spcBef>
              <a:spcAft>
                <a:spcPts val="0"/>
              </a:spcAft>
              <a:buSzPts val="1400"/>
              <a:buFont typeface="Noto Sans Symbols"/>
              <a:buChar char="▪"/>
            </a:pPr>
            <a:r>
              <a:rPr lang="vi-VN" sz="1300">
                <a:latin typeface="Raleway Light"/>
                <a:ea typeface="Raleway Light"/>
                <a:cs typeface="Raleway Light"/>
                <a:sym typeface="Raleway Light"/>
              </a:rPr>
              <a:t>Identificați strategii de echilibru între viața profesională și viața privată</a:t>
            </a:r>
            <a:endParaRPr/>
          </a:p>
          <a:p>
            <a:pPr indent="-285750" lvl="0" marL="285750" rtl="0" algn="l">
              <a:lnSpc>
                <a:spcPct val="100000"/>
              </a:lnSpc>
              <a:spcBef>
                <a:spcPts val="601"/>
              </a:spcBef>
              <a:spcAft>
                <a:spcPts val="0"/>
              </a:spcAft>
              <a:buSzPts val="1400"/>
              <a:buFont typeface="Noto Sans Symbols"/>
              <a:buChar char="▪"/>
            </a:pPr>
            <a:r>
              <a:rPr lang="vi-VN" sz="1300">
                <a:latin typeface="Raleway Light"/>
                <a:ea typeface="Raleway Light"/>
                <a:cs typeface="Raleway Light"/>
                <a:sym typeface="Raleway Light"/>
              </a:rPr>
              <a:t>Subliniați elementele esențiale pentru a defini un plan strategic personalizat</a:t>
            </a:r>
            <a:endParaRPr sz="1300">
              <a:latin typeface="Raleway Light"/>
              <a:ea typeface="Raleway Light"/>
              <a:cs typeface="Raleway Light"/>
              <a:sym typeface="Raleway Light"/>
            </a:endParaRPr>
          </a:p>
        </p:txBody>
      </p:sp>
      <p:sp>
        <p:nvSpPr>
          <p:cNvPr id="92" name="Google Shape;92;p5"/>
          <p:cNvSpPr txBox="1"/>
          <p:nvPr>
            <p:ph idx="2" type="body"/>
          </p:nvPr>
        </p:nvSpPr>
        <p:spPr>
          <a:xfrm>
            <a:off x="3202337" y="1467514"/>
            <a:ext cx="2516021"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vi-VN" sz="1300">
                <a:latin typeface="Raleway Light"/>
                <a:ea typeface="Raleway Light"/>
                <a:cs typeface="Raleway Light"/>
                <a:sym typeface="Raleway Light"/>
              </a:rPr>
              <a:t>Distingeți obstacolele și facilitățile pentru atingerea echilibrului dintre viața profesională și cea privată în propria viață personală și profesională</a:t>
            </a:r>
            <a:endParaRPr/>
          </a:p>
          <a:p>
            <a:pPr indent="-285750" lvl="0" marL="285750" rtl="0" algn="l">
              <a:lnSpc>
                <a:spcPct val="100000"/>
              </a:lnSpc>
              <a:spcBef>
                <a:spcPts val="601"/>
              </a:spcBef>
              <a:spcAft>
                <a:spcPts val="0"/>
              </a:spcAft>
              <a:buSzPts val="1400"/>
              <a:buFont typeface="Noto Sans Symbols"/>
              <a:buChar char="▪"/>
            </a:pPr>
            <a:r>
              <a:rPr lang="vi-VN" sz="1300">
                <a:latin typeface="Raleway Light"/>
                <a:ea typeface="Raleway Light"/>
                <a:cs typeface="Raleway Light"/>
                <a:sym typeface="Raleway Light"/>
              </a:rPr>
              <a:t>Analizați strategiile de echilibru între viața profesională și viața privată</a:t>
            </a:r>
            <a:endParaRPr/>
          </a:p>
          <a:p>
            <a:pPr indent="-285750" lvl="0" marL="285750" rtl="0" algn="l">
              <a:lnSpc>
                <a:spcPct val="100000"/>
              </a:lnSpc>
              <a:spcBef>
                <a:spcPts val="601"/>
              </a:spcBef>
              <a:spcAft>
                <a:spcPts val="0"/>
              </a:spcAft>
              <a:buSzPts val="1400"/>
              <a:buFont typeface="Noto Sans Symbols"/>
              <a:buChar char="▪"/>
            </a:pPr>
            <a:r>
              <a:rPr lang="vi-VN" sz="1300">
                <a:latin typeface="Raleway Light"/>
                <a:ea typeface="Raleway Light"/>
                <a:cs typeface="Raleway Light"/>
                <a:sym typeface="Raleway Light"/>
              </a:rPr>
              <a:t>Elaborați un plan strategic personalizat pentru echilibrul dintre viața profesională și cea privată</a:t>
            </a:r>
            <a:endParaRPr sz="1300">
              <a:latin typeface="Raleway Light"/>
              <a:ea typeface="Raleway Light"/>
              <a:cs typeface="Raleway Light"/>
              <a:sym typeface="Raleway Light"/>
            </a:endParaRPr>
          </a:p>
        </p:txBody>
      </p:sp>
      <p:sp>
        <p:nvSpPr>
          <p:cNvPr id="93" name="Google Shape;93;p5"/>
          <p:cNvSpPr txBox="1"/>
          <p:nvPr>
            <p:ph idx="3" type="body"/>
          </p:nvPr>
        </p:nvSpPr>
        <p:spPr>
          <a:xfrm>
            <a:off x="5849064" y="1444363"/>
            <a:ext cx="2656705"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Light"/>
              <a:ea typeface="Raleway Light"/>
              <a:cs typeface="Raleway Light"/>
              <a:sym typeface="Raleway Light"/>
            </a:endParaRPr>
          </a:p>
          <a:p>
            <a:pPr indent="-285750" lvl="0" marL="285750" rtl="0" algn="l">
              <a:lnSpc>
                <a:spcPct val="100000"/>
              </a:lnSpc>
              <a:spcBef>
                <a:spcPts val="601"/>
              </a:spcBef>
              <a:spcAft>
                <a:spcPts val="0"/>
              </a:spcAft>
              <a:buSzPts val="1400"/>
              <a:buFont typeface="Noto Sans Symbols"/>
              <a:buChar char="▪"/>
            </a:pPr>
            <a:r>
              <a:rPr lang="vi-VN" sz="1300">
                <a:latin typeface="Raleway Light"/>
                <a:ea typeface="Raleway Light"/>
                <a:cs typeface="Raleway Light"/>
                <a:sym typeface="Raleway Light"/>
              </a:rPr>
              <a:t>Demonstrați relevanța echilibrului dintre viața profesională și cea privată pentru propria viață personală și profesională</a:t>
            </a:r>
            <a:endParaRPr/>
          </a:p>
          <a:p>
            <a:pPr indent="-285750" lvl="0" marL="285750" rtl="0" algn="l">
              <a:lnSpc>
                <a:spcPct val="100000"/>
              </a:lnSpc>
              <a:spcBef>
                <a:spcPts val="601"/>
              </a:spcBef>
              <a:spcAft>
                <a:spcPts val="0"/>
              </a:spcAft>
              <a:buSzPts val="1400"/>
              <a:buFont typeface="Noto Sans Symbols"/>
              <a:buChar char="▪"/>
            </a:pPr>
            <a:r>
              <a:rPr lang="vi-VN" sz="1300">
                <a:latin typeface="Raleway Light"/>
                <a:ea typeface="Raleway Light"/>
                <a:cs typeface="Raleway Light"/>
                <a:sym typeface="Raleway Light"/>
              </a:rPr>
              <a:t>Decideți strategia de adoptat în propria viață personală și profesională</a:t>
            </a:r>
            <a:endParaRPr/>
          </a:p>
          <a:p>
            <a:pPr indent="-285750" lvl="0" marL="285750" rtl="0" algn="l">
              <a:lnSpc>
                <a:spcPct val="100000"/>
              </a:lnSpc>
              <a:spcBef>
                <a:spcPts val="601"/>
              </a:spcBef>
              <a:spcAft>
                <a:spcPts val="0"/>
              </a:spcAft>
              <a:buSzPts val="1400"/>
              <a:buFont typeface="Noto Sans Symbols"/>
              <a:buChar char="▪"/>
            </a:pPr>
            <a:r>
              <a:rPr lang="vi-VN" sz="1300">
                <a:latin typeface="Raleway Light"/>
                <a:ea typeface="Raleway Light"/>
                <a:cs typeface="Raleway Light"/>
                <a:sym typeface="Raleway Light"/>
              </a:rPr>
              <a:t>Continuați cu un plan strategic personalizat pentru echilibrul dintre viața profesională și viața privată</a:t>
            </a:r>
            <a:endParaRPr sz="1300">
              <a:latin typeface="Raleway Light"/>
              <a:ea typeface="Raleway Light"/>
              <a:cs typeface="Raleway Light"/>
              <a:sym typeface="Raleway Light"/>
            </a:endParaRPr>
          </a:p>
        </p:txBody>
      </p:sp>
      <p:pic>
        <p:nvPicPr>
          <p:cNvPr id="94" name="Google Shape;94;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vi-VN">
                <a:solidFill>
                  <a:schemeClr val="lt1"/>
                </a:solidFill>
              </a:rPr>
              <a:t>Ce este echilibrul între viață și profesie?</a:t>
            </a:r>
            <a:endParaRPr b="1">
              <a:solidFill>
                <a:schemeClr val="lt1"/>
              </a:solidFill>
            </a:endParaRPr>
          </a:p>
        </p:txBody>
      </p:sp>
      <p:pic>
        <p:nvPicPr>
          <p:cNvPr id="100" name="Google Shape;100;p6"/>
          <p:cNvPicPr preferRelativeResize="0"/>
          <p:nvPr/>
        </p:nvPicPr>
        <p:blipFill rotWithShape="1">
          <a:blip r:embed="rId3">
            <a:alphaModFix/>
          </a:blip>
          <a:srcRect b="0" l="0" r="0" t="0"/>
          <a:stretch/>
        </p:blipFill>
        <p:spPr>
          <a:xfrm>
            <a:off x="7490559" y="390985"/>
            <a:ext cx="1261876" cy="13179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vi-VN" sz="3600">
                <a:latin typeface="Raleway ExtraLight"/>
                <a:ea typeface="Raleway ExtraLight"/>
                <a:cs typeface="Raleway ExtraLight"/>
                <a:sym typeface="Raleway ExtraLight"/>
              </a:rPr>
              <a:t>Ce știi despre</a:t>
            </a:r>
            <a:br>
              <a:rPr lang="vi-VN" sz="3600">
                <a:latin typeface="Raleway ExtraLight"/>
                <a:ea typeface="Raleway ExtraLight"/>
                <a:cs typeface="Raleway ExtraLight"/>
                <a:sym typeface="Raleway ExtraLight"/>
              </a:rPr>
            </a:br>
            <a:r>
              <a:rPr lang="vi-VN" sz="3600">
                <a:solidFill>
                  <a:srgbClr val="FFB600"/>
                </a:solidFill>
                <a:latin typeface="Raleway ExtraLight"/>
                <a:ea typeface="Raleway ExtraLight"/>
                <a:cs typeface="Raleway ExtraLight"/>
                <a:sym typeface="Raleway ExtraLight"/>
              </a:rPr>
              <a:t>Echilibrul între viață și profesie?</a:t>
            </a:r>
            <a:endParaRPr sz="3600">
              <a:solidFill>
                <a:srgbClr val="FFB600"/>
              </a:solidFill>
              <a:latin typeface="Raleway ExtraLight"/>
              <a:ea typeface="Raleway ExtraLight"/>
              <a:cs typeface="Raleway ExtraLight"/>
              <a:sym typeface="Raleway ExtraLight"/>
            </a:endParaRPr>
          </a:p>
        </p:txBody>
      </p:sp>
      <p:sp>
        <p:nvSpPr>
          <p:cNvPr id="106" name="Google Shape;106;p7"/>
          <p:cNvSpPr txBox="1"/>
          <p:nvPr>
            <p:ph idx="1" type="body"/>
          </p:nvPr>
        </p:nvSpPr>
        <p:spPr>
          <a:xfrm>
            <a:off x="982960" y="2211275"/>
            <a:ext cx="7627639" cy="236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Se spune că echilibrul de calitate între muncă și viață (WLB) vă ajută să excelați la locul de muncă și să duceți o viață sănătoasă, dar ați experimentat asta? Și dacă da, poți defini cum s-a simțit?</a:t>
            </a:r>
            <a:endParaRPr/>
          </a:p>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Pentru cineva care nu a experimentat niciodată WLB, aceste întrebări pot suna ca urmărirea curcubeului sau a fi întrebat despre nevoile alimentare ale unicornilor.</a:t>
            </a:r>
            <a:endParaRPr/>
          </a:p>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Deși Dicționarul Cambridge definește echilibrul dintre viața profesională și viața privată ca fiind „cantitatea de timp pe care o petreci făcându-ți munca în comparație cu cantitatea de timp pe care o petreci cu familia și făcând lucruri care îți plac”, o definiție practică va fluctua de la o persoană la alta, bazată pe asupra factorilor interni și externi.</a:t>
            </a:r>
            <a:endParaRPr/>
          </a:p>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În diapozitivele următoare, vă vom duce într-o călătorie în istoria WLB și vă vom oferi instrumente pentru a vă descoperi propria definiție a WLB.</a:t>
            </a:r>
            <a:endParaRPr sz="1300">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300">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300">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300">
              <a:latin typeface="Raleway Light"/>
              <a:ea typeface="Raleway Light"/>
              <a:cs typeface="Raleway Light"/>
              <a:sym typeface="Raleway Light"/>
            </a:endParaRPr>
          </a:p>
          <a:p>
            <a:pPr indent="-171450" lvl="0" marL="285750" rtl="0" algn="l">
              <a:lnSpc>
                <a:spcPct val="100000"/>
              </a:lnSpc>
              <a:spcBef>
                <a:spcPts val="601"/>
              </a:spcBef>
              <a:spcAft>
                <a:spcPts val="0"/>
              </a:spcAft>
              <a:buSzPts val="1800"/>
              <a:buFont typeface="Noto Sans Symbols"/>
              <a:buNone/>
            </a:pPr>
            <a:r>
              <a:t/>
            </a:r>
            <a:endParaRPr sz="13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300">
              <a:latin typeface="Raleway Light"/>
              <a:ea typeface="Raleway Light"/>
              <a:cs typeface="Raleway Light"/>
              <a:sym typeface="Raleway Light"/>
            </a:endParaRPr>
          </a:p>
        </p:txBody>
      </p:sp>
      <p:sp>
        <p:nvSpPr>
          <p:cNvPr id="107" name="Google Shape;107;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idx="1" type="body"/>
          </p:nvPr>
        </p:nvSpPr>
        <p:spPr>
          <a:xfrm>
            <a:off x="922000" y="541020"/>
            <a:ext cx="3871200" cy="4145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vi-VN" sz="1300">
                <a:latin typeface="Raleway Light"/>
                <a:ea typeface="Raleway Light"/>
                <a:cs typeface="Raleway Light"/>
                <a:sym typeface="Raleway Light"/>
              </a:rPr>
              <a:t>Echilibrul viață- profesie de-a lungul timpului:</a:t>
            </a:r>
            <a:endParaRPr sz="1300">
              <a:latin typeface="Raleway Light"/>
              <a:ea typeface="Raleway Light"/>
              <a:cs typeface="Raleway Light"/>
              <a:sym typeface="Raleway Light"/>
            </a:endParaRPr>
          </a:p>
          <a:p>
            <a:pPr indent="-285750" lvl="0" marL="285750" rtl="0" algn="l">
              <a:lnSpc>
                <a:spcPct val="100000"/>
              </a:lnSpc>
              <a:spcBef>
                <a:spcPts val="601"/>
              </a:spcBef>
              <a:spcAft>
                <a:spcPts val="0"/>
              </a:spcAft>
              <a:buSzPts val="1800"/>
              <a:buFont typeface="Noto Sans Symbols"/>
              <a:buChar char="❖"/>
            </a:pPr>
            <a:r>
              <a:rPr lang="vi-VN" sz="1300">
                <a:latin typeface="Raleway Light"/>
                <a:ea typeface="Raleway Light"/>
                <a:cs typeface="Raleway Light"/>
                <a:sym typeface="Raleway Light"/>
              </a:rPr>
              <a:t>Secolul al XIX-lea până în prima jumătate a secolului XX: muncitorii și sindicatele au făcut campanie pentru limitarea orelor de lucru maxime</a:t>
            </a:r>
            <a:endParaRPr/>
          </a:p>
          <a:p>
            <a:pPr indent="-285750" lvl="0" marL="285750" rtl="0" algn="l">
              <a:lnSpc>
                <a:spcPct val="100000"/>
              </a:lnSpc>
              <a:spcBef>
                <a:spcPts val="601"/>
              </a:spcBef>
              <a:spcAft>
                <a:spcPts val="0"/>
              </a:spcAft>
              <a:buSzPts val="1800"/>
              <a:buFont typeface="Noto Sans Symbols"/>
              <a:buChar char="❖"/>
            </a:pPr>
            <a:r>
              <a:rPr lang="vi-VN" sz="1300">
                <a:latin typeface="Raleway Light"/>
                <a:ea typeface="Raleway Light"/>
                <a:cs typeface="Raleway Light"/>
                <a:sym typeface="Raleway Light"/>
              </a:rPr>
              <a:t>Prima jumătate până la mijlocul secolului al XX-lea: legi și reglementări privind interzicerea muncii copiilor, stabilirea salariului minim pe oră și munca maximă pe săptămână</a:t>
            </a:r>
            <a:endParaRPr/>
          </a:p>
          <a:p>
            <a:pPr indent="-285750" lvl="0" marL="285750" rtl="0" algn="l">
              <a:lnSpc>
                <a:spcPct val="100000"/>
              </a:lnSpc>
              <a:spcBef>
                <a:spcPts val="601"/>
              </a:spcBef>
              <a:spcAft>
                <a:spcPts val="0"/>
              </a:spcAft>
              <a:buSzPts val="1800"/>
              <a:buFont typeface="Noto Sans Symbols"/>
              <a:buChar char="❖"/>
            </a:pPr>
            <a:r>
              <a:rPr lang="vi-VN" sz="1300">
                <a:latin typeface="Raleway Light"/>
                <a:ea typeface="Raleway Light"/>
                <a:cs typeface="Raleway Light"/>
                <a:sym typeface="Raleway Light"/>
              </a:rPr>
              <a:t>De la mijlocul până la sfârșitul secolului XX: apariția cercetării științifice și a curentelor teoretice în domeniul WLB</a:t>
            </a:r>
            <a:endParaRPr/>
          </a:p>
          <a:p>
            <a:pPr indent="-285750" lvl="0" marL="285750" rtl="0" algn="l">
              <a:lnSpc>
                <a:spcPct val="100000"/>
              </a:lnSpc>
              <a:spcBef>
                <a:spcPts val="601"/>
              </a:spcBef>
              <a:spcAft>
                <a:spcPts val="0"/>
              </a:spcAft>
              <a:buSzPts val="1800"/>
              <a:buFont typeface="Noto Sans Symbols"/>
              <a:buChar char="❖"/>
            </a:pPr>
            <a:r>
              <a:rPr lang="vi-VN" sz="1300">
                <a:latin typeface="Raleway Light"/>
                <a:ea typeface="Raleway Light"/>
                <a:cs typeface="Raleway Light"/>
                <a:sym typeface="Raleway Light"/>
              </a:rPr>
              <a:t>Sfârșitul secolului XX până în prezent: recunoașterea WLB ca o problemă majoră pentru angajatori și angajați</a:t>
            </a:r>
            <a:endParaRPr sz="1300">
              <a:latin typeface="Raleway Light"/>
              <a:ea typeface="Raleway Light"/>
              <a:cs typeface="Raleway Light"/>
              <a:sym typeface="Raleway Light"/>
            </a:endParaRPr>
          </a:p>
        </p:txBody>
      </p:sp>
      <p:sp>
        <p:nvSpPr>
          <p:cNvPr id="113" name="Google Shape;113;p8"/>
          <p:cNvSpPr txBox="1"/>
          <p:nvPr/>
        </p:nvSpPr>
        <p:spPr>
          <a:xfrm>
            <a:off x="5390148" y="4516878"/>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vi-VN" sz="600" u="none" cap="none" strike="noStrike">
                <a:solidFill>
                  <a:srgbClr val="FFB600"/>
                </a:solidFill>
                <a:latin typeface="Raleway Light"/>
                <a:ea typeface="Raleway Light"/>
                <a:cs typeface="Raleway Light"/>
                <a:sym typeface="Raleway Light"/>
              </a:rPr>
              <a:t>Sursa: </a:t>
            </a:r>
            <a:r>
              <a:rPr b="1" i="0" lang="vi-VN" sz="600" u="none" cap="none" strike="noStrike">
                <a:solidFill>
                  <a:srgbClr val="B3B3B3"/>
                </a:solidFill>
                <a:latin typeface="Raleway Light"/>
                <a:ea typeface="Raleway Light"/>
                <a:cs typeface="Raleway Light"/>
                <a:sym typeface="Raleway Light"/>
              </a:rPr>
              <a:t>https://unsplash.com/photos/2pRimVfww38</a:t>
            </a:r>
            <a:endParaRPr/>
          </a:p>
        </p:txBody>
      </p:sp>
      <p:pic>
        <p:nvPicPr>
          <p:cNvPr id="114" name="Google Shape;114;p8"/>
          <p:cNvPicPr preferRelativeResize="0"/>
          <p:nvPr/>
        </p:nvPicPr>
        <p:blipFill rotWithShape="1">
          <a:blip r:embed="rId3">
            <a:alphaModFix/>
          </a:blip>
          <a:srcRect b="0" l="0" r="0" t="0"/>
          <a:stretch/>
        </p:blipFill>
        <p:spPr>
          <a:xfrm>
            <a:off x="5129293" y="441956"/>
            <a:ext cx="2715298" cy="4074922"/>
          </a:xfrm>
          <a:prstGeom prst="rect">
            <a:avLst/>
          </a:prstGeom>
          <a:noFill/>
          <a:ln>
            <a:noFill/>
          </a:ln>
        </p:spPr>
      </p:pic>
      <p:sp>
        <p:nvSpPr>
          <p:cNvPr id="115" name="Google Shape;115;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9"/>
          <p:cNvGrpSpPr/>
          <p:nvPr/>
        </p:nvGrpSpPr>
        <p:grpSpPr>
          <a:xfrm>
            <a:off x="3703042" y="530676"/>
            <a:ext cx="3799930" cy="4011902"/>
            <a:chOff x="2256567" y="606876"/>
            <a:chExt cx="3799930" cy="4011902"/>
          </a:xfrm>
        </p:grpSpPr>
        <p:sp>
          <p:nvSpPr>
            <p:cNvPr id="121" name="Google Shape;121;p9"/>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2" name="Google Shape;122;p9"/>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sp>
          <p:nvSpPr>
            <p:cNvPr id="123" name="Google Shape;123;p9"/>
            <p:cNvSpPr/>
            <p:nvPr/>
          </p:nvSpPr>
          <p:spPr>
            <a:xfrm>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vi-VN" sz="1401" u="none" cap="none" strike="noStrike">
                  <a:solidFill>
                    <a:srgbClr val="981C22"/>
                  </a:solidFill>
                  <a:latin typeface="Raleway ExtraBold"/>
                  <a:ea typeface="Raleway ExtraBold"/>
                  <a:cs typeface="Raleway ExtraBold"/>
                  <a:sym typeface="Raleway ExtraBold"/>
                </a:rPr>
                <a:t>Vârsta</a:t>
              </a:r>
              <a:endParaRPr b="0" i="0" sz="1401" u="none" cap="none" strike="noStrike">
                <a:solidFill>
                  <a:srgbClr val="981C22"/>
                </a:solidFill>
                <a:latin typeface="Raleway ExtraBold"/>
                <a:ea typeface="Raleway ExtraBold"/>
                <a:cs typeface="Raleway ExtraBold"/>
                <a:sym typeface="Raleway ExtraBold"/>
              </a:endParaRPr>
            </a:p>
          </p:txBody>
        </p:sp>
        <p:sp>
          <p:nvSpPr>
            <p:cNvPr id="124" name="Google Shape;124;p9"/>
            <p:cNvSpPr/>
            <p:nvPr/>
          </p:nvSpPr>
          <p:spPr>
            <a:xfrm>
              <a:off x="4374916" y="606876"/>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1401" u="none" cap="none" strike="noStrike">
                  <a:solidFill>
                    <a:srgbClr val="981C22"/>
                  </a:solidFill>
                  <a:latin typeface="Raleway ExtraBold"/>
                  <a:ea typeface="Raleway ExtraBold"/>
                  <a:cs typeface="Raleway ExtraBold"/>
                  <a:sym typeface="Raleway ExtraBold"/>
                </a:rPr>
                <a:t>Îngrijirea copiilor</a:t>
              </a:r>
              <a:endParaRPr b="0" i="0" sz="1401" u="none" cap="none" strike="noStrike">
                <a:solidFill>
                  <a:srgbClr val="981C22"/>
                </a:solidFill>
                <a:latin typeface="Raleway ExtraBold"/>
                <a:ea typeface="Raleway ExtraBold"/>
                <a:cs typeface="Raleway ExtraBold"/>
                <a:sym typeface="Raleway ExtraBold"/>
              </a:endParaRPr>
            </a:p>
          </p:txBody>
        </p:sp>
        <p:sp>
          <p:nvSpPr>
            <p:cNvPr id="125" name="Google Shape;125;p9"/>
            <p:cNvSpPr/>
            <p:nvPr/>
          </p:nvSpPr>
          <p:spPr>
            <a:xfrm>
              <a:off x="2546131" y="1939708"/>
              <a:ext cx="882088" cy="883202"/>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vi-VN" sz="1050" u="none" cap="none" strike="noStrike">
                  <a:solidFill>
                    <a:srgbClr val="981C22"/>
                  </a:solidFill>
                  <a:latin typeface="Raleway ExtraBold"/>
                  <a:ea typeface="Raleway ExtraBold"/>
                  <a:cs typeface="Raleway ExtraBold"/>
                  <a:sym typeface="Raleway ExtraBold"/>
                </a:rPr>
                <a:t>Stres</a:t>
              </a:r>
              <a:endParaRPr b="1" i="0" sz="1050" u="none" cap="none" strike="noStrike">
                <a:solidFill>
                  <a:srgbClr val="981C22"/>
                </a:solidFill>
                <a:latin typeface="Raleway ExtraBold"/>
                <a:ea typeface="Raleway ExtraBold"/>
                <a:cs typeface="Raleway ExtraBold"/>
                <a:sym typeface="Raleway ExtraBold"/>
              </a:endParaRPr>
            </a:p>
          </p:txBody>
        </p:sp>
        <p:sp>
          <p:nvSpPr>
            <p:cNvPr id="126" name="Google Shape;126;p9"/>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127" name="Google Shape;127;p9"/>
          <p:cNvGrpSpPr/>
          <p:nvPr/>
        </p:nvGrpSpPr>
        <p:grpSpPr>
          <a:xfrm>
            <a:off x="5893670" y="1739566"/>
            <a:ext cx="2440201" cy="2440201"/>
            <a:chOff x="4447194" y="1815766"/>
            <a:chExt cx="2440200" cy="2440200"/>
          </a:xfrm>
        </p:grpSpPr>
        <p:sp>
          <p:nvSpPr>
            <p:cNvPr id="128" name="Google Shape;128;p9"/>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29" name="Google Shape;129;p9"/>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3600" u="none" cap="none" strike="noStrike">
                  <a:solidFill>
                    <a:srgbClr val="FFFFFF"/>
                  </a:solidFill>
                  <a:latin typeface="Raleway ExtraBold"/>
                  <a:ea typeface="Raleway ExtraBold"/>
                  <a:cs typeface="Raleway ExtraBold"/>
                  <a:sym typeface="Raleway ExtraBold"/>
                </a:rPr>
                <a:t>Venitul</a:t>
              </a:r>
              <a:endParaRPr b="0" i="0" sz="3600" u="none" cap="none" strike="noStrike">
                <a:solidFill>
                  <a:srgbClr val="FFFFFF"/>
                </a:solidFill>
                <a:latin typeface="Raleway ExtraBold"/>
                <a:ea typeface="Raleway ExtraBold"/>
                <a:cs typeface="Raleway ExtraBold"/>
                <a:sym typeface="Raleway ExtraBold"/>
              </a:endParaRPr>
            </a:p>
          </p:txBody>
        </p:sp>
      </p:grpSp>
      <p:grpSp>
        <p:nvGrpSpPr>
          <p:cNvPr id="130" name="Google Shape;130;p9"/>
          <p:cNvGrpSpPr/>
          <p:nvPr/>
        </p:nvGrpSpPr>
        <p:grpSpPr>
          <a:xfrm>
            <a:off x="4923093" y="1362039"/>
            <a:ext cx="1423801" cy="1423801"/>
            <a:chOff x="3490737" y="1374053"/>
            <a:chExt cx="1423800" cy="1423800"/>
          </a:xfrm>
        </p:grpSpPr>
        <p:sp>
          <p:nvSpPr>
            <p:cNvPr id="131" name="Google Shape;131;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2" name="Google Shape;132;p9"/>
            <p:cNvSpPr txBox="1"/>
            <p:nvPr/>
          </p:nvSpPr>
          <p:spPr>
            <a:xfrm>
              <a:off x="3648930" y="1613603"/>
              <a:ext cx="1037624"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1200" u="none" cap="none" strike="noStrike">
                  <a:solidFill>
                    <a:srgbClr val="FFFFFF"/>
                  </a:solidFill>
                  <a:latin typeface="Raleway ExtraBold"/>
                  <a:ea typeface="Raleway ExtraBold"/>
                  <a:cs typeface="Raleway ExtraBold"/>
                  <a:sym typeface="Raleway ExtraBold"/>
                </a:rPr>
                <a:t>Bunăstarea</a:t>
              </a:r>
              <a:endParaRPr b="0" i="0" sz="1200" u="none" cap="none" strike="noStrike">
                <a:solidFill>
                  <a:srgbClr val="FFFFFF"/>
                </a:solidFill>
                <a:latin typeface="Raleway ExtraBold"/>
                <a:ea typeface="Raleway ExtraBold"/>
                <a:cs typeface="Raleway ExtraBold"/>
                <a:sym typeface="Raleway ExtraBold"/>
              </a:endParaRPr>
            </a:p>
          </p:txBody>
        </p:sp>
      </p:grpSp>
      <p:grpSp>
        <p:nvGrpSpPr>
          <p:cNvPr id="133" name="Google Shape;133;p9"/>
          <p:cNvGrpSpPr/>
          <p:nvPr/>
        </p:nvGrpSpPr>
        <p:grpSpPr>
          <a:xfrm>
            <a:off x="4672228" y="2862090"/>
            <a:ext cx="1498800" cy="1498800"/>
            <a:chOff x="644203" y="3718814"/>
            <a:chExt cx="1498800" cy="1498800"/>
          </a:xfrm>
        </p:grpSpPr>
        <p:sp>
          <p:nvSpPr>
            <p:cNvPr id="134" name="Google Shape;134;p9"/>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5" name="Google Shape;135;p9"/>
            <p:cNvSpPr txBox="1"/>
            <p:nvPr/>
          </p:nvSpPr>
          <p:spPr>
            <a:xfrm>
              <a:off x="856975" y="3995875"/>
              <a:ext cx="1180133"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1600" u="none" cap="none" strike="noStrike">
                  <a:solidFill>
                    <a:srgbClr val="FFFFFF"/>
                  </a:solidFill>
                  <a:latin typeface="Raleway ExtraBold"/>
                  <a:ea typeface="Raleway ExtraBold"/>
                  <a:cs typeface="Raleway ExtraBold"/>
                  <a:sym typeface="Raleway ExtraBold"/>
                </a:rPr>
                <a:t>Susținerea familiei</a:t>
              </a:r>
              <a:endParaRPr b="0" i="0" sz="1600" u="none" cap="none" strike="noStrike">
                <a:solidFill>
                  <a:srgbClr val="FFFFFF"/>
                </a:solidFill>
                <a:latin typeface="Raleway ExtraBold"/>
                <a:ea typeface="Raleway ExtraBold"/>
                <a:cs typeface="Raleway ExtraBold"/>
                <a:sym typeface="Raleway ExtraBold"/>
              </a:endParaRPr>
            </a:p>
          </p:txBody>
        </p:sp>
      </p:grpSp>
      <p:grpSp>
        <p:nvGrpSpPr>
          <p:cNvPr id="136" name="Google Shape;136;p9"/>
          <p:cNvGrpSpPr/>
          <p:nvPr/>
        </p:nvGrpSpPr>
        <p:grpSpPr>
          <a:xfrm>
            <a:off x="7334059" y="1114294"/>
            <a:ext cx="1196482" cy="1163400"/>
            <a:chOff x="3490737" y="1374053"/>
            <a:chExt cx="1446652" cy="1423800"/>
          </a:xfrm>
        </p:grpSpPr>
        <p:sp>
          <p:nvSpPr>
            <p:cNvPr id="137" name="Google Shape;137;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900" u="none" cap="none" strike="noStrike">
                <a:solidFill>
                  <a:srgbClr val="00695C"/>
                </a:solidFill>
                <a:latin typeface="Raleway Thin"/>
                <a:ea typeface="Raleway Thin"/>
                <a:cs typeface="Raleway Thin"/>
                <a:sym typeface="Raleway Thin"/>
              </a:endParaRPr>
            </a:p>
          </p:txBody>
        </p:sp>
        <p:sp>
          <p:nvSpPr>
            <p:cNvPr id="138" name="Google Shape;138;p9"/>
            <p:cNvSpPr txBox="1"/>
            <p:nvPr/>
          </p:nvSpPr>
          <p:spPr>
            <a:xfrm>
              <a:off x="3622877" y="1543412"/>
              <a:ext cx="1314512" cy="104190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vi-VN" sz="1400" u="none" cap="none" strike="noStrike">
                  <a:solidFill>
                    <a:schemeClr val="lt1"/>
                  </a:solidFill>
                  <a:latin typeface="Raleway ExtraBold"/>
                  <a:ea typeface="Raleway ExtraBold"/>
                  <a:cs typeface="Raleway ExtraBold"/>
                  <a:sym typeface="Raleway ExtraBold"/>
                </a:rPr>
                <a:t>Epuizarea</a:t>
              </a:r>
              <a:endParaRPr b="0" i="0" sz="1400" u="none" cap="none" strike="noStrike">
                <a:solidFill>
                  <a:schemeClr val="lt1"/>
                </a:solidFill>
                <a:latin typeface="Raleway ExtraBold"/>
                <a:ea typeface="Raleway ExtraBold"/>
                <a:cs typeface="Raleway ExtraBold"/>
                <a:sym typeface="Raleway ExtraBold"/>
              </a:endParaRPr>
            </a:p>
          </p:txBody>
        </p:sp>
      </p:grpSp>
      <p:sp>
        <p:nvSpPr>
          <p:cNvPr id="139" name="Google Shape;139;p9"/>
          <p:cNvSpPr txBox="1"/>
          <p:nvPr/>
        </p:nvSpPr>
        <p:spPr>
          <a:xfrm>
            <a:off x="922000" y="541020"/>
            <a:ext cx="283541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vi-VN" sz="1300" u="none" cap="none" strike="noStrike">
                <a:solidFill>
                  <a:schemeClr val="dk2"/>
                </a:solidFill>
                <a:latin typeface="Raleway Light"/>
                <a:ea typeface="Raleway Light"/>
                <a:cs typeface="Raleway Light"/>
                <a:sym typeface="Raleway Light"/>
              </a:rPr>
              <a:t>Pentru a afla propria definiție a WLB, trebuie să aibă loc o automăsurare având în vedere următoarele aspecte :</a:t>
            </a:r>
            <a:endParaRPr b="0" i="0" sz="1300" u="none" cap="none" strike="noStrike">
              <a:solidFill>
                <a:schemeClr val="dk2"/>
              </a:solidFill>
              <a:latin typeface="Raleway Light"/>
              <a:ea typeface="Raleway Light"/>
              <a:cs typeface="Raleway Light"/>
              <a:sym typeface="Raleway Light"/>
            </a:endParaRPr>
          </a:p>
          <a:p>
            <a:pPr indent="-285750" lvl="0" marL="285750" marR="0" rtl="0" algn="l">
              <a:lnSpc>
                <a:spcPct val="100000"/>
              </a:lnSpc>
              <a:spcBef>
                <a:spcPts val="601"/>
              </a:spcBef>
              <a:spcAft>
                <a:spcPts val="0"/>
              </a:spcAft>
              <a:buClr>
                <a:srgbClr val="FFB600"/>
              </a:buClr>
              <a:buSzPts val="1800"/>
              <a:buFont typeface="Noto Sans Symbols"/>
              <a:buChar char="❖"/>
            </a:pPr>
            <a:r>
              <a:rPr b="0" i="0" lang="vi-VN" sz="1300" u="none" cap="none" strike="noStrike">
                <a:solidFill>
                  <a:schemeClr val="dk2"/>
                </a:solidFill>
                <a:latin typeface="Raleway Light"/>
                <a:ea typeface="Raleway Light"/>
                <a:cs typeface="Raleway Light"/>
                <a:sym typeface="Raleway Light"/>
              </a:rPr>
              <a:t>Individual</a:t>
            </a:r>
            <a:endParaRPr/>
          </a:p>
          <a:p>
            <a:pPr indent="-285750" lvl="0" marL="285750" marR="0" rtl="0" algn="l">
              <a:lnSpc>
                <a:spcPct val="100000"/>
              </a:lnSpc>
              <a:spcBef>
                <a:spcPts val="601"/>
              </a:spcBef>
              <a:spcAft>
                <a:spcPts val="0"/>
              </a:spcAft>
              <a:buClr>
                <a:srgbClr val="FFB600"/>
              </a:buClr>
              <a:buSzPts val="1800"/>
              <a:buFont typeface="Noto Sans Symbols"/>
              <a:buChar char="❖"/>
            </a:pPr>
            <a:r>
              <a:rPr b="0" i="0" lang="vi-VN" sz="1300" u="none" cap="none" strike="noStrike">
                <a:solidFill>
                  <a:schemeClr val="dk2"/>
                </a:solidFill>
                <a:latin typeface="Raleway Light"/>
                <a:ea typeface="Raleway Light"/>
                <a:cs typeface="Raleway Light"/>
                <a:sym typeface="Raleway Light"/>
              </a:rPr>
              <a:t>Organizatoric</a:t>
            </a:r>
            <a:endParaRPr b="0" i="0" sz="1300" u="none" cap="none" strike="noStrike">
              <a:solidFill>
                <a:schemeClr val="dk2"/>
              </a:solidFill>
              <a:latin typeface="Raleway Light"/>
              <a:ea typeface="Raleway Light"/>
              <a:cs typeface="Raleway Light"/>
              <a:sym typeface="Raleway Light"/>
            </a:endParaRPr>
          </a:p>
          <a:p>
            <a:pPr indent="-285750" lvl="0" marL="285750" marR="0" rtl="0" algn="l">
              <a:lnSpc>
                <a:spcPct val="100000"/>
              </a:lnSpc>
              <a:spcBef>
                <a:spcPts val="601"/>
              </a:spcBef>
              <a:spcAft>
                <a:spcPts val="0"/>
              </a:spcAft>
              <a:buClr>
                <a:srgbClr val="FFB600"/>
              </a:buClr>
              <a:buSzPts val="1800"/>
              <a:buFont typeface="Noto Sans Symbols"/>
              <a:buChar char="❖"/>
            </a:pPr>
            <a:r>
              <a:rPr b="0" i="0" lang="vi-VN" sz="1300" u="none" cap="none" strike="noStrike">
                <a:solidFill>
                  <a:schemeClr val="dk2"/>
                </a:solidFill>
                <a:latin typeface="Raleway Light"/>
                <a:ea typeface="Raleway Light"/>
                <a:cs typeface="Raleway Light"/>
                <a:sym typeface="Raleway Light"/>
              </a:rPr>
              <a:t>Social</a:t>
            </a:r>
            <a:endParaRPr b="0" i="0" sz="1300" u="none" cap="none" strike="noStrike">
              <a:solidFill>
                <a:schemeClr val="dk2"/>
              </a:solidFill>
              <a:latin typeface="Raleway Light"/>
              <a:ea typeface="Raleway Light"/>
              <a:cs typeface="Raleway Light"/>
              <a:sym typeface="Raleway Light"/>
            </a:endParaRPr>
          </a:p>
          <a:p>
            <a:pPr indent="-285750" lvl="0" marL="285750" marR="0" rtl="0" algn="l">
              <a:lnSpc>
                <a:spcPct val="100000"/>
              </a:lnSpc>
              <a:spcBef>
                <a:spcPts val="601"/>
              </a:spcBef>
              <a:spcAft>
                <a:spcPts val="0"/>
              </a:spcAft>
              <a:buClr>
                <a:srgbClr val="FFB600"/>
              </a:buClr>
              <a:buSzPts val="1800"/>
              <a:buFont typeface="Noto Sans Symbols"/>
              <a:buChar char="❖"/>
            </a:pPr>
            <a:r>
              <a:rPr b="0" i="0" lang="vi-VN" sz="1300" u="none" cap="none" strike="noStrike">
                <a:solidFill>
                  <a:schemeClr val="dk2"/>
                </a:solidFill>
                <a:latin typeface="Raleway Light"/>
                <a:ea typeface="Raleway Light"/>
                <a:cs typeface="Raleway Light"/>
                <a:sym typeface="Raleway Light"/>
              </a:rPr>
              <a:t>Alte</a:t>
            </a:r>
            <a:endParaRPr b="0" i="0" sz="13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None/>
            </a:pPr>
            <a:r>
              <a:rPr b="0" i="0" lang="vi-VN" sz="1300" u="none" cap="none" strike="noStrike">
                <a:solidFill>
                  <a:schemeClr val="dk2"/>
                </a:solidFill>
                <a:latin typeface="Raleway Light"/>
                <a:ea typeface="Raleway Light"/>
                <a:cs typeface="Raleway Light"/>
                <a:sym typeface="Raleway Light"/>
              </a:rPr>
              <a:t>Diferitele circumstanțe, așteptări și cerințe legate de muncă și viața personală vor avea un impact asupra definiției tale WLB. De aceea definiția pe care o veți găsi va fi unică și personalizată.</a:t>
            </a:r>
            <a:endParaRPr b="0" i="0" sz="1300" u="none" cap="none" strike="noStrike">
              <a:solidFill>
                <a:schemeClr val="dk2"/>
              </a:solidFill>
              <a:latin typeface="Raleway Light"/>
              <a:ea typeface="Raleway Light"/>
              <a:cs typeface="Raleway Light"/>
              <a:sym typeface="Raleway Light"/>
            </a:endParaRPr>
          </a:p>
        </p:txBody>
      </p:sp>
      <p:sp>
        <p:nvSpPr>
          <p:cNvPr id="140" name="Google Shape;140;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