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5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embeddedFontLst>
    <p:embeddedFont>
      <p:font typeface="Raleway"/>
      <p:regular r:id="rId34"/>
      <p:bold r:id="rId35"/>
      <p:italic r:id="rId36"/>
      <p:boldItalic r:id="rId37"/>
    </p:embeddedFont>
    <p:embeddedFont>
      <p:font typeface="Raleway ExtraBold"/>
      <p:bold r:id="rId38"/>
      <p:boldItalic r:id="rId39"/>
    </p:embeddedFont>
    <p:embeddedFont>
      <p:font typeface="Raleway Thin"/>
      <p:regular r:id="rId40"/>
      <p:bold r:id="rId41"/>
      <p:italic r:id="rId42"/>
      <p:boldItalic r:id="rId43"/>
    </p:embeddedFont>
    <p:embeddedFont>
      <p:font typeface="Raleway Light"/>
      <p:regular r:id="rId44"/>
      <p:bold r:id="rId45"/>
      <p:italic r:id="rId46"/>
      <p:boldItalic r:id="rId47"/>
    </p:embeddedFont>
    <p:embeddedFont>
      <p:font typeface="Raleway Medium"/>
      <p:regular r:id="rId48"/>
      <p:bold r:id="rId49"/>
      <p:italic r:id="rId50"/>
      <p:boldItalic r:id="rId51"/>
    </p:embeddedFont>
    <p:embeddedFont>
      <p:font typeface="Raleway ExtraLight"/>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6" roundtripDataSignature="AMtx7mjdhEFkP/bmRT28qsrrK8L7rrE5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F378638-7D24-4F43-B59C-216CAA5114BF}">
  <a:tblStyle styleId="{5F378638-7D24-4F43-B59C-216CAA5114BF}"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alewayThin-regular.fntdata"/><Relationship Id="rId42" Type="http://schemas.openxmlformats.org/officeDocument/2006/relationships/font" Target="fonts/RalewayThin-italic.fntdata"/><Relationship Id="rId41" Type="http://schemas.openxmlformats.org/officeDocument/2006/relationships/font" Target="fonts/RalewayThin-bold.fntdata"/><Relationship Id="rId44" Type="http://schemas.openxmlformats.org/officeDocument/2006/relationships/font" Target="fonts/RalewayLight-regular.fntdata"/><Relationship Id="rId43" Type="http://schemas.openxmlformats.org/officeDocument/2006/relationships/font" Target="fonts/RalewayThin-boldItalic.fntdata"/><Relationship Id="rId46" Type="http://schemas.openxmlformats.org/officeDocument/2006/relationships/font" Target="fonts/RalewayLight-italic.fntdata"/><Relationship Id="rId45" Type="http://schemas.openxmlformats.org/officeDocument/2006/relationships/font" Target="fonts/RalewayLight-bold.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RalewayMedium-regular.fntdata"/><Relationship Id="rId47" Type="http://schemas.openxmlformats.org/officeDocument/2006/relationships/font" Target="fonts/RalewayLight-boldItalic.fntdata"/><Relationship Id="rId49" Type="http://schemas.openxmlformats.org/officeDocument/2006/relationships/font" Target="fonts/RalewayMedium-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font" Target="fonts/Raleway-bold.fntdata"/><Relationship Id="rId34" Type="http://schemas.openxmlformats.org/officeDocument/2006/relationships/font" Target="fonts/Raleway-regular.fntdata"/><Relationship Id="rId37" Type="http://schemas.openxmlformats.org/officeDocument/2006/relationships/font" Target="fonts/Raleway-boldItalic.fntdata"/><Relationship Id="rId36" Type="http://schemas.openxmlformats.org/officeDocument/2006/relationships/font" Target="fonts/Raleway-italic.fntdata"/><Relationship Id="rId39" Type="http://schemas.openxmlformats.org/officeDocument/2006/relationships/font" Target="fonts/RalewayExtraBold-boldItalic.fntdata"/><Relationship Id="rId38" Type="http://schemas.openxmlformats.org/officeDocument/2006/relationships/font" Target="fonts/RalewayExtraBold-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alewayMedium-boldItalic.fntdata"/><Relationship Id="rId50" Type="http://schemas.openxmlformats.org/officeDocument/2006/relationships/font" Target="fonts/RalewayMedium-italic.fntdata"/><Relationship Id="rId53" Type="http://schemas.openxmlformats.org/officeDocument/2006/relationships/font" Target="fonts/RalewayExtraLight-bold.fntdata"/><Relationship Id="rId52" Type="http://schemas.openxmlformats.org/officeDocument/2006/relationships/font" Target="fonts/RalewayExtraLight-regular.fntdata"/><Relationship Id="rId11" Type="http://schemas.openxmlformats.org/officeDocument/2006/relationships/slide" Target="slides/slide5.xml"/><Relationship Id="rId55" Type="http://schemas.openxmlformats.org/officeDocument/2006/relationships/font" Target="fonts/RalewayExtraLight-boldItalic.fntdata"/><Relationship Id="rId10" Type="http://schemas.openxmlformats.org/officeDocument/2006/relationships/slide" Target="slides/slide4.xml"/><Relationship Id="rId54" Type="http://schemas.openxmlformats.org/officeDocument/2006/relationships/font" Target="fonts/RalewayExtraLight-italic.fntdata"/><Relationship Id="rId13" Type="http://schemas.openxmlformats.org/officeDocument/2006/relationships/slide" Target="slides/slide7.xml"/><Relationship Id="rId12" Type="http://schemas.openxmlformats.org/officeDocument/2006/relationships/slide" Target="slides/slide6.xml"/><Relationship Id="rId56"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a:p>
            <a:pPr indent="-82550" lvl="0" marL="171450" marR="0" rtl="0" algn="l">
              <a:lnSpc>
                <a:spcPct val="100000"/>
              </a:lnSpc>
              <a:spcBef>
                <a:spcPts val="0"/>
              </a:spcBef>
              <a:spcAft>
                <a:spcPts val="0"/>
              </a:spcAft>
              <a:buClr>
                <a:srgbClr val="000000"/>
              </a:buClr>
              <a:buSzPts val="1400"/>
              <a:buFont typeface="Arial"/>
              <a:buNone/>
            </a:pPr>
            <a:r>
              <a:t/>
            </a:r>
            <a:endParaRPr/>
          </a:p>
          <a:p>
            <a:pPr indent="-82550" lvl="0" marL="17145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9" name="Shape 9"/>
        <p:cNvGrpSpPr/>
        <p:nvPr/>
      </p:nvGrpSpPr>
      <p:grpSpPr>
        <a:xfrm>
          <a:off x="0" y="0"/>
          <a:ext cx="0" cy="0"/>
          <a:chOff x="0" y="0"/>
          <a:chExt cx="0" cy="0"/>
        </a:xfrm>
      </p:grpSpPr>
      <p:sp>
        <p:nvSpPr>
          <p:cNvPr id="10" name="Google Shape;10;p29"/>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1" name="Google Shape;11;p29"/>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p:bg>
      <p:bgPr>
        <a:solidFill>
          <a:srgbClr val="FFB600"/>
        </a:solidFill>
      </p:bgPr>
    </p:bg>
    <p:spTree>
      <p:nvGrpSpPr>
        <p:cNvPr id="56" name="Shape 56"/>
        <p:cNvGrpSpPr/>
        <p:nvPr/>
      </p:nvGrpSpPr>
      <p:grpSpPr>
        <a:xfrm>
          <a:off x="0" y="0"/>
          <a:ext cx="0" cy="0"/>
          <a:chOff x="0" y="0"/>
          <a:chExt cx="0" cy="0"/>
        </a:xfrm>
      </p:grpSpPr>
      <p:sp>
        <p:nvSpPr>
          <p:cNvPr id="57" name="Google Shape;57;p39"/>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58" name="Google Shape;58;p39"/>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59" name="Google Shape;59;p39"/>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it-IT" sz="12000" u="none" cap="none" strike="noStrike">
                <a:solidFill>
                  <a:srgbClr val="981C22"/>
                </a:solidFill>
                <a:latin typeface="Raleway"/>
                <a:ea typeface="Raleway"/>
                <a:cs typeface="Raleway"/>
                <a:sym typeface="Raleway"/>
              </a:rPr>
              <a:t>“</a:t>
            </a:r>
            <a:endParaRPr b="1" i="0" sz="12000" u="none" cap="none" strike="noStrike">
              <a:solidFill>
                <a:srgbClr val="981C22"/>
              </a:solidFill>
              <a:latin typeface="Raleway"/>
              <a:ea typeface="Raleway"/>
              <a:cs typeface="Raleway"/>
              <a:sym typeface="Raleway"/>
            </a:endParaRPr>
          </a:p>
        </p:txBody>
      </p:sp>
      <p:sp>
        <p:nvSpPr>
          <p:cNvPr id="60" name="Google Shape;60;p39"/>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2" name="Shape 12"/>
        <p:cNvGrpSpPr/>
        <p:nvPr/>
      </p:nvGrpSpPr>
      <p:grpSpPr>
        <a:xfrm>
          <a:off x="0" y="0"/>
          <a:ext cx="0" cy="0"/>
          <a:chOff x="0" y="0"/>
          <a:chExt cx="0" cy="0"/>
        </a:xfrm>
      </p:grpSpPr>
      <p:sp>
        <p:nvSpPr>
          <p:cNvPr id="13" name="Google Shape;13;p30"/>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4" name="Google Shape;14;p30"/>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5" name="Google Shape;15;p30"/>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Clr>
                <a:srgbClr val="FFB600"/>
              </a:buClr>
              <a:buSzPts val="1800"/>
              <a:buChar char="●"/>
              <a:defRPr/>
            </a:lvl1pPr>
            <a:lvl2pPr indent="-342900" lvl="1" marL="914400" algn="l">
              <a:lnSpc>
                <a:spcPct val="100000"/>
              </a:lnSpc>
              <a:spcBef>
                <a:spcPts val="0"/>
              </a:spcBef>
              <a:spcAft>
                <a:spcPts val="0"/>
              </a:spcAft>
              <a:buClr>
                <a:srgbClr val="FFB600"/>
              </a:buClr>
              <a:buSzPts val="1800"/>
              <a:buChar char="○"/>
              <a:defRPr/>
            </a:lvl2pPr>
            <a:lvl3pPr indent="-342900" lvl="2" marL="1371600" algn="l">
              <a:lnSpc>
                <a:spcPct val="100000"/>
              </a:lnSpc>
              <a:spcBef>
                <a:spcPts val="0"/>
              </a:spcBef>
              <a:spcAft>
                <a:spcPts val="0"/>
              </a:spcAft>
              <a:buClr>
                <a:srgbClr val="FFB600"/>
              </a:buClr>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6" name="Google Shape;16;p30"/>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1"/>
        </a:solidFill>
      </p:bgPr>
    </p:bg>
    <p:spTree>
      <p:nvGrpSpPr>
        <p:cNvPr id="17" name="Shape 17"/>
        <p:cNvGrpSpPr/>
        <p:nvPr/>
      </p:nvGrpSpPr>
      <p:grpSpPr>
        <a:xfrm>
          <a:off x="0" y="0"/>
          <a:ext cx="0" cy="0"/>
          <a:chOff x="0" y="0"/>
          <a:chExt cx="0" cy="0"/>
        </a:xfrm>
      </p:grpSpPr>
      <p:sp>
        <p:nvSpPr>
          <p:cNvPr id="18" name="Google Shape;18;p34"/>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981C22"/>
          </a:solid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9" name="Google Shape;19;p34"/>
          <p:cNvSpPr txBox="1"/>
          <p:nvPr>
            <p:ph type="ctrTitle"/>
          </p:nvPr>
        </p:nvSpPr>
        <p:spPr>
          <a:xfrm>
            <a:off x="685802" y="2726342"/>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0" name="Google Shape;20;p34"/>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3000"/>
              <a:buNone/>
              <a:defRPr sz="3001">
                <a:solidFill>
                  <a:schemeClr val="lt1"/>
                </a:solidFill>
              </a:defRPr>
            </a:lvl2pPr>
            <a:lvl3pPr lvl="2" algn="l">
              <a:lnSpc>
                <a:spcPct val="100000"/>
              </a:lnSpc>
              <a:spcBef>
                <a:spcPts val="0"/>
              </a:spcBef>
              <a:spcAft>
                <a:spcPts val="0"/>
              </a:spcAft>
              <a:buClr>
                <a:schemeClr val="lt1"/>
              </a:buClr>
              <a:buSzPts val="3000"/>
              <a:buNone/>
              <a:defRPr sz="3001">
                <a:solidFill>
                  <a:schemeClr val="lt1"/>
                </a:solidFill>
              </a:defRPr>
            </a:lvl3pPr>
            <a:lvl4pPr lvl="3" algn="l">
              <a:lnSpc>
                <a:spcPct val="100000"/>
              </a:lnSpc>
              <a:spcBef>
                <a:spcPts val="0"/>
              </a:spcBef>
              <a:spcAft>
                <a:spcPts val="0"/>
              </a:spcAft>
              <a:buClr>
                <a:schemeClr val="lt1"/>
              </a:buClr>
              <a:buSzPts val="3000"/>
              <a:buNone/>
              <a:defRPr sz="3001">
                <a:solidFill>
                  <a:schemeClr val="lt1"/>
                </a:solidFill>
              </a:defRPr>
            </a:lvl4pPr>
            <a:lvl5pPr lvl="4" algn="l">
              <a:lnSpc>
                <a:spcPct val="100000"/>
              </a:lnSpc>
              <a:spcBef>
                <a:spcPts val="0"/>
              </a:spcBef>
              <a:spcAft>
                <a:spcPts val="0"/>
              </a:spcAft>
              <a:buClr>
                <a:schemeClr val="lt1"/>
              </a:buClr>
              <a:buSzPts val="3000"/>
              <a:buNone/>
              <a:defRPr sz="3001">
                <a:solidFill>
                  <a:schemeClr val="lt1"/>
                </a:solidFill>
              </a:defRPr>
            </a:lvl5pPr>
            <a:lvl6pPr lvl="5" algn="l">
              <a:lnSpc>
                <a:spcPct val="100000"/>
              </a:lnSpc>
              <a:spcBef>
                <a:spcPts val="0"/>
              </a:spcBef>
              <a:spcAft>
                <a:spcPts val="0"/>
              </a:spcAft>
              <a:buClr>
                <a:schemeClr val="lt1"/>
              </a:buClr>
              <a:buSzPts val="3000"/>
              <a:buNone/>
              <a:defRPr sz="3001">
                <a:solidFill>
                  <a:schemeClr val="lt1"/>
                </a:solidFill>
              </a:defRPr>
            </a:lvl6pPr>
            <a:lvl7pPr lvl="6" algn="l">
              <a:lnSpc>
                <a:spcPct val="100000"/>
              </a:lnSpc>
              <a:spcBef>
                <a:spcPts val="0"/>
              </a:spcBef>
              <a:spcAft>
                <a:spcPts val="0"/>
              </a:spcAft>
              <a:buClr>
                <a:schemeClr val="lt1"/>
              </a:buClr>
              <a:buSzPts val="3000"/>
              <a:buNone/>
              <a:defRPr sz="3001">
                <a:solidFill>
                  <a:schemeClr val="lt1"/>
                </a:solidFill>
              </a:defRPr>
            </a:lvl7pPr>
            <a:lvl8pPr lvl="7" algn="l">
              <a:lnSpc>
                <a:spcPct val="100000"/>
              </a:lnSpc>
              <a:spcBef>
                <a:spcPts val="0"/>
              </a:spcBef>
              <a:spcAft>
                <a:spcPts val="0"/>
              </a:spcAft>
              <a:buClr>
                <a:schemeClr val="lt1"/>
              </a:buClr>
              <a:buSzPts val="3000"/>
              <a:buNone/>
              <a:defRPr sz="3001">
                <a:solidFill>
                  <a:schemeClr val="lt1"/>
                </a:solidFill>
              </a:defRPr>
            </a:lvl8pPr>
            <a:lvl9pPr lvl="8" algn="l">
              <a:lnSpc>
                <a:spcPct val="100000"/>
              </a:lnSpc>
              <a:spcBef>
                <a:spcPts val="0"/>
              </a:spcBef>
              <a:spcAft>
                <a:spcPts val="0"/>
              </a:spcAft>
              <a:buClr>
                <a:schemeClr val="lt1"/>
              </a:buClr>
              <a:buSzPts val="3000"/>
              <a:buNone/>
              <a:defRPr sz="3001">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1" name="Shape 21"/>
        <p:cNvGrpSpPr/>
        <p:nvPr/>
      </p:nvGrpSpPr>
      <p:grpSpPr>
        <a:xfrm>
          <a:off x="0" y="0"/>
          <a:ext cx="0" cy="0"/>
          <a:chOff x="0" y="0"/>
          <a:chExt cx="0" cy="0"/>
        </a:xfrm>
      </p:grpSpPr>
      <p:sp>
        <p:nvSpPr>
          <p:cNvPr id="22" name="Google Shape;22;p35"/>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3" name="Google Shape;23;p35"/>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4" name="Google Shape;24;p35"/>
          <p:cNvSpPr txBox="1"/>
          <p:nvPr>
            <p:ph idx="1" type="body"/>
          </p:nvPr>
        </p:nvSpPr>
        <p:spPr>
          <a:xfrm>
            <a:off x="922001"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5" name="Google Shape;25;p35"/>
          <p:cNvSpPr txBox="1"/>
          <p:nvPr>
            <p:ph idx="2" type="body"/>
          </p:nvPr>
        </p:nvSpPr>
        <p:spPr>
          <a:xfrm>
            <a:off x="3373779"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6" name="Google Shape;26;p35"/>
          <p:cNvSpPr txBox="1"/>
          <p:nvPr>
            <p:ph idx="3" type="body"/>
          </p:nvPr>
        </p:nvSpPr>
        <p:spPr>
          <a:xfrm>
            <a:off x="5825558"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7" name="Google Shape;27;p35"/>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36"/>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0" name="Google Shape;30;p36"/>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1" name="Google Shape;31;p36"/>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2" name="Shape 32"/>
        <p:cNvGrpSpPr/>
        <p:nvPr/>
      </p:nvGrpSpPr>
      <p:grpSpPr>
        <a:xfrm>
          <a:off x="0" y="0"/>
          <a:ext cx="0" cy="0"/>
          <a:chOff x="0" y="0"/>
          <a:chExt cx="0" cy="0"/>
        </a:xfrm>
      </p:grpSpPr>
      <p:sp>
        <p:nvSpPr>
          <p:cNvPr id="33" name="Google Shape;33;p37"/>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FFB600"/>
          </a:solid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4" name="Google Shape;34;p37"/>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5" name="Google Shape;35;p37"/>
          <p:cNvSpPr txBox="1"/>
          <p:nvPr>
            <p:ph idx="1" type="body"/>
          </p:nvPr>
        </p:nvSpPr>
        <p:spPr>
          <a:xfrm>
            <a:off x="922000"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36" name="Google Shape;36;p37"/>
          <p:cNvSpPr txBox="1"/>
          <p:nvPr>
            <p:ph idx="2" type="body"/>
          </p:nvPr>
        </p:nvSpPr>
        <p:spPr>
          <a:xfrm>
            <a:off x="4678688"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lt1"/>
        </a:solidFill>
      </p:bgPr>
    </p:bg>
    <p:spTree>
      <p:nvGrpSpPr>
        <p:cNvPr id="37" name="Shape 37"/>
        <p:cNvGrpSpPr/>
        <p:nvPr/>
      </p:nvGrpSpPr>
      <p:grpSpPr>
        <a:xfrm>
          <a:off x="0" y="0"/>
          <a:ext cx="0" cy="0"/>
          <a:chOff x="0" y="0"/>
          <a:chExt cx="0" cy="0"/>
        </a:xfrm>
      </p:grpSpPr>
      <p:sp>
        <p:nvSpPr>
          <p:cNvPr id="38" name="Google Shape;38;p32"/>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9" name="Google Shape;39;p32"/>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0" name="Google Shape;40;p32"/>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it-IT" sz="12000" u="none" cap="none" strike="noStrike">
                <a:solidFill>
                  <a:srgbClr val="FFB600"/>
                </a:solidFill>
                <a:latin typeface="Raleway"/>
                <a:ea typeface="Raleway"/>
                <a:cs typeface="Raleway"/>
                <a:sym typeface="Raleway"/>
              </a:rPr>
              <a:t>“</a:t>
            </a:r>
            <a:endParaRPr b="1" i="0" sz="12000" u="none" cap="none" strike="noStrike">
              <a:solidFill>
                <a:srgbClr val="FFB600"/>
              </a:solidFill>
              <a:latin typeface="Raleway"/>
              <a:ea typeface="Raleway"/>
              <a:cs typeface="Raleway"/>
              <a:sym typeface="Raleway"/>
            </a:endParaRPr>
          </a:p>
        </p:txBody>
      </p:sp>
      <p:sp>
        <p:nvSpPr>
          <p:cNvPr id="41" name="Google Shape;41;p32"/>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p:bg>
      <p:bgPr>
        <a:solidFill>
          <a:srgbClr val="FFB600"/>
        </a:solidFill>
      </p:bgPr>
    </p:bg>
    <p:spTree>
      <p:nvGrpSpPr>
        <p:cNvPr id="42" name="Shape 42"/>
        <p:cNvGrpSpPr/>
        <p:nvPr/>
      </p:nvGrpSpPr>
      <p:grpSpPr>
        <a:xfrm>
          <a:off x="0" y="0"/>
          <a:ext cx="0" cy="0"/>
          <a:chOff x="0" y="0"/>
          <a:chExt cx="0" cy="0"/>
        </a:xfrm>
      </p:grpSpPr>
      <p:sp>
        <p:nvSpPr>
          <p:cNvPr id="43" name="Google Shape;43;p38"/>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44" name="Google Shape;44;p38"/>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5" name="Google Shape;45;p38"/>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it-IT" sz="12000" u="none" cap="none" strike="noStrike">
                <a:solidFill>
                  <a:srgbClr val="981C22"/>
                </a:solidFill>
                <a:latin typeface="Raleway"/>
                <a:ea typeface="Raleway"/>
                <a:cs typeface="Raleway"/>
                <a:sym typeface="Raleway"/>
              </a:rPr>
              <a:t>“</a:t>
            </a:r>
            <a:endParaRPr b="1" i="0" sz="12000" u="none" cap="none" strike="noStrike">
              <a:solidFill>
                <a:srgbClr val="981C22"/>
              </a:solidFill>
              <a:latin typeface="Raleway"/>
              <a:ea typeface="Raleway"/>
              <a:cs typeface="Raleway"/>
              <a:sym typeface="Raleway"/>
            </a:endParaRPr>
          </a:p>
        </p:txBody>
      </p:sp>
      <p:sp>
        <p:nvSpPr>
          <p:cNvPr id="46" name="Google Shape;46;p38"/>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lt1"/>
        </a:solidFill>
      </p:bgPr>
    </p:bg>
    <p:spTree>
      <p:nvGrpSpPr>
        <p:cNvPr id="51" name="Shape 51"/>
        <p:cNvGrpSpPr/>
        <p:nvPr/>
      </p:nvGrpSpPr>
      <p:grpSpPr>
        <a:xfrm>
          <a:off x="0" y="0"/>
          <a:ext cx="0" cy="0"/>
          <a:chOff x="0" y="0"/>
          <a:chExt cx="0" cy="0"/>
        </a:xfrm>
      </p:grpSpPr>
      <p:sp>
        <p:nvSpPr>
          <p:cNvPr id="52" name="Google Shape;52;p33"/>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53" name="Google Shape;53;p33"/>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54" name="Google Shape;54;p33"/>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it-IT" sz="12000" u="none" cap="none" strike="noStrike">
                <a:solidFill>
                  <a:srgbClr val="FFB600"/>
                </a:solidFill>
                <a:latin typeface="Raleway"/>
                <a:ea typeface="Raleway"/>
                <a:cs typeface="Raleway"/>
                <a:sym typeface="Raleway"/>
              </a:rPr>
              <a:t>“</a:t>
            </a:r>
            <a:endParaRPr b="1" i="0" sz="12000" u="none" cap="none" strike="noStrike">
              <a:solidFill>
                <a:srgbClr val="FFB600"/>
              </a:solidFill>
              <a:latin typeface="Raleway"/>
              <a:ea typeface="Raleway"/>
              <a:cs typeface="Raleway"/>
              <a:sym typeface="Raleway"/>
            </a:endParaRPr>
          </a:p>
        </p:txBody>
      </p:sp>
      <p:sp>
        <p:nvSpPr>
          <p:cNvPr id="55" name="Google Shape;55;p33"/>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7" name="Google Shape;7;p28"/>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8" name="Google Shape;8;p28"/>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47" name="Shape 47"/>
        <p:cNvGrpSpPr/>
        <p:nvPr/>
      </p:nvGrpSpPr>
      <p:grpSpPr>
        <a:xfrm>
          <a:off x="0" y="0"/>
          <a:ext cx="0" cy="0"/>
          <a:chOff x="0" y="0"/>
          <a:chExt cx="0" cy="0"/>
        </a:xfrm>
      </p:grpSpPr>
      <p:sp>
        <p:nvSpPr>
          <p:cNvPr id="48" name="Google Shape;48;p31"/>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49" name="Google Shape;49;p31"/>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50" name="Google Shape;50;p31"/>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www.youtube.com/watch?v=79tRTivyMSM" TargetMode="Externa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hyperlink" Target="http://www.youtube.com/watch?v=38smQvEyscQ" TargetMode="External"/><Relationship Id="rId4" Type="http://schemas.openxmlformats.org/officeDocument/2006/relationships/hyperlink" Target="http://www.uk.indeed.com/career-advice/career-development/how-to-create-personal-swot-analysis" TargetMode="External"/><Relationship Id="rId5" Type="http://schemas.openxmlformats.org/officeDocument/2006/relationships/hyperlink" Target="https://visme.co/blog/swot-analysis-template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hyperlink" Target="http://www.youtube.com/watch?v=OZTNHEwuGuY" TargetMode="External"/><Relationship Id="rId4" Type="http://schemas.openxmlformats.org/officeDocument/2006/relationships/hyperlink" Target="http://www.asaecenter.org/association-careerhq/career/articles/career-management/create-your-personal-strategic-plan" TargetMode="External"/><Relationship Id="rId5" Type="http://schemas.openxmlformats.org/officeDocument/2006/relationships/hyperlink" Target="http://www.template.net/business/plan-templates/personal-strategic-plan-template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www.upwork.com/resources/work-life-balance-tips" TargetMode="External"/><Relationship Id="rId4" Type="http://schemas.openxmlformats.org/officeDocument/2006/relationships/hyperlink" Target="https://seaopenresearch.eu/Journals/articles/CMJ2021_I1_3.pdf" TargetMode="External"/><Relationship Id="rId5" Type="http://schemas.openxmlformats.org/officeDocument/2006/relationships/hyperlink" Target="http://www.curvypoints.com/how-to-improve-work-life-balance/" TargetMode="External"/><Relationship Id="rId6" Type="http://schemas.openxmlformats.org/officeDocument/2006/relationships/hyperlink" Target="https://blog.vantagecircle.com/work-life-balanc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image" Target="../media/image10.jp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
          <p:cNvSpPr txBox="1"/>
          <p:nvPr>
            <p:ph type="ctrTitle"/>
          </p:nvPr>
        </p:nvSpPr>
        <p:spPr>
          <a:xfrm>
            <a:off x="685802" y="3287213"/>
            <a:ext cx="7772400" cy="1159801"/>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lang="it-IT" sz="4000"/>
              <a:t>Programma di formazione per le donne</a:t>
            </a:r>
            <a:br>
              <a:rPr lang="it-IT" sz="4000"/>
            </a:br>
            <a:r>
              <a:rPr b="1" lang="it-IT" sz="4000">
                <a:solidFill>
                  <a:srgbClr val="981C22"/>
                </a:solidFill>
              </a:rPr>
              <a:t>Soft skills</a:t>
            </a:r>
            <a:endParaRPr b="1" sz="4000">
              <a:solidFill>
                <a:srgbClr val="981C22"/>
              </a:solidFill>
            </a:endParaRPr>
          </a:p>
        </p:txBody>
      </p:sp>
      <p:pic>
        <p:nvPicPr>
          <p:cNvPr id="66" name="Google Shape;66;p1"/>
          <p:cNvPicPr preferRelativeResize="0"/>
          <p:nvPr/>
        </p:nvPicPr>
        <p:blipFill rotWithShape="1">
          <a:blip r:embed="rId3">
            <a:alphaModFix/>
          </a:blip>
          <a:srcRect b="0" l="0" r="0" t="0"/>
          <a:stretch/>
        </p:blipFill>
        <p:spPr>
          <a:xfrm>
            <a:off x="7490559" y="390985"/>
            <a:ext cx="1261876" cy="13179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0"/>
          <p:cNvSpPr txBox="1"/>
          <p:nvPr>
            <p:ph type="title"/>
          </p:nvPr>
        </p:nvSpPr>
        <p:spPr>
          <a:xfrm>
            <a:off x="922001" y="891776"/>
            <a:ext cx="68661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it-IT" sz="1600">
                <a:solidFill>
                  <a:schemeClr val="accent1"/>
                </a:solidFill>
                <a:latin typeface="Raleway Light"/>
                <a:ea typeface="Raleway Light"/>
                <a:cs typeface="Raleway Light"/>
                <a:sym typeface="Raleway Light"/>
              </a:rPr>
              <a:t>Identificazione di ostacoli e servizi in ELV</a:t>
            </a:r>
            <a:br>
              <a:rPr b="1" lang="it-IT" sz="1400">
                <a:solidFill>
                  <a:schemeClr val="accent1"/>
                </a:solidFill>
                <a:latin typeface="Raleway Light"/>
                <a:ea typeface="Raleway Light"/>
                <a:cs typeface="Raleway Light"/>
                <a:sym typeface="Raleway Light"/>
              </a:rPr>
            </a:br>
            <a:r>
              <a:rPr lang="it-IT" sz="1200">
                <a:latin typeface="Raleway Light"/>
                <a:ea typeface="Raleway Light"/>
                <a:cs typeface="Raleway Light"/>
                <a:sym typeface="Raleway Light"/>
              </a:rPr>
              <a:t> Per iniziare il tuo percorso verso WLB, devi avere i mezzi per raggiungere il tuo obiettivo. La prima attività proposta identificherà gli ostacoli e le comodità che potresti trovare lungo il percorso.</a:t>
            </a:r>
            <a:endParaRPr b="1" sz="1200">
              <a:solidFill>
                <a:schemeClr val="accent1"/>
              </a:solidFill>
              <a:latin typeface="Raleway Light"/>
              <a:ea typeface="Raleway Light"/>
              <a:cs typeface="Raleway Light"/>
              <a:sym typeface="Raleway Light"/>
            </a:endParaRPr>
          </a:p>
        </p:txBody>
      </p:sp>
      <p:sp>
        <p:nvSpPr>
          <p:cNvPr id="146" name="Google Shape;146;p10"/>
          <p:cNvSpPr txBox="1"/>
          <p:nvPr>
            <p:ph idx="1" type="body"/>
          </p:nvPr>
        </p:nvSpPr>
        <p:spPr>
          <a:xfrm>
            <a:off x="922000" y="1887378"/>
            <a:ext cx="3543300" cy="2821782"/>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SzPts val="1800"/>
              <a:buNone/>
            </a:pPr>
            <a:r>
              <a:rPr b="1" lang="it-IT" sz="1600">
                <a:solidFill>
                  <a:schemeClr val="lt1"/>
                </a:solidFill>
                <a:highlight>
                  <a:schemeClr val="accent1"/>
                </a:highlight>
                <a:latin typeface="Raleway Light"/>
                <a:ea typeface="Raleway Light"/>
                <a:cs typeface="Raleway Light"/>
                <a:sym typeface="Raleway Light"/>
              </a:rPr>
              <a:t>Linee guida per completare l’attività</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it-IT" sz="1100">
                <a:latin typeface="Raleway Light"/>
                <a:ea typeface="Raleway Light"/>
                <a:cs typeface="Raleway Light"/>
                <a:sym typeface="Raleway Light"/>
              </a:rPr>
              <a:t>Step1: </a:t>
            </a:r>
            <a:r>
              <a:rPr lang="it-IT" sz="1100">
                <a:latin typeface="Raleway Light"/>
                <a:ea typeface="Raleway Light"/>
                <a:cs typeface="Raleway Light"/>
                <a:sym typeface="Raleway Light"/>
              </a:rPr>
              <a:t>Guarda il TEDx Talk "Work-life balance: bilanciamento del tempo o bilanciamento dell'identità?"</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it-IT" sz="1100">
                <a:latin typeface="Raleway Light"/>
                <a:ea typeface="Raleway Light"/>
                <a:cs typeface="Raleway Light"/>
                <a:sym typeface="Raleway Light"/>
              </a:rPr>
              <a:t>Step2: </a:t>
            </a:r>
            <a:r>
              <a:rPr lang="it-IT" sz="1100">
                <a:latin typeface="Raleway Light"/>
                <a:ea typeface="Raleway Light"/>
                <a:cs typeface="Raleway Light"/>
                <a:sym typeface="Raleway Light"/>
              </a:rPr>
              <a:t>Annota gli ostacoli e le amenità presenti nel TEDx Talk e quelli che affronti nella tua vita professionale e personale</a:t>
            </a:r>
            <a:endParaRPr/>
          </a:p>
          <a:p>
            <a:pPr indent="0" lvl="0" marL="0" rtl="0" algn="l">
              <a:lnSpc>
                <a:spcPct val="100000"/>
              </a:lnSpc>
              <a:spcBef>
                <a:spcPts val="601"/>
              </a:spcBef>
              <a:spcAft>
                <a:spcPts val="0"/>
              </a:spcAft>
              <a:buSzPts val="1800"/>
              <a:buNone/>
            </a:pPr>
            <a:r>
              <a:rPr b="1" lang="it-IT" sz="1100">
                <a:latin typeface="Raleway Light"/>
                <a:ea typeface="Raleway Light"/>
                <a:cs typeface="Raleway Light"/>
                <a:sym typeface="Raleway Light"/>
              </a:rPr>
              <a:t>Step3: </a:t>
            </a:r>
            <a:r>
              <a:rPr lang="it-IT" sz="1100">
                <a:latin typeface="Raleway Light"/>
                <a:ea typeface="Raleway Light"/>
                <a:cs typeface="Raleway Light"/>
                <a:sym typeface="Raleway Light"/>
              </a:rPr>
              <a:t>Individua le somiglianze tra loro</a:t>
            </a:r>
            <a:endParaRPr/>
          </a:p>
          <a:p>
            <a:pPr indent="0" lvl="0" marL="0" rtl="0" algn="l">
              <a:lnSpc>
                <a:spcPct val="100000"/>
              </a:lnSpc>
              <a:spcBef>
                <a:spcPts val="601"/>
              </a:spcBef>
              <a:spcAft>
                <a:spcPts val="0"/>
              </a:spcAft>
              <a:buSzPts val="1800"/>
              <a:buNone/>
            </a:pPr>
            <a:r>
              <a:rPr b="1" lang="it-IT" sz="1100">
                <a:latin typeface="Raleway Light"/>
                <a:ea typeface="Raleway Light"/>
                <a:cs typeface="Raleway Light"/>
                <a:sym typeface="Raleway Light"/>
              </a:rPr>
              <a:t>Step4: </a:t>
            </a:r>
            <a:r>
              <a:rPr lang="it-IT" sz="1100">
                <a:latin typeface="Raleway Light"/>
                <a:ea typeface="Raleway Light"/>
                <a:cs typeface="Raleway Light"/>
                <a:sym typeface="Raleway Light"/>
              </a:rPr>
              <a:t>Rifletti sulle somiglianze e sulle origini degli ostacoli e dei servizi individuati</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it-IT" sz="1200">
                <a:solidFill>
                  <a:schemeClr val="lt1"/>
                </a:solidFill>
                <a:highlight>
                  <a:srgbClr val="FFB600"/>
                </a:highlight>
                <a:latin typeface="Raleway Light"/>
                <a:ea typeface="Raleway Light"/>
                <a:cs typeface="Raleway Light"/>
                <a:sym typeface="Raleway Light"/>
              </a:rPr>
              <a:t>TEMPO:</a:t>
            </a:r>
            <a:r>
              <a:rPr lang="it-IT" sz="1200">
                <a:solidFill>
                  <a:schemeClr val="lt1"/>
                </a:solidFill>
                <a:latin typeface="Raleway Light"/>
                <a:ea typeface="Raleway Light"/>
                <a:cs typeface="Raleway Light"/>
                <a:sym typeface="Raleway Light"/>
              </a:rPr>
              <a:t> </a:t>
            </a:r>
            <a:r>
              <a:rPr lang="it-IT" sz="1200">
                <a:solidFill>
                  <a:schemeClr val="dk1"/>
                </a:solidFill>
                <a:latin typeface="Raleway Light"/>
                <a:ea typeface="Raleway Light"/>
                <a:cs typeface="Raleway Light"/>
                <a:sym typeface="Raleway Light"/>
              </a:rPr>
              <a:t>20 minuti</a:t>
            </a:r>
            <a:endParaRPr sz="1200">
              <a:solidFill>
                <a:schemeClr val="dk1"/>
              </a:solidFill>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200">
              <a:solidFill>
                <a:srgbClr val="FFB600"/>
              </a:solidFill>
              <a:latin typeface="Raleway Light"/>
              <a:ea typeface="Raleway Light"/>
              <a:cs typeface="Raleway Light"/>
              <a:sym typeface="Raleway Light"/>
            </a:endParaRPr>
          </a:p>
        </p:txBody>
      </p:sp>
      <p:sp>
        <p:nvSpPr>
          <p:cNvPr id="147" name="Google Shape;147;p10"/>
          <p:cNvSpPr txBox="1"/>
          <p:nvPr>
            <p:ph idx="2" type="body"/>
          </p:nvPr>
        </p:nvSpPr>
        <p:spPr>
          <a:xfrm>
            <a:off x="4678688" y="1887378"/>
            <a:ext cx="3543300" cy="28217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it-IT" sz="1600">
                <a:solidFill>
                  <a:schemeClr val="lt1"/>
                </a:solidFill>
                <a:highlight>
                  <a:srgbClr val="FFB600"/>
                </a:highlight>
                <a:latin typeface="Raleway Light"/>
                <a:ea typeface="Raleway Light"/>
                <a:cs typeface="Raleway Light"/>
                <a:sym typeface="Raleway Light"/>
              </a:rPr>
              <a:t>Risorse &amp; strumenti</a:t>
            </a:r>
            <a:endParaRPr sz="1000">
              <a:latin typeface="Raleway Light"/>
              <a:ea typeface="Raleway Light"/>
              <a:cs typeface="Raleway Light"/>
              <a:sym typeface="Raleway Light"/>
            </a:endParaRPr>
          </a:p>
          <a:p>
            <a:pPr indent="0" lvl="0" marL="0" rtl="0" algn="l">
              <a:lnSpc>
                <a:spcPct val="100000"/>
              </a:lnSpc>
              <a:spcBef>
                <a:spcPts val="0"/>
              </a:spcBef>
              <a:spcAft>
                <a:spcPts val="0"/>
              </a:spcAft>
              <a:buSzPts val="1800"/>
              <a:buNone/>
            </a:pPr>
            <a:r>
              <a:rPr lang="it-IT" sz="1000">
                <a:latin typeface="Raleway Light"/>
                <a:ea typeface="Raleway Light"/>
                <a:cs typeface="Raleway Light"/>
                <a:sym typeface="Raleway Light"/>
              </a:rPr>
              <a:t>Equilibrio tra lavoro e vita privata: bilanciamento del tempo o bilanciamento dell'identità? </a:t>
            </a:r>
            <a:r>
              <a:rPr lang="it-IT" sz="1200" u="sng">
                <a:solidFill>
                  <a:schemeClr val="hlink"/>
                </a:solidFill>
                <a:latin typeface="Raleway Light"/>
                <a:ea typeface="Raleway Light"/>
                <a:cs typeface="Raleway Light"/>
                <a:sym typeface="Raleway Light"/>
                <a:hlinkClick r:id="rId3"/>
              </a:rPr>
              <a:t>www.youtube.com/watch?v=79tRTivyMSM</a:t>
            </a:r>
            <a:r>
              <a:rPr lang="it-IT" sz="1200">
                <a:latin typeface="Raleway Light"/>
                <a:ea typeface="Raleway Light"/>
                <a:cs typeface="Raleway Light"/>
                <a:sym typeface="Raleway Light"/>
              </a:rPr>
              <a:t> </a:t>
            </a:r>
            <a:endParaRPr/>
          </a:p>
          <a:p>
            <a:pPr indent="0" lvl="0" marL="0" rtl="0" algn="l">
              <a:lnSpc>
                <a:spcPct val="100000"/>
              </a:lnSpc>
              <a:spcBef>
                <a:spcPts val="601"/>
              </a:spcBef>
              <a:spcAft>
                <a:spcPts val="0"/>
              </a:spcAft>
              <a:buSzPts val="1800"/>
              <a:buNone/>
            </a:pPr>
            <a:r>
              <a:t/>
            </a:r>
            <a:endParaRPr sz="1200"/>
          </a:p>
          <a:p>
            <a:pPr indent="0" lvl="0" marL="0" rtl="0" algn="l">
              <a:lnSpc>
                <a:spcPct val="100000"/>
              </a:lnSpc>
              <a:spcBef>
                <a:spcPts val="601"/>
              </a:spcBef>
              <a:spcAft>
                <a:spcPts val="0"/>
              </a:spcAft>
              <a:buSzPts val="1800"/>
              <a:buNone/>
            </a:pPr>
            <a:r>
              <a:t/>
            </a:r>
            <a:endParaRPr sz="1200"/>
          </a:p>
          <a:p>
            <a:pPr indent="0" lvl="0" marL="0" rtl="0" algn="l">
              <a:lnSpc>
                <a:spcPct val="100000"/>
              </a:lnSpc>
              <a:spcBef>
                <a:spcPts val="601"/>
              </a:spcBef>
              <a:spcAft>
                <a:spcPts val="0"/>
              </a:spcAft>
              <a:buSzPts val="1800"/>
              <a:buNone/>
            </a:pPr>
            <a:r>
              <a:t/>
            </a:r>
            <a:endParaRPr sz="1200"/>
          </a:p>
          <a:p>
            <a:pPr indent="0" lvl="0" marL="139702" rtl="0" algn="l">
              <a:lnSpc>
                <a:spcPct val="100000"/>
              </a:lnSpc>
              <a:spcBef>
                <a:spcPts val="601"/>
              </a:spcBef>
              <a:spcAft>
                <a:spcPts val="0"/>
              </a:spcAft>
              <a:buSzPts val="1800"/>
              <a:buNone/>
            </a:pPr>
            <a:r>
              <a:t/>
            </a:r>
            <a:endParaRPr/>
          </a:p>
        </p:txBody>
      </p:sp>
      <p:pic>
        <p:nvPicPr>
          <p:cNvPr id="148" name="Google Shape;148;p10" title="Work-life balance: balancing time or balancing identity? | Michelle Ryan | TEDxExeter"/>
          <p:cNvPicPr preferRelativeResize="0"/>
          <p:nvPr/>
        </p:nvPicPr>
        <p:blipFill rotWithShape="1">
          <a:blip r:embed="rId4">
            <a:alphaModFix/>
          </a:blip>
          <a:srcRect b="0" l="0" r="0" t="0"/>
          <a:stretch/>
        </p:blipFill>
        <p:spPr>
          <a:xfrm>
            <a:off x="4774666" y="2945331"/>
            <a:ext cx="3447322" cy="1665170"/>
          </a:xfrm>
          <a:prstGeom prst="rect">
            <a:avLst/>
          </a:prstGeom>
          <a:noFill/>
          <a:ln>
            <a:noFill/>
          </a:ln>
        </p:spPr>
      </p:pic>
      <p:grpSp>
        <p:nvGrpSpPr>
          <p:cNvPr id="149" name="Google Shape;149;p10"/>
          <p:cNvGrpSpPr/>
          <p:nvPr/>
        </p:nvGrpSpPr>
        <p:grpSpPr>
          <a:xfrm>
            <a:off x="7964732" y="329097"/>
            <a:ext cx="977040" cy="722852"/>
            <a:chOff x="5255200" y="3006475"/>
            <a:chExt cx="511700" cy="378575"/>
          </a:xfrm>
        </p:grpSpPr>
        <p:sp>
          <p:nvSpPr>
            <p:cNvPr id="150" name="Google Shape;150;p10"/>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51" name="Google Shape;151;p10"/>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1"/>
          <p:cNvSpPr txBox="1"/>
          <p:nvPr>
            <p:ph type="title"/>
          </p:nvPr>
        </p:nvSpPr>
        <p:spPr>
          <a:xfrm>
            <a:off x="922001" y="473976"/>
            <a:ext cx="6866100" cy="525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it-IT" sz="1600">
                <a:solidFill>
                  <a:schemeClr val="accent1"/>
                </a:solidFill>
                <a:latin typeface="Raleway Light"/>
                <a:ea typeface="Raleway Light"/>
                <a:cs typeface="Raleway Light"/>
                <a:sym typeface="Raleway Light"/>
              </a:rPr>
              <a:t>La rilevanza di ELV</a:t>
            </a:r>
            <a:endParaRPr b="1" sz="1200">
              <a:solidFill>
                <a:schemeClr val="accent1"/>
              </a:solidFill>
              <a:latin typeface="Raleway Light"/>
              <a:ea typeface="Raleway Light"/>
              <a:cs typeface="Raleway Light"/>
              <a:sym typeface="Raleway Light"/>
            </a:endParaRPr>
          </a:p>
        </p:txBody>
      </p:sp>
      <p:sp>
        <p:nvSpPr>
          <p:cNvPr id="157" name="Google Shape;157;p11"/>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it-IT" sz="1600">
                <a:solidFill>
                  <a:schemeClr val="lt1"/>
                </a:solidFill>
                <a:highlight>
                  <a:srgbClr val="FFB600"/>
                </a:highlight>
                <a:latin typeface="Raleway Light"/>
                <a:ea typeface="Raleway Light"/>
                <a:cs typeface="Raleway Light"/>
                <a:sym typeface="Raleway Light"/>
              </a:rPr>
              <a:t>Riflessioni</a:t>
            </a:r>
            <a:endParaRPr b="1" sz="1600">
              <a:solidFill>
                <a:schemeClr val="lt1"/>
              </a:solidFill>
              <a:highlight>
                <a:srgbClr val="FFB600"/>
              </a:highlight>
              <a:latin typeface="Raleway Light"/>
              <a:ea typeface="Raleway Light"/>
              <a:cs typeface="Raleway Light"/>
              <a:sym typeface="Raleway Light"/>
            </a:endParaRPr>
          </a:p>
          <a:p>
            <a:pPr indent="-285750" lvl="0" marL="285750" rtl="0" algn="l">
              <a:lnSpc>
                <a:spcPct val="100000"/>
              </a:lnSpc>
              <a:spcBef>
                <a:spcPts val="601"/>
              </a:spcBef>
              <a:spcAft>
                <a:spcPts val="0"/>
              </a:spcAft>
              <a:buSzPts val="1800"/>
              <a:buFont typeface="Noto Sans Symbols"/>
              <a:buChar char="▪"/>
            </a:pPr>
            <a:r>
              <a:rPr lang="it-IT" sz="1200">
                <a:solidFill>
                  <a:schemeClr val="dk1"/>
                </a:solidFill>
                <a:latin typeface="Raleway Light"/>
                <a:ea typeface="Raleway Light"/>
                <a:cs typeface="Raleway Light"/>
                <a:sym typeface="Raleway Light"/>
              </a:rPr>
              <a:t>Quali sono gli aspetti che consideri nella tua definizione di ELV e come li classifichi?</a:t>
            </a:r>
            <a:endParaRPr/>
          </a:p>
          <a:p>
            <a:pPr indent="-285750" lvl="0" marL="285750" rtl="0" algn="l">
              <a:lnSpc>
                <a:spcPct val="100000"/>
              </a:lnSpc>
              <a:spcBef>
                <a:spcPts val="601"/>
              </a:spcBef>
              <a:spcAft>
                <a:spcPts val="0"/>
              </a:spcAft>
              <a:buSzPts val="1800"/>
              <a:buFont typeface="Noto Sans Symbols"/>
              <a:buChar char="▪"/>
            </a:pPr>
            <a:r>
              <a:rPr lang="it-IT" sz="1200">
                <a:solidFill>
                  <a:schemeClr val="dk1"/>
                </a:solidFill>
                <a:latin typeface="Raleway Light"/>
                <a:ea typeface="Raleway Light"/>
                <a:cs typeface="Raleway Light"/>
                <a:sym typeface="Raleway Light"/>
              </a:rPr>
              <a:t>Quali sono i principali ostacoli al raggiungimento del tuo ELV?</a:t>
            </a:r>
            <a:endParaRPr/>
          </a:p>
          <a:p>
            <a:pPr indent="-285750" lvl="0" marL="285750" rtl="0" algn="l">
              <a:lnSpc>
                <a:spcPct val="100000"/>
              </a:lnSpc>
              <a:spcBef>
                <a:spcPts val="601"/>
              </a:spcBef>
              <a:spcAft>
                <a:spcPts val="0"/>
              </a:spcAft>
              <a:buSzPts val="1800"/>
              <a:buFont typeface="Noto Sans Symbols"/>
              <a:buChar char="▪"/>
            </a:pPr>
            <a:r>
              <a:rPr lang="it-IT" sz="1200">
                <a:solidFill>
                  <a:schemeClr val="dk1"/>
                </a:solidFill>
                <a:latin typeface="Raleway Light"/>
                <a:ea typeface="Raleway Light"/>
                <a:cs typeface="Raleway Light"/>
                <a:sym typeface="Raleway Light"/>
              </a:rPr>
              <a:t>Pensi che lunghi orari di lavoro siano necessari per il successo professionale?</a:t>
            </a:r>
            <a:endParaRPr/>
          </a:p>
          <a:p>
            <a:pPr indent="-285750" lvl="0" marL="285750" rtl="0" algn="l">
              <a:lnSpc>
                <a:spcPct val="100000"/>
              </a:lnSpc>
              <a:spcBef>
                <a:spcPts val="601"/>
              </a:spcBef>
              <a:spcAft>
                <a:spcPts val="0"/>
              </a:spcAft>
              <a:buSzPts val="1800"/>
              <a:buFont typeface="Noto Sans Symbols"/>
              <a:buChar char="▪"/>
            </a:pPr>
            <a:r>
              <a:rPr lang="it-IT" sz="1200">
                <a:solidFill>
                  <a:schemeClr val="dk1"/>
                </a:solidFill>
                <a:latin typeface="Raleway Light"/>
                <a:ea typeface="Raleway Light"/>
                <a:cs typeface="Raleway Light"/>
                <a:sym typeface="Raleway Light"/>
              </a:rPr>
              <a:t>Le lunghe ore di lavoro possono essere dannose sia per il dipendente che per il datore di lavoro?</a:t>
            </a:r>
            <a:endParaRPr b="1" sz="1200">
              <a:solidFill>
                <a:srgbClr val="FFB600"/>
              </a:solidFill>
              <a:latin typeface="Raleway Light"/>
              <a:ea typeface="Raleway Light"/>
              <a:cs typeface="Raleway Light"/>
              <a:sym typeface="Raleway Light"/>
            </a:endParaRPr>
          </a:p>
        </p:txBody>
      </p:sp>
      <p:sp>
        <p:nvSpPr>
          <p:cNvPr id="158" name="Google Shape;158;p11"/>
          <p:cNvSpPr txBox="1"/>
          <p:nvPr>
            <p:ph idx="2" type="body"/>
          </p:nvPr>
        </p:nvSpPr>
        <p:spPr>
          <a:xfrm>
            <a:off x="4649213" y="1495015"/>
            <a:ext cx="3543300" cy="3169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it-IT" sz="1600">
                <a:solidFill>
                  <a:schemeClr val="lt1"/>
                </a:solidFill>
                <a:highlight>
                  <a:srgbClr val="FFB600"/>
                </a:highlight>
                <a:latin typeface="Raleway Light"/>
                <a:ea typeface="Raleway Light"/>
                <a:cs typeface="Raleway Light"/>
                <a:sym typeface="Raleway Light"/>
              </a:rPr>
              <a:t>Azioni</a:t>
            </a:r>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it-IT" sz="1200">
                <a:solidFill>
                  <a:srgbClr val="FFB600"/>
                </a:solidFill>
                <a:latin typeface="Raleway Light"/>
                <a:ea typeface="Raleway Light"/>
                <a:cs typeface="Raleway Light"/>
                <a:sym typeface="Raleway Light"/>
              </a:rPr>
              <a:t>Successivamente, crea </a:t>
            </a:r>
            <a:r>
              <a:rPr lang="it-IT" sz="1200">
                <a:solidFill>
                  <a:srgbClr val="8E8E8E"/>
                </a:solidFill>
                <a:latin typeface="Raleway Light"/>
                <a:ea typeface="Raleway Light"/>
                <a:cs typeface="Raleway Light"/>
                <a:sym typeface="Raleway Light"/>
              </a:rPr>
              <a:t>un diario delle tue attività quotidiane e valuta la loro rilevanza per il raggiungimento del tuo ELV</a:t>
            </a:r>
            <a:r>
              <a:rPr b="1" lang="it-IT" sz="1200">
                <a:solidFill>
                  <a:srgbClr val="FFB600"/>
                </a:solidFill>
                <a:latin typeface="Raleway Light"/>
                <a:ea typeface="Raleway Light"/>
                <a:cs typeface="Raleway Light"/>
                <a:sym typeface="Raleway Light"/>
              </a:rPr>
              <a:t>.</a:t>
            </a:r>
            <a:endParaRPr>
              <a:latin typeface="Raleway Light"/>
              <a:ea typeface="Raleway Light"/>
              <a:cs typeface="Raleway Light"/>
              <a:sym typeface="Raleway Light"/>
            </a:endParaRPr>
          </a:p>
        </p:txBody>
      </p:sp>
      <p:grpSp>
        <p:nvGrpSpPr>
          <p:cNvPr id="159" name="Google Shape;159;p11"/>
          <p:cNvGrpSpPr/>
          <p:nvPr/>
        </p:nvGrpSpPr>
        <p:grpSpPr>
          <a:xfrm>
            <a:off x="7964732" y="329097"/>
            <a:ext cx="977040" cy="722852"/>
            <a:chOff x="5255200" y="3006475"/>
            <a:chExt cx="511700" cy="378575"/>
          </a:xfrm>
        </p:grpSpPr>
        <p:sp>
          <p:nvSpPr>
            <p:cNvPr id="160" name="Google Shape;160;p11"/>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61" name="Google Shape;161;p11"/>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2"/>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it-IT">
                <a:solidFill>
                  <a:schemeClr val="lt1"/>
                </a:solidFill>
              </a:rPr>
              <a:t>Strategie di equilibrio vita-lavoro</a:t>
            </a:r>
            <a:endParaRPr b="1">
              <a:solidFill>
                <a:schemeClr val="lt1"/>
              </a:solidFill>
            </a:endParaRPr>
          </a:p>
        </p:txBody>
      </p:sp>
      <p:pic>
        <p:nvPicPr>
          <p:cNvPr id="167" name="Google Shape;167;p12"/>
          <p:cNvPicPr preferRelativeResize="0"/>
          <p:nvPr/>
        </p:nvPicPr>
        <p:blipFill rotWithShape="1">
          <a:blip r:embed="rId3">
            <a:alphaModFix/>
          </a:blip>
          <a:srcRect b="0" l="0" r="0" t="0"/>
          <a:stretch/>
        </p:blipFill>
        <p:spPr>
          <a:xfrm>
            <a:off x="7490559" y="390985"/>
            <a:ext cx="1261876" cy="13179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3"/>
          <p:cNvSpPr txBox="1"/>
          <p:nvPr>
            <p:ph type="title"/>
          </p:nvPr>
        </p:nvSpPr>
        <p:spPr>
          <a:xfrm>
            <a:off x="809266" y="434576"/>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it-IT" sz="3600">
                <a:latin typeface="Raleway Light"/>
                <a:ea typeface="Raleway Light"/>
                <a:cs typeface="Raleway Light"/>
                <a:sym typeface="Raleway Light"/>
              </a:rPr>
              <a:t>Cosa sai delle strategie di </a:t>
            </a:r>
            <a:r>
              <a:rPr lang="it-IT" sz="3600">
                <a:solidFill>
                  <a:schemeClr val="accent1"/>
                </a:solidFill>
                <a:latin typeface="Raleway Light"/>
                <a:ea typeface="Raleway Light"/>
                <a:cs typeface="Raleway Light"/>
                <a:sym typeface="Raleway Light"/>
              </a:rPr>
              <a:t>equilibrio tra lavoro e vita privata</a:t>
            </a:r>
            <a:r>
              <a:rPr lang="it-IT" sz="3600">
                <a:solidFill>
                  <a:srgbClr val="FFB600"/>
                </a:solidFill>
                <a:latin typeface="Raleway Light"/>
                <a:ea typeface="Raleway Light"/>
                <a:cs typeface="Raleway Light"/>
                <a:sym typeface="Raleway Light"/>
              </a:rPr>
              <a:t>?</a:t>
            </a:r>
            <a:endParaRPr sz="3600">
              <a:solidFill>
                <a:srgbClr val="FFB600"/>
              </a:solidFill>
              <a:latin typeface="Raleway Light"/>
              <a:ea typeface="Raleway Light"/>
              <a:cs typeface="Raleway Light"/>
              <a:sym typeface="Raleway Light"/>
            </a:endParaRPr>
          </a:p>
        </p:txBody>
      </p:sp>
      <p:sp>
        <p:nvSpPr>
          <p:cNvPr id="173" name="Google Shape;173;p13"/>
          <p:cNvSpPr txBox="1"/>
          <p:nvPr>
            <p:ph idx="1" type="body"/>
          </p:nvPr>
        </p:nvSpPr>
        <p:spPr>
          <a:xfrm>
            <a:off x="982960" y="2063578"/>
            <a:ext cx="7627639" cy="251379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it-IT" sz="1300">
                <a:latin typeface="Raleway Light"/>
                <a:ea typeface="Raleway Light"/>
                <a:cs typeface="Raleway Light"/>
                <a:sym typeface="Raleway Light"/>
              </a:rPr>
              <a:t>L'equilibrio tra lavoro e vita privata (ELV) è un risultato o un ciclo? Conciliare la vita professionale e personale non è un compito banale e varie strategie si applicano a questo obiettivo. Tuttavia, come questione preliminare, dobbiamo stabilire se il ELV è un risultato una tantum o una pratica costante.</a:t>
            </a:r>
            <a:endParaRPr/>
          </a:p>
          <a:p>
            <a:pPr indent="0" lvl="0" marL="0" rtl="0" algn="l">
              <a:lnSpc>
                <a:spcPct val="100000"/>
              </a:lnSpc>
              <a:spcBef>
                <a:spcPts val="601"/>
              </a:spcBef>
              <a:spcAft>
                <a:spcPts val="0"/>
              </a:spcAft>
              <a:buSzPts val="1800"/>
              <a:buNone/>
            </a:pPr>
            <a:r>
              <a:rPr lang="it-IT" sz="1300">
                <a:latin typeface="Raleway Light"/>
                <a:ea typeface="Raleway Light"/>
                <a:cs typeface="Raleway Light"/>
                <a:sym typeface="Raleway Light"/>
              </a:rPr>
              <a:t>Avviso spoiler: è una pratica costante. Alla fine di questo modulo, non ci sarà alcuna certificazione di conseguimento su ELV da mostrare ai tuoi colleghi e alla tua famiglia. È un percorso infinito e tortuoso ma ne vale la pena, credeteci.</a:t>
            </a:r>
            <a:endParaRPr/>
          </a:p>
          <a:p>
            <a:pPr indent="0" lvl="0" marL="0" rtl="0" algn="l">
              <a:lnSpc>
                <a:spcPct val="100000"/>
              </a:lnSpc>
              <a:spcBef>
                <a:spcPts val="601"/>
              </a:spcBef>
              <a:spcAft>
                <a:spcPts val="0"/>
              </a:spcAft>
              <a:buSzPts val="1800"/>
              <a:buNone/>
            </a:pPr>
            <a:r>
              <a:rPr lang="it-IT" sz="1300">
                <a:latin typeface="Raleway Light"/>
                <a:ea typeface="Raleway Light"/>
                <a:cs typeface="Raleway Light"/>
                <a:sym typeface="Raleway Light"/>
              </a:rPr>
              <a:t>Se la definizione di ELV cambia da una persona all'altra, anche le strategie applicate cambieranno di conseguenza.</a:t>
            </a:r>
            <a:endParaRPr/>
          </a:p>
          <a:p>
            <a:pPr indent="0" lvl="0" marL="0" rtl="0" algn="l">
              <a:lnSpc>
                <a:spcPct val="100000"/>
              </a:lnSpc>
              <a:spcBef>
                <a:spcPts val="601"/>
              </a:spcBef>
              <a:spcAft>
                <a:spcPts val="0"/>
              </a:spcAft>
              <a:buSzPts val="1800"/>
              <a:buNone/>
            </a:pPr>
            <a:r>
              <a:rPr lang="it-IT" sz="1300">
                <a:latin typeface="Raleway Light"/>
                <a:ea typeface="Raleway Light"/>
                <a:cs typeface="Raleway Light"/>
                <a:sym typeface="Raleway Light"/>
              </a:rPr>
              <a:t>Successivamente, identificheremo le strategie più utilizzate su ELV e forniremo i concetti strutturali per una scelta informata.</a:t>
            </a:r>
            <a:endParaRPr sz="13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300">
              <a:latin typeface="Raleway Light"/>
              <a:ea typeface="Raleway Light"/>
              <a:cs typeface="Raleway Light"/>
              <a:sym typeface="Raleway Light"/>
            </a:endParaRPr>
          </a:p>
        </p:txBody>
      </p:sp>
      <p:sp>
        <p:nvSpPr>
          <p:cNvPr id="174" name="Google Shape;174;p13"/>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4"/>
          <p:cNvSpPr txBox="1"/>
          <p:nvPr>
            <p:ph idx="1" type="body"/>
          </p:nvPr>
        </p:nvSpPr>
        <p:spPr>
          <a:xfrm>
            <a:off x="922000" y="541020"/>
            <a:ext cx="3871200" cy="414527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it-IT" sz="1300">
                <a:latin typeface="Raleway Light"/>
                <a:ea typeface="Raleway Light"/>
                <a:cs typeface="Raleway Light"/>
                <a:sym typeface="Raleway Light"/>
              </a:rPr>
              <a:t>La ricerca per trovare la tua strategia WLB inizia riconoscendo il tuo stato attuale.</a:t>
            </a:r>
            <a:endParaRPr/>
          </a:p>
          <a:p>
            <a:pPr indent="0" lvl="0" marL="0" rtl="0" algn="l">
              <a:lnSpc>
                <a:spcPct val="100000"/>
              </a:lnSpc>
              <a:spcBef>
                <a:spcPts val="601"/>
              </a:spcBef>
              <a:spcAft>
                <a:spcPts val="0"/>
              </a:spcAft>
              <a:buSzPts val="1800"/>
              <a:buNone/>
            </a:pPr>
            <a:r>
              <a:rPr lang="it-IT" sz="1300">
                <a:latin typeface="Raleway Light"/>
                <a:ea typeface="Raleway Light"/>
                <a:cs typeface="Raleway Light"/>
                <a:sym typeface="Raleway Light"/>
              </a:rPr>
              <a:t>La strategia sarà diversa se sei attualmente disoccupato o responsabile del reparto vendite; svolgere tutte le faccende domestiche o se condivise; se hai figli o devi prenderti cura dei tuoi genitori anziani, ecc.</a:t>
            </a:r>
            <a:endParaRPr/>
          </a:p>
          <a:p>
            <a:pPr indent="0" lvl="0" marL="0" rtl="0" algn="l">
              <a:lnSpc>
                <a:spcPct val="100000"/>
              </a:lnSpc>
              <a:spcBef>
                <a:spcPts val="601"/>
              </a:spcBef>
              <a:spcAft>
                <a:spcPts val="0"/>
              </a:spcAft>
              <a:buSzPts val="1800"/>
              <a:buNone/>
            </a:pPr>
            <a:r>
              <a:rPr lang="it-IT" sz="1300">
                <a:latin typeface="Raleway Light"/>
                <a:ea typeface="Raleway Light"/>
                <a:cs typeface="Raleway Light"/>
                <a:sym typeface="Raleway Light"/>
              </a:rPr>
              <a:t>Ora è il momento di stabilire i tuoi obiettivi personali e professionali. Inserendo le tue attuali priorità, scoprirai cosa devi iniziare/smettere/continuare a fare e cosa devi fare di più/meno/diversamente.</a:t>
            </a:r>
            <a:endParaRPr/>
          </a:p>
          <a:p>
            <a:pPr indent="0" lvl="0" marL="0" rtl="0" algn="l">
              <a:lnSpc>
                <a:spcPct val="100000"/>
              </a:lnSpc>
              <a:spcBef>
                <a:spcPts val="601"/>
              </a:spcBef>
              <a:spcAft>
                <a:spcPts val="0"/>
              </a:spcAft>
              <a:buSzPts val="1800"/>
              <a:buNone/>
            </a:pPr>
            <a:r>
              <a:rPr lang="it-IT" sz="1300">
                <a:latin typeface="Raleway Light"/>
                <a:ea typeface="Raleway Light"/>
                <a:cs typeface="Raleway Light"/>
                <a:sym typeface="Raleway Light"/>
              </a:rPr>
              <a:t>Ora la magia inizia ad accadere, attraverso un processo alchemico trasformerai la tua lista di priorità in obiettivi concreti.</a:t>
            </a:r>
            <a:endParaRPr sz="1300">
              <a:latin typeface="Raleway Light"/>
              <a:ea typeface="Raleway Light"/>
              <a:cs typeface="Raleway Light"/>
              <a:sym typeface="Raleway Light"/>
            </a:endParaRPr>
          </a:p>
        </p:txBody>
      </p:sp>
      <p:sp>
        <p:nvSpPr>
          <p:cNvPr id="180" name="Google Shape;180;p14"/>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pic>
        <p:nvPicPr>
          <p:cNvPr id="181" name="Google Shape;181;p14"/>
          <p:cNvPicPr preferRelativeResize="0"/>
          <p:nvPr/>
        </p:nvPicPr>
        <p:blipFill rotWithShape="1">
          <a:blip r:embed="rId3">
            <a:alphaModFix/>
          </a:blip>
          <a:srcRect b="0" l="0" r="5949" t="0"/>
          <a:stretch/>
        </p:blipFill>
        <p:spPr>
          <a:xfrm>
            <a:off x="4793200" y="457201"/>
            <a:ext cx="2998527" cy="3975858"/>
          </a:xfrm>
          <a:prstGeom prst="rect">
            <a:avLst/>
          </a:prstGeom>
          <a:noFill/>
          <a:ln>
            <a:noFill/>
          </a:ln>
        </p:spPr>
      </p:pic>
      <p:sp>
        <p:nvSpPr>
          <p:cNvPr id="182" name="Google Shape;182;p14"/>
          <p:cNvSpPr txBox="1"/>
          <p:nvPr/>
        </p:nvSpPr>
        <p:spPr>
          <a:xfrm>
            <a:off x="5249053" y="4501633"/>
            <a:ext cx="2542674" cy="18466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it-IT" sz="600" u="none" cap="none" strike="noStrike">
                <a:solidFill>
                  <a:srgbClr val="FFB600"/>
                </a:solidFill>
                <a:latin typeface="Raleway Light"/>
                <a:ea typeface="Raleway Light"/>
                <a:cs typeface="Raleway Light"/>
                <a:sym typeface="Raleway Light"/>
              </a:rPr>
              <a:t>Source: </a:t>
            </a:r>
            <a:r>
              <a:rPr b="1" i="0" lang="it-IT" sz="600" u="none" cap="none" strike="noStrike">
                <a:solidFill>
                  <a:srgbClr val="B3B3B3"/>
                </a:solidFill>
                <a:latin typeface="Raleway Light"/>
                <a:ea typeface="Raleway Light"/>
                <a:cs typeface="Raleway Light"/>
                <a:sym typeface="Raleway Light"/>
              </a:rPr>
              <a:t>https://unsplash.com/photos/-837JygbCJo</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grpSp>
        <p:nvGrpSpPr>
          <p:cNvPr id="187" name="Google Shape;187;p15"/>
          <p:cNvGrpSpPr/>
          <p:nvPr/>
        </p:nvGrpSpPr>
        <p:grpSpPr>
          <a:xfrm>
            <a:off x="3683484" y="504374"/>
            <a:ext cx="4031726" cy="4038204"/>
            <a:chOff x="2256567" y="580574"/>
            <a:chExt cx="4011082" cy="4038204"/>
          </a:xfrm>
        </p:grpSpPr>
        <p:sp>
          <p:nvSpPr>
            <p:cNvPr id="188" name="Google Shape;188;p15"/>
            <p:cNvSpPr/>
            <p:nvPr/>
          </p:nvSpPr>
          <p:spPr>
            <a:xfrm rot="-6597333">
              <a:off x="4296826" y="3950027"/>
              <a:ext cx="586303" cy="586303"/>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189" name="Google Shape;189;p15"/>
            <p:cNvSpPr/>
            <p:nvPr/>
          </p:nvSpPr>
          <p:spPr>
            <a:xfrm rot="-6599386">
              <a:off x="2318596" y="1407533"/>
              <a:ext cx="440541" cy="440541"/>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190" name="Google Shape;190;p15"/>
            <p:cNvSpPr/>
            <p:nvPr/>
          </p:nvSpPr>
          <p:spPr>
            <a:xfrm>
              <a:off x="3058291" y="2143373"/>
              <a:ext cx="1193146" cy="1205460"/>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it-IT" sz="1401" u="none" cap="none" strike="noStrike">
                  <a:solidFill>
                    <a:srgbClr val="981C22"/>
                  </a:solidFill>
                  <a:latin typeface="Raleway ExtraBold"/>
                  <a:ea typeface="Raleway ExtraBold"/>
                  <a:cs typeface="Raleway ExtraBold"/>
                  <a:sym typeface="Raleway ExtraBold"/>
                </a:rPr>
                <a:t>Nuovo corso</a:t>
              </a:r>
              <a:endParaRPr b="0" i="0" sz="1401" u="none" cap="none" strike="noStrike">
                <a:solidFill>
                  <a:srgbClr val="981C22"/>
                </a:solidFill>
                <a:latin typeface="Raleway ExtraBold"/>
                <a:ea typeface="Raleway ExtraBold"/>
                <a:cs typeface="Raleway ExtraBold"/>
                <a:sym typeface="Raleway ExtraBold"/>
              </a:endParaRPr>
            </a:p>
          </p:txBody>
        </p:sp>
        <p:sp>
          <p:nvSpPr>
            <p:cNvPr id="191" name="Google Shape;191;p15"/>
            <p:cNvSpPr/>
            <p:nvPr/>
          </p:nvSpPr>
          <p:spPr>
            <a:xfrm>
              <a:off x="4594679" y="580574"/>
              <a:ext cx="1672970" cy="1690236"/>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it-IT" sz="1401" u="none" cap="none" strike="noStrike">
                  <a:solidFill>
                    <a:srgbClr val="981C22"/>
                  </a:solidFill>
                  <a:latin typeface="Raleway ExtraBold"/>
                  <a:ea typeface="Raleway ExtraBold"/>
                  <a:cs typeface="Raleway ExtraBold"/>
                  <a:sym typeface="Raleway ExtraBold"/>
                </a:rPr>
                <a:t>Avere più hobby</a:t>
              </a:r>
              <a:endParaRPr b="1" i="0" sz="1401" u="none" cap="none" strike="noStrike">
                <a:solidFill>
                  <a:srgbClr val="981C22"/>
                </a:solidFill>
                <a:latin typeface="Raleway ExtraBold"/>
                <a:ea typeface="Raleway ExtraBold"/>
                <a:cs typeface="Raleway ExtraBold"/>
                <a:sym typeface="Raleway ExtraBold"/>
              </a:endParaRPr>
            </a:p>
          </p:txBody>
        </p:sp>
        <p:sp>
          <p:nvSpPr>
            <p:cNvPr id="192" name="Google Shape;192;p15"/>
            <p:cNvSpPr/>
            <p:nvPr/>
          </p:nvSpPr>
          <p:spPr>
            <a:xfrm>
              <a:off x="2392773" y="1795074"/>
              <a:ext cx="1076471" cy="925464"/>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it-IT" sz="1100" u="none" cap="none" strike="noStrike">
                  <a:solidFill>
                    <a:schemeClr val="lt1"/>
                  </a:solidFill>
                  <a:latin typeface="Raleway ExtraBold"/>
                  <a:ea typeface="Raleway ExtraBold"/>
                  <a:cs typeface="Raleway ExtraBold"/>
                  <a:sym typeface="Raleway ExtraBold"/>
                </a:rPr>
                <a:t>Leggere</a:t>
              </a:r>
              <a:endParaRPr b="0" i="0" sz="1100" u="none" cap="none" strike="noStrike">
                <a:solidFill>
                  <a:schemeClr val="lt1"/>
                </a:solidFill>
                <a:latin typeface="Raleway ExtraBold"/>
                <a:ea typeface="Raleway ExtraBold"/>
                <a:cs typeface="Raleway ExtraBold"/>
                <a:sym typeface="Raleway ExtraBold"/>
              </a:endParaRPr>
            </a:p>
          </p:txBody>
        </p:sp>
        <p:sp>
          <p:nvSpPr>
            <p:cNvPr id="193" name="Google Shape;193;p15"/>
            <p:cNvSpPr/>
            <p:nvPr/>
          </p:nvSpPr>
          <p:spPr>
            <a:xfrm rot="-6597701">
              <a:off x="3267625" y="1113818"/>
              <a:ext cx="274172" cy="274172"/>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grpSp>
      <p:grpSp>
        <p:nvGrpSpPr>
          <p:cNvPr id="194" name="Google Shape;194;p15"/>
          <p:cNvGrpSpPr/>
          <p:nvPr/>
        </p:nvGrpSpPr>
        <p:grpSpPr>
          <a:xfrm>
            <a:off x="5893670" y="1739566"/>
            <a:ext cx="2440201" cy="2440201"/>
            <a:chOff x="4447194" y="1815766"/>
            <a:chExt cx="2440200" cy="2440200"/>
          </a:xfrm>
        </p:grpSpPr>
        <p:sp>
          <p:nvSpPr>
            <p:cNvPr id="195" name="Google Shape;195;p15"/>
            <p:cNvSpPr/>
            <p:nvPr/>
          </p:nvSpPr>
          <p:spPr>
            <a:xfrm>
              <a:off x="4447194" y="1815766"/>
              <a:ext cx="2440200" cy="2440200"/>
            </a:xfrm>
            <a:prstGeom prst="ellipse">
              <a:avLst/>
            </a:prstGeom>
            <a:solidFill>
              <a:schemeClr val="accent1"/>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196" name="Google Shape;196;p15"/>
            <p:cNvSpPr txBox="1"/>
            <p:nvPr/>
          </p:nvSpPr>
          <p:spPr>
            <a:xfrm>
              <a:off x="4735950" y="2504275"/>
              <a:ext cx="1862700" cy="1163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it-IT" sz="2800" u="none" cap="none" strike="noStrike">
                  <a:solidFill>
                    <a:srgbClr val="FFFFFF"/>
                  </a:solidFill>
                  <a:latin typeface="Raleway ExtraBold"/>
                  <a:ea typeface="Raleway ExtraBold"/>
                  <a:cs typeface="Raleway ExtraBold"/>
                  <a:sym typeface="Raleway ExtraBold"/>
                </a:rPr>
                <a:t>Più tempo per la famiglia</a:t>
              </a:r>
              <a:endParaRPr b="1" i="0" sz="2800" u="none" cap="none" strike="noStrike">
                <a:solidFill>
                  <a:srgbClr val="FFFFFF"/>
                </a:solidFill>
                <a:latin typeface="Raleway ExtraBold"/>
                <a:ea typeface="Raleway ExtraBold"/>
                <a:cs typeface="Raleway ExtraBold"/>
                <a:sym typeface="Raleway ExtraBold"/>
              </a:endParaRPr>
            </a:p>
          </p:txBody>
        </p:sp>
      </p:grpSp>
      <p:grpSp>
        <p:nvGrpSpPr>
          <p:cNvPr id="197" name="Google Shape;197;p15"/>
          <p:cNvGrpSpPr/>
          <p:nvPr/>
        </p:nvGrpSpPr>
        <p:grpSpPr>
          <a:xfrm>
            <a:off x="5013412" y="1297853"/>
            <a:ext cx="1423801" cy="1423801"/>
            <a:chOff x="3490737" y="1374053"/>
            <a:chExt cx="1423800" cy="1423800"/>
          </a:xfrm>
        </p:grpSpPr>
        <p:sp>
          <p:nvSpPr>
            <p:cNvPr id="198" name="Google Shape;198;p15"/>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199" name="Google Shape;199;p15"/>
            <p:cNvSpPr txBox="1"/>
            <p:nvPr/>
          </p:nvSpPr>
          <p:spPr>
            <a:xfrm>
              <a:off x="3608186" y="1613603"/>
              <a:ext cx="1150941"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it-IT" sz="1200" u="none" cap="none" strike="noStrike">
                  <a:solidFill>
                    <a:srgbClr val="FFFFFF"/>
                  </a:solidFill>
                  <a:latin typeface="Raleway ExtraBold"/>
                  <a:ea typeface="Raleway ExtraBold"/>
                  <a:cs typeface="Raleway ExtraBold"/>
                  <a:sym typeface="Raleway ExtraBold"/>
                </a:rPr>
                <a:t>Ottenere una promozione</a:t>
              </a:r>
              <a:endParaRPr b="0" i="0" sz="1200" u="none" cap="none" strike="noStrike">
                <a:solidFill>
                  <a:srgbClr val="FFFFFF"/>
                </a:solidFill>
                <a:latin typeface="Raleway ExtraBold"/>
                <a:ea typeface="Raleway ExtraBold"/>
                <a:cs typeface="Raleway ExtraBold"/>
                <a:sym typeface="Raleway ExtraBold"/>
              </a:endParaRPr>
            </a:p>
          </p:txBody>
        </p:sp>
      </p:grpSp>
      <p:grpSp>
        <p:nvGrpSpPr>
          <p:cNvPr id="200" name="Google Shape;200;p15"/>
          <p:cNvGrpSpPr/>
          <p:nvPr/>
        </p:nvGrpSpPr>
        <p:grpSpPr>
          <a:xfrm>
            <a:off x="4672228" y="2862090"/>
            <a:ext cx="1498800" cy="1498800"/>
            <a:chOff x="644203" y="3718814"/>
            <a:chExt cx="1498800" cy="1498800"/>
          </a:xfrm>
        </p:grpSpPr>
        <p:sp>
          <p:nvSpPr>
            <p:cNvPr id="201" name="Google Shape;201;p15"/>
            <p:cNvSpPr/>
            <p:nvPr/>
          </p:nvSpPr>
          <p:spPr>
            <a:xfrm>
              <a:off x="644203" y="3718814"/>
              <a:ext cx="1498800" cy="1498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202" name="Google Shape;202;p15"/>
            <p:cNvSpPr txBox="1"/>
            <p:nvPr/>
          </p:nvSpPr>
          <p:spPr>
            <a:xfrm>
              <a:off x="856975" y="3995875"/>
              <a:ext cx="1148629"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it-IT" sz="1600" u="none" cap="none" strike="noStrike">
                  <a:solidFill>
                    <a:schemeClr val="lt1"/>
                  </a:solidFill>
                  <a:latin typeface="Raleway ExtraBold"/>
                  <a:ea typeface="Raleway ExtraBold"/>
                  <a:cs typeface="Raleway ExtraBold"/>
                  <a:sym typeface="Raleway ExtraBold"/>
                </a:rPr>
                <a:t>Esercitati di più</a:t>
              </a:r>
              <a:endParaRPr b="0" i="0" sz="1600" u="none" cap="none" strike="noStrike">
                <a:solidFill>
                  <a:schemeClr val="lt1"/>
                </a:solidFill>
                <a:latin typeface="Raleway ExtraBold"/>
                <a:ea typeface="Raleway ExtraBold"/>
                <a:cs typeface="Raleway ExtraBold"/>
                <a:sym typeface="Raleway ExtraBold"/>
              </a:endParaRPr>
            </a:p>
          </p:txBody>
        </p:sp>
      </p:grpSp>
      <p:grpSp>
        <p:nvGrpSpPr>
          <p:cNvPr id="203" name="Google Shape;203;p15"/>
          <p:cNvGrpSpPr/>
          <p:nvPr/>
        </p:nvGrpSpPr>
        <p:grpSpPr>
          <a:xfrm>
            <a:off x="7334059" y="1114294"/>
            <a:ext cx="1030261" cy="1030261"/>
            <a:chOff x="3490737" y="1374053"/>
            <a:chExt cx="1423800" cy="1423800"/>
          </a:xfrm>
        </p:grpSpPr>
        <p:sp>
          <p:nvSpPr>
            <p:cNvPr id="204" name="Google Shape;204;p15"/>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205" name="Google Shape;205;p15"/>
            <p:cNvSpPr txBox="1"/>
            <p:nvPr/>
          </p:nvSpPr>
          <p:spPr>
            <a:xfrm>
              <a:off x="3718754" y="1613603"/>
              <a:ext cx="967800"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it-IT" sz="1001" u="none" cap="none" strike="noStrike">
                  <a:solidFill>
                    <a:srgbClr val="981C22"/>
                  </a:solidFill>
                  <a:latin typeface="Raleway ExtraBold"/>
                  <a:ea typeface="Raleway ExtraBold"/>
                  <a:cs typeface="Raleway ExtraBold"/>
                  <a:sym typeface="Raleway ExtraBold"/>
                </a:rPr>
                <a:t>Lascia il lavoro prima</a:t>
              </a:r>
              <a:endParaRPr b="0" i="0" sz="1001" u="none" cap="none" strike="noStrike">
                <a:solidFill>
                  <a:srgbClr val="981C22"/>
                </a:solidFill>
                <a:latin typeface="Raleway ExtraBold"/>
                <a:ea typeface="Raleway ExtraBold"/>
                <a:cs typeface="Raleway ExtraBold"/>
                <a:sym typeface="Raleway ExtraBold"/>
              </a:endParaRPr>
            </a:p>
          </p:txBody>
        </p:sp>
      </p:grpSp>
      <p:sp>
        <p:nvSpPr>
          <p:cNvPr id="206" name="Google Shape;206;p15"/>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07" name="Google Shape;207;p15"/>
          <p:cNvSpPr txBox="1"/>
          <p:nvPr/>
        </p:nvSpPr>
        <p:spPr>
          <a:xfrm>
            <a:off x="975786" y="522089"/>
            <a:ext cx="2835416" cy="414527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None/>
            </a:pPr>
            <a:r>
              <a:rPr b="0" i="0" lang="it-IT" sz="1300" u="none" cap="none" strike="noStrike">
                <a:solidFill>
                  <a:schemeClr val="dk2"/>
                </a:solidFill>
                <a:latin typeface="Raleway Light"/>
                <a:ea typeface="Raleway Light"/>
                <a:cs typeface="Raleway Light"/>
                <a:sym typeface="Raleway Light"/>
              </a:rPr>
              <a:t>Affinché abbia luogo il corretto processo alchemico, più specifici imposti i tuoi obiettivi, meglio è. Pianificali scrupolosamente, impiegando dai 10 ai 20 minuti all'inizio/termine di ogni giornata.</a:t>
            </a:r>
            <a:endParaRPr/>
          </a:p>
          <a:p>
            <a:pPr indent="0" lvl="0" marL="0" marR="0" rtl="0" algn="l">
              <a:lnSpc>
                <a:spcPct val="100000"/>
              </a:lnSpc>
              <a:spcBef>
                <a:spcPts val="601"/>
              </a:spcBef>
              <a:spcAft>
                <a:spcPts val="0"/>
              </a:spcAft>
              <a:buNone/>
            </a:pPr>
            <a:r>
              <a:rPr b="0" i="0" lang="it-IT" sz="1300" u="none" cap="none" strike="noStrike">
                <a:solidFill>
                  <a:schemeClr val="dk2"/>
                </a:solidFill>
                <a:latin typeface="Raleway Light"/>
                <a:ea typeface="Raleway Light"/>
                <a:cs typeface="Raleway Light"/>
                <a:sym typeface="Raleway Light"/>
              </a:rPr>
              <a:t>Mentre lo fai, tieni presente di stabilire limiti personali e professionali e di comunicarli al tuo supervisore, colleghi, partner e famiglia. I limiti ragionevoli e realistici su ciò che farai e non farai al lavoro ea casa dovrebbero essere chiari.</a:t>
            </a:r>
            <a:endParaRPr/>
          </a:p>
          <a:p>
            <a:pPr indent="0" lvl="0" marL="0" marR="0" rtl="0" algn="l">
              <a:lnSpc>
                <a:spcPct val="100000"/>
              </a:lnSpc>
              <a:spcBef>
                <a:spcPts val="601"/>
              </a:spcBef>
              <a:spcAft>
                <a:spcPts val="0"/>
              </a:spcAft>
              <a:buNone/>
            </a:pPr>
            <a:r>
              <a:rPr b="0" i="0" lang="it-IT" sz="1300" u="none" cap="none" strike="noStrike">
                <a:solidFill>
                  <a:schemeClr val="dk2"/>
                </a:solidFill>
                <a:latin typeface="Raleway Light"/>
                <a:ea typeface="Raleway Light"/>
                <a:cs typeface="Raleway Light"/>
                <a:sym typeface="Raleway Light"/>
              </a:rPr>
              <a:t>Tieni presente che la tua salute dovrebbe essere invariabilmente la tua priorità numero uno.</a:t>
            </a:r>
            <a:endParaRPr b="0" i="0" sz="1300" u="none" cap="none" strike="noStrike">
              <a:solidFill>
                <a:schemeClr val="dk2"/>
              </a:solidFill>
              <a:latin typeface="Raleway Light"/>
              <a:ea typeface="Raleway Light"/>
              <a:cs typeface="Raleway Light"/>
              <a:sym typeface="Raleway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6"/>
          <p:cNvSpPr txBox="1"/>
          <p:nvPr>
            <p:ph type="title"/>
          </p:nvPr>
        </p:nvSpPr>
        <p:spPr>
          <a:xfrm>
            <a:off x="643476" y="455401"/>
            <a:ext cx="68661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it-IT" sz="1600">
                <a:solidFill>
                  <a:schemeClr val="accent1"/>
                </a:solidFill>
                <a:latin typeface="Raleway Light"/>
                <a:ea typeface="Raleway Light"/>
                <a:cs typeface="Raleway Light"/>
                <a:sym typeface="Raleway Light"/>
              </a:rPr>
              <a:t>Passo dopo passo verso ELV</a:t>
            </a:r>
            <a:br>
              <a:rPr b="1" lang="it-IT" sz="1400">
                <a:solidFill>
                  <a:schemeClr val="accent1"/>
                </a:solidFill>
                <a:latin typeface="Raleway Light"/>
                <a:ea typeface="Raleway Light"/>
                <a:cs typeface="Raleway Light"/>
                <a:sym typeface="Raleway Light"/>
              </a:rPr>
            </a:br>
            <a:r>
              <a:rPr lang="it-IT" sz="1200">
                <a:latin typeface="Raleway Light"/>
                <a:ea typeface="Raleway Light"/>
                <a:cs typeface="Raleway Light"/>
                <a:sym typeface="Raleway Light"/>
              </a:rPr>
              <a:t>Sebbene varie strategie ti aiuteranno ogni giorno a raggiungere il ELV, i passaggi per arrivarci dipenderanno dalla tua definizione di ELV. Questa attività ti accompagnerà in un processo di autoanalisi per raggiungerli.</a:t>
            </a:r>
            <a:endParaRPr b="1" sz="1200">
              <a:solidFill>
                <a:schemeClr val="accent1"/>
              </a:solidFill>
              <a:latin typeface="Raleway Light"/>
              <a:ea typeface="Raleway Light"/>
              <a:cs typeface="Raleway Light"/>
              <a:sym typeface="Raleway Light"/>
            </a:endParaRPr>
          </a:p>
        </p:txBody>
      </p:sp>
      <p:sp>
        <p:nvSpPr>
          <p:cNvPr id="213" name="Google Shape;213;p16"/>
          <p:cNvSpPr txBox="1"/>
          <p:nvPr>
            <p:ph idx="1" type="body"/>
          </p:nvPr>
        </p:nvSpPr>
        <p:spPr>
          <a:xfrm>
            <a:off x="643475" y="1506728"/>
            <a:ext cx="3543300" cy="2821800"/>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SzPts val="1800"/>
              <a:buNone/>
            </a:pPr>
            <a:r>
              <a:rPr b="1" lang="it-IT" sz="1600">
                <a:solidFill>
                  <a:schemeClr val="lt1"/>
                </a:solidFill>
                <a:highlight>
                  <a:schemeClr val="accent1"/>
                </a:highlight>
                <a:latin typeface="Raleway Light"/>
                <a:ea typeface="Raleway Light"/>
                <a:cs typeface="Raleway Light"/>
                <a:sym typeface="Raleway Light"/>
              </a:rPr>
              <a:t>Linee guida per completare l’attività</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it-IT" sz="1100">
                <a:latin typeface="Raleway Light"/>
                <a:ea typeface="Raleway Light"/>
                <a:cs typeface="Raleway Light"/>
                <a:sym typeface="Raleway Light"/>
              </a:rPr>
              <a:t>Step1: </a:t>
            </a:r>
            <a:r>
              <a:rPr lang="it-IT" sz="1100">
                <a:latin typeface="Raleway Light"/>
                <a:ea typeface="Raleway Light"/>
                <a:cs typeface="Raleway Light"/>
                <a:sym typeface="Raleway Light"/>
              </a:rPr>
              <a:t>Guarda il video "10 passaggi per raggiungere l'equilibrio tra lavoro e vita privata"</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it-IT" sz="1100">
                <a:latin typeface="Raleway Light"/>
                <a:ea typeface="Raleway Light"/>
                <a:cs typeface="Raleway Light"/>
                <a:sym typeface="Raleway Light"/>
              </a:rPr>
              <a:t>Step2: </a:t>
            </a:r>
            <a:r>
              <a:rPr lang="it-IT" sz="1100">
                <a:latin typeface="Raleway Light"/>
                <a:ea typeface="Raleway Light"/>
                <a:cs typeface="Raleway Light"/>
                <a:sym typeface="Raleway Light"/>
              </a:rPr>
              <a:t>Identifica le strategie nel video che si adattano meglio alla tua definizione di ELV</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it-IT" sz="1100">
                <a:latin typeface="Raleway Light"/>
                <a:ea typeface="Raleway Light"/>
                <a:cs typeface="Raleway Light"/>
                <a:sym typeface="Raleway Light"/>
              </a:rPr>
              <a:t>Step3:</a:t>
            </a:r>
            <a:r>
              <a:rPr lang="it-IT" sz="1100">
                <a:latin typeface="Raleway Light"/>
                <a:ea typeface="Raleway Light"/>
                <a:cs typeface="Raleway Light"/>
                <a:sym typeface="Raleway Light"/>
              </a:rPr>
              <a:t> Disegna la tua strategia personale</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it-IT" sz="1100">
                <a:latin typeface="Raleway Light"/>
                <a:ea typeface="Raleway Light"/>
                <a:cs typeface="Raleway Light"/>
                <a:sym typeface="Raleway Light"/>
              </a:rPr>
              <a:t>Step4: </a:t>
            </a:r>
            <a:r>
              <a:rPr lang="it-IT" sz="1100">
                <a:latin typeface="Raleway Light"/>
                <a:ea typeface="Raleway Light"/>
                <a:cs typeface="Raleway Light"/>
                <a:sym typeface="Raleway Light"/>
              </a:rPr>
              <a:t>Analizza i punti di forza, i punti deboli, le opportunità e le minacce (SWOT) della tua strategia personale</a:t>
            </a:r>
            <a:endParaRPr/>
          </a:p>
          <a:p>
            <a:pPr indent="0" lvl="0" marL="0" rtl="0" algn="l">
              <a:lnSpc>
                <a:spcPct val="100000"/>
              </a:lnSpc>
              <a:spcBef>
                <a:spcPts val="601"/>
              </a:spcBef>
              <a:spcAft>
                <a:spcPts val="0"/>
              </a:spcAft>
              <a:buSzPts val="1800"/>
              <a:buNone/>
            </a:pPr>
            <a:r>
              <a:rPr b="1" lang="it-IT" sz="1100">
                <a:latin typeface="Raleway Light"/>
                <a:ea typeface="Raleway Light"/>
                <a:cs typeface="Raleway Light"/>
                <a:sym typeface="Raleway Light"/>
              </a:rPr>
              <a:t>Step5: </a:t>
            </a:r>
            <a:r>
              <a:rPr lang="it-IT" sz="1100">
                <a:latin typeface="Raleway Light"/>
                <a:ea typeface="Raleway Light"/>
                <a:cs typeface="Raleway Light"/>
                <a:sym typeface="Raleway Light"/>
              </a:rPr>
              <a:t>Rivedi e aggiusta la tua strategia se necessario </a:t>
            </a:r>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it-IT" sz="1200">
                <a:solidFill>
                  <a:schemeClr val="lt1"/>
                </a:solidFill>
                <a:highlight>
                  <a:srgbClr val="FFB600"/>
                </a:highlight>
                <a:latin typeface="Raleway Light"/>
                <a:ea typeface="Raleway Light"/>
                <a:cs typeface="Raleway Light"/>
                <a:sym typeface="Raleway Light"/>
              </a:rPr>
              <a:t>TEMPO:</a:t>
            </a:r>
            <a:r>
              <a:rPr lang="it-IT" sz="1200">
                <a:solidFill>
                  <a:schemeClr val="lt1"/>
                </a:solidFill>
                <a:latin typeface="Raleway Light"/>
                <a:ea typeface="Raleway Light"/>
                <a:cs typeface="Raleway Light"/>
                <a:sym typeface="Raleway Light"/>
              </a:rPr>
              <a:t> </a:t>
            </a:r>
            <a:r>
              <a:rPr lang="it-IT" sz="1200">
                <a:solidFill>
                  <a:schemeClr val="dk1"/>
                </a:solidFill>
                <a:latin typeface="Raleway Light"/>
                <a:ea typeface="Raleway Light"/>
                <a:cs typeface="Raleway Light"/>
                <a:sym typeface="Raleway Light"/>
              </a:rPr>
              <a:t>20 minuti</a:t>
            </a:r>
            <a:endParaRPr sz="1200">
              <a:solidFill>
                <a:schemeClr val="dk1"/>
              </a:solidFill>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200">
              <a:solidFill>
                <a:srgbClr val="FFB600"/>
              </a:solidFill>
            </a:endParaRPr>
          </a:p>
        </p:txBody>
      </p:sp>
      <p:sp>
        <p:nvSpPr>
          <p:cNvPr id="214" name="Google Shape;214;p16"/>
          <p:cNvSpPr txBox="1"/>
          <p:nvPr>
            <p:ph idx="2" type="body"/>
          </p:nvPr>
        </p:nvSpPr>
        <p:spPr>
          <a:xfrm>
            <a:off x="4929388" y="1506740"/>
            <a:ext cx="3543300" cy="282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it-IT" sz="1600">
                <a:solidFill>
                  <a:schemeClr val="lt1"/>
                </a:solidFill>
                <a:highlight>
                  <a:srgbClr val="FFB600"/>
                </a:highlight>
                <a:latin typeface="Raleway Light"/>
                <a:ea typeface="Raleway Light"/>
                <a:cs typeface="Raleway Light"/>
                <a:sym typeface="Raleway Light"/>
              </a:rPr>
              <a:t>Risorse&amp;strumenti</a:t>
            </a:r>
            <a:endParaRPr/>
          </a:p>
          <a:p>
            <a:pPr indent="0" lvl="0" marL="0" rtl="0" algn="l">
              <a:lnSpc>
                <a:spcPct val="100000"/>
              </a:lnSpc>
              <a:spcBef>
                <a:spcPts val="601"/>
              </a:spcBef>
              <a:spcAft>
                <a:spcPts val="0"/>
              </a:spcAft>
              <a:buSzPts val="1800"/>
              <a:buNone/>
            </a:pPr>
            <a:r>
              <a:rPr b="1" lang="it-IT" sz="1200">
                <a:latin typeface="Raleway Light"/>
                <a:ea typeface="Raleway Light"/>
                <a:cs typeface="Raleway Light"/>
                <a:sym typeface="Raleway Light"/>
              </a:rPr>
              <a:t>10 passaggi per raggiungere l'equilibrio tra lavoro e vita privata </a:t>
            </a:r>
            <a:r>
              <a:rPr lang="it-IT" sz="1200" u="sng">
                <a:solidFill>
                  <a:schemeClr val="hlink"/>
                </a:solidFill>
                <a:latin typeface="Raleway Light"/>
                <a:ea typeface="Raleway Light"/>
                <a:cs typeface="Raleway Light"/>
                <a:sym typeface="Raleway Light"/>
                <a:hlinkClick r:id="rId3"/>
              </a:rPr>
              <a:t>www.youtube.com/watch?v=38smQvEyscQ</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it-IT" sz="1200">
                <a:latin typeface="Raleway Light"/>
                <a:ea typeface="Raleway Light"/>
                <a:cs typeface="Raleway Light"/>
                <a:sym typeface="Raleway Light"/>
              </a:rPr>
              <a:t>Come creare un'analisi SWOT personale?</a:t>
            </a:r>
            <a:endParaRPr/>
          </a:p>
          <a:p>
            <a:pPr indent="0" lvl="0" marL="0" rtl="0" algn="l">
              <a:lnSpc>
                <a:spcPct val="100000"/>
              </a:lnSpc>
              <a:spcBef>
                <a:spcPts val="0"/>
              </a:spcBef>
              <a:spcAft>
                <a:spcPts val="0"/>
              </a:spcAft>
              <a:buSzPts val="1800"/>
              <a:buNone/>
            </a:pPr>
            <a:r>
              <a:rPr lang="it-IT" sz="1200" u="sng">
                <a:solidFill>
                  <a:schemeClr val="hlink"/>
                </a:solidFill>
                <a:latin typeface="Raleway Light"/>
                <a:ea typeface="Raleway Light"/>
                <a:cs typeface="Raleway Light"/>
                <a:sym typeface="Raleway Light"/>
                <a:hlinkClick r:id="rId4"/>
              </a:rPr>
              <a:t>www.uk.indeed.com/career-advice/career-development/how-to-create-personal-swot-analysis</a:t>
            </a:r>
            <a:r>
              <a:rPr lang="it-IT" sz="1200">
                <a:latin typeface="Raleway Light"/>
                <a:ea typeface="Raleway Light"/>
                <a:cs typeface="Raleway Light"/>
                <a:sym typeface="Raleway Light"/>
              </a:rPr>
              <a:t> </a:t>
            </a:r>
            <a:endParaRPr/>
          </a:p>
          <a:p>
            <a:pPr indent="0" lvl="0" marL="0" rtl="0" algn="l">
              <a:lnSpc>
                <a:spcPct val="100000"/>
              </a:lnSpc>
              <a:spcBef>
                <a:spcPts val="601"/>
              </a:spcBef>
              <a:spcAft>
                <a:spcPts val="0"/>
              </a:spcAft>
              <a:buSzPts val="1800"/>
              <a:buNone/>
            </a:pPr>
            <a:r>
              <a:rPr b="1" lang="it-IT" sz="1200">
                <a:latin typeface="Raleway Light"/>
                <a:ea typeface="Raleway Light"/>
                <a:cs typeface="Raleway Light"/>
                <a:sym typeface="Raleway Light"/>
              </a:rPr>
              <a:t>Modello per un'analisi SWOT personale </a:t>
            </a:r>
            <a:endParaRPr/>
          </a:p>
          <a:p>
            <a:pPr indent="0" lvl="0" marL="0" rtl="0" algn="l">
              <a:lnSpc>
                <a:spcPct val="100000"/>
              </a:lnSpc>
              <a:spcBef>
                <a:spcPts val="0"/>
              </a:spcBef>
              <a:spcAft>
                <a:spcPts val="0"/>
              </a:spcAft>
              <a:buSzPts val="1800"/>
              <a:buNone/>
            </a:pPr>
            <a:r>
              <a:rPr lang="it-IT" sz="1200" u="sng">
                <a:solidFill>
                  <a:schemeClr val="hlink"/>
                </a:solidFill>
                <a:latin typeface="Raleway Light"/>
                <a:ea typeface="Raleway Light"/>
                <a:cs typeface="Raleway Light"/>
                <a:sym typeface="Raleway Light"/>
                <a:hlinkClick r:id="rId5"/>
              </a:rPr>
              <a:t>https://visme.co/blog/swot-analysis-templates/</a:t>
            </a:r>
            <a:r>
              <a:rPr lang="it-IT" sz="1200">
                <a:latin typeface="Raleway Light"/>
                <a:ea typeface="Raleway Light"/>
                <a:cs typeface="Raleway Light"/>
                <a:sym typeface="Raleway Light"/>
              </a:rPr>
              <a:t> </a:t>
            </a:r>
            <a:endParaRPr/>
          </a:p>
          <a:p>
            <a:pPr indent="0" lvl="0" marL="0" rtl="0" algn="l">
              <a:lnSpc>
                <a:spcPct val="100000"/>
              </a:lnSpc>
              <a:spcBef>
                <a:spcPts val="601"/>
              </a:spcBef>
              <a:spcAft>
                <a:spcPts val="0"/>
              </a:spcAft>
              <a:buSzPts val="1800"/>
              <a:buNone/>
            </a:pPr>
            <a:r>
              <a:t/>
            </a:r>
            <a:endParaRPr sz="1200"/>
          </a:p>
          <a:p>
            <a:pPr indent="0" lvl="0" marL="139702" rtl="0" algn="l">
              <a:lnSpc>
                <a:spcPct val="100000"/>
              </a:lnSpc>
              <a:spcBef>
                <a:spcPts val="601"/>
              </a:spcBef>
              <a:spcAft>
                <a:spcPts val="0"/>
              </a:spcAft>
              <a:buSzPts val="1800"/>
              <a:buNone/>
            </a:pPr>
            <a:r>
              <a:t/>
            </a:r>
            <a:endParaRPr/>
          </a:p>
        </p:txBody>
      </p:sp>
      <p:grpSp>
        <p:nvGrpSpPr>
          <p:cNvPr id="215" name="Google Shape;215;p16"/>
          <p:cNvGrpSpPr/>
          <p:nvPr/>
        </p:nvGrpSpPr>
        <p:grpSpPr>
          <a:xfrm>
            <a:off x="7964732" y="329097"/>
            <a:ext cx="977040" cy="722852"/>
            <a:chOff x="5255200" y="3006475"/>
            <a:chExt cx="511700" cy="378575"/>
          </a:xfrm>
        </p:grpSpPr>
        <p:sp>
          <p:nvSpPr>
            <p:cNvPr id="216" name="Google Shape;216;p16"/>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17" name="Google Shape;217;p16"/>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7"/>
          <p:cNvSpPr txBox="1"/>
          <p:nvPr/>
        </p:nvSpPr>
        <p:spPr>
          <a:xfrm>
            <a:off x="4649213" y="1539240"/>
            <a:ext cx="3543300" cy="316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Clr>
                <a:schemeClr val="accent1"/>
              </a:buClr>
              <a:buSzPts val="1800"/>
              <a:buFont typeface="Raleway Thin"/>
              <a:buNone/>
            </a:pPr>
            <a:r>
              <a:rPr b="1" i="0" lang="it-IT" sz="1600" u="none" cap="none" strike="noStrike">
                <a:solidFill>
                  <a:schemeClr val="lt1"/>
                </a:solidFill>
                <a:highlight>
                  <a:srgbClr val="FFB600"/>
                </a:highlight>
                <a:latin typeface="Raleway Light"/>
                <a:ea typeface="Raleway Light"/>
                <a:cs typeface="Raleway Light"/>
                <a:sym typeface="Raleway Light"/>
              </a:rPr>
              <a:t>Azion</a:t>
            </a:r>
            <a:r>
              <a:rPr b="1" lang="it-IT" sz="1600">
                <a:solidFill>
                  <a:schemeClr val="lt1"/>
                </a:solidFill>
                <a:highlight>
                  <a:srgbClr val="FFB600"/>
                </a:highlight>
                <a:latin typeface="Raleway Light"/>
                <a:ea typeface="Raleway Light"/>
                <a:cs typeface="Raleway Light"/>
                <a:sym typeface="Raleway Light"/>
              </a:rPr>
              <a:t>i</a:t>
            </a:r>
            <a:endParaRPr b="0" i="0" sz="12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rPr b="1" i="0" lang="it-IT" sz="1200" u="none" cap="none" strike="noStrike">
                <a:solidFill>
                  <a:srgbClr val="FFB600"/>
                </a:solidFill>
                <a:latin typeface="Raleway Light"/>
                <a:ea typeface="Raleway Light"/>
                <a:cs typeface="Raleway Light"/>
                <a:sym typeface="Raleway Light"/>
              </a:rPr>
              <a:t>Successivamente, organizza, </a:t>
            </a:r>
            <a:r>
              <a:rPr b="0" i="0" lang="it-IT" sz="1200" u="none" cap="none" strike="noStrike">
                <a:solidFill>
                  <a:schemeClr val="dk1"/>
                </a:solidFill>
                <a:latin typeface="Raleway Light"/>
                <a:ea typeface="Raleway Light"/>
                <a:cs typeface="Raleway Light"/>
                <a:sym typeface="Raleway Light"/>
              </a:rPr>
              <a:t>assegna la priorità e scarta le attività programmate nel tuo calendario giornaliero nell'ambito della tua strategia.</a:t>
            </a:r>
            <a:endParaRPr/>
          </a:p>
          <a:p>
            <a:pPr indent="0" lvl="0" marL="0" marR="0" rtl="0" algn="l">
              <a:lnSpc>
                <a:spcPct val="100000"/>
              </a:lnSpc>
              <a:spcBef>
                <a:spcPts val="601"/>
              </a:spcBef>
              <a:spcAft>
                <a:spcPts val="0"/>
              </a:spcAft>
              <a:buClr>
                <a:schemeClr val="accent1"/>
              </a:buClr>
              <a:buSzPts val="1800"/>
              <a:buFont typeface="Raleway Thin"/>
              <a:buNone/>
            </a:pPr>
            <a:r>
              <a:rPr b="0" i="0" lang="it-IT" sz="1200" u="none" cap="none" strike="noStrike">
                <a:solidFill>
                  <a:schemeClr val="dk1"/>
                </a:solidFill>
                <a:latin typeface="Raleway Light"/>
                <a:ea typeface="Raleway Light"/>
                <a:cs typeface="Raleway Light"/>
                <a:sym typeface="Raleway Light"/>
              </a:rPr>
              <a:t>Valuta quotidianamente quali sono gli aspetti più importanti per raggiungere il tuo WLB e pianifica le tue priorità.</a:t>
            </a:r>
            <a:endParaRPr/>
          </a:p>
          <a:p>
            <a:pPr indent="0" lvl="0" marL="0" marR="0" rtl="0" algn="l">
              <a:lnSpc>
                <a:spcPct val="100000"/>
              </a:lnSpc>
              <a:spcBef>
                <a:spcPts val="601"/>
              </a:spcBef>
              <a:spcAft>
                <a:spcPts val="0"/>
              </a:spcAft>
              <a:buClr>
                <a:schemeClr val="accent1"/>
              </a:buClr>
              <a:buSzPts val="1800"/>
              <a:buFont typeface="Raleway Thin"/>
              <a:buNone/>
            </a:pPr>
            <a:r>
              <a:rPr b="0" i="0" lang="it-IT" sz="1200" u="none" cap="none" strike="noStrike">
                <a:solidFill>
                  <a:schemeClr val="dk1"/>
                </a:solidFill>
                <a:latin typeface="Raleway Light"/>
                <a:ea typeface="Raleway Light"/>
                <a:cs typeface="Raleway Light"/>
                <a:sym typeface="Raleway Light"/>
              </a:rPr>
              <a:t>Questo programma deve includere le priorità lavorative, le faccende domestiche e le attività per il tuo divertimento.</a:t>
            </a:r>
            <a:endParaRPr b="0" i="0" sz="1200" u="none" cap="none" strike="noStrike">
              <a:solidFill>
                <a:schemeClr val="dk1"/>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t/>
            </a:r>
            <a:endParaRPr b="0" i="0" sz="1200" u="none" cap="none" strike="noStrike">
              <a:solidFill>
                <a:schemeClr val="dk2"/>
              </a:solidFill>
              <a:latin typeface="Raleway Light"/>
              <a:ea typeface="Raleway Light"/>
              <a:cs typeface="Raleway Light"/>
              <a:sym typeface="Raleway Light"/>
            </a:endParaRPr>
          </a:p>
          <a:p>
            <a:pPr indent="0" lvl="0" marL="139702" marR="0" rtl="0" algn="l">
              <a:lnSpc>
                <a:spcPct val="100000"/>
              </a:lnSpc>
              <a:spcBef>
                <a:spcPts val="601"/>
              </a:spcBef>
              <a:spcAft>
                <a:spcPts val="0"/>
              </a:spcAft>
              <a:buClr>
                <a:schemeClr val="accent1"/>
              </a:buClr>
              <a:buSzPts val="1800"/>
              <a:buFont typeface="Raleway Thin"/>
              <a:buNone/>
            </a:pPr>
            <a:r>
              <a:t/>
            </a:r>
            <a:endParaRPr b="0" i="0" sz="1800" u="none" cap="none" strike="noStrike">
              <a:solidFill>
                <a:schemeClr val="dk2"/>
              </a:solidFill>
              <a:latin typeface="Raleway Light"/>
              <a:ea typeface="Raleway Light"/>
              <a:cs typeface="Raleway Light"/>
              <a:sym typeface="Raleway Light"/>
            </a:endParaRPr>
          </a:p>
        </p:txBody>
      </p:sp>
      <p:sp>
        <p:nvSpPr>
          <p:cNvPr id="223" name="Google Shape;223;p17"/>
          <p:cNvSpPr txBox="1"/>
          <p:nvPr>
            <p:ph type="title"/>
          </p:nvPr>
        </p:nvSpPr>
        <p:spPr>
          <a:xfrm>
            <a:off x="922001" y="474001"/>
            <a:ext cx="6866100" cy="525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it-IT" sz="1600">
                <a:solidFill>
                  <a:schemeClr val="accent1"/>
                </a:solidFill>
                <a:latin typeface="Raleway Light"/>
                <a:ea typeface="Raleway Light"/>
                <a:cs typeface="Raleway Light"/>
                <a:sym typeface="Raleway Light"/>
              </a:rPr>
              <a:t>Impegnati nella tua strategia</a:t>
            </a:r>
            <a:endParaRPr b="1" sz="1200">
              <a:solidFill>
                <a:schemeClr val="accent1"/>
              </a:solidFill>
              <a:latin typeface="Raleway Light"/>
              <a:ea typeface="Raleway Light"/>
              <a:cs typeface="Raleway Light"/>
              <a:sym typeface="Raleway Light"/>
            </a:endParaRPr>
          </a:p>
        </p:txBody>
      </p:sp>
      <p:sp>
        <p:nvSpPr>
          <p:cNvPr id="224" name="Google Shape;224;p17"/>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it-IT" sz="1600">
                <a:solidFill>
                  <a:schemeClr val="lt1"/>
                </a:solidFill>
                <a:highlight>
                  <a:srgbClr val="FFB600"/>
                </a:highlight>
                <a:latin typeface="Raleway Light"/>
                <a:ea typeface="Raleway Light"/>
                <a:cs typeface="Raleway Light"/>
                <a:sym typeface="Raleway Light"/>
              </a:rPr>
              <a:t>Riflessioni</a:t>
            </a:r>
            <a:endParaRPr sz="1600">
              <a:solidFill>
                <a:schemeClr val="lt1"/>
              </a:solidFill>
              <a:highlight>
                <a:srgbClr val="FFB600"/>
              </a:highlight>
              <a:latin typeface="Raleway Light"/>
              <a:ea typeface="Raleway Light"/>
              <a:cs typeface="Raleway Light"/>
              <a:sym typeface="Raleway Light"/>
            </a:endParaRPr>
          </a:p>
          <a:p>
            <a:pPr indent="-285750" lvl="0" marL="285750" rtl="0" algn="l">
              <a:lnSpc>
                <a:spcPct val="100000"/>
              </a:lnSpc>
              <a:spcBef>
                <a:spcPts val="601"/>
              </a:spcBef>
              <a:spcAft>
                <a:spcPts val="0"/>
              </a:spcAft>
              <a:buSzPts val="1800"/>
              <a:buFont typeface="Noto Sans Symbols"/>
              <a:buChar char="▪"/>
            </a:pPr>
            <a:r>
              <a:rPr lang="it-IT" sz="1200">
                <a:solidFill>
                  <a:schemeClr val="dk1"/>
                </a:solidFill>
                <a:latin typeface="Raleway Light"/>
                <a:ea typeface="Raleway Light"/>
                <a:cs typeface="Raleway Light"/>
                <a:sym typeface="Raleway Light"/>
              </a:rPr>
              <a:t>Nell'unità di apprendimento precedente, hai stabilito la tua definizione di WLB. Prendi in considerazione gli aspetti più cruciali della tua definizione di WLB e mettili in relazione con la strategia definita nell'attività precedente.</a:t>
            </a:r>
            <a:endParaRPr/>
          </a:p>
          <a:p>
            <a:pPr indent="-285750" lvl="0" marL="285750" rtl="0" algn="l">
              <a:lnSpc>
                <a:spcPct val="100000"/>
              </a:lnSpc>
              <a:spcBef>
                <a:spcPts val="601"/>
              </a:spcBef>
              <a:spcAft>
                <a:spcPts val="0"/>
              </a:spcAft>
              <a:buSzPts val="1800"/>
              <a:buFont typeface="Noto Sans Symbols"/>
              <a:buChar char="▪"/>
            </a:pPr>
            <a:r>
              <a:rPr lang="it-IT" sz="1200">
                <a:solidFill>
                  <a:schemeClr val="dk1"/>
                </a:solidFill>
                <a:latin typeface="Raleway Light"/>
                <a:ea typeface="Raleway Light"/>
                <a:cs typeface="Raleway Light"/>
                <a:sym typeface="Raleway Light"/>
              </a:rPr>
              <a:t>Prendi nota di eventuali lacune nella strategia adottata e rivedila quando necessario.</a:t>
            </a:r>
            <a:endParaRPr sz="1200">
              <a:solidFill>
                <a:schemeClr val="dk1"/>
              </a:solidFill>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300">
              <a:solidFill>
                <a:schemeClr val="dk1"/>
              </a:solidFill>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200">
              <a:solidFill>
                <a:srgbClr val="FFB600"/>
              </a:solidFill>
              <a:latin typeface="Raleway Light"/>
              <a:ea typeface="Raleway Light"/>
              <a:cs typeface="Raleway Light"/>
              <a:sym typeface="Raleway Light"/>
            </a:endParaRPr>
          </a:p>
        </p:txBody>
      </p:sp>
      <p:grpSp>
        <p:nvGrpSpPr>
          <p:cNvPr id="225" name="Google Shape;225;p17"/>
          <p:cNvGrpSpPr/>
          <p:nvPr/>
        </p:nvGrpSpPr>
        <p:grpSpPr>
          <a:xfrm>
            <a:off x="7964732" y="329097"/>
            <a:ext cx="977040" cy="722852"/>
            <a:chOff x="5255200" y="3006475"/>
            <a:chExt cx="511700" cy="378575"/>
          </a:xfrm>
        </p:grpSpPr>
        <p:sp>
          <p:nvSpPr>
            <p:cNvPr id="226" name="Google Shape;226;p17"/>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27" name="Google Shape;227;p17"/>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8"/>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it-IT">
                <a:solidFill>
                  <a:schemeClr val="lt1"/>
                </a:solidFill>
              </a:rPr>
              <a:t>Piano strategico per la conciliazione vita-lavoro</a:t>
            </a:r>
            <a:endParaRPr b="1">
              <a:solidFill>
                <a:schemeClr val="lt1"/>
              </a:solidFill>
            </a:endParaRPr>
          </a:p>
        </p:txBody>
      </p:sp>
      <p:pic>
        <p:nvPicPr>
          <p:cNvPr id="233" name="Google Shape;233;p18"/>
          <p:cNvPicPr preferRelativeResize="0"/>
          <p:nvPr/>
        </p:nvPicPr>
        <p:blipFill rotWithShape="1">
          <a:blip r:embed="rId3">
            <a:alphaModFix/>
          </a:blip>
          <a:srcRect b="0" l="0" r="0" t="0"/>
          <a:stretch/>
        </p:blipFill>
        <p:spPr>
          <a:xfrm>
            <a:off x="7490559" y="390985"/>
            <a:ext cx="1261876" cy="131796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9"/>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it-IT" sz="3600">
                <a:latin typeface="Raleway Light"/>
                <a:ea typeface="Raleway Light"/>
                <a:cs typeface="Raleway Light"/>
                <a:sym typeface="Raleway Light"/>
              </a:rPr>
              <a:t>Cosa sai di un piano </a:t>
            </a:r>
            <a:r>
              <a:rPr lang="it-IT" sz="3600">
                <a:solidFill>
                  <a:schemeClr val="accent1"/>
                </a:solidFill>
                <a:latin typeface="Raleway Light"/>
                <a:ea typeface="Raleway Light"/>
                <a:cs typeface="Raleway Light"/>
                <a:sym typeface="Raleway Light"/>
              </a:rPr>
              <a:t>strategico per l'equilibrio tra lavoro e vita privata</a:t>
            </a:r>
            <a:r>
              <a:rPr lang="it-IT" sz="3600">
                <a:solidFill>
                  <a:srgbClr val="FFB600"/>
                </a:solidFill>
                <a:latin typeface="Raleway Light"/>
                <a:ea typeface="Raleway Light"/>
                <a:cs typeface="Raleway Light"/>
                <a:sym typeface="Raleway Light"/>
              </a:rPr>
              <a:t>?</a:t>
            </a:r>
            <a:endParaRPr sz="3600">
              <a:solidFill>
                <a:srgbClr val="FFB600"/>
              </a:solidFill>
              <a:latin typeface="Raleway Light"/>
              <a:ea typeface="Raleway Light"/>
              <a:cs typeface="Raleway Light"/>
              <a:sym typeface="Raleway Light"/>
            </a:endParaRPr>
          </a:p>
        </p:txBody>
      </p:sp>
      <p:sp>
        <p:nvSpPr>
          <p:cNvPr id="239" name="Google Shape;239;p19"/>
          <p:cNvSpPr txBox="1"/>
          <p:nvPr>
            <p:ph idx="1" type="body"/>
          </p:nvPr>
        </p:nvSpPr>
        <p:spPr>
          <a:xfrm>
            <a:off x="922001" y="2571750"/>
            <a:ext cx="7627639" cy="236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0" i="0" lang="it-IT" sz="1300">
                <a:solidFill>
                  <a:srgbClr val="64676E"/>
                </a:solidFill>
                <a:latin typeface="Raleway Light"/>
                <a:ea typeface="Raleway Light"/>
                <a:cs typeface="Raleway Light"/>
                <a:sym typeface="Raleway Light"/>
              </a:rPr>
              <a:t>Ti sei mai fatto fare un abito a mano? L'esperienza può essere abbastanza inquietante per alcuni di noi e, allo stesso tempo, gratificante. Avere uno sconosciuto che ti prende le misure, notare e fare un registro di tutti i grumi e le curve, per produrre vestiti che non sai se amerai o odierai - è un atto coraggioso!</a:t>
            </a:r>
            <a:endParaRPr/>
          </a:p>
          <a:p>
            <a:pPr indent="0" lvl="0" marL="0" rtl="0" algn="l">
              <a:lnSpc>
                <a:spcPct val="100000"/>
              </a:lnSpc>
              <a:spcBef>
                <a:spcPts val="601"/>
              </a:spcBef>
              <a:spcAft>
                <a:spcPts val="0"/>
              </a:spcAft>
              <a:buSzPts val="1800"/>
              <a:buNone/>
            </a:pPr>
            <a:r>
              <a:rPr b="0" i="0" lang="it-IT" sz="1300">
                <a:solidFill>
                  <a:srgbClr val="64676E"/>
                </a:solidFill>
                <a:latin typeface="Raleway Light"/>
                <a:ea typeface="Raleway Light"/>
                <a:cs typeface="Raleway Light"/>
                <a:sym typeface="Raleway Light"/>
              </a:rPr>
              <a:t>In questa unità, sarai sia il sarto che il cliente. Personalizzerai un piano strategico per raggiungere l'equilibrio tra lavoro e vita privata: definirai cosa raggiungere; misura la tua situazione/possibilità attuale e presenta un abito su misura, regolabile e comodo per i prossimi mesi.</a:t>
            </a:r>
            <a:endParaRPr sz="1300">
              <a:latin typeface="Raleway Light"/>
              <a:ea typeface="Raleway Light"/>
              <a:cs typeface="Raleway Light"/>
              <a:sym typeface="Raleway Light"/>
            </a:endParaRPr>
          </a:p>
        </p:txBody>
      </p:sp>
      <p:sp>
        <p:nvSpPr>
          <p:cNvPr id="240" name="Google Shape;240;p19"/>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2"/>
          <p:cNvSpPr txBox="1"/>
          <p:nvPr>
            <p:ph idx="1" type="body"/>
          </p:nvPr>
        </p:nvSpPr>
        <p:spPr>
          <a:xfrm>
            <a:off x="3848430" y="4031027"/>
            <a:ext cx="4643562" cy="59552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it-IT" sz="700"/>
              <a:t>Il supporto della Commissione Europea alla produzione di questa pubblicazione non costituisce un'approvazione dei contenuti, che riflettono solo il punto di vista degli autori, e la Commissione non può essere ritenuta responsabile per qualsiasi uso che possa essere fatto delle informazioni in essa contenute. </a:t>
            </a:r>
            <a:endParaRPr/>
          </a:p>
          <a:p>
            <a:pPr indent="0" lvl="0" marL="0" rtl="0" algn="l">
              <a:lnSpc>
                <a:spcPct val="100000"/>
              </a:lnSpc>
              <a:spcBef>
                <a:spcPts val="0"/>
              </a:spcBef>
              <a:spcAft>
                <a:spcPts val="0"/>
              </a:spcAft>
              <a:buSzPts val="1800"/>
              <a:buNone/>
            </a:pPr>
            <a:r>
              <a:rPr lang="it-IT" sz="700">
                <a:solidFill>
                  <a:srgbClr val="981C22"/>
                </a:solidFill>
              </a:rPr>
              <a:t>Project number 2021-1-RO01-KA220-ADU-000026741</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p:txBody>
      </p:sp>
      <p:pic>
        <p:nvPicPr>
          <p:cNvPr descr="Text&#10;&#10;Description automatically generated with medium confidence" id="72" name="Google Shape;72;p2"/>
          <p:cNvPicPr preferRelativeResize="0"/>
          <p:nvPr/>
        </p:nvPicPr>
        <p:blipFill rotWithShape="1">
          <a:blip r:embed="rId3">
            <a:alphaModFix/>
          </a:blip>
          <a:srcRect b="0" l="0" r="0" t="0"/>
          <a:stretch/>
        </p:blipFill>
        <p:spPr>
          <a:xfrm>
            <a:off x="922001" y="4031027"/>
            <a:ext cx="2838616" cy="595528"/>
          </a:xfrm>
          <a:prstGeom prst="rect">
            <a:avLst/>
          </a:prstGeom>
          <a:noFill/>
          <a:ln>
            <a:noFill/>
          </a:ln>
        </p:spPr>
      </p:pic>
      <p:pic>
        <p:nvPicPr>
          <p:cNvPr id="73" name="Google Shape;73;p2"/>
          <p:cNvPicPr preferRelativeResize="0"/>
          <p:nvPr/>
        </p:nvPicPr>
        <p:blipFill rotWithShape="1">
          <a:blip r:embed="rId4">
            <a:alphaModFix/>
          </a:blip>
          <a:srcRect b="0" l="0" r="0" t="0"/>
          <a:stretch/>
        </p:blipFill>
        <p:spPr>
          <a:xfrm>
            <a:off x="7760474" y="377738"/>
            <a:ext cx="952452" cy="98854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0"/>
          <p:cNvSpPr txBox="1"/>
          <p:nvPr>
            <p:ph idx="1" type="body"/>
          </p:nvPr>
        </p:nvSpPr>
        <p:spPr>
          <a:xfrm>
            <a:off x="946714" y="515437"/>
            <a:ext cx="3871200" cy="414527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it-IT" sz="1300">
                <a:latin typeface="Raleway Light"/>
                <a:ea typeface="Raleway Light"/>
                <a:cs typeface="Raleway Light"/>
                <a:sym typeface="Raleway Light"/>
              </a:rPr>
              <a:t>La personalizzazione di un piano strategico per l'equilibrio tra lavoro e vita privata (ELV) richiede il coinvolgimento di dipendenti e datori di lavoro.</a:t>
            </a:r>
            <a:endParaRPr/>
          </a:p>
          <a:p>
            <a:pPr indent="0" lvl="0" marL="0" rtl="0" algn="l">
              <a:lnSpc>
                <a:spcPct val="100000"/>
              </a:lnSpc>
              <a:spcBef>
                <a:spcPts val="601"/>
              </a:spcBef>
              <a:spcAft>
                <a:spcPts val="0"/>
              </a:spcAft>
              <a:buSzPts val="1800"/>
              <a:buNone/>
            </a:pPr>
            <a:r>
              <a:rPr lang="it-IT" sz="1300">
                <a:latin typeface="Raleway Light"/>
                <a:ea typeface="Raleway Light"/>
                <a:cs typeface="Raleway Light"/>
                <a:sym typeface="Raleway Light"/>
              </a:rPr>
              <a:t>I benefici ei risultati per ciascuno devono essere chiari ed equi. Per quanto riguarda i datori di lavoro, gli studi dimostrano che promuovere l'equilibrio tra lavoro e vita privata incoraggerà il mantenimento del posto di lavoro, meno assenteismo e migliori prestazioni. Per quanto riguarda i dipendenti, si prevede un minor rischio di burnout, un aumento della produttività e della creatività e un maggiore senso di benessere.</a:t>
            </a:r>
            <a:endParaRPr/>
          </a:p>
          <a:p>
            <a:pPr indent="0" lvl="0" marL="0" rtl="0" algn="l">
              <a:lnSpc>
                <a:spcPct val="100000"/>
              </a:lnSpc>
              <a:spcBef>
                <a:spcPts val="601"/>
              </a:spcBef>
              <a:spcAft>
                <a:spcPts val="0"/>
              </a:spcAft>
              <a:buSzPts val="1800"/>
              <a:buNone/>
            </a:pPr>
            <a:r>
              <a:rPr lang="it-IT" sz="1300">
                <a:latin typeface="Raleway Light"/>
                <a:ea typeface="Raleway Light"/>
                <a:cs typeface="Raleway Light"/>
                <a:sym typeface="Raleway Light"/>
              </a:rPr>
              <a:t>Per quanto riguarda le azioni che i datori di lavoro possono intraprendere per promuovere il ELV, incoraggiare un programma di lavoro flessibile e una politica di lavoro a distanza sono in cima alla lista.</a:t>
            </a:r>
            <a:endParaRPr/>
          </a:p>
          <a:p>
            <a:pPr indent="0" lvl="0" marL="0" rtl="0" algn="l">
              <a:lnSpc>
                <a:spcPct val="100000"/>
              </a:lnSpc>
              <a:spcBef>
                <a:spcPts val="601"/>
              </a:spcBef>
              <a:spcAft>
                <a:spcPts val="0"/>
              </a:spcAft>
              <a:buSzPts val="1800"/>
              <a:buNone/>
            </a:pPr>
            <a:r>
              <a:rPr lang="it-IT" sz="1300">
                <a:latin typeface="Raleway Light"/>
                <a:ea typeface="Raleway Light"/>
                <a:cs typeface="Raleway Light"/>
                <a:sym typeface="Raleway Light"/>
              </a:rPr>
              <a:t>Comprendere i vantaggi, i risultati e le azioni di tutte le parti ci porterà all'implementazione della strategia su misura per ELV.</a:t>
            </a:r>
            <a:endParaRPr sz="1300">
              <a:latin typeface="Raleway Light"/>
              <a:ea typeface="Raleway Light"/>
              <a:cs typeface="Raleway Light"/>
              <a:sym typeface="Raleway Light"/>
            </a:endParaRPr>
          </a:p>
        </p:txBody>
      </p:sp>
      <p:sp>
        <p:nvSpPr>
          <p:cNvPr id="246" name="Google Shape;246;p20"/>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pic>
        <p:nvPicPr>
          <p:cNvPr id="247" name="Google Shape;247;p20"/>
          <p:cNvPicPr preferRelativeResize="0"/>
          <p:nvPr/>
        </p:nvPicPr>
        <p:blipFill rotWithShape="1">
          <a:blip r:embed="rId3">
            <a:alphaModFix/>
          </a:blip>
          <a:srcRect b="0" l="0" r="0" t="0"/>
          <a:stretch/>
        </p:blipFill>
        <p:spPr>
          <a:xfrm>
            <a:off x="4817914" y="457201"/>
            <a:ext cx="2973813" cy="3971358"/>
          </a:xfrm>
          <a:prstGeom prst="rect">
            <a:avLst/>
          </a:prstGeom>
          <a:noFill/>
          <a:ln>
            <a:noFill/>
          </a:ln>
        </p:spPr>
      </p:pic>
      <p:sp>
        <p:nvSpPr>
          <p:cNvPr id="248" name="Google Shape;248;p20"/>
          <p:cNvSpPr txBox="1"/>
          <p:nvPr/>
        </p:nvSpPr>
        <p:spPr>
          <a:xfrm>
            <a:off x="5249053" y="4501633"/>
            <a:ext cx="2542674" cy="18466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it-IT" sz="600" u="none" cap="none" strike="noStrike">
                <a:solidFill>
                  <a:srgbClr val="FFB600"/>
                </a:solidFill>
                <a:latin typeface="Raleway Light"/>
                <a:ea typeface="Raleway Light"/>
                <a:cs typeface="Raleway Light"/>
                <a:sym typeface="Raleway Light"/>
              </a:rPr>
              <a:t>Source: </a:t>
            </a:r>
            <a:r>
              <a:rPr b="1" i="0" lang="it-IT" sz="600" u="none" cap="none" strike="noStrike">
                <a:solidFill>
                  <a:srgbClr val="B3B3B3"/>
                </a:solidFill>
                <a:latin typeface="Raleway Light"/>
                <a:ea typeface="Raleway Light"/>
                <a:cs typeface="Raleway Light"/>
                <a:sym typeface="Raleway Light"/>
              </a:rPr>
              <a:t>https://unsplash.com/photos/1RNr1pLBeR4</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grpSp>
        <p:nvGrpSpPr>
          <p:cNvPr id="253" name="Google Shape;253;p21"/>
          <p:cNvGrpSpPr/>
          <p:nvPr/>
        </p:nvGrpSpPr>
        <p:grpSpPr>
          <a:xfrm>
            <a:off x="3703042" y="551462"/>
            <a:ext cx="3799930" cy="3991116"/>
            <a:chOff x="2256567" y="627662"/>
            <a:chExt cx="3799930" cy="3991116"/>
          </a:xfrm>
        </p:grpSpPr>
        <p:sp>
          <p:nvSpPr>
            <p:cNvPr id="254" name="Google Shape;254;p21"/>
            <p:cNvSpPr/>
            <p:nvPr/>
          </p:nvSpPr>
          <p:spPr>
            <a:xfrm rot="-6597333">
              <a:off x="4296826" y="3950027"/>
              <a:ext cx="586303" cy="586303"/>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255" name="Google Shape;255;p21"/>
            <p:cNvSpPr/>
            <p:nvPr/>
          </p:nvSpPr>
          <p:spPr>
            <a:xfrm rot="-6599386">
              <a:off x="2318596" y="1407533"/>
              <a:ext cx="440541" cy="440541"/>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256" name="Google Shape;256;p21"/>
            <p:cNvSpPr/>
            <p:nvPr/>
          </p:nvSpPr>
          <p:spPr>
            <a:xfrm>
              <a:off x="2887641" y="2279664"/>
              <a:ext cx="1199287" cy="1199287"/>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it-IT" sz="1401" u="none" cap="none" strike="noStrike">
                  <a:solidFill>
                    <a:srgbClr val="981C22"/>
                  </a:solidFill>
                  <a:latin typeface="Raleway ExtraBold"/>
                  <a:ea typeface="Raleway ExtraBold"/>
                  <a:cs typeface="Raleway ExtraBold"/>
                  <a:sym typeface="Raleway ExtraBold"/>
                </a:rPr>
                <a:t>Ciclio</a:t>
              </a:r>
              <a:endParaRPr b="0" i="0" sz="1401" u="none" cap="none" strike="noStrike">
                <a:solidFill>
                  <a:srgbClr val="981C22"/>
                </a:solidFill>
                <a:latin typeface="Raleway ExtraBold"/>
                <a:ea typeface="Raleway ExtraBold"/>
                <a:cs typeface="Raleway ExtraBold"/>
                <a:sym typeface="Raleway ExtraBold"/>
              </a:endParaRPr>
            </a:p>
          </p:txBody>
        </p:sp>
        <p:sp>
          <p:nvSpPr>
            <p:cNvPr id="257" name="Google Shape;257;p21"/>
            <p:cNvSpPr/>
            <p:nvPr/>
          </p:nvSpPr>
          <p:spPr>
            <a:xfrm>
              <a:off x="4374916" y="627662"/>
              <a:ext cx="1681581" cy="1681581"/>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it-IT" sz="1401" u="none" cap="none" strike="noStrike">
                  <a:solidFill>
                    <a:srgbClr val="981C22"/>
                  </a:solidFill>
                  <a:latin typeface="Raleway ExtraBold"/>
                  <a:ea typeface="Raleway ExtraBold"/>
                  <a:cs typeface="Raleway ExtraBold"/>
                  <a:sym typeface="Raleway ExtraBold"/>
                </a:rPr>
                <a:t>Priorità</a:t>
              </a:r>
              <a:endParaRPr b="1" i="0" sz="1401" u="none" cap="none" strike="noStrike">
                <a:solidFill>
                  <a:srgbClr val="981C22"/>
                </a:solidFill>
                <a:latin typeface="Raleway ExtraBold"/>
                <a:ea typeface="Raleway ExtraBold"/>
                <a:cs typeface="Raleway ExtraBold"/>
                <a:sym typeface="Raleway ExtraBold"/>
              </a:endParaRPr>
            </a:p>
          </p:txBody>
        </p:sp>
        <p:sp>
          <p:nvSpPr>
            <p:cNvPr id="258" name="Google Shape;258;p21"/>
            <p:cNvSpPr/>
            <p:nvPr/>
          </p:nvSpPr>
          <p:spPr>
            <a:xfrm>
              <a:off x="2527374" y="2047416"/>
              <a:ext cx="763561" cy="789906"/>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it-IT" sz="900" u="none" cap="none" strike="noStrike">
                  <a:solidFill>
                    <a:srgbClr val="981C22"/>
                  </a:solidFill>
                  <a:latin typeface="Raleway ExtraBold"/>
                  <a:ea typeface="Raleway ExtraBold"/>
                  <a:cs typeface="Raleway ExtraBold"/>
                  <a:sym typeface="Raleway ExtraBold"/>
                </a:rPr>
                <a:t>Ruoli</a:t>
              </a:r>
              <a:endParaRPr b="0" i="0" sz="900" u="none" cap="none" strike="noStrike">
                <a:solidFill>
                  <a:srgbClr val="981C22"/>
                </a:solidFill>
                <a:latin typeface="Raleway ExtraBold"/>
                <a:ea typeface="Raleway ExtraBold"/>
                <a:cs typeface="Raleway ExtraBold"/>
                <a:sym typeface="Raleway ExtraBold"/>
              </a:endParaRPr>
            </a:p>
          </p:txBody>
        </p:sp>
        <p:sp>
          <p:nvSpPr>
            <p:cNvPr id="259" name="Google Shape;259;p21"/>
            <p:cNvSpPr/>
            <p:nvPr/>
          </p:nvSpPr>
          <p:spPr>
            <a:xfrm rot="-6597701">
              <a:off x="3267625" y="1113818"/>
              <a:ext cx="274172" cy="274172"/>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grpSp>
      <p:grpSp>
        <p:nvGrpSpPr>
          <p:cNvPr id="260" name="Google Shape;260;p21"/>
          <p:cNvGrpSpPr/>
          <p:nvPr/>
        </p:nvGrpSpPr>
        <p:grpSpPr>
          <a:xfrm>
            <a:off x="5893670" y="1739566"/>
            <a:ext cx="2440201" cy="2440201"/>
            <a:chOff x="4447194" y="1815766"/>
            <a:chExt cx="2440200" cy="2440200"/>
          </a:xfrm>
        </p:grpSpPr>
        <p:sp>
          <p:nvSpPr>
            <p:cNvPr id="261" name="Google Shape;261;p21"/>
            <p:cNvSpPr/>
            <p:nvPr/>
          </p:nvSpPr>
          <p:spPr>
            <a:xfrm>
              <a:off x="4447194" y="1815766"/>
              <a:ext cx="2440200" cy="2440200"/>
            </a:xfrm>
            <a:prstGeom prst="ellipse">
              <a:avLst/>
            </a:prstGeom>
            <a:solidFill>
              <a:schemeClr val="accent1"/>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262" name="Google Shape;262;p21"/>
            <p:cNvSpPr txBox="1"/>
            <p:nvPr/>
          </p:nvSpPr>
          <p:spPr>
            <a:xfrm>
              <a:off x="4735950" y="2504275"/>
              <a:ext cx="1862700" cy="1163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it-IT" sz="2400" u="none" cap="none" strike="noStrike">
                  <a:solidFill>
                    <a:srgbClr val="FFFFFF"/>
                  </a:solidFill>
                  <a:latin typeface="Raleway ExtraBold"/>
                  <a:ea typeface="Raleway ExtraBold"/>
                  <a:cs typeface="Raleway ExtraBold"/>
                  <a:sym typeface="Raleway ExtraBold"/>
                </a:rPr>
                <a:t>Riflessività</a:t>
              </a:r>
              <a:endParaRPr b="0" i="0" sz="2400" u="none" cap="none" strike="noStrike">
                <a:solidFill>
                  <a:srgbClr val="FFFFFF"/>
                </a:solidFill>
                <a:latin typeface="Raleway ExtraBold"/>
                <a:ea typeface="Raleway ExtraBold"/>
                <a:cs typeface="Raleway ExtraBold"/>
                <a:sym typeface="Raleway ExtraBold"/>
              </a:endParaRPr>
            </a:p>
          </p:txBody>
        </p:sp>
      </p:grpSp>
      <p:grpSp>
        <p:nvGrpSpPr>
          <p:cNvPr id="263" name="Google Shape;263;p21"/>
          <p:cNvGrpSpPr/>
          <p:nvPr/>
        </p:nvGrpSpPr>
        <p:grpSpPr>
          <a:xfrm>
            <a:off x="5013412" y="1297853"/>
            <a:ext cx="1423801" cy="1423801"/>
            <a:chOff x="3490737" y="1374053"/>
            <a:chExt cx="1423800" cy="1423800"/>
          </a:xfrm>
        </p:grpSpPr>
        <p:sp>
          <p:nvSpPr>
            <p:cNvPr id="264" name="Google Shape;264;p21"/>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265" name="Google Shape;265;p21"/>
            <p:cNvSpPr txBox="1"/>
            <p:nvPr/>
          </p:nvSpPr>
          <p:spPr>
            <a:xfrm>
              <a:off x="3718754" y="1613603"/>
              <a:ext cx="1008648"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it-IT" sz="1001" u="none" cap="none" strike="noStrike">
                  <a:solidFill>
                    <a:srgbClr val="FFFFFF"/>
                  </a:solidFill>
                  <a:latin typeface="Raleway ExtraBold"/>
                  <a:ea typeface="Raleway ExtraBold"/>
                  <a:cs typeface="Raleway ExtraBold"/>
                  <a:sym typeface="Raleway ExtraBold"/>
                </a:rPr>
                <a:t>Ridefinizione dei ruoli</a:t>
              </a:r>
              <a:endParaRPr b="0" i="0" sz="1001" u="none" cap="none" strike="noStrike">
                <a:solidFill>
                  <a:srgbClr val="FFFFFF"/>
                </a:solidFill>
                <a:latin typeface="Raleway ExtraBold"/>
                <a:ea typeface="Raleway ExtraBold"/>
                <a:cs typeface="Raleway ExtraBold"/>
                <a:sym typeface="Raleway ExtraBold"/>
              </a:endParaRPr>
            </a:p>
          </p:txBody>
        </p:sp>
      </p:grpSp>
      <p:grpSp>
        <p:nvGrpSpPr>
          <p:cNvPr id="266" name="Google Shape;266;p21"/>
          <p:cNvGrpSpPr/>
          <p:nvPr/>
        </p:nvGrpSpPr>
        <p:grpSpPr>
          <a:xfrm>
            <a:off x="4672228" y="2862090"/>
            <a:ext cx="1498800" cy="1498800"/>
            <a:chOff x="644203" y="3718814"/>
            <a:chExt cx="1498800" cy="1498800"/>
          </a:xfrm>
        </p:grpSpPr>
        <p:sp>
          <p:nvSpPr>
            <p:cNvPr id="267" name="Google Shape;267;p21"/>
            <p:cNvSpPr/>
            <p:nvPr/>
          </p:nvSpPr>
          <p:spPr>
            <a:xfrm>
              <a:off x="644203" y="3718814"/>
              <a:ext cx="1498800" cy="1498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268" name="Google Shape;268;p21"/>
            <p:cNvSpPr txBox="1"/>
            <p:nvPr/>
          </p:nvSpPr>
          <p:spPr>
            <a:xfrm>
              <a:off x="856976" y="3995875"/>
              <a:ext cx="1073400"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it-IT" sz="1001" u="none" cap="none" strike="noStrike">
                  <a:solidFill>
                    <a:srgbClr val="FFFFFF"/>
                  </a:solidFill>
                  <a:latin typeface="Raleway ExtraBold"/>
                  <a:ea typeface="Raleway ExtraBold"/>
                  <a:cs typeface="Raleway ExtraBold"/>
                  <a:sym typeface="Raleway ExtraBold"/>
                </a:rPr>
                <a:t>Porsi domande</a:t>
              </a:r>
              <a:endParaRPr b="0" i="0" sz="1001" u="none" cap="none" strike="noStrike">
                <a:solidFill>
                  <a:srgbClr val="FFFFFF"/>
                </a:solidFill>
                <a:latin typeface="Raleway ExtraBold"/>
                <a:ea typeface="Raleway ExtraBold"/>
                <a:cs typeface="Raleway ExtraBold"/>
                <a:sym typeface="Raleway ExtraBold"/>
              </a:endParaRPr>
            </a:p>
          </p:txBody>
        </p:sp>
      </p:grpSp>
      <p:grpSp>
        <p:nvGrpSpPr>
          <p:cNvPr id="269" name="Google Shape;269;p21"/>
          <p:cNvGrpSpPr/>
          <p:nvPr/>
        </p:nvGrpSpPr>
        <p:grpSpPr>
          <a:xfrm>
            <a:off x="7334059" y="1114294"/>
            <a:ext cx="1030261" cy="1030261"/>
            <a:chOff x="3490737" y="1374053"/>
            <a:chExt cx="1423800" cy="1423800"/>
          </a:xfrm>
        </p:grpSpPr>
        <p:sp>
          <p:nvSpPr>
            <p:cNvPr id="270" name="Google Shape;270;p21"/>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271" name="Google Shape;271;p21"/>
            <p:cNvSpPr txBox="1"/>
            <p:nvPr/>
          </p:nvSpPr>
          <p:spPr>
            <a:xfrm>
              <a:off x="3582225" y="1613603"/>
              <a:ext cx="1240004" cy="94469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it-IT" sz="1001" u="none" cap="none" strike="noStrike">
                  <a:solidFill>
                    <a:srgbClr val="FFFFFF"/>
                  </a:solidFill>
                  <a:latin typeface="Raleway ExtraBold"/>
                  <a:ea typeface="Raleway ExtraBold"/>
                  <a:cs typeface="Raleway ExtraBold"/>
                  <a:sym typeface="Raleway ExtraBold"/>
                </a:rPr>
                <a:t>Autocoscienza</a:t>
              </a:r>
              <a:endParaRPr b="0" i="0" sz="1001" u="none" cap="none" strike="noStrike">
                <a:solidFill>
                  <a:srgbClr val="FFFFFF"/>
                </a:solidFill>
                <a:latin typeface="Raleway ExtraBold"/>
                <a:ea typeface="Raleway ExtraBold"/>
                <a:cs typeface="Raleway ExtraBold"/>
                <a:sym typeface="Raleway ExtraBold"/>
              </a:endParaRPr>
            </a:p>
          </p:txBody>
        </p:sp>
      </p:grpSp>
      <p:sp>
        <p:nvSpPr>
          <p:cNvPr id="272" name="Google Shape;272;p21"/>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73" name="Google Shape;273;p21"/>
          <p:cNvSpPr txBox="1"/>
          <p:nvPr/>
        </p:nvSpPr>
        <p:spPr>
          <a:xfrm>
            <a:off x="922000" y="541020"/>
            <a:ext cx="2835416" cy="414527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None/>
            </a:pPr>
            <a:r>
              <a:rPr b="0" i="0" lang="it-IT" sz="1300" u="none" cap="none" strike="noStrike">
                <a:solidFill>
                  <a:schemeClr val="dk2"/>
                </a:solidFill>
                <a:latin typeface="Raleway Light"/>
                <a:ea typeface="Raleway Light"/>
                <a:cs typeface="Raleway Light"/>
                <a:sym typeface="Raleway Light"/>
              </a:rPr>
              <a:t>I modi migliori per implementare e mantenere il ELV differiscono da una persona all'altra, tuttavia nella sua essenza implica un processo combinato di riflessività e continua ridefinizione dei ruoli.</a:t>
            </a:r>
            <a:endParaRPr/>
          </a:p>
          <a:p>
            <a:pPr indent="0" lvl="0" marL="0" marR="0" rtl="0" algn="l">
              <a:lnSpc>
                <a:spcPct val="100000"/>
              </a:lnSpc>
              <a:spcBef>
                <a:spcPts val="601"/>
              </a:spcBef>
              <a:spcAft>
                <a:spcPts val="0"/>
              </a:spcAft>
              <a:buNone/>
            </a:pPr>
            <a:r>
              <a:rPr b="0" i="0" lang="it-IT" sz="1300" u="none" cap="none" strike="noStrike">
                <a:solidFill>
                  <a:schemeClr val="dk2"/>
                </a:solidFill>
                <a:latin typeface="Raleway Light"/>
                <a:ea typeface="Raleway Light"/>
                <a:cs typeface="Raleway Light"/>
                <a:sym typeface="Raleway Light"/>
              </a:rPr>
              <a:t>La consapevolezza di sé gioca un ruolo significativo: sfidare le ipotesi e ridefinire le proprie priorità rimarranno una costante in questo processo.</a:t>
            </a:r>
            <a:endParaRPr/>
          </a:p>
          <a:p>
            <a:pPr indent="0" lvl="0" marL="0" marR="0" rtl="0" algn="l">
              <a:lnSpc>
                <a:spcPct val="100000"/>
              </a:lnSpc>
              <a:spcBef>
                <a:spcPts val="601"/>
              </a:spcBef>
              <a:spcAft>
                <a:spcPts val="0"/>
              </a:spcAft>
              <a:buNone/>
            </a:pPr>
            <a:r>
              <a:rPr b="0" i="0" lang="it-IT" sz="1300" u="none" cap="none" strike="noStrike">
                <a:solidFill>
                  <a:schemeClr val="dk2"/>
                </a:solidFill>
                <a:latin typeface="Raleway Light"/>
                <a:ea typeface="Raleway Light"/>
                <a:cs typeface="Raleway Light"/>
                <a:sym typeface="Raleway Light"/>
              </a:rPr>
              <a:t>Tieni presente che il ELV è un ciclo, ci saranno periodi di divertimento e mancanza. Pertanto, ELV implica trovare apprezzamento e accettazione in ciascuno di essi.</a:t>
            </a:r>
            <a:endParaRPr b="0" i="0" sz="1300" u="none" cap="none" strike="noStrike">
              <a:solidFill>
                <a:srgbClr val="000000"/>
              </a:solidFill>
              <a:latin typeface="Raleway Light"/>
              <a:ea typeface="Raleway Light"/>
              <a:cs typeface="Raleway Light"/>
              <a:sym typeface="Raleway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2"/>
          <p:cNvSpPr txBox="1"/>
          <p:nvPr>
            <p:ph type="title"/>
          </p:nvPr>
        </p:nvSpPr>
        <p:spPr>
          <a:xfrm>
            <a:off x="922001" y="891776"/>
            <a:ext cx="68661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it-IT" sz="1600">
                <a:solidFill>
                  <a:schemeClr val="accent1"/>
                </a:solidFill>
                <a:latin typeface="Raleway Light"/>
                <a:ea typeface="Raleway Light"/>
                <a:cs typeface="Raleway Light"/>
                <a:sym typeface="Raleway Light"/>
              </a:rPr>
              <a:t>Personalizza il tuo piano strategico per ELV</a:t>
            </a:r>
            <a:br>
              <a:rPr b="1" lang="it-IT" sz="1400">
                <a:solidFill>
                  <a:schemeClr val="accent1"/>
                </a:solidFill>
                <a:latin typeface="Raleway Light"/>
                <a:ea typeface="Raleway Light"/>
                <a:cs typeface="Raleway Light"/>
                <a:sym typeface="Raleway Light"/>
              </a:rPr>
            </a:br>
            <a:r>
              <a:rPr lang="it-IT" sz="1200">
                <a:latin typeface="Raleway Light"/>
                <a:ea typeface="Raleway Light"/>
                <a:cs typeface="Raleway Light"/>
                <a:sym typeface="Raleway Light"/>
              </a:rPr>
              <a:t>Il presupposto che la vita inizi quando scendi dal lavoro è vero solo se non provi soddisfazione nella tua vita professionale. Prendere il controllo della tua vita attraverso l'autoconsapevolezza è l'aspetto chiave della seguente attività.</a:t>
            </a:r>
            <a:endParaRPr b="1" sz="1200">
              <a:solidFill>
                <a:schemeClr val="accent1"/>
              </a:solidFill>
              <a:latin typeface="Raleway Light"/>
              <a:ea typeface="Raleway Light"/>
              <a:cs typeface="Raleway Light"/>
              <a:sym typeface="Raleway Light"/>
            </a:endParaRPr>
          </a:p>
        </p:txBody>
      </p:sp>
      <p:sp>
        <p:nvSpPr>
          <p:cNvPr id="279" name="Google Shape;279;p22"/>
          <p:cNvSpPr txBox="1"/>
          <p:nvPr>
            <p:ph idx="1" type="body"/>
          </p:nvPr>
        </p:nvSpPr>
        <p:spPr>
          <a:xfrm>
            <a:off x="922000" y="1887378"/>
            <a:ext cx="3543300" cy="2821782"/>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SzPts val="1800"/>
              <a:buNone/>
            </a:pPr>
            <a:r>
              <a:rPr b="1" lang="it-IT" sz="1600">
                <a:solidFill>
                  <a:schemeClr val="lt1"/>
                </a:solidFill>
                <a:highlight>
                  <a:schemeClr val="accent1"/>
                </a:highlight>
                <a:latin typeface="Raleway Light"/>
                <a:ea typeface="Raleway Light"/>
                <a:cs typeface="Raleway Light"/>
                <a:sym typeface="Raleway Light"/>
              </a:rPr>
              <a:t>Linee guida per completare l’attività</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it-IT" sz="1100">
                <a:latin typeface="Raleway Light"/>
                <a:ea typeface="Raleway Light"/>
                <a:cs typeface="Raleway Light"/>
                <a:sym typeface="Raleway Light"/>
              </a:rPr>
              <a:t>Step1: </a:t>
            </a:r>
            <a:r>
              <a:rPr lang="it-IT" sz="1100">
                <a:latin typeface="Raleway Light"/>
                <a:ea typeface="Raleway Light"/>
                <a:cs typeface="Raleway Light"/>
                <a:sym typeface="Raleway Light"/>
              </a:rPr>
              <a:t>Guarda il video “Hai una strategia per la tua vita?”.</a:t>
            </a:r>
            <a:endParaRPr/>
          </a:p>
          <a:p>
            <a:pPr indent="0" lvl="0" marL="0" rtl="0" algn="l">
              <a:lnSpc>
                <a:spcPct val="100000"/>
              </a:lnSpc>
              <a:spcBef>
                <a:spcPts val="601"/>
              </a:spcBef>
              <a:spcAft>
                <a:spcPts val="0"/>
              </a:spcAft>
              <a:buSzPts val="1800"/>
              <a:buNone/>
            </a:pPr>
            <a:r>
              <a:rPr b="1" lang="it-IT" sz="1100">
                <a:latin typeface="Raleway Light"/>
                <a:ea typeface="Raleway Light"/>
                <a:cs typeface="Raleway Light"/>
                <a:sym typeface="Raleway Light"/>
              </a:rPr>
              <a:t>Step2: </a:t>
            </a:r>
            <a:r>
              <a:rPr lang="it-IT" sz="1100">
                <a:latin typeface="Raleway Light"/>
                <a:ea typeface="Raleway Light"/>
                <a:cs typeface="Raleway Light"/>
                <a:sym typeface="Raleway Light"/>
              </a:rPr>
              <a:t>Identifica come spendi le tue energie e risorse nella tua vita quotidiana e delinea quelle che sono le più importanti</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it-IT" sz="1100">
                <a:latin typeface="Raleway Light"/>
                <a:ea typeface="Raleway Light"/>
                <a:cs typeface="Raleway Light"/>
                <a:sym typeface="Raleway Light"/>
              </a:rPr>
              <a:t>Step3: </a:t>
            </a:r>
            <a:r>
              <a:rPr lang="it-IT" sz="1100">
                <a:latin typeface="Raleway Light"/>
                <a:ea typeface="Raleway Light"/>
                <a:cs typeface="Raleway Light"/>
                <a:sym typeface="Raleway Light"/>
              </a:rPr>
              <a:t>Crea un piano strategico su misura che consideri gli aspetti più importanti della tua vita</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it-IT" sz="1100">
                <a:latin typeface="Raleway Light"/>
                <a:ea typeface="Raleway Light"/>
                <a:cs typeface="Raleway Light"/>
                <a:sym typeface="Raleway Light"/>
              </a:rPr>
              <a:t>Step4: </a:t>
            </a:r>
            <a:r>
              <a:rPr lang="it-IT" sz="1100">
                <a:latin typeface="Raleway Light"/>
                <a:ea typeface="Raleway Light"/>
                <a:cs typeface="Raleway Light"/>
                <a:sym typeface="Raleway Light"/>
              </a:rPr>
              <a:t>Rivedi e regola le tue priorità ogni volta che è necessario.</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it-IT" sz="1200">
                <a:solidFill>
                  <a:schemeClr val="lt1"/>
                </a:solidFill>
                <a:highlight>
                  <a:srgbClr val="FFB600"/>
                </a:highlight>
                <a:latin typeface="Raleway Light"/>
                <a:ea typeface="Raleway Light"/>
                <a:cs typeface="Raleway Light"/>
                <a:sym typeface="Raleway Light"/>
              </a:rPr>
              <a:t>TEMPO:</a:t>
            </a:r>
            <a:r>
              <a:rPr lang="it-IT" sz="1200">
                <a:solidFill>
                  <a:schemeClr val="lt1"/>
                </a:solidFill>
                <a:latin typeface="Raleway Light"/>
                <a:ea typeface="Raleway Light"/>
                <a:cs typeface="Raleway Light"/>
                <a:sym typeface="Raleway Light"/>
              </a:rPr>
              <a:t> </a:t>
            </a:r>
            <a:r>
              <a:rPr lang="it-IT" sz="1200">
                <a:solidFill>
                  <a:schemeClr val="dk1"/>
                </a:solidFill>
                <a:latin typeface="Raleway Light"/>
                <a:ea typeface="Raleway Light"/>
                <a:cs typeface="Raleway Light"/>
                <a:sym typeface="Raleway Light"/>
              </a:rPr>
              <a:t>20 minuti</a:t>
            </a:r>
            <a:endParaRPr sz="1200">
              <a:solidFill>
                <a:schemeClr val="dk1"/>
              </a:solidFill>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200">
              <a:solidFill>
                <a:srgbClr val="FFB600"/>
              </a:solidFill>
              <a:latin typeface="Raleway Light"/>
              <a:ea typeface="Raleway Light"/>
              <a:cs typeface="Raleway Light"/>
              <a:sym typeface="Raleway Light"/>
            </a:endParaRPr>
          </a:p>
        </p:txBody>
      </p:sp>
      <p:sp>
        <p:nvSpPr>
          <p:cNvPr id="280" name="Google Shape;280;p22"/>
          <p:cNvSpPr txBox="1"/>
          <p:nvPr>
            <p:ph idx="2" type="body"/>
          </p:nvPr>
        </p:nvSpPr>
        <p:spPr>
          <a:xfrm>
            <a:off x="4678688" y="1887378"/>
            <a:ext cx="3543300" cy="28217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it-IT" sz="1600">
                <a:solidFill>
                  <a:schemeClr val="lt1"/>
                </a:solidFill>
                <a:highlight>
                  <a:srgbClr val="FFB600"/>
                </a:highlight>
                <a:latin typeface="Raleway Light"/>
                <a:ea typeface="Raleway Light"/>
                <a:cs typeface="Raleway Light"/>
                <a:sym typeface="Raleway Light"/>
              </a:rPr>
              <a:t>Risorse &amp; strumenti</a:t>
            </a:r>
            <a:endParaRPr/>
          </a:p>
          <a:p>
            <a:pPr indent="0" lvl="0" marL="0" rtl="0" algn="l">
              <a:lnSpc>
                <a:spcPct val="100000"/>
              </a:lnSpc>
              <a:spcBef>
                <a:spcPts val="601"/>
              </a:spcBef>
              <a:spcAft>
                <a:spcPts val="0"/>
              </a:spcAft>
              <a:buSzPts val="1800"/>
              <a:buNone/>
            </a:pPr>
            <a:r>
              <a:rPr b="1" lang="it-IT" sz="1200">
                <a:latin typeface="Raleway Light"/>
                <a:ea typeface="Raleway Light"/>
                <a:cs typeface="Raleway Light"/>
                <a:sym typeface="Raleway Light"/>
              </a:rPr>
              <a:t>Hai una strategia per la tua vita? </a:t>
            </a:r>
            <a:r>
              <a:rPr lang="it-IT" sz="1200" u="sng">
                <a:solidFill>
                  <a:schemeClr val="hlink"/>
                </a:solidFill>
                <a:latin typeface="Raleway Light"/>
                <a:ea typeface="Raleway Light"/>
                <a:cs typeface="Raleway Light"/>
                <a:sym typeface="Raleway Light"/>
                <a:hlinkClick r:id="rId3"/>
              </a:rPr>
              <a:t>www.youtube.com/watch?v=OZTNHEwuGuY</a:t>
            </a:r>
            <a:r>
              <a:rPr lang="it-IT" sz="1200">
                <a:latin typeface="Raleway Light"/>
                <a:ea typeface="Raleway Light"/>
                <a:cs typeface="Raleway Light"/>
                <a:sym typeface="Raleway Light"/>
              </a:rPr>
              <a:t> </a:t>
            </a:r>
            <a:endParaRPr/>
          </a:p>
          <a:p>
            <a:pPr indent="0" lvl="0" marL="0" rtl="0" algn="l">
              <a:lnSpc>
                <a:spcPct val="100000"/>
              </a:lnSpc>
              <a:spcBef>
                <a:spcPts val="601"/>
              </a:spcBef>
              <a:spcAft>
                <a:spcPts val="0"/>
              </a:spcAft>
              <a:buSzPts val="1800"/>
              <a:buNone/>
            </a:pPr>
            <a:r>
              <a:rPr b="1" lang="it-IT" sz="1200">
                <a:latin typeface="Raleway Light"/>
                <a:ea typeface="Raleway Light"/>
                <a:cs typeface="Raleway Light"/>
                <a:sym typeface="Raleway Light"/>
              </a:rPr>
              <a:t>Crea il tuo piano strategico personale</a:t>
            </a:r>
            <a:endParaRPr/>
          </a:p>
          <a:p>
            <a:pPr indent="0" lvl="0" marL="0" rtl="0" algn="l">
              <a:lnSpc>
                <a:spcPct val="100000"/>
              </a:lnSpc>
              <a:spcBef>
                <a:spcPts val="601"/>
              </a:spcBef>
              <a:spcAft>
                <a:spcPts val="0"/>
              </a:spcAft>
              <a:buSzPts val="1800"/>
              <a:buNone/>
            </a:pPr>
            <a:r>
              <a:rPr lang="it-IT" sz="1200" u="sng">
                <a:solidFill>
                  <a:schemeClr val="hlink"/>
                </a:solidFill>
                <a:latin typeface="Raleway Light"/>
                <a:ea typeface="Raleway Light"/>
                <a:cs typeface="Raleway Light"/>
                <a:sym typeface="Raleway Light"/>
                <a:hlinkClick r:id="rId4"/>
              </a:rPr>
              <a:t>www.asaecenter.org/association-careerhq/career/articles/career-management/create-your-personal-strategic-plan</a:t>
            </a:r>
            <a:r>
              <a:rPr lang="it-IT" sz="1200">
                <a:latin typeface="Raleway Light"/>
                <a:ea typeface="Raleway Light"/>
                <a:cs typeface="Raleway Light"/>
                <a:sym typeface="Raleway Light"/>
              </a:rPr>
              <a:t> </a:t>
            </a:r>
            <a:endParaRPr/>
          </a:p>
          <a:p>
            <a:pPr indent="0" lvl="0" marL="0" rtl="0" algn="l">
              <a:lnSpc>
                <a:spcPct val="100000"/>
              </a:lnSpc>
              <a:spcBef>
                <a:spcPts val="601"/>
              </a:spcBef>
              <a:spcAft>
                <a:spcPts val="0"/>
              </a:spcAft>
              <a:buSzPts val="1800"/>
              <a:buNone/>
            </a:pPr>
            <a:r>
              <a:rPr b="1" lang="it-IT" sz="1200">
                <a:latin typeface="Raleway Light"/>
                <a:ea typeface="Raleway Light"/>
                <a:cs typeface="Raleway Light"/>
                <a:sym typeface="Raleway Light"/>
              </a:rPr>
              <a:t>Modelli di piani strategici personali</a:t>
            </a:r>
            <a:endParaRPr/>
          </a:p>
          <a:p>
            <a:pPr indent="0" lvl="0" marL="0" rtl="0" algn="l">
              <a:lnSpc>
                <a:spcPct val="100000"/>
              </a:lnSpc>
              <a:spcBef>
                <a:spcPts val="601"/>
              </a:spcBef>
              <a:spcAft>
                <a:spcPts val="0"/>
              </a:spcAft>
              <a:buSzPts val="1800"/>
              <a:buNone/>
            </a:pPr>
            <a:r>
              <a:rPr lang="it-IT" sz="1200" u="sng">
                <a:solidFill>
                  <a:schemeClr val="hlink"/>
                </a:solidFill>
                <a:latin typeface="Raleway Light"/>
                <a:ea typeface="Raleway Light"/>
                <a:cs typeface="Raleway Light"/>
                <a:sym typeface="Raleway Light"/>
                <a:hlinkClick r:id="rId5"/>
              </a:rPr>
              <a:t>www.template.net/business/plan-templates/personal-strategic-plan-templates/</a:t>
            </a:r>
            <a:r>
              <a:rPr lang="it-IT" sz="1200">
                <a:latin typeface="Raleway Light"/>
                <a:ea typeface="Raleway Light"/>
                <a:cs typeface="Raleway Light"/>
                <a:sym typeface="Raleway Light"/>
              </a:rPr>
              <a:t> </a:t>
            </a:r>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a:latin typeface="Raleway Light"/>
              <a:ea typeface="Raleway Light"/>
              <a:cs typeface="Raleway Light"/>
              <a:sym typeface="Raleway Light"/>
            </a:endParaRPr>
          </a:p>
        </p:txBody>
      </p:sp>
      <p:grpSp>
        <p:nvGrpSpPr>
          <p:cNvPr id="281" name="Google Shape;281;p22"/>
          <p:cNvGrpSpPr/>
          <p:nvPr/>
        </p:nvGrpSpPr>
        <p:grpSpPr>
          <a:xfrm>
            <a:off x="7964732" y="329097"/>
            <a:ext cx="977040" cy="722852"/>
            <a:chOff x="5255200" y="3006475"/>
            <a:chExt cx="511700" cy="378575"/>
          </a:xfrm>
        </p:grpSpPr>
        <p:sp>
          <p:nvSpPr>
            <p:cNvPr id="282" name="Google Shape;282;p22"/>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83" name="Google Shape;283;p22"/>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3"/>
          <p:cNvSpPr txBox="1"/>
          <p:nvPr>
            <p:ph type="title"/>
          </p:nvPr>
        </p:nvSpPr>
        <p:spPr>
          <a:xfrm>
            <a:off x="922001" y="891776"/>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it-IT" sz="1600">
                <a:solidFill>
                  <a:schemeClr val="accent1"/>
                </a:solidFill>
                <a:latin typeface="Raleway Light"/>
                <a:ea typeface="Raleway Light"/>
                <a:cs typeface="Raleway Light"/>
                <a:sym typeface="Raleway Light"/>
              </a:rPr>
              <a:t>Prendi il polso della tua stabilità emotiva e finanziaria ogni giorno</a:t>
            </a:r>
            <a:endParaRPr b="1" sz="1200">
              <a:solidFill>
                <a:schemeClr val="accent1"/>
              </a:solidFill>
              <a:latin typeface="Raleway Light"/>
              <a:ea typeface="Raleway Light"/>
              <a:cs typeface="Raleway Light"/>
              <a:sym typeface="Raleway Light"/>
            </a:endParaRPr>
          </a:p>
        </p:txBody>
      </p:sp>
      <p:sp>
        <p:nvSpPr>
          <p:cNvPr id="289" name="Google Shape;289;p23"/>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it-IT" sz="1600">
                <a:solidFill>
                  <a:schemeClr val="lt1"/>
                </a:solidFill>
                <a:highlight>
                  <a:srgbClr val="FFB600"/>
                </a:highlight>
                <a:latin typeface="Raleway Light"/>
                <a:ea typeface="Raleway Light"/>
                <a:cs typeface="Raleway Light"/>
                <a:sym typeface="Raleway Light"/>
              </a:rPr>
              <a:t>Riflessioni</a:t>
            </a:r>
            <a:endParaRPr/>
          </a:p>
          <a:p>
            <a:pPr indent="0" lvl="0" marL="0" rtl="0" algn="l">
              <a:lnSpc>
                <a:spcPct val="100000"/>
              </a:lnSpc>
              <a:spcBef>
                <a:spcPts val="601"/>
              </a:spcBef>
              <a:spcAft>
                <a:spcPts val="0"/>
              </a:spcAft>
              <a:buSzPts val="1800"/>
              <a:buNone/>
            </a:pPr>
            <a:r>
              <a:t/>
            </a:r>
            <a:endParaRPr b="1" sz="1600">
              <a:solidFill>
                <a:schemeClr val="lt1"/>
              </a:solidFill>
              <a:highlight>
                <a:srgbClr val="FFB600"/>
              </a:highlight>
              <a:latin typeface="Raleway Light"/>
              <a:ea typeface="Raleway Light"/>
              <a:cs typeface="Raleway Light"/>
              <a:sym typeface="Raleway Light"/>
            </a:endParaRPr>
          </a:p>
          <a:p>
            <a:pPr indent="-285750" lvl="0" marL="285750" rtl="0" algn="l">
              <a:lnSpc>
                <a:spcPct val="100000"/>
              </a:lnSpc>
              <a:spcBef>
                <a:spcPts val="601"/>
              </a:spcBef>
              <a:spcAft>
                <a:spcPts val="0"/>
              </a:spcAft>
              <a:buSzPts val="1800"/>
              <a:buFont typeface="Noto Sans Symbols"/>
              <a:buChar char="▪"/>
            </a:pPr>
            <a:r>
              <a:rPr lang="it-IT" sz="1200">
                <a:solidFill>
                  <a:schemeClr val="dk1"/>
                </a:solidFill>
                <a:latin typeface="Raleway Light"/>
                <a:ea typeface="Raleway Light"/>
                <a:cs typeface="Raleway Light"/>
                <a:sym typeface="Raleway Light"/>
              </a:rPr>
              <a:t>Vita e lavoro sono due realtà opposte? Se sì, come mai?</a:t>
            </a:r>
            <a:endParaRPr/>
          </a:p>
          <a:p>
            <a:pPr indent="-285750" lvl="0" marL="285750" rtl="0" algn="l">
              <a:lnSpc>
                <a:spcPct val="100000"/>
              </a:lnSpc>
              <a:spcBef>
                <a:spcPts val="601"/>
              </a:spcBef>
              <a:spcAft>
                <a:spcPts val="0"/>
              </a:spcAft>
              <a:buSzPts val="1800"/>
              <a:buFont typeface="Noto Sans Symbols"/>
              <a:buChar char="▪"/>
            </a:pPr>
            <a:r>
              <a:rPr lang="it-IT" sz="1200">
                <a:solidFill>
                  <a:schemeClr val="dk1"/>
                </a:solidFill>
                <a:latin typeface="Raleway Light"/>
                <a:ea typeface="Raleway Light"/>
                <a:cs typeface="Raleway Light"/>
                <a:sym typeface="Raleway Light"/>
              </a:rPr>
              <a:t>Pensi che identificare le cause dello squilibrio, misurarne l'impatto, esaminare le tue emozioni, regolare le priorità, considerare le alternative e implementare i cambiamenti sia un ciclo continuo verso il miglioramento? Spiega come potrebbe essere utile nella tua vita quotidiana.</a:t>
            </a:r>
            <a:endParaRPr b="1" sz="1200">
              <a:solidFill>
                <a:srgbClr val="FFB600"/>
              </a:solidFill>
              <a:latin typeface="Raleway Light"/>
              <a:ea typeface="Raleway Light"/>
              <a:cs typeface="Raleway Light"/>
              <a:sym typeface="Raleway Light"/>
            </a:endParaRPr>
          </a:p>
        </p:txBody>
      </p:sp>
      <p:sp>
        <p:nvSpPr>
          <p:cNvPr id="290" name="Google Shape;290;p23"/>
          <p:cNvSpPr txBox="1"/>
          <p:nvPr>
            <p:ph idx="2" type="body"/>
          </p:nvPr>
        </p:nvSpPr>
        <p:spPr>
          <a:xfrm>
            <a:off x="4678688"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it-IT" sz="1600">
                <a:solidFill>
                  <a:schemeClr val="lt1"/>
                </a:solidFill>
                <a:highlight>
                  <a:srgbClr val="FFB600"/>
                </a:highlight>
                <a:latin typeface="Raleway Light"/>
                <a:ea typeface="Raleway Light"/>
                <a:cs typeface="Raleway Light"/>
                <a:sym typeface="Raleway Light"/>
              </a:rPr>
              <a:t>Azioni</a:t>
            </a:r>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it-IT" sz="1200">
                <a:solidFill>
                  <a:srgbClr val="FFB600"/>
                </a:solidFill>
                <a:latin typeface="Raleway Light"/>
                <a:ea typeface="Raleway Light"/>
                <a:cs typeface="Raleway Light"/>
                <a:sym typeface="Raleway Light"/>
              </a:rPr>
              <a:t>Successivamente, crei </a:t>
            </a:r>
            <a:r>
              <a:rPr lang="it-IT" sz="1200">
                <a:solidFill>
                  <a:schemeClr val="dk1"/>
                </a:solidFill>
                <a:latin typeface="Raleway Light"/>
                <a:ea typeface="Raleway Light"/>
                <a:cs typeface="Raleway Light"/>
                <a:sym typeface="Raleway Light"/>
              </a:rPr>
              <a:t>il tuo piano strategico per WLB e lo rivaluti frequentemente per assicurarti che corrisponda alle tue priorità e aspirazioni nella vita.</a:t>
            </a:r>
            <a:endParaRPr/>
          </a:p>
          <a:p>
            <a:pPr indent="0" lvl="0" marL="0" rtl="0" algn="l">
              <a:lnSpc>
                <a:spcPct val="100000"/>
              </a:lnSpc>
              <a:spcBef>
                <a:spcPts val="601"/>
              </a:spcBef>
              <a:spcAft>
                <a:spcPts val="0"/>
              </a:spcAft>
              <a:buSzPts val="1800"/>
              <a:buNone/>
            </a:pPr>
            <a:r>
              <a:rPr lang="it-IT" sz="1200">
                <a:solidFill>
                  <a:schemeClr val="dk1"/>
                </a:solidFill>
                <a:latin typeface="Raleway Light"/>
                <a:ea typeface="Raleway Light"/>
                <a:cs typeface="Raleway Light"/>
                <a:sym typeface="Raleway Light"/>
              </a:rPr>
              <a:t>Vai online e cerca modelli e modelli sulla "Pianificazione strategica". Impara il più possibile su questi strumenti e usali per ideare il tuo piano personale.</a:t>
            </a:r>
            <a:endParaRPr sz="1200">
              <a:solidFill>
                <a:schemeClr val="dk1"/>
              </a:solidFill>
              <a:latin typeface="Raleway Light"/>
              <a:ea typeface="Raleway Light"/>
              <a:cs typeface="Raleway Light"/>
              <a:sym typeface="Raleway Light"/>
            </a:endParaRPr>
          </a:p>
        </p:txBody>
      </p:sp>
      <p:grpSp>
        <p:nvGrpSpPr>
          <p:cNvPr id="291" name="Google Shape;291;p23"/>
          <p:cNvGrpSpPr/>
          <p:nvPr/>
        </p:nvGrpSpPr>
        <p:grpSpPr>
          <a:xfrm>
            <a:off x="7964732" y="329097"/>
            <a:ext cx="977040" cy="722852"/>
            <a:chOff x="5255200" y="3006475"/>
            <a:chExt cx="511700" cy="378575"/>
          </a:xfrm>
        </p:grpSpPr>
        <p:sp>
          <p:nvSpPr>
            <p:cNvPr id="292" name="Google Shape;292;p23"/>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93" name="Google Shape;293;p23"/>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4"/>
          <p:cNvSpPr txBox="1"/>
          <p:nvPr>
            <p:ph type="title"/>
          </p:nvPr>
        </p:nvSpPr>
        <p:spPr>
          <a:xfrm>
            <a:off x="671481" y="672569"/>
            <a:ext cx="7482072" cy="63488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it-IT" sz="3200">
                <a:solidFill>
                  <a:srgbClr val="FFB600"/>
                </a:solidFill>
                <a:latin typeface="Raleway Medium"/>
                <a:ea typeface="Raleway Medium"/>
                <a:cs typeface="Raleway Medium"/>
                <a:sym typeface="Raleway Medium"/>
              </a:rPr>
              <a:t>Per saperne di più su questo modulo :</a:t>
            </a:r>
            <a:endParaRPr sz="3200">
              <a:solidFill>
                <a:srgbClr val="FFB600"/>
              </a:solidFill>
              <a:latin typeface="Raleway Medium"/>
              <a:ea typeface="Raleway Medium"/>
              <a:cs typeface="Raleway Medium"/>
              <a:sym typeface="Raleway Medium"/>
            </a:endParaRPr>
          </a:p>
        </p:txBody>
      </p:sp>
      <p:sp>
        <p:nvSpPr>
          <p:cNvPr id="299" name="Google Shape;299;p24"/>
          <p:cNvSpPr txBox="1"/>
          <p:nvPr>
            <p:ph idx="1" type="body"/>
          </p:nvPr>
        </p:nvSpPr>
        <p:spPr>
          <a:xfrm>
            <a:off x="922000" y="1588772"/>
            <a:ext cx="7567175" cy="2366100"/>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b="1" lang="it-IT" sz="1300">
                <a:solidFill>
                  <a:srgbClr val="FFB600"/>
                </a:solidFill>
                <a:latin typeface="Raleway Light"/>
                <a:ea typeface="Raleway Light"/>
                <a:cs typeface="Raleway Light"/>
                <a:sym typeface="Raleway Light"/>
              </a:rPr>
              <a:t>10 suggerimenti per l'equilibrio tra lavoro e vita privata: la tua guida completa per il 2022 : </a:t>
            </a:r>
            <a:endParaRPr/>
          </a:p>
          <a:p>
            <a:pPr indent="0" lvl="0" marL="114302" rtl="0" algn="l">
              <a:lnSpc>
                <a:spcPct val="100000"/>
              </a:lnSpc>
              <a:spcBef>
                <a:spcPts val="0"/>
              </a:spcBef>
              <a:spcAft>
                <a:spcPts val="0"/>
              </a:spcAft>
              <a:buSzPts val="1800"/>
              <a:buNone/>
            </a:pPr>
            <a:r>
              <a:rPr lang="it-IT" sz="1300" u="sng">
                <a:solidFill>
                  <a:schemeClr val="hlink"/>
                </a:solidFill>
                <a:latin typeface="Raleway Light"/>
                <a:ea typeface="Raleway Light"/>
                <a:cs typeface="Raleway Light"/>
                <a:sym typeface="Raleway Light"/>
                <a:hlinkClick r:id="rId3"/>
              </a:rPr>
              <a:t>www.upwork.com/resources/work-life-balance-tips</a:t>
            </a:r>
            <a:r>
              <a:rPr lang="it-IT" sz="1300">
                <a:latin typeface="Raleway Light"/>
                <a:ea typeface="Raleway Light"/>
                <a:cs typeface="Raleway Light"/>
                <a:sym typeface="Raleway Light"/>
              </a:rPr>
              <a:t> </a:t>
            </a:r>
            <a:endParaRPr/>
          </a:p>
          <a:p>
            <a:pPr indent="0" lvl="0" marL="114302" rtl="0" algn="l">
              <a:lnSpc>
                <a:spcPct val="100000"/>
              </a:lnSpc>
              <a:spcBef>
                <a:spcPts val="601"/>
              </a:spcBef>
              <a:spcAft>
                <a:spcPts val="0"/>
              </a:spcAft>
              <a:buSzPts val="1800"/>
              <a:buNone/>
            </a:pPr>
            <a:r>
              <a:rPr b="1" lang="it-IT" sz="1300">
                <a:solidFill>
                  <a:srgbClr val="FFB600"/>
                </a:solidFill>
                <a:latin typeface="Raleway Light"/>
                <a:ea typeface="Raleway Light"/>
                <a:cs typeface="Raleway Light"/>
                <a:sym typeface="Raleway Light"/>
              </a:rPr>
              <a:t>Equilibrio tra lavoro e vita privata: una rassegna di teorie, definizioni e politiche : </a:t>
            </a:r>
            <a:r>
              <a:rPr lang="it-IT" sz="1300" u="sng">
                <a:solidFill>
                  <a:schemeClr val="hlink"/>
                </a:solidFill>
                <a:latin typeface="Raleway Light"/>
                <a:ea typeface="Raleway Light"/>
                <a:cs typeface="Raleway Light"/>
                <a:sym typeface="Raleway Light"/>
                <a:hlinkClick r:id="rId4"/>
              </a:rPr>
              <a:t>https://seaopenresearch.eu/Journals/articles/CMJ2021_I1_3.pdf</a:t>
            </a:r>
            <a:endParaRPr sz="1300">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rPr b="1" lang="it-IT" sz="1300">
                <a:solidFill>
                  <a:srgbClr val="FFB600"/>
                </a:solidFill>
                <a:latin typeface="Raleway Light"/>
                <a:ea typeface="Raleway Light"/>
                <a:cs typeface="Raleway Light"/>
                <a:sym typeface="Raleway Light"/>
              </a:rPr>
              <a:t>La guida pratica su come migliorare l'equilibrio tra lavoro e vita privata oggi : </a:t>
            </a:r>
            <a:r>
              <a:rPr lang="it-IT" sz="1300" u="sng">
                <a:solidFill>
                  <a:schemeClr val="hlink"/>
                </a:solidFill>
                <a:latin typeface="Raleway Light"/>
                <a:ea typeface="Raleway Light"/>
                <a:cs typeface="Raleway Light"/>
                <a:sym typeface="Raleway Light"/>
                <a:hlinkClick r:id="rId5"/>
              </a:rPr>
              <a:t>www.curvypoints.com/how-to-improve-work-life-balance/</a:t>
            </a:r>
            <a:r>
              <a:rPr lang="it-IT" sz="1300">
                <a:latin typeface="Raleway Light"/>
                <a:ea typeface="Raleway Light"/>
                <a:cs typeface="Raleway Light"/>
                <a:sym typeface="Raleway Light"/>
              </a:rPr>
              <a:t> </a:t>
            </a:r>
            <a:endParaRPr/>
          </a:p>
          <a:p>
            <a:pPr indent="0" lvl="0" marL="114302" rtl="0" algn="l">
              <a:lnSpc>
                <a:spcPct val="100000"/>
              </a:lnSpc>
              <a:spcBef>
                <a:spcPts val="601"/>
              </a:spcBef>
              <a:spcAft>
                <a:spcPts val="0"/>
              </a:spcAft>
              <a:buSzPts val="1800"/>
              <a:buNone/>
            </a:pPr>
            <a:r>
              <a:rPr b="1" lang="it-IT" sz="1300">
                <a:solidFill>
                  <a:srgbClr val="FFB600"/>
                </a:solidFill>
                <a:latin typeface="Raleway Light"/>
                <a:ea typeface="Raleway Light"/>
                <a:cs typeface="Raleway Light"/>
                <a:sym typeface="Raleway Light"/>
              </a:rPr>
              <a:t>25 modi migliori per raggiungere l'equilibrio tra lavoro e vita privata e i suoi vantaggi : </a:t>
            </a:r>
            <a:r>
              <a:rPr lang="it-IT" sz="1300" u="sng">
                <a:solidFill>
                  <a:schemeClr val="hlink"/>
                </a:solidFill>
                <a:latin typeface="Raleway Light"/>
                <a:ea typeface="Raleway Light"/>
                <a:cs typeface="Raleway Light"/>
                <a:sym typeface="Raleway Light"/>
                <a:hlinkClick r:id="rId6"/>
              </a:rPr>
              <a:t>https://blog.vantagecircle.com/work-life-balance/</a:t>
            </a:r>
            <a:r>
              <a:rPr lang="it-IT" sz="1300">
                <a:latin typeface="Raleway Light"/>
                <a:ea typeface="Raleway Light"/>
                <a:cs typeface="Raleway Light"/>
                <a:sym typeface="Raleway Light"/>
              </a:rPr>
              <a:t>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p:txBody>
      </p:sp>
      <p:grpSp>
        <p:nvGrpSpPr>
          <p:cNvPr id="300" name="Google Shape;300;p24"/>
          <p:cNvGrpSpPr/>
          <p:nvPr/>
        </p:nvGrpSpPr>
        <p:grpSpPr>
          <a:xfrm>
            <a:off x="8089119" y="319162"/>
            <a:ext cx="728350" cy="743348"/>
            <a:chOff x="3955900" y="2984500"/>
            <a:chExt cx="414000" cy="422525"/>
          </a:xfrm>
        </p:grpSpPr>
        <p:sp>
          <p:nvSpPr>
            <p:cNvPr id="301" name="Google Shape;301;p24"/>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302" name="Google Shape;302;p24"/>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303" name="Google Shape;303;p24"/>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5"/>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1"/>
              </a:spcBef>
              <a:spcAft>
                <a:spcPts val="0"/>
              </a:spcAft>
              <a:buSzPts val="3000"/>
              <a:buNone/>
            </a:pPr>
            <a:r>
              <a:rPr lang="it-IT">
                <a:solidFill>
                  <a:srgbClr val="981C22"/>
                </a:solidFill>
                <a:latin typeface="Raleway ExtraBold"/>
                <a:ea typeface="Raleway ExtraBold"/>
                <a:cs typeface="Raleway ExtraBold"/>
                <a:sym typeface="Raleway ExtraBold"/>
              </a:rPr>
              <a:t>Le donne in particolare devono tenere d'occhio la loro salute fisica e mentale, perché se corriamo da e verso appuntamenti e commissioni, non abbiamo molto tempo per prenderci cura di noi stesse. Dobbiamo fare un lavoro migliore per metterci più in alto nella nostra lista di "cose da fare". </a:t>
            </a:r>
            <a:endParaRPr/>
          </a:p>
          <a:p>
            <a:pPr indent="0" lvl="0" marL="0" rtl="0" algn="ctr">
              <a:lnSpc>
                <a:spcPct val="100000"/>
              </a:lnSpc>
              <a:spcBef>
                <a:spcPts val="601"/>
              </a:spcBef>
              <a:spcAft>
                <a:spcPts val="0"/>
              </a:spcAft>
              <a:buSzPts val="3000"/>
              <a:buNone/>
            </a:pPr>
            <a:r>
              <a:rPr i="0" lang="it-IT">
                <a:solidFill>
                  <a:srgbClr val="981C22"/>
                </a:solidFill>
                <a:latin typeface="Raleway ExtraBold"/>
                <a:ea typeface="Raleway ExtraBold"/>
                <a:cs typeface="Raleway ExtraBold"/>
                <a:sym typeface="Raleway ExtraBold"/>
              </a:rPr>
              <a:t>´Michelle Obama</a:t>
            </a:r>
            <a:endParaRPr>
              <a:latin typeface="Raleway ExtraBold"/>
              <a:ea typeface="Raleway ExtraBold"/>
              <a:cs typeface="Raleway ExtraBold"/>
              <a:sym typeface="Raleway ExtraBo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6"/>
          <p:cNvSpPr txBox="1"/>
          <p:nvPr>
            <p:ph type="title"/>
          </p:nvPr>
        </p:nvSpPr>
        <p:spPr>
          <a:xfrm>
            <a:off x="922001" y="891775"/>
            <a:ext cx="2711700" cy="8574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it-IT" sz="3600"/>
              <a:t>Stabilisci </a:t>
            </a:r>
            <a:r>
              <a:rPr lang="it-IT" sz="3600">
                <a:solidFill>
                  <a:schemeClr val="accent1"/>
                </a:solidFill>
              </a:rPr>
              <a:t>un nuovo obiettivo</a:t>
            </a:r>
            <a:r>
              <a:rPr lang="it-IT" sz="3600"/>
              <a:t> e completa un altro modulo!</a:t>
            </a:r>
            <a:endParaRPr sz="3600"/>
          </a:p>
        </p:txBody>
      </p:sp>
      <p:sp>
        <p:nvSpPr>
          <p:cNvPr id="314" name="Google Shape;314;p26"/>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it-IT"/>
              <a:t>‹#›</a:t>
            </a:fld>
            <a:endParaRPr/>
          </a:p>
        </p:txBody>
      </p:sp>
      <p:grpSp>
        <p:nvGrpSpPr>
          <p:cNvPr id="315" name="Google Shape;315;p26"/>
          <p:cNvGrpSpPr/>
          <p:nvPr/>
        </p:nvGrpSpPr>
        <p:grpSpPr>
          <a:xfrm>
            <a:off x="8152039" y="369833"/>
            <a:ext cx="602425" cy="641836"/>
            <a:chOff x="5970800" y="1619250"/>
            <a:chExt cx="428650" cy="456725"/>
          </a:xfrm>
        </p:grpSpPr>
        <p:sp>
          <p:nvSpPr>
            <p:cNvPr id="316" name="Google Shape;316;p26"/>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317" name="Google Shape;317;p26"/>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318" name="Google Shape;318;p26"/>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319" name="Google Shape;319;p26"/>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320" name="Google Shape;320;p26"/>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graphicFrame>
        <p:nvGraphicFramePr>
          <p:cNvPr id="321" name="Google Shape;321;p26"/>
          <p:cNvGraphicFramePr/>
          <p:nvPr/>
        </p:nvGraphicFramePr>
        <p:xfrm>
          <a:off x="3925427" y="703846"/>
          <a:ext cx="3000000" cy="3000000"/>
        </p:xfrm>
        <a:graphic>
          <a:graphicData uri="http://schemas.openxmlformats.org/drawingml/2006/table">
            <a:tbl>
              <a:tblPr bandRow="1" firstRow="1">
                <a:noFill/>
                <a:tableStyleId>{5F378638-7D24-4F43-B59C-216CAA5114BF}</a:tableStyleId>
              </a:tblPr>
              <a:tblGrid>
                <a:gridCol w="3819725"/>
              </a:tblGrid>
              <a:tr h="466275">
                <a:tc>
                  <a:txBody>
                    <a:bodyPr/>
                    <a:lstStyle/>
                    <a:p>
                      <a:pPr indent="0" lvl="0" marL="0" marR="0" rtl="0" algn="l">
                        <a:lnSpc>
                          <a:spcPct val="100000"/>
                        </a:lnSpc>
                        <a:spcBef>
                          <a:spcPts val="0"/>
                        </a:spcBef>
                        <a:spcAft>
                          <a:spcPts val="0"/>
                        </a:spcAft>
                        <a:buClr>
                          <a:schemeClr val="dk1"/>
                        </a:buClr>
                        <a:buSzPts val="5800"/>
                        <a:buFont typeface="Raleway Thin"/>
                        <a:buNone/>
                      </a:pPr>
                      <a:r>
                        <a:rPr b="1" i="0" lang="it-IT" sz="2250" u="none" cap="none" strike="noStrike">
                          <a:solidFill>
                            <a:schemeClr val="lt1"/>
                          </a:solidFill>
                          <a:latin typeface="Raleway Thin"/>
                          <a:ea typeface="Raleway Thin"/>
                          <a:cs typeface="Raleway Thin"/>
                          <a:sym typeface="Raleway Thin"/>
                        </a:rPr>
                        <a:t>Soft skills</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B600"/>
                    </a:solidFill>
                  </a:tcPr>
                </a:tc>
              </a:tr>
              <a:tr h="425375">
                <a:tc>
                  <a:txBody>
                    <a:bodyPr/>
                    <a:lstStyle/>
                    <a:p>
                      <a:pPr indent="0" lvl="0" marL="0" marR="0" rtl="0" algn="l">
                        <a:lnSpc>
                          <a:spcPct val="100000"/>
                        </a:lnSpc>
                        <a:spcBef>
                          <a:spcPts val="0"/>
                        </a:spcBef>
                        <a:spcAft>
                          <a:spcPts val="0"/>
                        </a:spcAft>
                        <a:buNone/>
                      </a:pPr>
                      <a:r>
                        <a:rPr b="1" i="0" lang="it-IT" sz="1000" u="none" cap="none" strike="noStrike">
                          <a:solidFill>
                            <a:srgbClr val="FFB600"/>
                          </a:solidFill>
                          <a:latin typeface="Raleway Thin"/>
                          <a:ea typeface="Raleway Thin"/>
                          <a:cs typeface="Raleway Thin"/>
                          <a:sym typeface="Raleway Thin"/>
                        </a:rPr>
                        <a:t>M6: </a:t>
                      </a:r>
                      <a:r>
                        <a:rPr b="1" i="0" lang="it-IT" sz="1000" u="none" cap="none" strike="noStrike">
                          <a:solidFill>
                            <a:srgbClr val="000000"/>
                          </a:solidFill>
                          <a:latin typeface="Raleway Thin"/>
                          <a:ea typeface="Raleway Thin"/>
                          <a:cs typeface="Raleway Thin"/>
                          <a:sym typeface="Raleway Thin"/>
                        </a:rPr>
                        <a:t>Abilità comunicative</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it-IT" sz="1000" u="none" cap="none" strike="noStrike">
                          <a:solidFill>
                            <a:srgbClr val="FFB600"/>
                          </a:solidFill>
                          <a:latin typeface="Raleway Thin"/>
                          <a:ea typeface="Raleway Thin"/>
                          <a:cs typeface="Raleway Thin"/>
                          <a:sym typeface="Raleway Thin"/>
                        </a:rPr>
                        <a:t>M7: </a:t>
                      </a:r>
                      <a:r>
                        <a:rPr b="1" i="0" lang="it-IT" sz="1000" u="none" cap="none" strike="noStrike">
                          <a:solidFill>
                            <a:srgbClr val="000000"/>
                          </a:solidFill>
                          <a:latin typeface="Raleway Thin"/>
                          <a:ea typeface="Raleway Thin"/>
                          <a:cs typeface="Raleway Thin"/>
                          <a:sym typeface="Raleway Thin"/>
                        </a:rPr>
                        <a:t>Motivazione e potenziamento personale</a:t>
                      </a:r>
                      <a:endParaRPr b="1" i="0" sz="1000" u="none" cap="none" strike="noStrike">
                        <a:solidFill>
                          <a:srgbClr val="000000"/>
                        </a:solidFill>
                        <a:latin typeface="Raleway Thin"/>
                        <a:ea typeface="Raleway Thin"/>
                        <a:cs typeface="Raleway Thin"/>
                        <a:sym typeface="Raleway Thin"/>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it-IT" sz="1000" u="none" cap="none" strike="noStrike">
                          <a:solidFill>
                            <a:srgbClr val="FFB600"/>
                          </a:solidFill>
                          <a:latin typeface="Raleway Thin"/>
                          <a:ea typeface="Raleway Thin"/>
                          <a:cs typeface="Raleway Thin"/>
                          <a:sym typeface="Raleway Thin"/>
                        </a:rPr>
                        <a:t>M8: </a:t>
                      </a:r>
                      <a:r>
                        <a:rPr b="1" i="0" lang="it-IT" sz="1000" u="none" cap="none" strike="noStrike">
                          <a:solidFill>
                            <a:schemeClr val="dk1"/>
                          </a:solidFill>
                          <a:latin typeface="Raleway Thin"/>
                          <a:ea typeface="Raleway Thin"/>
                          <a:cs typeface="Raleway Thin"/>
                          <a:sym typeface="Raleway Thin"/>
                        </a:rPr>
                        <a:t>Gestione del tempo</a:t>
                      </a:r>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it-IT" sz="1000" u="none" cap="none" strike="noStrike">
                          <a:solidFill>
                            <a:srgbClr val="FFB600"/>
                          </a:solidFill>
                          <a:latin typeface="Raleway Thin"/>
                          <a:ea typeface="Raleway Thin"/>
                          <a:cs typeface="Raleway Thin"/>
                          <a:sym typeface="Raleway Thin"/>
                        </a:rPr>
                        <a:t>M9: </a:t>
                      </a:r>
                      <a:r>
                        <a:rPr b="1" i="0" lang="it-IT" sz="1000" u="none" cap="none" strike="noStrike">
                          <a:solidFill>
                            <a:srgbClr val="000000"/>
                          </a:solidFill>
                          <a:latin typeface="Raleway Thin"/>
                          <a:ea typeface="Raleway Thin"/>
                          <a:cs typeface="Raleway Thin"/>
                          <a:sym typeface="Raleway Thin"/>
                        </a:rPr>
                        <a:t>Equilibrio vita-lavoro</a:t>
                      </a:r>
                      <a:endParaRPr b="1" i="0" sz="1000" u="none" cap="none" strike="noStrike">
                        <a:solidFill>
                          <a:srgbClr val="000000"/>
                        </a:solidFill>
                        <a:latin typeface="Raleway Thin"/>
                        <a:ea typeface="Raleway Thin"/>
                        <a:cs typeface="Raleway Thin"/>
                        <a:sym typeface="Raleway Thin"/>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it-IT" sz="1000" u="none" cap="none" strike="noStrike">
                          <a:solidFill>
                            <a:srgbClr val="FFB600"/>
                          </a:solidFill>
                          <a:latin typeface="Raleway Thin"/>
                          <a:ea typeface="Raleway Thin"/>
                          <a:cs typeface="Raleway Thin"/>
                          <a:sym typeface="Raleway Thin"/>
                        </a:rPr>
                        <a:t>M10: </a:t>
                      </a:r>
                      <a:r>
                        <a:rPr b="1" i="0" lang="it-IT" sz="1000" u="none" cap="none" strike="noStrike">
                          <a:solidFill>
                            <a:srgbClr val="000000"/>
                          </a:solidFill>
                          <a:latin typeface="Raleway Thin"/>
                          <a:ea typeface="Raleway Thin"/>
                          <a:cs typeface="Raleway Thin"/>
                          <a:sym typeface="Raleway Thin"/>
                        </a:rPr>
                        <a:t>Impostazione degli obiettivi</a:t>
                      </a:r>
                      <a:endParaRPr b="1" i="0" sz="1000" u="none" cap="none" strike="noStrike">
                        <a:solidFill>
                          <a:srgbClr val="000000"/>
                        </a:solidFill>
                        <a:latin typeface="Raleway Thin"/>
                        <a:ea typeface="Raleway Thin"/>
                        <a:cs typeface="Raleway Thin"/>
                        <a:sym typeface="Raleway Thin"/>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it-IT" sz="1000" u="none" cap="none" strike="noStrike">
                          <a:solidFill>
                            <a:srgbClr val="FFB600"/>
                          </a:solidFill>
                          <a:latin typeface="Raleway Thin"/>
                          <a:ea typeface="Raleway Thin"/>
                          <a:cs typeface="Raleway Thin"/>
                          <a:sym typeface="Raleway Thin"/>
                        </a:rPr>
                        <a:t>M11: </a:t>
                      </a:r>
                      <a:r>
                        <a:rPr b="1" i="0" lang="it-IT" sz="1000" u="none" cap="none" strike="noStrike">
                          <a:solidFill>
                            <a:srgbClr val="000000"/>
                          </a:solidFill>
                          <a:latin typeface="Raleway Thin"/>
                          <a:ea typeface="Raleway Thin"/>
                          <a:cs typeface="Raleway Thin"/>
                          <a:sym typeface="Raleway Thin"/>
                        </a:rPr>
                        <a:t>Risoluzione dei problemi</a:t>
                      </a:r>
                      <a:endParaRPr b="1" i="0" sz="1000" u="none" cap="none" strike="noStrike">
                        <a:solidFill>
                          <a:srgbClr val="000000"/>
                        </a:solidFill>
                        <a:latin typeface="Raleway Thin"/>
                        <a:ea typeface="Raleway Thin"/>
                        <a:cs typeface="Raleway Thin"/>
                        <a:sym typeface="Raleway Thin"/>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it-IT" sz="1000" u="none" cap="none" strike="noStrike">
                          <a:solidFill>
                            <a:srgbClr val="FFB600"/>
                          </a:solidFill>
                          <a:latin typeface="Raleway Thin"/>
                          <a:ea typeface="Raleway Thin"/>
                          <a:cs typeface="Raleway Thin"/>
                          <a:sym typeface="Raleway Thin"/>
                        </a:rPr>
                        <a:t>M12: </a:t>
                      </a:r>
                      <a:r>
                        <a:rPr b="1" i="0" lang="it-IT" sz="1000" u="none" cap="none" strike="noStrike">
                          <a:solidFill>
                            <a:srgbClr val="000000"/>
                          </a:solidFill>
                          <a:latin typeface="Raleway Thin"/>
                          <a:ea typeface="Raleway Thin"/>
                          <a:cs typeface="Raleway Thin"/>
                          <a:sym typeface="Raleway Thin"/>
                        </a:rPr>
                        <a:t>Autopromozione</a:t>
                      </a:r>
                      <a:endParaRPr b="1" i="0" sz="1000" u="none" cap="none" strike="noStrike">
                        <a:solidFill>
                          <a:srgbClr val="000000"/>
                        </a:solidFill>
                        <a:latin typeface="Raleway Thin"/>
                        <a:ea typeface="Raleway Thin"/>
                        <a:cs typeface="Raleway Thin"/>
                        <a:sym typeface="Raleway Thin"/>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it-IT" sz="1000" u="none" cap="none" strike="noStrike">
                          <a:solidFill>
                            <a:srgbClr val="FFB600"/>
                          </a:solidFill>
                          <a:latin typeface="Raleway Thin"/>
                          <a:ea typeface="Raleway Thin"/>
                          <a:cs typeface="Raleway Thin"/>
                          <a:sym typeface="Raleway Thin"/>
                        </a:rPr>
                        <a:t>M13: </a:t>
                      </a:r>
                      <a:r>
                        <a:rPr b="1" i="0" lang="it-IT" sz="1000" u="none" cap="none" strike="noStrike">
                          <a:solidFill>
                            <a:srgbClr val="000000"/>
                          </a:solidFill>
                          <a:latin typeface="Raleway Thin"/>
                          <a:ea typeface="Raleway Thin"/>
                          <a:cs typeface="Raleway Thin"/>
                          <a:sym typeface="Raleway Thin"/>
                        </a:rPr>
                        <a:t>Abilità di presentazione</a:t>
                      </a:r>
                      <a:endParaRPr b="1" i="0" sz="1000" u="none" cap="none" strike="noStrike">
                        <a:solidFill>
                          <a:srgbClr val="000000"/>
                        </a:solidFill>
                        <a:latin typeface="Raleway Thin"/>
                        <a:ea typeface="Raleway Thin"/>
                        <a:cs typeface="Raleway Thin"/>
                        <a:sym typeface="Raleway Thin"/>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7"/>
          <p:cNvSpPr txBox="1"/>
          <p:nvPr>
            <p:ph idx="1" type="body"/>
          </p:nvPr>
        </p:nvSpPr>
        <p:spPr>
          <a:xfrm>
            <a:off x="3848430" y="4031027"/>
            <a:ext cx="4643562" cy="59552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it-IT" sz="7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a:p>
          <a:p>
            <a:pPr indent="0" lvl="0" marL="0" rtl="0" algn="l">
              <a:lnSpc>
                <a:spcPct val="100000"/>
              </a:lnSpc>
              <a:spcBef>
                <a:spcPts val="0"/>
              </a:spcBef>
              <a:spcAft>
                <a:spcPts val="0"/>
              </a:spcAft>
              <a:buSzPts val="1800"/>
              <a:buNone/>
            </a:pPr>
            <a:r>
              <a:rPr lang="it-IT" sz="700">
                <a:solidFill>
                  <a:srgbClr val="981C22"/>
                </a:solidFill>
              </a:rPr>
              <a:t>Project number 2021-1-RO01-KA220-ADU-000026741</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p:txBody>
      </p:sp>
      <p:pic>
        <p:nvPicPr>
          <p:cNvPr id="327" name="Google Shape;327;p27"/>
          <p:cNvPicPr preferRelativeResize="0"/>
          <p:nvPr/>
        </p:nvPicPr>
        <p:blipFill rotWithShape="1">
          <a:blip r:embed="rId3">
            <a:alphaModFix/>
          </a:blip>
          <a:srcRect b="0" l="0" r="0" t="0"/>
          <a:stretch/>
        </p:blipFill>
        <p:spPr>
          <a:xfrm>
            <a:off x="6997148" y="416610"/>
            <a:ext cx="1763711" cy="1324726"/>
          </a:xfrm>
          <a:prstGeom prst="rect">
            <a:avLst/>
          </a:prstGeom>
          <a:noFill/>
          <a:ln>
            <a:noFill/>
          </a:ln>
        </p:spPr>
      </p:pic>
      <p:pic>
        <p:nvPicPr>
          <p:cNvPr descr="Text&#10;&#10;Description automatically generated with medium confidence" id="328" name="Google Shape;328;p27"/>
          <p:cNvPicPr preferRelativeResize="0"/>
          <p:nvPr/>
        </p:nvPicPr>
        <p:blipFill rotWithShape="1">
          <a:blip r:embed="rId4">
            <a:alphaModFix/>
          </a:blip>
          <a:srcRect b="0" l="0" r="0" t="0"/>
          <a:stretch/>
        </p:blipFill>
        <p:spPr>
          <a:xfrm>
            <a:off x="922001" y="4031027"/>
            <a:ext cx="2838616" cy="595528"/>
          </a:xfrm>
          <a:prstGeom prst="rect">
            <a:avLst/>
          </a:prstGeom>
          <a:noFill/>
          <a:ln>
            <a:noFill/>
          </a:ln>
        </p:spPr>
      </p:pic>
      <p:pic>
        <p:nvPicPr>
          <p:cNvPr id="329" name="Google Shape;329;p27"/>
          <p:cNvPicPr preferRelativeResize="0"/>
          <p:nvPr/>
        </p:nvPicPr>
        <p:blipFill rotWithShape="1">
          <a:blip r:embed="rId5">
            <a:alphaModFix/>
          </a:blip>
          <a:srcRect b="0" l="0" r="0" t="0"/>
          <a:stretch/>
        </p:blipFill>
        <p:spPr>
          <a:xfrm>
            <a:off x="922001" y="795261"/>
            <a:ext cx="5894599" cy="27535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1"/>
              </a:spcBef>
              <a:spcAft>
                <a:spcPts val="0"/>
              </a:spcAft>
              <a:buSzPts val="3000"/>
              <a:buNone/>
            </a:pPr>
            <a:r>
              <a:rPr lang="it-IT">
                <a:latin typeface="Raleway Medium"/>
                <a:ea typeface="Raleway Medium"/>
                <a:cs typeface="Raleway Medium"/>
                <a:sym typeface="Raleway Medium"/>
              </a:rPr>
              <a:t>La maggior parte delle persone insegue il successo sul lavoro, pensando che li renderà felici. La verità è che la felicità sul lavoro ti farà avere successo. </a:t>
            </a:r>
            <a:r>
              <a:rPr i="0" lang="it-IT" sz="2400">
                <a:latin typeface="Raleway Medium"/>
                <a:ea typeface="Raleway Medium"/>
                <a:cs typeface="Raleway Medium"/>
                <a:sym typeface="Raleway Medium"/>
              </a:rPr>
              <a:t>Alexander Kjerulf, Chief Happiness Officer</a:t>
            </a:r>
            <a:endParaRPr i="0">
              <a:latin typeface="Raleway Medium"/>
              <a:ea typeface="Raleway Medium"/>
              <a:cs typeface="Raleway Medium"/>
              <a:sym typeface="Raleway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4"/>
          <p:cNvSpPr txBox="1"/>
          <p:nvPr>
            <p:ph type="ctrTitle"/>
          </p:nvPr>
        </p:nvSpPr>
        <p:spPr>
          <a:xfrm>
            <a:off x="685802" y="2726342"/>
            <a:ext cx="7772400" cy="1159801"/>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it-IT">
                <a:solidFill>
                  <a:srgbClr val="981C22"/>
                </a:solidFill>
              </a:rPr>
              <a:t>Equilibrio vita-lavoro</a:t>
            </a:r>
            <a:endParaRPr>
              <a:solidFill>
                <a:srgbClr val="981C22"/>
              </a:solidFill>
            </a:endParaRPr>
          </a:p>
        </p:txBody>
      </p:sp>
      <p:sp>
        <p:nvSpPr>
          <p:cNvPr id="84" name="Google Shape;84;p4"/>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it-IT" sz="2800"/>
              <a:t>Sviluppatore : Mindshift Talent Advisory</a:t>
            </a:r>
            <a:endParaRPr/>
          </a:p>
          <a:p>
            <a:pPr indent="0" lvl="0" marL="0" rtl="0" algn="l">
              <a:lnSpc>
                <a:spcPct val="100000"/>
              </a:lnSpc>
              <a:spcBef>
                <a:spcPts val="0"/>
              </a:spcBef>
              <a:spcAft>
                <a:spcPts val="0"/>
              </a:spcAft>
              <a:buSzPts val="1800"/>
              <a:buNone/>
            </a:pPr>
            <a:r>
              <a:t/>
            </a:r>
            <a:endParaRPr b="1" sz="2800"/>
          </a:p>
        </p:txBody>
      </p:sp>
      <p:sp>
        <p:nvSpPr>
          <p:cNvPr id="85" name="Google Shape;85;p4"/>
          <p:cNvSpPr txBox="1"/>
          <p:nvPr/>
        </p:nvSpPr>
        <p:spPr>
          <a:xfrm>
            <a:off x="7811324" y="0"/>
            <a:ext cx="960900" cy="1390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it-IT" sz="9600" u="none" cap="none" strike="noStrike">
                <a:solidFill>
                  <a:srgbClr val="981C22"/>
                </a:solidFill>
                <a:latin typeface="Raleway Thin"/>
                <a:ea typeface="Raleway Thin"/>
                <a:cs typeface="Raleway Thin"/>
                <a:sym typeface="Raleway Thin"/>
              </a:rPr>
              <a:t>9</a:t>
            </a:r>
            <a:endParaRPr b="0" i="0" sz="9600" u="none" cap="none" strike="noStrike">
              <a:solidFill>
                <a:srgbClr val="981C22"/>
              </a:solidFill>
              <a:latin typeface="Raleway Thin"/>
              <a:ea typeface="Raleway Thin"/>
              <a:cs typeface="Raleway Thin"/>
              <a:sym typeface="Raleway Th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it-IT" sz="3200">
                <a:latin typeface="Raleway ExtraLight"/>
                <a:ea typeface="Raleway ExtraLight"/>
                <a:cs typeface="Raleway ExtraLight"/>
                <a:sym typeface="Raleway ExtraLight"/>
              </a:rPr>
              <a:t>Dopo aver completato questo modulo </a:t>
            </a:r>
            <a:r>
              <a:rPr lang="it-IT" sz="3200">
                <a:solidFill>
                  <a:schemeClr val="accent1"/>
                </a:solidFill>
                <a:latin typeface="Raleway ExtraLight"/>
                <a:ea typeface="Raleway ExtraLight"/>
                <a:cs typeface="Raleway ExtraLight"/>
                <a:sym typeface="Raleway ExtraLight"/>
              </a:rPr>
              <a:t>sarai in grado di </a:t>
            </a:r>
            <a:r>
              <a:rPr lang="it-IT" sz="3200">
                <a:latin typeface="Raleway ExtraLight"/>
                <a:ea typeface="Raleway ExtraLight"/>
                <a:cs typeface="Raleway ExtraLight"/>
                <a:sym typeface="Raleway ExtraLight"/>
              </a:rPr>
              <a:t>:</a:t>
            </a:r>
            <a:endParaRPr sz="3200">
              <a:latin typeface="Raleway ExtraLight"/>
              <a:ea typeface="Raleway ExtraLight"/>
              <a:cs typeface="Raleway ExtraLight"/>
              <a:sym typeface="Raleway ExtraLight"/>
            </a:endParaRPr>
          </a:p>
        </p:txBody>
      </p:sp>
      <p:sp>
        <p:nvSpPr>
          <p:cNvPr id="91" name="Google Shape;91;p5"/>
          <p:cNvSpPr txBox="1"/>
          <p:nvPr>
            <p:ph idx="1" type="body"/>
          </p:nvPr>
        </p:nvSpPr>
        <p:spPr>
          <a:xfrm>
            <a:off x="906763" y="1548456"/>
            <a:ext cx="2332201" cy="277866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400"/>
              <a:buNone/>
            </a:pPr>
            <a:r>
              <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SzPts val="1400"/>
              <a:buFont typeface="Noto Sans Symbols"/>
              <a:buChar char="▪"/>
            </a:pPr>
            <a:r>
              <a:rPr lang="it-IT">
                <a:latin typeface="Raleway Light"/>
                <a:ea typeface="Raleway Light"/>
                <a:cs typeface="Raleway Light"/>
                <a:sym typeface="Raleway Light"/>
              </a:rPr>
              <a:t>Definire l'equilibrio tra lavoro e vita privata</a:t>
            </a:r>
            <a:endParaRPr/>
          </a:p>
          <a:p>
            <a:pPr indent="-285750" lvl="0" marL="285750" rtl="0" algn="l">
              <a:lnSpc>
                <a:spcPct val="100000"/>
              </a:lnSpc>
              <a:spcBef>
                <a:spcPts val="601"/>
              </a:spcBef>
              <a:spcAft>
                <a:spcPts val="0"/>
              </a:spcAft>
              <a:buSzPts val="1400"/>
              <a:buFont typeface="Noto Sans Symbols"/>
              <a:buChar char="▪"/>
            </a:pPr>
            <a:r>
              <a:rPr lang="it-IT">
                <a:latin typeface="Raleway Light"/>
                <a:ea typeface="Raleway Light"/>
                <a:cs typeface="Raleway Light"/>
                <a:sym typeface="Raleway Light"/>
              </a:rPr>
              <a:t>Individuare strategie di equilibrio vita-lavoro</a:t>
            </a:r>
            <a:endParaRPr/>
          </a:p>
          <a:p>
            <a:pPr indent="-285750" lvl="0" marL="285750" rtl="0" algn="l">
              <a:lnSpc>
                <a:spcPct val="100000"/>
              </a:lnSpc>
              <a:spcBef>
                <a:spcPts val="601"/>
              </a:spcBef>
              <a:spcAft>
                <a:spcPts val="0"/>
              </a:spcAft>
              <a:buSzPts val="1400"/>
              <a:buFont typeface="Noto Sans Symbols"/>
              <a:buChar char="▪"/>
            </a:pPr>
            <a:r>
              <a:rPr lang="it-IT">
                <a:latin typeface="Raleway Light"/>
                <a:ea typeface="Raleway Light"/>
                <a:cs typeface="Raleway Light"/>
                <a:sym typeface="Raleway Light"/>
              </a:rPr>
              <a:t>Delineare gli elementi essenziali per definire un piano strategico su misura per l'equilibrio tra lavoro e vita privata</a:t>
            </a:r>
            <a:endParaRPr>
              <a:latin typeface="Raleway Light"/>
              <a:ea typeface="Raleway Light"/>
              <a:cs typeface="Raleway Light"/>
              <a:sym typeface="Raleway Light"/>
            </a:endParaRPr>
          </a:p>
        </p:txBody>
      </p:sp>
      <p:sp>
        <p:nvSpPr>
          <p:cNvPr id="92" name="Google Shape;92;p5"/>
          <p:cNvSpPr txBox="1"/>
          <p:nvPr>
            <p:ph idx="2" type="body"/>
          </p:nvPr>
        </p:nvSpPr>
        <p:spPr>
          <a:xfrm>
            <a:off x="3238964" y="1548456"/>
            <a:ext cx="2516021" cy="277866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400"/>
              <a:buNone/>
            </a:pPr>
            <a:r>
              <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SzPts val="1400"/>
              <a:buFont typeface="Noto Sans Symbols"/>
              <a:buChar char="▪"/>
            </a:pPr>
            <a:r>
              <a:rPr lang="it-IT">
                <a:latin typeface="Raleway Light"/>
                <a:ea typeface="Raleway Light"/>
                <a:cs typeface="Raleway Light"/>
                <a:sym typeface="Raleway Light"/>
              </a:rPr>
              <a:t>Distinguere gli ostacoli e le comodità per raggiungere l'equilibrio tra lavoro e vita privata nella propria vita personale e professionale</a:t>
            </a:r>
            <a:endParaRPr/>
          </a:p>
          <a:p>
            <a:pPr indent="-285750" lvl="0" marL="285750" rtl="0" algn="l">
              <a:lnSpc>
                <a:spcPct val="100000"/>
              </a:lnSpc>
              <a:spcBef>
                <a:spcPts val="601"/>
              </a:spcBef>
              <a:spcAft>
                <a:spcPts val="0"/>
              </a:spcAft>
              <a:buSzPts val="1400"/>
              <a:buFont typeface="Noto Sans Symbols"/>
              <a:buChar char="▪"/>
            </a:pPr>
            <a:r>
              <a:rPr lang="it-IT">
                <a:latin typeface="Raleway Light"/>
                <a:ea typeface="Raleway Light"/>
                <a:cs typeface="Raleway Light"/>
                <a:sym typeface="Raleway Light"/>
              </a:rPr>
              <a:t>Analizzare le strategie di equilibrio tra lavoro e vita privata</a:t>
            </a:r>
            <a:endParaRPr/>
          </a:p>
          <a:p>
            <a:pPr indent="-285750" lvl="0" marL="285750" rtl="0" algn="l">
              <a:lnSpc>
                <a:spcPct val="100000"/>
              </a:lnSpc>
              <a:spcBef>
                <a:spcPts val="601"/>
              </a:spcBef>
              <a:spcAft>
                <a:spcPts val="0"/>
              </a:spcAft>
              <a:buSzPts val="1400"/>
              <a:buFont typeface="Noto Sans Symbols"/>
              <a:buChar char="▪"/>
            </a:pPr>
            <a:r>
              <a:rPr lang="it-IT">
                <a:latin typeface="Raleway Light"/>
                <a:ea typeface="Raleway Light"/>
                <a:cs typeface="Raleway Light"/>
                <a:sym typeface="Raleway Light"/>
              </a:rPr>
              <a:t>Redigere un piano strategico su misura per l'equilibrio tra lavoro e vita privata</a:t>
            </a:r>
            <a:endParaRPr>
              <a:latin typeface="Raleway Light"/>
              <a:ea typeface="Raleway Light"/>
              <a:cs typeface="Raleway Light"/>
              <a:sym typeface="Raleway Light"/>
            </a:endParaRPr>
          </a:p>
        </p:txBody>
      </p:sp>
      <p:sp>
        <p:nvSpPr>
          <p:cNvPr id="93" name="Google Shape;93;p5"/>
          <p:cNvSpPr txBox="1"/>
          <p:nvPr>
            <p:ph idx="3" type="body"/>
          </p:nvPr>
        </p:nvSpPr>
        <p:spPr>
          <a:xfrm>
            <a:off x="5955139" y="1548456"/>
            <a:ext cx="2656705" cy="277866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400"/>
              <a:buNone/>
            </a:pPr>
            <a:r>
              <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SzPts val="1400"/>
              <a:buFont typeface="Noto Sans Symbols"/>
              <a:buChar char="▪"/>
            </a:pPr>
            <a:r>
              <a:rPr lang="it-IT">
                <a:latin typeface="Raleway Light"/>
                <a:ea typeface="Raleway Light"/>
                <a:cs typeface="Raleway Light"/>
                <a:sym typeface="Raleway Light"/>
              </a:rPr>
              <a:t>Dimostrare l'importanza dell'equilibrio tra lavoro e vita privata per la propria vita personale e professionale</a:t>
            </a:r>
            <a:endParaRPr/>
          </a:p>
          <a:p>
            <a:pPr indent="-285750" lvl="0" marL="285750" rtl="0" algn="l">
              <a:lnSpc>
                <a:spcPct val="100000"/>
              </a:lnSpc>
              <a:spcBef>
                <a:spcPts val="601"/>
              </a:spcBef>
              <a:spcAft>
                <a:spcPts val="0"/>
              </a:spcAft>
              <a:buSzPts val="1400"/>
              <a:buFont typeface="Noto Sans Symbols"/>
              <a:buChar char="▪"/>
            </a:pPr>
            <a:r>
              <a:rPr lang="it-IT">
                <a:latin typeface="Raleway Light"/>
                <a:ea typeface="Raleway Light"/>
                <a:cs typeface="Raleway Light"/>
                <a:sym typeface="Raleway Light"/>
              </a:rPr>
              <a:t>Decidere la strategia da adottare nella propria vita personale e professionale</a:t>
            </a:r>
            <a:endParaRPr/>
          </a:p>
          <a:p>
            <a:pPr indent="-285750" lvl="0" marL="285750" rtl="0" algn="l">
              <a:lnSpc>
                <a:spcPct val="100000"/>
              </a:lnSpc>
              <a:spcBef>
                <a:spcPts val="601"/>
              </a:spcBef>
              <a:spcAft>
                <a:spcPts val="0"/>
              </a:spcAft>
              <a:buSzPts val="1400"/>
              <a:buFont typeface="Noto Sans Symbols"/>
              <a:buChar char="▪"/>
            </a:pPr>
            <a:r>
              <a:rPr lang="it-IT">
                <a:latin typeface="Raleway Light"/>
                <a:ea typeface="Raleway Light"/>
                <a:cs typeface="Raleway Light"/>
                <a:sym typeface="Raleway Light"/>
              </a:rPr>
              <a:t>Procedi con un piano strategico su misura per l'equilibrio tra lavoro e vita privata</a:t>
            </a:r>
            <a:endParaRPr>
              <a:latin typeface="Raleway Light"/>
              <a:ea typeface="Raleway Light"/>
              <a:cs typeface="Raleway Light"/>
              <a:sym typeface="Raleway Light"/>
            </a:endParaRPr>
          </a:p>
        </p:txBody>
      </p:sp>
      <p:pic>
        <p:nvPicPr>
          <p:cNvPr id="94" name="Google Shape;94;p5"/>
          <p:cNvPicPr preferRelativeResize="0"/>
          <p:nvPr/>
        </p:nvPicPr>
        <p:blipFill rotWithShape="1">
          <a:blip r:embed="rId3">
            <a:alphaModFix/>
          </a:blip>
          <a:srcRect b="0" l="0" r="0" t="0"/>
          <a:stretch/>
        </p:blipFill>
        <p:spPr>
          <a:xfrm>
            <a:off x="7760474" y="377738"/>
            <a:ext cx="952452" cy="9885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6"/>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it-IT">
                <a:solidFill>
                  <a:schemeClr val="lt1"/>
                </a:solidFill>
              </a:rPr>
              <a:t>Cos'è l'equilibrio vita-lavoro?</a:t>
            </a:r>
            <a:endParaRPr/>
          </a:p>
        </p:txBody>
      </p:sp>
      <p:pic>
        <p:nvPicPr>
          <p:cNvPr id="100" name="Google Shape;100;p6"/>
          <p:cNvPicPr preferRelativeResize="0"/>
          <p:nvPr/>
        </p:nvPicPr>
        <p:blipFill rotWithShape="1">
          <a:blip r:embed="rId3">
            <a:alphaModFix/>
          </a:blip>
          <a:srcRect b="0" l="0" r="0" t="0"/>
          <a:stretch/>
        </p:blipFill>
        <p:spPr>
          <a:xfrm>
            <a:off x="7490559" y="390985"/>
            <a:ext cx="1261876" cy="13179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7"/>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it-IT" sz="3600">
                <a:latin typeface="Raleway ExtraLight"/>
                <a:ea typeface="Raleway ExtraLight"/>
                <a:cs typeface="Raleway ExtraLight"/>
                <a:sym typeface="Raleway ExtraLight"/>
              </a:rPr>
              <a:t>Cosa sai sull'equilibrio tra </a:t>
            </a:r>
            <a:r>
              <a:rPr lang="it-IT" sz="3600">
                <a:solidFill>
                  <a:schemeClr val="accent1"/>
                </a:solidFill>
                <a:latin typeface="Raleway ExtraLight"/>
                <a:ea typeface="Raleway ExtraLight"/>
                <a:cs typeface="Raleway ExtraLight"/>
                <a:sym typeface="Raleway ExtraLight"/>
              </a:rPr>
              <a:t>lavoro e vita privata?</a:t>
            </a:r>
            <a:endParaRPr sz="3600">
              <a:solidFill>
                <a:schemeClr val="accent1"/>
              </a:solidFill>
              <a:latin typeface="Raleway ExtraLight"/>
              <a:ea typeface="Raleway ExtraLight"/>
              <a:cs typeface="Raleway ExtraLight"/>
              <a:sym typeface="Raleway ExtraLight"/>
            </a:endParaRPr>
          </a:p>
        </p:txBody>
      </p:sp>
      <p:sp>
        <p:nvSpPr>
          <p:cNvPr id="106" name="Google Shape;106;p7"/>
          <p:cNvSpPr txBox="1"/>
          <p:nvPr>
            <p:ph idx="1" type="body"/>
          </p:nvPr>
        </p:nvSpPr>
        <p:spPr>
          <a:xfrm>
            <a:off x="982960" y="2211275"/>
            <a:ext cx="7627639" cy="236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it-IT" sz="1300">
                <a:latin typeface="Raleway Light"/>
                <a:ea typeface="Raleway Light"/>
                <a:cs typeface="Raleway Light"/>
                <a:sym typeface="Raleway Light"/>
              </a:rPr>
              <a:t>Si dice che l'equilibrio tra lavoro e vita privata (ELV) di qualità ti aiuti a eccellere sul lavoro e a condurre una vita sana, ma l'hai sperimentato? E se sì, puoi definire come ci si sente?</a:t>
            </a:r>
            <a:endParaRPr/>
          </a:p>
          <a:p>
            <a:pPr indent="0" lvl="0" marL="0" rtl="0" algn="l">
              <a:lnSpc>
                <a:spcPct val="100000"/>
              </a:lnSpc>
              <a:spcBef>
                <a:spcPts val="601"/>
              </a:spcBef>
              <a:spcAft>
                <a:spcPts val="0"/>
              </a:spcAft>
              <a:buSzPts val="1800"/>
              <a:buNone/>
            </a:pPr>
            <a:r>
              <a:rPr lang="it-IT" sz="1300">
                <a:latin typeface="Raleway Light"/>
                <a:ea typeface="Raleway Light"/>
                <a:cs typeface="Raleway Light"/>
                <a:sym typeface="Raleway Light"/>
              </a:rPr>
              <a:t>Per qualcuno che non ha mai sperimentato ELV, queste domande possono sembrare come inseguire arcobaleni o essere interrogati sui bisogni dietetici degli unicorni.</a:t>
            </a:r>
            <a:endParaRPr/>
          </a:p>
          <a:p>
            <a:pPr indent="0" lvl="0" marL="0" rtl="0" algn="l">
              <a:lnSpc>
                <a:spcPct val="100000"/>
              </a:lnSpc>
              <a:spcBef>
                <a:spcPts val="601"/>
              </a:spcBef>
              <a:spcAft>
                <a:spcPts val="0"/>
              </a:spcAft>
              <a:buSzPts val="1800"/>
              <a:buNone/>
            </a:pPr>
            <a:r>
              <a:rPr lang="it-IT" sz="1300">
                <a:latin typeface="Raleway Light"/>
                <a:ea typeface="Raleway Light"/>
                <a:cs typeface="Raleway Light"/>
                <a:sym typeface="Raleway Light"/>
              </a:rPr>
              <a:t>Sebbene il Cambridge Dictionary definisca l'equilibrio tra lavoro e vita privata come "la quantità di tempo che trascorri facendo il tuo lavoro rispetto alla quantità di tempo che trascorri con la tua famiglia e facendo le cose che ti piacciono", una definizione pratica oscillerà da una persona all'altra, basata su fattori interni ed esterni.</a:t>
            </a:r>
            <a:endParaRPr/>
          </a:p>
          <a:p>
            <a:pPr indent="0" lvl="0" marL="0" rtl="0" algn="l">
              <a:lnSpc>
                <a:spcPct val="100000"/>
              </a:lnSpc>
              <a:spcBef>
                <a:spcPts val="601"/>
              </a:spcBef>
              <a:spcAft>
                <a:spcPts val="0"/>
              </a:spcAft>
              <a:buSzPts val="1800"/>
              <a:buNone/>
            </a:pPr>
            <a:r>
              <a:rPr lang="it-IT" sz="1300">
                <a:latin typeface="Raleway Light"/>
                <a:ea typeface="Raleway Light"/>
                <a:cs typeface="Raleway Light"/>
                <a:sym typeface="Raleway Light"/>
              </a:rPr>
              <a:t>Nelle diapositive seguenti, ti condurremo in un viaggio nella storia di ELV e ti forniremo gli strumenti per scoprire la tua definizione di .</a:t>
            </a:r>
            <a:endParaRPr sz="1300">
              <a:latin typeface="Raleway Light"/>
              <a:ea typeface="Raleway Light"/>
              <a:cs typeface="Raleway Light"/>
              <a:sym typeface="Raleway Light"/>
            </a:endParaRPr>
          </a:p>
          <a:p>
            <a:pPr indent="-171450" lvl="0" marL="285750" rtl="0" algn="l">
              <a:lnSpc>
                <a:spcPct val="100000"/>
              </a:lnSpc>
              <a:spcBef>
                <a:spcPts val="601"/>
              </a:spcBef>
              <a:spcAft>
                <a:spcPts val="0"/>
              </a:spcAft>
              <a:buSzPts val="1800"/>
              <a:buFont typeface="Noto Sans Symbols"/>
              <a:buNone/>
            </a:pPr>
            <a:r>
              <a:t/>
            </a:r>
            <a:endParaRPr sz="1300">
              <a:latin typeface="Raleway Light"/>
              <a:ea typeface="Raleway Light"/>
              <a:cs typeface="Raleway Light"/>
              <a:sym typeface="Raleway Light"/>
            </a:endParaRPr>
          </a:p>
          <a:p>
            <a:pPr indent="-171450" lvl="0" marL="285750" rtl="0" algn="l">
              <a:lnSpc>
                <a:spcPct val="100000"/>
              </a:lnSpc>
              <a:spcBef>
                <a:spcPts val="601"/>
              </a:spcBef>
              <a:spcAft>
                <a:spcPts val="0"/>
              </a:spcAft>
              <a:buSzPts val="1800"/>
              <a:buFont typeface="Noto Sans Symbols"/>
              <a:buNone/>
            </a:pPr>
            <a:r>
              <a:t/>
            </a:r>
            <a:endParaRPr sz="1300">
              <a:latin typeface="Raleway Light"/>
              <a:ea typeface="Raleway Light"/>
              <a:cs typeface="Raleway Light"/>
              <a:sym typeface="Raleway Light"/>
            </a:endParaRPr>
          </a:p>
          <a:p>
            <a:pPr indent="-171450" lvl="0" marL="285750" rtl="0" algn="l">
              <a:lnSpc>
                <a:spcPct val="100000"/>
              </a:lnSpc>
              <a:spcBef>
                <a:spcPts val="601"/>
              </a:spcBef>
              <a:spcAft>
                <a:spcPts val="0"/>
              </a:spcAft>
              <a:buSzPts val="1800"/>
              <a:buFont typeface="Noto Sans Symbols"/>
              <a:buNone/>
            </a:pPr>
            <a:r>
              <a:t/>
            </a:r>
            <a:endParaRPr sz="13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300">
              <a:latin typeface="Raleway Light"/>
              <a:ea typeface="Raleway Light"/>
              <a:cs typeface="Raleway Light"/>
              <a:sym typeface="Raleway Light"/>
            </a:endParaRPr>
          </a:p>
        </p:txBody>
      </p:sp>
      <p:sp>
        <p:nvSpPr>
          <p:cNvPr id="107" name="Google Shape;107;p7"/>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8"/>
          <p:cNvSpPr txBox="1"/>
          <p:nvPr>
            <p:ph idx="1" type="body"/>
          </p:nvPr>
        </p:nvSpPr>
        <p:spPr>
          <a:xfrm>
            <a:off x="922000" y="541020"/>
            <a:ext cx="3871200" cy="414527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it-IT" sz="1300">
                <a:latin typeface="Raleway Light"/>
                <a:ea typeface="Raleway Light"/>
                <a:cs typeface="Raleway Light"/>
                <a:sym typeface="Raleway Light"/>
              </a:rPr>
              <a:t>ELV nella storia:</a:t>
            </a:r>
            <a:endParaRPr/>
          </a:p>
          <a:p>
            <a:pPr indent="0" lvl="0" marL="0" rtl="0" algn="l">
              <a:lnSpc>
                <a:spcPct val="100000"/>
              </a:lnSpc>
              <a:spcBef>
                <a:spcPts val="601"/>
              </a:spcBef>
              <a:spcAft>
                <a:spcPts val="0"/>
              </a:spcAft>
              <a:buSzPts val="1800"/>
              <a:buNone/>
            </a:pPr>
            <a:r>
              <a:rPr lang="it-IT" sz="1300">
                <a:latin typeface="Raleway Light"/>
                <a:ea typeface="Raleway Light"/>
                <a:cs typeface="Raleway Light"/>
                <a:sym typeface="Raleway Light"/>
              </a:rPr>
              <a:t>Dall'Ottocento alla prima metà del Novecento: lavoratori e sindacati si battono per un tetto all'orario massimo di lavoro</a:t>
            </a:r>
            <a:endParaRPr/>
          </a:p>
          <a:p>
            <a:pPr indent="-285750" lvl="0" marL="285750" rtl="0" algn="l">
              <a:lnSpc>
                <a:spcPct val="100000"/>
              </a:lnSpc>
              <a:spcBef>
                <a:spcPts val="601"/>
              </a:spcBef>
              <a:spcAft>
                <a:spcPts val="0"/>
              </a:spcAft>
              <a:buSzPts val="1800"/>
              <a:buFont typeface="Noto Sans Symbols"/>
              <a:buChar char="❖"/>
            </a:pPr>
            <a:r>
              <a:rPr lang="it-IT" sz="1300">
                <a:latin typeface="Raleway Light"/>
                <a:ea typeface="Raleway Light"/>
                <a:cs typeface="Raleway Light"/>
                <a:sym typeface="Raleway Light"/>
              </a:rPr>
              <a:t>Dalla prima metà alla metà del XX secolo: leggi e regolamenti in materia di divieto di lavoro minorile, fissazione del minimo salario orario e del massimo lavoro settimanale</a:t>
            </a:r>
            <a:endParaRPr/>
          </a:p>
          <a:p>
            <a:pPr indent="-285750" lvl="0" marL="285750" rtl="0" algn="l">
              <a:lnSpc>
                <a:spcPct val="100000"/>
              </a:lnSpc>
              <a:spcBef>
                <a:spcPts val="601"/>
              </a:spcBef>
              <a:spcAft>
                <a:spcPts val="0"/>
              </a:spcAft>
              <a:buSzPts val="1800"/>
              <a:buFont typeface="Noto Sans Symbols"/>
              <a:buChar char="❖"/>
            </a:pPr>
            <a:r>
              <a:rPr lang="it-IT" sz="1300">
                <a:latin typeface="Raleway Light"/>
                <a:ea typeface="Raleway Light"/>
                <a:cs typeface="Raleway Light"/>
                <a:sym typeface="Raleway Light"/>
              </a:rPr>
              <a:t>Metà e fine del XX secolo: l'emergere della ricerca scientifica e delle correnti teoriche nel campo della WLB</a:t>
            </a:r>
            <a:endParaRPr/>
          </a:p>
          <a:p>
            <a:pPr indent="-285750" lvl="0" marL="285750" rtl="0" algn="l">
              <a:lnSpc>
                <a:spcPct val="100000"/>
              </a:lnSpc>
              <a:spcBef>
                <a:spcPts val="601"/>
              </a:spcBef>
              <a:spcAft>
                <a:spcPts val="0"/>
              </a:spcAft>
              <a:buSzPts val="1800"/>
              <a:buFont typeface="Noto Sans Symbols"/>
              <a:buChar char="❖"/>
            </a:pPr>
            <a:r>
              <a:rPr lang="it-IT" sz="1300">
                <a:latin typeface="Raleway Light"/>
                <a:ea typeface="Raleway Light"/>
                <a:cs typeface="Raleway Light"/>
                <a:sym typeface="Raleway Light"/>
              </a:rPr>
              <a:t>Fine del ventesimo secolo ad oggi: riconoscimento del WLB come una questione importante per datori di lavoro e dipendenti</a:t>
            </a:r>
            <a:endParaRPr sz="1300">
              <a:latin typeface="Raleway Light"/>
              <a:ea typeface="Raleway Light"/>
              <a:cs typeface="Raleway Light"/>
              <a:sym typeface="Raleway Light"/>
            </a:endParaRPr>
          </a:p>
        </p:txBody>
      </p:sp>
      <p:sp>
        <p:nvSpPr>
          <p:cNvPr id="113" name="Google Shape;113;p8"/>
          <p:cNvSpPr txBox="1"/>
          <p:nvPr/>
        </p:nvSpPr>
        <p:spPr>
          <a:xfrm>
            <a:off x="5390148" y="4516878"/>
            <a:ext cx="2542674" cy="18466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it-IT" sz="600" u="none" cap="none" strike="noStrike">
                <a:solidFill>
                  <a:srgbClr val="FFB600"/>
                </a:solidFill>
                <a:latin typeface="Raleway Light"/>
                <a:ea typeface="Raleway Light"/>
                <a:cs typeface="Raleway Light"/>
                <a:sym typeface="Raleway Light"/>
              </a:rPr>
              <a:t>Source: </a:t>
            </a:r>
            <a:r>
              <a:rPr b="1" i="0" lang="it-IT" sz="600" u="none" cap="none" strike="noStrike">
                <a:solidFill>
                  <a:srgbClr val="B3B3B3"/>
                </a:solidFill>
                <a:latin typeface="Raleway Light"/>
                <a:ea typeface="Raleway Light"/>
                <a:cs typeface="Raleway Light"/>
                <a:sym typeface="Raleway Light"/>
              </a:rPr>
              <a:t>https://unsplash.com/photos/2pRimVfww38</a:t>
            </a:r>
            <a:endParaRPr/>
          </a:p>
        </p:txBody>
      </p:sp>
      <p:pic>
        <p:nvPicPr>
          <p:cNvPr id="114" name="Google Shape;114;p8"/>
          <p:cNvPicPr preferRelativeResize="0"/>
          <p:nvPr/>
        </p:nvPicPr>
        <p:blipFill rotWithShape="1">
          <a:blip r:embed="rId3">
            <a:alphaModFix/>
          </a:blip>
          <a:srcRect b="0" l="0" r="0" t="0"/>
          <a:stretch/>
        </p:blipFill>
        <p:spPr>
          <a:xfrm>
            <a:off x="5129293" y="441956"/>
            <a:ext cx="2715298" cy="4074922"/>
          </a:xfrm>
          <a:prstGeom prst="rect">
            <a:avLst/>
          </a:prstGeom>
          <a:noFill/>
          <a:ln>
            <a:noFill/>
          </a:ln>
        </p:spPr>
      </p:pic>
      <p:sp>
        <p:nvSpPr>
          <p:cNvPr id="115" name="Google Shape;115;p8"/>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grpSp>
        <p:nvGrpSpPr>
          <p:cNvPr id="120" name="Google Shape;120;p9"/>
          <p:cNvGrpSpPr/>
          <p:nvPr/>
        </p:nvGrpSpPr>
        <p:grpSpPr>
          <a:xfrm>
            <a:off x="3703042" y="530676"/>
            <a:ext cx="3799930" cy="4011902"/>
            <a:chOff x="2256567" y="606876"/>
            <a:chExt cx="3799930" cy="4011902"/>
          </a:xfrm>
        </p:grpSpPr>
        <p:sp>
          <p:nvSpPr>
            <p:cNvPr id="121" name="Google Shape;121;p9"/>
            <p:cNvSpPr/>
            <p:nvPr/>
          </p:nvSpPr>
          <p:spPr>
            <a:xfrm rot="-6597333">
              <a:off x="4296826" y="3950027"/>
              <a:ext cx="586303" cy="586303"/>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122" name="Google Shape;122;p9"/>
            <p:cNvSpPr/>
            <p:nvPr/>
          </p:nvSpPr>
          <p:spPr>
            <a:xfrm rot="-6599386">
              <a:off x="2318596" y="1407533"/>
              <a:ext cx="440541" cy="440541"/>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123" name="Google Shape;123;p9"/>
            <p:cNvSpPr/>
            <p:nvPr/>
          </p:nvSpPr>
          <p:spPr>
            <a:xfrm>
              <a:off x="2887641" y="2346984"/>
              <a:ext cx="1199287" cy="1199287"/>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it-IT" sz="1401" u="none" cap="none" strike="noStrike">
                  <a:solidFill>
                    <a:srgbClr val="981C22"/>
                  </a:solidFill>
                  <a:latin typeface="Raleway ExtraBold"/>
                  <a:ea typeface="Raleway ExtraBold"/>
                  <a:cs typeface="Raleway ExtraBold"/>
                  <a:sym typeface="Raleway ExtraBold"/>
                </a:rPr>
                <a:t>Età</a:t>
              </a:r>
              <a:endParaRPr b="0" i="0" sz="1401" u="none" cap="none" strike="noStrike">
                <a:solidFill>
                  <a:srgbClr val="981C22"/>
                </a:solidFill>
                <a:latin typeface="Raleway ExtraBold"/>
                <a:ea typeface="Raleway ExtraBold"/>
                <a:cs typeface="Raleway ExtraBold"/>
                <a:sym typeface="Raleway ExtraBold"/>
              </a:endParaRPr>
            </a:p>
          </p:txBody>
        </p:sp>
        <p:sp>
          <p:nvSpPr>
            <p:cNvPr id="124" name="Google Shape;124;p9"/>
            <p:cNvSpPr/>
            <p:nvPr/>
          </p:nvSpPr>
          <p:spPr>
            <a:xfrm>
              <a:off x="4374916" y="606876"/>
              <a:ext cx="1681581" cy="1681581"/>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None/>
              </a:pPr>
              <a:r>
                <a:rPr b="0" i="0" lang="it-IT" sz="1401" u="none" cap="none" strike="noStrike">
                  <a:solidFill>
                    <a:srgbClr val="981C22"/>
                  </a:solidFill>
                  <a:latin typeface="Raleway ExtraBold"/>
                  <a:ea typeface="Raleway ExtraBold"/>
                  <a:cs typeface="Raleway ExtraBold"/>
                  <a:sym typeface="Raleway ExtraBold"/>
                </a:rPr>
                <a:t>Assistenza all'infanzia</a:t>
              </a:r>
              <a:endParaRPr b="0" i="0" sz="1401" u="none" cap="none" strike="noStrike">
                <a:solidFill>
                  <a:srgbClr val="981C22"/>
                </a:solidFill>
                <a:latin typeface="Raleway ExtraBold"/>
                <a:ea typeface="Raleway ExtraBold"/>
                <a:cs typeface="Raleway ExtraBold"/>
                <a:sym typeface="Raleway ExtraBold"/>
              </a:endParaRPr>
            </a:p>
          </p:txBody>
        </p:sp>
        <p:sp>
          <p:nvSpPr>
            <p:cNvPr id="125" name="Google Shape;125;p9"/>
            <p:cNvSpPr/>
            <p:nvPr/>
          </p:nvSpPr>
          <p:spPr>
            <a:xfrm>
              <a:off x="2546131" y="1939708"/>
              <a:ext cx="882088" cy="883202"/>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it-IT" sz="1050" u="none" cap="none" strike="noStrike">
                  <a:solidFill>
                    <a:srgbClr val="981C22"/>
                  </a:solidFill>
                  <a:latin typeface="Raleway ExtraBold"/>
                  <a:ea typeface="Raleway ExtraBold"/>
                  <a:cs typeface="Raleway ExtraBold"/>
                  <a:sym typeface="Raleway ExtraBold"/>
                </a:rPr>
                <a:t>Stress</a:t>
              </a:r>
              <a:endParaRPr b="1" i="0" sz="1050" u="none" cap="none" strike="noStrike">
                <a:solidFill>
                  <a:srgbClr val="981C22"/>
                </a:solidFill>
                <a:latin typeface="Raleway ExtraBold"/>
                <a:ea typeface="Raleway ExtraBold"/>
                <a:cs typeface="Raleway ExtraBold"/>
                <a:sym typeface="Raleway ExtraBold"/>
              </a:endParaRPr>
            </a:p>
          </p:txBody>
        </p:sp>
        <p:sp>
          <p:nvSpPr>
            <p:cNvPr id="126" name="Google Shape;126;p9"/>
            <p:cNvSpPr/>
            <p:nvPr/>
          </p:nvSpPr>
          <p:spPr>
            <a:xfrm rot="-6597701">
              <a:off x="3267625" y="1113818"/>
              <a:ext cx="274172" cy="274172"/>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grpSp>
      <p:grpSp>
        <p:nvGrpSpPr>
          <p:cNvPr id="127" name="Google Shape;127;p9"/>
          <p:cNvGrpSpPr/>
          <p:nvPr/>
        </p:nvGrpSpPr>
        <p:grpSpPr>
          <a:xfrm>
            <a:off x="5893670" y="1739566"/>
            <a:ext cx="2440201" cy="2440201"/>
            <a:chOff x="4447194" y="1815766"/>
            <a:chExt cx="2440200" cy="2440200"/>
          </a:xfrm>
        </p:grpSpPr>
        <p:sp>
          <p:nvSpPr>
            <p:cNvPr id="128" name="Google Shape;128;p9"/>
            <p:cNvSpPr/>
            <p:nvPr/>
          </p:nvSpPr>
          <p:spPr>
            <a:xfrm>
              <a:off x="4447194" y="1815766"/>
              <a:ext cx="2440200" cy="2440200"/>
            </a:xfrm>
            <a:prstGeom prst="ellipse">
              <a:avLst/>
            </a:prstGeom>
            <a:solidFill>
              <a:schemeClr val="accent1"/>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129" name="Google Shape;129;p9"/>
            <p:cNvSpPr txBox="1"/>
            <p:nvPr/>
          </p:nvSpPr>
          <p:spPr>
            <a:xfrm>
              <a:off x="4623191" y="2460735"/>
              <a:ext cx="2039573" cy="1163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it-IT" sz="3600" u="none" cap="none" strike="noStrike">
                  <a:solidFill>
                    <a:srgbClr val="FFFFFF"/>
                  </a:solidFill>
                  <a:latin typeface="Raleway ExtraBold"/>
                  <a:ea typeface="Raleway ExtraBold"/>
                  <a:cs typeface="Raleway ExtraBold"/>
                  <a:sym typeface="Raleway ExtraBold"/>
                </a:rPr>
                <a:t>Reddito</a:t>
              </a:r>
              <a:endParaRPr b="0" i="0" sz="3600" u="none" cap="none" strike="noStrike">
                <a:solidFill>
                  <a:srgbClr val="FFFFFF"/>
                </a:solidFill>
                <a:latin typeface="Raleway ExtraBold"/>
                <a:ea typeface="Raleway ExtraBold"/>
                <a:cs typeface="Raleway ExtraBold"/>
                <a:sym typeface="Raleway ExtraBold"/>
              </a:endParaRPr>
            </a:p>
          </p:txBody>
        </p:sp>
      </p:grpSp>
      <p:grpSp>
        <p:nvGrpSpPr>
          <p:cNvPr id="130" name="Google Shape;130;p9"/>
          <p:cNvGrpSpPr/>
          <p:nvPr/>
        </p:nvGrpSpPr>
        <p:grpSpPr>
          <a:xfrm>
            <a:off x="4923093" y="1362039"/>
            <a:ext cx="1423801" cy="1423801"/>
            <a:chOff x="3490737" y="1374053"/>
            <a:chExt cx="1423800" cy="1423800"/>
          </a:xfrm>
        </p:grpSpPr>
        <p:sp>
          <p:nvSpPr>
            <p:cNvPr id="131" name="Google Shape;131;p9"/>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132" name="Google Shape;132;p9"/>
            <p:cNvSpPr txBox="1"/>
            <p:nvPr/>
          </p:nvSpPr>
          <p:spPr>
            <a:xfrm>
              <a:off x="3718754" y="1613603"/>
              <a:ext cx="967800"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it-IT" sz="1200" u="none" cap="none" strike="noStrike">
                  <a:solidFill>
                    <a:srgbClr val="FFFFFF"/>
                  </a:solidFill>
                  <a:latin typeface="Raleway ExtraBold"/>
                  <a:ea typeface="Raleway ExtraBold"/>
                  <a:cs typeface="Raleway ExtraBold"/>
                  <a:sym typeface="Raleway ExtraBold"/>
                </a:rPr>
                <a:t>Benessere</a:t>
              </a:r>
              <a:endParaRPr b="0" i="0" sz="1200" u="none" cap="none" strike="noStrike">
                <a:solidFill>
                  <a:srgbClr val="FFFFFF"/>
                </a:solidFill>
                <a:latin typeface="Raleway ExtraBold"/>
                <a:ea typeface="Raleway ExtraBold"/>
                <a:cs typeface="Raleway ExtraBold"/>
                <a:sym typeface="Raleway ExtraBold"/>
              </a:endParaRPr>
            </a:p>
          </p:txBody>
        </p:sp>
      </p:grpSp>
      <p:grpSp>
        <p:nvGrpSpPr>
          <p:cNvPr id="133" name="Google Shape;133;p9"/>
          <p:cNvGrpSpPr/>
          <p:nvPr/>
        </p:nvGrpSpPr>
        <p:grpSpPr>
          <a:xfrm>
            <a:off x="4707230" y="2864484"/>
            <a:ext cx="1498800" cy="1498800"/>
            <a:chOff x="679205" y="3721208"/>
            <a:chExt cx="1498800" cy="1498800"/>
          </a:xfrm>
        </p:grpSpPr>
        <p:sp>
          <p:nvSpPr>
            <p:cNvPr id="134" name="Google Shape;134;p9"/>
            <p:cNvSpPr/>
            <p:nvPr/>
          </p:nvSpPr>
          <p:spPr>
            <a:xfrm>
              <a:off x="679205" y="3721208"/>
              <a:ext cx="1498800" cy="1498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135" name="Google Shape;135;p9"/>
            <p:cNvSpPr txBox="1"/>
            <p:nvPr/>
          </p:nvSpPr>
          <p:spPr>
            <a:xfrm>
              <a:off x="856975" y="3995875"/>
              <a:ext cx="1286027"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it-IT" sz="1800" u="none" cap="none" strike="noStrike">
                  <a:solidFill>
                    <a:srgbClr val="FFFFFF"/>
                  </a:solidFill>
                  <a:latin typeface="Raleway ExtraBold"/>
                  <a:ea typeface="Raleway ExtraBold"/>
                  <a:cs typeface="Raleway ExtraBold"/>
                  <a:sym typeface="Raleway ExtraBold"/>
                </a:rPr>
                <a:t> Supporto Familiare</a:t>
              </a:r>
              <a:endParaRPr b="0" i="0" sz="1800" u="none" cap="none" strike="noStrike">
                <a:solidFill>
                  <a:srgbClr val="FFFFFF"/>
                </a:solidFill>
                <a:latin typeface="Raleway ExtraBold"/>
                <a:ea typeface="Raleway ExtraBold"/>
                <a:cs typeface="Raleway ExtraBold"/>
                <a:sym typeface="Raleway ExtraBold"/>
              </a:endParaRPr>
            </a:p>
          </p:txBody>
        </p:sp>
      </p:grpSp>
      <p:grpSp>
        <p:nvGrpSpPr>
          <p:cNvPr id="136" name="Google Shape;136;p9"/>
          <p:cNvGrpSpPr/>
          <p:nvPr/>
        </p:nvGrpSpPr>
        <p:grpSpPr>
          <a:xfrm>
            <a:off x="7334059" y="1114294"/>
            <a:ext cx="1177582" cy="1163400"/>
            <a:chOff x="3490737" y="1374053"/>
            <a:chExt cx="1423800" cy="1423800"/>
          </a:xfrm>
        </p:grpSpPr>
        <p:sp>
          <p:nvSpPr>
            <p:cNvPr id="137" name="Google Shape;137;p9"/>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138" name="Google Shape;138;p9"/>
            <p:cNvSpPr txBox="1"/>
            <p:nvPr/>
          </p:nvSpPr>
          <p:spPr>
            <a:xfrm>
              <a:off x="3622878" y="1543412"/>
              <a:ext cx="1169817" cy="1041901"/>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it-IT" sz="1400" u="none" cap="none" strike="noStrike">
                  <a:solidFill>
                    <a:schemeClr val="lt1"/>
                  </a:solidFill>
                  <a:latin typeface="Raleway ExtraBold"/>
                  <a:ea typeface="Raleway ExtraBold"/>
                  <a:cs typeface="Raleway ExtraBold"/>
                  <a:sym typeface="Raleway ExtraBold"/>
                </a:rPr>
                <a:t>Burnout</a:t>
              </a:r>
              <a:endParaRPr b="0" i="0" sz="1400" u="none" cap="none" strike="noStrike">
                <a:solidFill>
                  <a:schemeClr val="lt1"/>
                </a:solidFill>
                <a:latin typeface="Raleway ExtraBold"/>
                <a:ea typeface="Raleway ExtraBold"/>
                <a:cs typeface="Raleway ExtraBold"/>
                <a:sym typeface="Raleway ExtraBold"/>
              </a:endParaRPr>
            </a:p>
          </p:txBody>
        </p:sp>
      </p:grpSp>
      <p:sp>
        <p:nvSpPr>
          <p:cNvPr id="139" name="Google Shape;139;p9"/>
          <p:cNvSpPr txBox="1"/>
          <p:nvPr/>
        </p:nvSpPr>
        <p:spPr>
          <a:xfrm>
            <a:off x="922000" y="541020"/>
            <a:ext cx="2835416" cy="414527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None/>
            </a:pPr>
            <a:r>
              <a:rPr b="0" i="0" lang="it-IT" sz="1300" u="none" cap="none" strike="noStrike">
                <a:solidFill>
                  <a:schemeClr val="dk2"/>
                </a:solidFill>
                <a:latin typeface="Raleway Light"/>
                <a:ea typeface="Raleway Light"/>
                <a:cs typeface="Raleway Light"/>
                <a:sym typeface="Raleway Light"/>
              </a:rPr>
              <a:t>Per trovare la propria definizione di WLB, è necessario effettuare un'automisurazione considerando i seguenti aspetti:</a:t>
            </a:r>
            <a:endParaRPr/>
          </a:p>
          <a:p>
            <a:pPr indent="-285750" lvl="0" marL="285750" marR="0" rtl="0" algn="l">
              <a:lnSpc>
                <a:spcPct val="100000"/>
              </a:lnSpc>
              <a:spcBef>
                <a:spcPts val="601"/>
              </a:spcBef>
              <a:spcAft>
                <a:spcPts val="0"/>
              </a:spcAft>
              <a:buClr>
                <a:srgbClr val="FFB600"/>
              </a:buClr>
              <a:buSzPts val="1800"/>
              <a:buFont typeface="Noto Sans Symbols"/>
              <a:buChar char="❖"/>
            </a:pPr>
            <a:r>
              <a:rPr b="0" i="0" lang="it-IT" sz="1300" u="none" cap="none" strike="noStrike">
                <a:solidFill>
                  <a:schemeClr val="dk2"/>
                </a:solidFill>
                <a:latin typeface="Raleway Light"/>
                <a:ea typeface="Raleway Light"/>
                <a:cs typeface="Raleway Light"/>
                <a:sym typeface="Raleway Light"/>
              </a:rPr>
              <a:t>Individuale</a:t>
            </a:r>
            <a:endParaRPr/>
          </a:p>
          <a:p>
            <a:pPr indent="-285750" lvl="0" marL="285750" marR="0" rtl="0" algn="l">
              <a:lnSpc>
                <a:spcPct val="100000"/>
              </a:lnSpc>
              <a:spcBef>
                <a:spcPts val="601"/>
              </a:spcBef>
              <a:spcAft>
                <a:spcPts val="0"/>
              </a:spcAft>
              <a:buClr>
                <a:srgbClr val="FFB600"/>
              </a:buClr>
              <a:buSzPts val="1800"/>
              <a:buFont typeface="Noto Sans Symbols"/>
              <a:buChar char="❖"/>
            </a:pPr>
            <a:r>
              <a:rPr b="0" i="0" lang="it-IT" sz="1300" u="none" cap="none" strike="noStrike">
                <a:solidFill>
                  <a:schemeClr val="dk2"/>
                </a:solidFill>
                <a:latin typeface="Raleway Light"/>
                <a:ea typeface="Raleway Light"/>
                <a:cs typeface="Raleway Light"/>
                <a:sym typeface="Raleway Light"/>
              </a:rPr>
              <a:t>Organizzativo</a:t>
            </a:r>
            <a:endParaRPr/>
          </a:p>
          <a:p>
            <a:pPr indent="-285750" lvl="0" marL="285750" marR="0" rtl="0" algn="l">
              <a:lnSpc>
                <a:spcPct val="100000"/>
              </a:lnSpc>
              <a:spcBef>
                <a:spcPts val="601"/>
              </a:spcBef>
              <a:spcAft>
                <a:spcPts val="0"/>
              </a:spcAft>
              <a:buClr>
                <a:srgbClr val="FFB600"/>
              </a:buClr>
              <a:buSzPts val="1800"/>
              <a:buFont typeface="Noto Sans Symbols"/>
              <a:buChar char="❖"/>
            </a:pPr>
            <a:r>
              <a:rPr b="0" i="0" lang="it-IT" sz="1300" u="none" cap="none" strike="noStrike">
                <a:solidFill>
                  <a:schemeClr val="dk2"/>
                </a:solidFill>
                <a:latin typeface="Raleway Light"/>
                <a:ea typeface="Raleway Light"/>
                <a:cs typeface="Raleway Light"/>
                <a:sym typeface="Raleway Light"/>
              </a:rPr>
              <a:t>sociale</a:t>
            </a:r>
            <a:endParaRPr/>
          </a:p>
          <a:p>
            <a:pPr indent="-285750" lvl="0" marL="285750" marR="0" rtl="0" algn="l">
              <a:lnSpc>
                <a:spcPct val="100000"/>
              </a:lnSpc>
              <a:spcBef>
                <a:spcPts val="601"/>
              </a:spcBef>
              <a:spcAft>
                <a:spcPts val="0"/>
              </a:spcAft>
              <a:buClr>
                <a:srgbClr val="FFB600"/>
              </a:buClr>
              <a:buSzPts val="1800"/>
              <a:buFont typeface="Noto Sans Symbols"/>
              <a:buChar char="❖"/>
            </a:pPr>
            <a:r>
              <a:rPr b="0" i="0" lang="it-IT" sz="1300" u="none" cap="none" strike="noStrike">
                <a:solidFill>
                  <a:schemeClr val="dk2"/>
                </a:solidFill>
                <a:latin typeface="Raleway Light"/>
                <a:ea typeface="Raleway Light"/>
                <a:cs typeface="Raleway Light"/>
                <a:sym typeface="Raleway Light"/>
              </a:rPr>
              <a:t>Altro</a:t>
            </a:r>
            <a:endParaRPr/>
          </a:p>
          <a:p>
            <a:pPr indent="0" lvl="0" marL="0" marR="0" rtl="0" algn="l">
              <a:lnSpc>
                <a:spcPct val="100000"/>
              </a:lnSpc>
              <a:spcBef>
                <a:spcPts val="601"/>
              </a:spcBef>
              <a:spcAft>
                <a:spcPts val="0"/>
              </a:spcAft>
              <a:buNone/>
            </a:pPr>
            <a:r>
              <a:t/>
            </a:r>
            <a:endParaRPr b="0" i="0" sz="13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None/>
            </a:pPr>
            <a:r>
              <a:rPr b="0" i="0" lang="it-IT" sz="1300" u="none" cap="none" strike="noStrike">
                <a:solidFill>
                  <a:schemeClr val="dk2"/>
                </a:solidFill>
                <a:latin typeface="Raleway Light"/>
                <a:ea typeface="Raleway Light"/>
                <a:cs typeface="Raleway Light"/>
                <a:sym typeface="Raleway Light"/>
              </a:rPr>
              <a:t>Diverse circostanze, aspettative e requisiti relativi al lavoro e alla vita personale avranno un impatto sulla tua definizione di WLB. Ecco perché la definizione che troverai sarà unica e personalizzata.</a:t>
            </a:r>
            <a:endParaRPr b="0" i="0" sz="1300" u="none" cap="none" strike="noStrike">
              <a:solidFill>
                <a:schemeClr val="dk2"/>
              </a:solidFill>
              <a:latin typeface="Raleway Light"/>
              <a:ea typeface="Raleway Light"/>
              <a:cs typeface="Raleway Light"/>
              <a:sym typeface="Raleway Light"/>
            </a:endParaRPr>
          </a:p>
        </p:txBody>
      </p:sp>
      <p:sp>
        <p:nvSpPr>
          <p:cNvPr id="140" name="Google Shape;140;p9"/>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celia.tavares</dc:creator>
</cp:coreProperties>
</file>