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Raleway Thin"/>
      <p:regular r:id="rId41"/>
      <p:bold r:id="rId42"/>
      <p:italic r:id="rId43"/>
      <p:boldItalic r:id="rId44"/>
    </p:embeddedFont>
    <p:embeddedFont>
      <p:font typeface="Raleway Light"/>
      <p:regular r:id="rId45"/>
      <p:bold r:id="rId46"/>
      <p:italic r:id="rId47"/>
      <p:boldItalic r:id="rId48"/>
    </p:embeddedFont>
    <p:embeddedFont>
      <p:font typeface="Raleway Medium"/>
      <p:regular r:id="rId49"/>
      <p:bold r:id="rId50"/>
      <p:italic r:id="rId51"/>
      <p:boldItalic r:id="rId52"/>
    </p:embeddedFont>
    <p:embeddedFont>
      <p:font typeface="Raleway Extra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57" roundtripDataSignature="AMtx7mjIN2p4kxOUFmyjbaF5ACLy4+F9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53A8ACA-35EC-402A-9208-504A44A31076}">
  <a:tblStyle styleId="{C53A8ACA-35EC-402A-9208-504A44A31076}"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RalewayThin-bold.fntdata"/><Relationship Id="rId41" Type="http://schemas.openxmlformats.org/officeDocument/2006/relationships/font" Target="fonts/RalewayThin-regular.fntdata"/><Relationship Id="rId44" Type="http://schemas.openxmlformats.org/officeDocument/2006/relationships/font" Target="fonts/RalewayThin-boldItalic.fntdata"/><Relationship Id="rId43" Type="http://schemas.openxmlformats.org/officeDocument/2006/relationships/font" Target="fonts/RalewayThin-italic.fntdata"/><Relationship Id="rId46" Type="http://schemas.openxmlformats.org/officeDocument/2006/relationships/font" Target="fonts/RalewayLight-bold.fntdata"/><Relationship Id="rId45" Type="http://schemas.openxmlformats.org/officeDocument/2006/relationships/font" Target="fonts/Raleway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Italic.fntdata"/><Relationship Id="rId47" Type="http://schemas.openxmlformats.org/officeDocument/2006/relationships/font" Target="fonts/RalewayLight-italic.fntdata"/><Relationship Id="rId49" Type="http://schemas.openxmlformats.org/officeDocument/2006/relationships/font" Target="fonts/Raleway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Medium-italic.fntdata"/><Relationship Id="rId50" Type="http://schemas.openxmlformats.org/officeDocument/2006/relationships/font" Target="fonts/RalewayMedium-bold.fntdata"/><Relationship Id="rId53" Type="http://schemas.openxmlformats.org/officeDocument/2006/relationships/font" Target="fonts/RalewayExtraLight-regular.fntdata"/><Relationship Id="rId52" Type="http://schemas.openxmlformats.org/officeDocument/2006/relationships/font" Target="fonts/RalewayMedium-boldItalic.fntdata"/><Relationship Id="rId11" Type="http://schemas.openxmlformats.org/officeDocument/2006/relationships/slide" Target="slides/slide4.xml"/><Relationship Id="rId55" Type="http://schemas.openxmlformats.org/officeDocument/2006/relationships/font" Target="fonts/RalewayExtraLight-italic.fntdata"/><Relationship Id="rId10" Type="http://schemas.openxmlformats.org/officeDocument/2006/relationships/slide" Target="slides/slide3.xml"/><Relationship Id="rId54" Type="http://schemas.openxmlformats.org/officeDocument/2006/relationships/font" Target="fonts/RalewayExtraLight-bold.fntdata"/><Relationship Id="rId13" Type="http://schemas.openxmlformats.org/officeDocument/2006/relationships/slide" Target="slides/slide6.xml"/><Relationship Id="rId57" Type="http://customschemas.google.com/relationships/presentationmetadata" Target="metadata"/><Relationship Id="rId12" Type="http://schemas.openxmlformats.org/officeDocument/2006/relationships/slide" Target="slides/slide5.xml"/><Relationship Id="rId56" Type="http://schemas.openxmlformats.org/officeDocument/2006/relationships/font" Target="fonts/RalewayExtraLight-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eatyourcareer.com/2021/07/time-management-self-assessment-rate-your-skil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hyperlink" Target="https://url.gratis/mWl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tT89OZ7TNwc&amp;t=14s" TargetMode="External"/><Relationship Id="rId4" Type="http://schemas.openxmlformats.org/officeDocument/2006/relationships/hyperlink" Target="https://todoist.com/productivity-methods/pomodoro-techniqu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hyperlink" Target="http://www.shorturl.at/knzEU" TargetMode="External"/><Relationship Id="rId5"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www.youtube.com/watch?v=Kq5dlmojKY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corporatefinanceinstitute.com/resources/management/time-management-list-tips/" TargetMode="External"/><Relationship Id="rId4" Type="http://schemas.openxmlformats.org/officeDocument/2006/relationships/hyperlink" Target="http://www.thebalancemoney.com/time-management-skills-2063776" TargetMode="External"/><Relationship Id="rId5" Type="http://schemas.openxmlformats.org/officeDocument/2006/relationships/hyperlink" Target="https://asq.org/quality-resources/flowchart" TargetMode="External"/><Relationship Id="rId6" Type="http://schemas.openxmlformats.org/officeDocument/2006/relationships/hyperlink" Target="https://theconversation.com/planning-stress-and-worry-put-the-mental-load-on-mothers-will-2022-be-the-year-they-share-the-burden-17259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12.jp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hyperlink" Target="http://www.shorturl.at/iEY5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GB" sz="4000"/>
              <a:t>Program de formare pentru femei </a:t>
            </a:r>
            <a:br>
              <a:rPr lang="en-GB" sz="4000"/>
            </a:br>
            <a:r>
              <a:rPr b="1" lang="en-GB"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Pași pentru finalizarea activității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Pasul1: </a:t>
            </a:r>
            <a:r>
              <a:rPr lang="en-GB" sz="1100">
                <a:latin typeface="Raleway Light"/>
                <a:ea typeface="Raleway Light"/>
                <a:cs typeface="Raleway Light"/>
                <a:sym typeface="Raleway Light"/>
              </a:rPr>
              <a:t>Citiți articolul „Auto-evaluarea managementului timpului: evaluați-vă abilitățile!”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Pasul2: </a:t>
            </a:r>
            <a:r>
              <a:rPr lang="en-GB" sz="1100">
                <a:latin typeface="Raleway Light"/>
                <a:ea typeface="Raleway Light"/>
                <a:cs typeface="Raleway Light"/>
                <a:sym typeface="Raleway Light"/>
              </a:rPr>
              <a:t>Completați testul de autoevaluare</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Pasul3: </a:t>
            </a:r>
            <a:r>
              <a:rPr lang="en-GB" sz="1100">
                <a:latin typeface="Raleway Light"/>
                <a:ea typeface="Raleway Light"/>
                <a:cs typeface="Raleway Light"/>
                <a:sym typeface="Raleway Light"/>
              </a:rPr>
              <a:t>Reflectați asupra rezultatelor și discutați cu colegii dvs. punctele forte și punctele slabe identificate</a:t>
            </a:r>
            <a:endParaRPr/>
          </a:p>
          <a:p>
            <a:pPr indent="0" lvl="0" marL="0" rtl="0" algn="l">
              <a:lnSpc>
                <a:spcPct val="100000"/>
              </a:lnSpc>
              <a:spcBef>
                <a:spcPts val="601"/>
              </a:spcBef>
              <a:spcAft>
                <a:spcPts val="0"/>
              </a:spcAft>
              <a:buSzPts val="1800"/>
              <a:buNone/>
            </a:pPr>
            <a:r>
              <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solidFill>
                  <a:schemeClr val="lt1"/>
                </a:solidFill>
                <a:highlight>
                  <a:srgbClr val="FFB600"/>
                </a:highlight>
                <a:latin typeface="Raleway Light"/>
                <a:ea typeface="Raleway Light"/>
                <a:cs typeface="Raleway Light"/>
                <a:sym typeface="Raleway Light"/>
              </a:rPr>
              <a:t>TIMP:</a:t>
            </a:r>
            <a:r>
              <a:rPr lang="en-GB" sz="1200">
                <a:solidFill>
                  <a:schemeClr val="lt1"/>
                </a:solidFill>
                <a:latin typeface="Raleway Light"/>
                <a:ea typeface="Raleway Light"/>
                <a:cs typeface="Raleway Light"/>
                <a:sym typeface="Raleway Light"/>
              </a:rPr>
              <a:t> </a:t>
            </a:r>
            <a:r>
              <a:rPr lang="en-GB" sz="1200">
                <a:solidFill>
                  <a:schemeClr val="dk1"/>
                </a:solidFill>
                <a:latin typeface="Raleway Light"/>
                <a:ea typeface="Raleway Light"/>
                <a:cs typeface="Raleway Light"/>
                <a:sym typeface="Raleway Light"/>
              </a:rPr>
              <a:t>20 minute</a:t>
            </a:r>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146" name="Google Shape;146;p10"/>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t/>
            </a:r>
            <a:endParaRPr sz="10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en-GB" sz="1000">
                <a:latin typeface="Raleway Light"/>
                <a:ea typeface="Raleway Light"/>
                <a:cs typeface="Raleway Light"/>
                <a:sym typeface="Raleway Light"/>
              </a:rPr>
              <a:t>Autoevaluarea managementului timpului: Evaluați-vă abilitățile!</a:t>
            </a:r>
            <a:endParaRPr sz="10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en-GB" sz="1200" u="sng">
                <a:solidFill>
                  <a:schemeClr val="hlink"/>
                </a:solidFill>
                <a:latin typeface="Raleway Light"/>
                <a:ea typeface="Raleway Light"/>
                <a:cs typeface="Raleway Light"/>
                <a:sym typeface="Raleway Light"/>
                <a:hlinkClick r:id="rId3"/>
              </a:rPr>
              <a:t>www.eatyourcareer.com/2021/07/time-management-self-assessment-rate-your-skills/</a:t>
            </a:r>
            <a:r>
              <a:rPr lang="en-GB" sz="1200">
                <a:latin typeface="Raleway Light"/>
                <a:ea typeface="Raleway Light"/>
                <a:cs typeface="Raleway Light"/>
                <a:sym typeface="Raleway Light"/>
              </a:rPr>
              <a:t> </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grpSp>
        <p:nvGrpSpPr>
          <p:cNvPr id="147" name="Google Shape;147;p10"/>
          <p:cNvGrpSpPr/>
          <p:nvPr/>
        </p:nvGrpSpPr>
        <p:grpSpPr>
          <a:xfrm>
            <a:off x="7964732" y="329097"/>
            <a:ext cx="977040" cy="722852"/>
            <a:chOff x="5255200" y="3006475"/>
            <a:chExt cx="511700" cy="378575"/>
          </a:xfrm>
        </p:grpSpPr>
        <p:sp>
          <p:nvSpPr>
            <p:cNvPr id="148" name="Google Shape;148;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9" name="Google Shape;149;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150" name="Google Shape;150;p10"/>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Autodiagnosticarea managementului timpului </a:t>
            </a:r>
            <a:br>
              <a:rPr b="1" lang="en-GB" sz="1400">
                <a:solidFill>
                  <a:schemeClr val="accent1"/>
                </a:solidFill>
                <a:latin typeface="Raleway Light"/>
                <a:ea typeface="Raleway Light"/>
                <a:cs typeface="Raleway Light"/>
                <a:sym typeface="Raleway Light"/>
              </a:rPr>
            </a:br>
            <a:r>
              <a:rPr lang="en-GB" sz="1200">
                <a:latin typeface="Raleway Light"/>
                <a:ea typeface="Raleway Light"/>
                <a:cs typeface="Raleway Light"/>
                <a:sym typeface="Raleway Light"/>
              </a:rPr>
              <a:t> A ști ce se află în spatele managementului timpului implică înțelegerea punctelor tari și a punctelor slabe în ceea ce privește performanța în muncă. În această primă activitate propusă, vei identifica factorii care influențează și determină fluxul tău de lucru pe parcursul zilei.</a:t>
            </a:r>
            <a:endParaRPr b="1" sz="1200">
              <a:solidFill>
                <a:schemeClr val="accent1"/>
              </a:solidFill>
              <a:latin typeface="Raleway Light"/>
              <a:ea typeface="Raleway Light"/>
              <a:cs typeface="Raleway Light"/>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Relevanța managementului timpului</a:t>
            </a:r>
            <a:endParaRPr b="1" sz="1200">
              <a:solidFill>
                <a:schemeClr val="accent1"/>
              </a:solidFill>
              <a:latin typeface="Raleway Light"/>
              <a:ea typeface="Raleway Light"/>
              <a:cs typeface="Raleway Light"/>
              <a:sym typeface="Raleway Light"/>
            </a:endParaRPr>
          </a:p>
        </p:txBody>
      </p:sp>
      <p:sp>
        <p:nvSpPr>
          <p:cNvPr id="156" name="Google Shape;156;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0"/>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Care sunt constrângerile majore ale performanței tale în muncă, în ceea ce privește managementul timpului?</a:t>
            </a:r>
            <a:endParaRPr/>
          </a:p>
          <a:p>
            <a:pPr indent="-285750" lvl="0" marL="285750" rtl="0" algn="l">
              <a:lnSpc>
                <a:spcPct val="100000"/>
              </a:lnSpc>
              <a:spcBef>
                <a:spcPts val="0"/>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Care sunt consecințele constrângerilor identificate în viața ta profesională și personală?</a:t>
            </a:r>
            <a:endParaRPr/>
          </a:p>
          <a:p>
            <a:pPr indent="-285750" lvl="0" marL="285750" rtl="0" algn="l">
              <a:lnSpc>
                <a:spcPct val="100000"/>
              </a:lnSpc>
              <a:spcBef>
                <a:spcPts val="0"/>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Crezi că un bun management al timpului te va ajuta să fii un profesionist mai bun? In ce moduri?</a:t>
            </a:r>
            <a:endParaRPr/>
          </a:p>
          <a:p>
            <a:pPr indent="-285750" lvl="0" marL="285750" rtl="0" algn="l">
              <a:lnSpc>
                <a:spcPct val="100000"/>
              </a:lnSpc>
              <a:spcBef>
                <a:spcPts val="0"/>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Crezi că o bună gestionare a timpului îți va îmbunătăți viața socială/de familie? In ce moduri?</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157" name="Google Shape;157;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După aceasta, </a:t>
            </a:r>
            <a:r>
              <a:rPr lang="en-GB" sz="1200">
                <a:solidFill>
                  <a:schemeClr val="dk1"/>
                </a:solidFill>
                <a:latin typeface="Raleway Light"/>
                <a:ea typeface="Raleway Light"/>
                <a:cs typeface="Raleway Light"/>
                <a:sym typeface="Raleway Light"/>
              </a:rPr>
              <a:t>ține o evidență a punctelor tari și a punctelor slabe în ceea ce privește gestionarea timpului și identifică cauzele acestora.</a:t>
            </a:r>
            <a:endParaRPr>
              <a:solidFill>
                <a:schemeClr val="dk1"/>
              </a:solidFill>
              <a:latin typeface="Raleway Light"/>
              <a:ea typeface="Raleway Light"/>
              <a:cs typeface="Raleway Light"/>
              <a:sym typeface="Raleway Light"/>
            </a:endParaRPr>
          </a:p>
        </p:txBody>
      </p:sp>
      <p:grpSp>
        <p:nvGrpSpPr>
          <p:cNvPr id="158" name="Google Shape;158;p11"/>
          <p:cNvGrpSpPr/>
          <p:nvPr/>
        </p:nvGrpSpPr>
        <p:grpSpPr>
          <a:xfrm>
            <a:off x="7964732" y="329097"/>
            <a:ext cx="977040" cy="722852"/>
            <a:chOff x="5255200" y="3006475"/>
            <a:chExt cx="511700" cy="378575"/>
          </a:xfrm>
        </p:grpSpPr>
        <p:sp>
          <p:nvSpPr>
            <p:cNvPr id="159" name="Google Shape;159;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60" name="Google Shape;160;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n-GB"/>
              <a:t>Strategii eficiente de gestionare a timpului</a:t>
            </a:r>
            <a:endParaRPr/>
          </a:p>
        </p:txBody>
      </p:sp>
      <p:pic>
        <p:nvPicPr>
          <p:cNvPr id="166" name="Google Shape;166;p12"/>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428596" y="571486"/>
            <a:ext cx="7715304" cy="164307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Ce știi despre </a:t>
            </a:r>
            <a:br>
              <a:rPr lang="en-GB" sz="3600">
                <a:latin typeface="Raleway Light"/>
                <a:ea typeface="Raleway Light"/>
                <a:cs typeface="Raleway Light"/>
                <a:sym typeface="Raleway Light"/>
              </a:rPr>
            </a:br>
            <a:r>
              <a:rPr lang="en-GB" sz="3600">
                <a:solidFill>
                  <a:srgbClr val="FFB600"/>
                </a:solidFill>
                <a:latin typeface="Raleway Light"/>
                <a:ea typeface="Raleway Light"/>
                <a:cs typeface="Raleway Light"/>
                <a:sym typeface="Raleway Light"/>
              </a:rPr>
              <a:t>Strategii de gestionare a timpului?</a:t>
            </a:r>
            <a:endParaRPr sz="3600">
              <a:solidFill>
                <a:srgbClr val="FFB600"/>
              </a:solidFill>
              <a:latin typeface="Raleway Light"/>
              <a:ea typeface="Raleway Light"/>
              <a:cs typeface="Raleway Light"/>
              <a:sym typeface="Raleway Light"/>
            </a:endParaRPr>
          </a:p>
        </p:txBody>
      </p:sp>
      <p:sp>
        <p:nvSpPr>
          <p:cNvPr id="172" name="Google Shape;172;p13"/>
          <p:cNvSpPr txBox="1"/>
          <p:nvPr>
            <p:ph idx="1" type="body"/>
          </p:nvPr>
        </p:nvSpPr>
        <p:spPr>
          <a:xfrm>
            <a:off x="571472" y="1857370"/>
            <a:ext cx="7967689" cy="2513797"/>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300">
                <a:latin typeface="Raleway Light"/>
                <a:ea typeface="Raleway Light"/>
                <a:cs typeface="Raleway Light"/>
                <a:sym typeface="Raleway Light"/>
              </a:rPr>
              <a:t>Imaginează-te ca un jucător de șah: ai la dispoziție 16 piese pentru a juca jocul, fiecare cu caracteristici specifice care îți vor ajuta să construiți o strategie de câștig. Vei sacrifica pionul pentru a obține o poziție mai bună pe tabla de șah sau îți vei proteja regele de atacuri viitoare?</a:t>
            </a:r>
            <a:endParaRPr/>
          </a:p>
          <a:p>
            <a:pPr indent="0" lvl="0" marL="0" rtl="0" algn="just">
              <a:lnSpc>
                <a:spcPct val="100000"/>
              </a:lnSpc>
              <a:spcBef>
                <a:spcPts val="601"/>
              </a:spcBef>
              <a:spcAft>
                <a:spcPts val="0"/>
              </a:spcAft>
              <a:buSzPts val="1800"/>
              <a:buNone/>
            </a:pPr>
            <a:r>
              <a:rPr lang="en-GB" sz="1300">
                <a:latin typeface="Raleway Light"/>
                <a:ea typeface="Raleway Light"/>
                <a:cs typeface="Raleway Light"/>
                <a:sym typeface="Raleway Light"/>
              </a:rPr>
              <a:t>În viața profesională, precum șahul, toate acțiunile tale pot deschide calea spre succes. Dar mai întâi trebuie să-ți cunoști punctele forte și punctele slabe, unde mergi și ce trebuie să faci pentru a ajunge acolo.</a:t>
            </a:r>
            <a:endParaRPr/>
          </a:p>
          <a:p>
            <a:pPr indent="0" lvl="0" marL="0" rtl="0" algn="just">
              <a:lnSpc>
                <a:spcPct val="100000"/>
              </a:lnSpc>
              <a:spcBef>
                <a:spcPts val="601"/>
              </a:spcBef>
              <a:spcAft>
                <a:spcPts val="0"/>
              </a:spcAft>
              <a:buSzPts val="1800"/>
              <a:buNone/>
            </a:pPr>
            <a:r>
              <a:rPr lang="en-GB" sz="1300">
                <a:latin typeface="Raleway Light"/>
                <a:ea typeface="Raleway Light"/>
                <a:cs typeface="Raleway Light"/>
                <a:sym typeface="Raleway Light"/>
              </a:rPr>
              <a:t>Fă un pas o dată, riscul de eșec crește dacă încerci multitasking. La fel ca în șah, nu puți juca toate piesele simultan. Organizează-ți cu atenție strategia pas cu pas.</a:t>
            </a:r>
            <a:endParaRPr/>
          </a:p>
          <a:p>
            <a:pPr indent="0" lvl="0" marL="0" rtl="0" algn="just">
              <a:lnSpc>
                <a:spcPct val="100000"/>
              </a:lnSpc>
              <a:spcBef>
                <a:spcPts val="601"/>
              </a:spcBef>
              <a:spcAft>
                <a:spcPts val="0"/>
              </a:spcAft>
              <a:buSzPts val="1800"/>
              <a:buNone/>
            </a:pPr>
            <a:r>
              <a:rPr lang="en-GB" sz="1300">
                <a:latin typeface="Raleway Light"/>
                <a:ea typeface="Raleway Light"/>
                <a:cs typeface="Raleway Light"/>
                <a:sym typeface="Raleway Light"/>
              </a:rPr>
              <a:t>Stabilirea obiectivelor, prioritizarea, gestionarea întreruperilor, programarea și delegarea sunt toate concepte strategice care te vor ajuta abilitățile de gestionare a timpului.</a:t>
            </a:r>
            <a:endParaRPr/>
          </a:p>
          <a:p>
            <a:pPr indent="0" lvl="0" marL="0" rtl="0" algn="just">
              <a:lnSpc>
                <a:spcPct val="100000"/>
              </a:lnSpc>
              <a:spcBef>
                <a:spcPts val="601"/>
              </a:spcBef>
              <a:spcAft>
                <a:spcPts val="0"/>
              </a:spcAft>
              <a:buSzPts val="1800"/>
              <a:buNone/>
            </a:pPr>
            <a:r>
              <a:rPr lang="en-GB" sz="1300">
                <a:latin typeface="Raleway Light"/>
                <a:ea typeface="Raleway Light"/>
                <a:cs typeface="Raleway Light"/>
                <a:sym typeface="Raleway Light"/>
              </a:rPr>
              <a:t>Află mai multe în diapozitivele următoare.</a:t>
            </a:r>
            <a:endParaRPr sz="1300">
              <a:highlight>
                <a:srgbClr val="FFFF00"/>
              </a:highlight>
              <a:latin typeface="Raleway Light"/>
              <a:ea typeface="Raleway Light"/>
              <a:cs typeface="Raleway Light"/>
              <a:sym typeface="Raleway Light"/>
            </a:endParaRPr>
          </a:p>
        </p:txBody>
      </p:sp>
      <p:sp>
        <p:nvSpPr>
          <p:cNvPr id="173" name="Google Shape;173;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pic>
        <p:nvPicPr>
          <p:cNvPr descr="Uma imagem com pessoa, mulher&#10;&#10;Descrição gerada automaticamente" id="178" name="Google Shape;178;p14"/>
          <p:cNvPicPr preferRelativeResize="0"/>
          <p:nvPr/>
        </p:nvPicPr>
        <p:blipFill rotWithShape="1">
          <a:blip r:embed="rId3">
            <a:alphaModFix/>
          </a:blip>
          <a:srcRect b="0" l="0" r="0" t="0"/>
          <a:stretch/>
        </p:blipFill>
        <p:spPr>
          <a:xfrm>
            <a:off x="5098433" y="714501"/>
            <a:ext cx="2479038" cy="3718557"/>
          </a:xfrm>
          <a:prstGeom prst="rect">
            <a:avLst/>
          </a:prstGeom>
          <a:noFill/>
          <a:ln>
            <a:noFill/>
          </a:ln>
        </p:spPr>
      </p:pic>
      <p:sp>
        <p:nvSpPr>
          <p:cNvPr id="179" name="Google Shape;179;p14"/>
          <p:cNvSpPr txBox="1"/>
          <p:nvPr>
            <p:ph idx="1" type="body"/>
          </p:nvPr>
        </p:nvSpPr>
        <p:spPr>
          <a:xfrm>
            <a:off x="922000" y="541020"/>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Stabilirea obiectivelor este primul lucru pe care trebuie să-l faci pentru a-ți îmbunătăți abilitățile de gestionare a timpului. Fără ele, îți vei epuiza timpul, energia și resursele, trecând de la o sarcină la alta, fără să-ți dai seama ce vrei sau care este obiectivul final al muncii tale.</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Cu o diagramă de flux pe care o ai în ordine secvențială, pașii separati pe care va trebui să-i faci pentru a îți îndeplini obiectivele și de cât timp vei avea nevoie pentru acestea. Pentru a crea o diagramă, va trebui să:</a:t>
            </a:r>
            <a:endParaRPr sz="1300">
              <a:latin typeface="Raleway Light"/>
              <a:ea typeface="Raleway Light"/>
              <a:cs typeface="Raleway Light"/>
              <a:sym typeface="Raleway Light"/>
            </a:endParaRPr>
          </a:p>
          <a:p>
            <a:pPr indent="-114300" lvl="0" marL="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 Definești obiectivul specific pe care dorești să îl atingi</a:t>
            </a:r>
            <a:endParaRPr sz="1300">
              <a:latin typeface="Raleway Light"/>
              <a:ea typeface="Raleway Light"/>
              <a:cs typeface="Raleway Light"/>
              <a:sym typeface="Raleway Light"/>
            </a:endParaRPr>
          </a:p>
          <a:p>
            <a:pPr indent="-114300" lvl="0" marL="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Notezi sarcinile necesare și competențele actuale pe care le ai pentru a atinge obiectivul</a:t>
            </a:r>
            <a:endParaRPr/>
          </a:p>
          <a:p>
            <a:pPr indent="-114300" lvl="0" marL="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Limitezi sarcinile în timp</a:t>
            </a:r>
            <a:endParaRPr/>
          </a:p>
          <a:p>
            <a:pPr indent="-114300" lvl="0" marL="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Examinezi diagrama de flux dacă este necesar </a:t>
            </a:r>
            <a:endParaRPr/>
          </a:p>
        </p:txBody>
      </p:sp>
      <p:sp>
        <p:nvSpPr>
          <p:cNvPr id="180" name="Google Shape;180;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1" name="Google Shape;181;p14"/>
          <p:cNvSpPr txBox="1"/>
          <p:nvPr/>
        </p:nvSpPr>
        <p:spPr>
          <a:xfrm>
            <a:off x="5152381" y="4428999"/>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GB" sz="600" u="none" cap="none" strike="noStrike">
                <a:solidFill>
                  <a:srgbClr val="FFB600"/>
                </a:solidFill>
                <a:latin typeface="Raleway Light"/>
                <a:ea typeface="Raleway Light"/>
                <a:cs typeface="Raleway Light"/>
                <a:sym typeface="Raleway Light"/>
              </a:rPr>
              <a:t>Sursa: </a:t>
            </a:r>
            <a:r>
              <a:rPr b="1" i="0" lang="en-GB" sz="600" u="sng" cap="none" strike="noStrike">
                <a:solidFill>
                  <a:srgbClr val="B3B3B3"/>
                </a:solidFill>
                <a:latin typeface="Raleway Light"/>
                <a:ea typeface="Raleway Light"/>
                <a:cs typeface="Raleway Light"/>
                <a:sym typeface="Raleway Light"/>
                <a:hlinkClick r:id="rId4">
                  <a:extLst>
                    <a:ext uri="{A12FA001-AC4F-418D-AE19-62706E023703}">
                      <ahyp:hlinkClr val="tx"/>
                    </a:ext>
                  </a:extLst>
                </a:hlinkClick>
              </a:rPr>
              <a:t>https://url.gratis/mWlA</a:t>
            </a:r>
            <a:r>
              <a:rPr b="1" i="0" lang="en-GB" sz="600" u="none" cap="none" strike="noStrike">
                <a:solidFill>
                  <a:srgbClr val="B3B3B3"/>
                </a:solidFill>
                <a:latin typeface="Raleway Light"/>
                <a:ea typeface="Raleway Light"/>
                <a:cs typeface="Raleway Light"/>
                <a:sym typeface="Raleway Light"/>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15"/>
          <p:cNvGrpSpPr/>
          <p:nvPr/>
        </p:nvGrpSpPr>
        <p:grpSpPr>
          <a:xfrm>
            <a:off x="3683483" y="504374"/>
            <a:ext cx="4031727" cy="4038204"/>
            <a:chOff x="2256567" y="580574"/>
            <a:chExt cx="4011082" cy="4038204"/>
          </a:xfrm>
        </p:grpSpPr>
        <p:sp>
          <p:nvSpPr>
            <p:cNvPr id="187" name="Google Shape;187;p15"/>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88" name="Google Shape;188;p15"/>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89" name="Google Shape;189;p15"/>
            <p:cNvSpPr/>
            <p:nvPr/>
          </p:nvSpPr>
          <p:spPr>
            <a:xfrm>
              <a:off x="2855755" y="2143373"/>
              <a:ext cx="1395683" cy="127510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rPr b="0" i="0" lang="en-GB" sz="1401" u="none" cap="none" strike="noStrike">
                  <a:solidFill>
                    <a:srgbClr val="981C22"/>
                  </a:solidFill>
                  <a:latin typeface="Raleway ExtraBold"/>
                  <a:ea typeface="Raleway ExtraBold"/>
                  <a:cs typeface="Raleway ExtraBold"/>
                  <a:sym typeface="Raleway ExtraBold"/>
                </a:rPr>
                <a:t>Deleagă</a:t>
              </a:r>
              <a:endParaRPr b="0" i="0" sz="1401" u="none" cap="none" strike="noStrike">
                <a:solidFill>
                  <a:srgbClr val="981C22"/>
                </a:solidFill>
                <a:latin typeface="Raleway ExtraBold"/>
                <a:ea typeface="Raleway ExtraBold"/>
                <a:cs typeface="Raleway ExtraBold"/>
                <a:sym typeface="Raleway ExtraBold"/>
              </a:endParaRPr>
            </a:p>
          </p:txBody>
        </p:sp>
        <p:sp>
          <p:nvSpPr>
            <p:cNvPr id="190" name="Google Shape;190;p15"/>
            <p:cNvSpPr/>
            <p:nvPr/>
          </p:nvSpPr>
          <p:spPr>
            <a:xfrm>
              <a:off x="4561978" y="580574"/>
              <a:ext cx="1705671" cy="1690236"/>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981C22"/>
                  </a:solidFill>
                  <a:latin typeface="Raleway ExtraBold"/>
                  <a:ea typeface="Raleway ExtraBold"/>
                  <a:cs typeface="Raleway ExtraBold"/>
                  <a:sym typeface="Raleway ExtraBold"/>
                </a:rPr>
                <a:t>Programează</a:t>
              </a:r>
              <a:endParaRPr b="1" i="0" sz="1200" u="none" cap="none" strike="noStrike">
                <a:solidFill>
                  <a:srgbClr val="981C22"/>
                </a:solidFill>
                <a:latin typeface="Raleway ExtraBold"/>
                <a:ea typeface="Raleway ExtraBold"/>
                <a:cs typeface="Raleway ExtraBold"/>
                <a:sym typeface="Raleway ExtraBold"/>
              </a:endParaRPr>
            </a:p>
          </p:txBody>
        </p:sp>
        <p:sp>
          <p:nvSpPr>
            <p:cNvPr id="191" name="Google Shape;191;p15"/>
            <p:cNvSpPr/>
            <p:nvPr/>
          </p:nvSpPr>
          <p:spPr>
            <a:xfrm>
              <a:off x="2358739" y="1790694"/>
              <a:ext cx="1137155" cy="940694"/>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Raleway ExtraBold"/>
                  <a:ea typeface="Raleway ExtraBold"/>
                  <a:cs typeface="Raleway ExtraBold"/>
                  <a:sym typeface="Raleway ExtraBold"/>
                </a:rPr>
                <a:t>Planifică</a:t>
              </a:r>
              <a:endParaRPr b="0" i="0" sz="1100" u="none" cap="none" strike="noStrike">
                <a:solidFill>
                  <a:schemeClr val="lt1"/>
                </a:solidFill>
                <a:latin typeface="Raleway ExtraBold"/>
                <a:ea typeface="Raleway ExtraBold"/>
                <a:cs typeface="Raleway ExtraBold"/>
                <a:sym typeface="Raleway ExtraBold"/>
              </a:endParaRPr>
            </a:p>
          </p:txBody>
        </p:sp>
        <p:sp>
          <p:nvSpPr>
            <p:cNvPr id="192" name="Google Shape;192;p15"/>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93" name="Google Shape;193;p15"/>
          <p:cNvGrpSpPr/>
          <p:nvPr/>
        </p:nvGrpSpPr>
        <p:grpSpPr>
          <a:xfrm>
            <a:off x="5893670" y="1739566"/>
            <a:ext cx="2440201" cy="2440201"/>
            <a:chOff x="4447194" y="1815766"/>
            <a:chExt cx="2440200" cy="2440200"/>
          </a:xfrm>
        </p:grpSpPr>
        <p:sp>
          <p:nvSpPr>
            <p:cNvPr id="194" name="Google Shape;194;p15"/>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95" name="Google Shape;195;p15"/>
            <p:cNvSpPr txBox="1"/>
            <p:nvPr/>
          </p:nvSpPr>
          <p:spPr>
            <a:xfrm>
              <a:off x="4735950" y="2504275"/>
              <a:ext cx="2104349"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FFFFFF"/>
                  </a:solidFill>
                  <a:latin typeface="Raleway ExtraBold"/>
                  <a:ea typeface="Raleway ExtraBold"/>
                  <a:cs typeface="Raleway ExtraBold"/>
                  <a:sym typeface="Raleway ExtraBold"/>
                </a:rPr>
                <a:t>Propune-ți obiective</a:t>
              </a:r>
              <a:endParaRPr b="1" i="0" sz="2800" u="none" cap="none" strike="noStrike">
                <a:solidFill>
                  <a:srgbClr val="FFFFFF"/>
                </a:solidFill>
                <a:latin typeface="Raleway ExtraBold"/>
                <a:ea typeface="Raleway ExtraBold"/>
                <a:cs typeface="Raleway ExtraBold"/>
                <a:sym typeface="Raleway ExtraBold"/>
              </a:endParaRPr>
            </a:p>
          </p:txBody>
        </p:sp>
      </p:grpSp>
      <p:grpSp>
        <p:nvGrpSpPr>
          <p:cNvPr id="196" name="Google Shape;196;p15"/>
          <p:cNvGrpSpPr/>
          <p:nvPr/>
        </p:nvGrpSpPr>
        <p:grpSpPr>
          <a:xfrm>
            <a:off x="5072066" y="1357304"/>
            <a:ext cx="1423801" cy="1423801"/>
            <a:chOff x="3549391" y="1433504"/>
            <a:chExt cx="1423800" cy="1423800"/>
          </a:xfrm>
        </p:grpSpPr>
        <p:sp>
          <p:nvSpPr>
            <p:cNvPr id="197" name="Google Shape;197;p15"/>
            <p:cNvSpPr/>
            <p:nvPr/>
          </p:nvSpPr>
          <p:spPr>
            <a:xfrm>
              <a:off x="3549391" y="1433504"/>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98" name="Google Shape;198;p15"/>
            <p:cNvSpPr txBox="1"/>
            <p:nvPr/>
          </p:nvSpPr>
          <p:spPr>
            <a:xfrm>
              <a:off x="3620829" y="1647818"/>
              <a:ext cx="1208601"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aleway ExtraBold"/>
                  <a:ea typeface="Raleway ExtraBold"/>
                  <a:cs typeface="Raleway ExtraBold"/>
                  <a:sym typeface="Raleway ExtraBold"/>
                </a:rPr>
                <a:t>Prioritizează</a:t>
              </a:r>
              <a:endParaRPr b="0" i="0" sz="1200" u="none" cap="none" strike="noStrike">
                <a:solidFill>
                  <a:srgbClr val="FFFFFF"/>
                </a:solidFill>
                <a:latin typeface="Raleway ExtraBold"/>
                <a:ea typeface="Raleway ExtraBold"/>
                <a:cs typeface="Raleway ExtraBold"/>
                <a:sym typeface="Raleway ExtraBold"/>
              </a:endParaRPr>
            </a:p>
          </p:txBody>
        </p:sp>
      </p:grpSp>
      <p:grpSp>
        <p:nvGrpSpPr>
          <p:cNvPr id="199" name="Google Shape;199;p15"/>
          <p:cNvGrpSpPr/>
          <p:nvPr/>
        </p:nvGrpSpPr>
        <p:grpSpPr>
          <a:xfrm>
            <a:off x="4672228" y="2862090"/>
            <a:ext cx="1498800" cy="1498800"/>
            <a:chOff x="644203" y="3718814"/>
            <a:chExt cx="1498800" cy="1498800"/>
          </a:xfrm>
        </p:grpSpPr>
        <p:sp>
          <p:nvSpPr>
            <p:cNvPr id="200" name="Google Shape;200;p15"/>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01" name="Google Shape;201;p15"/>
            <p:cNvSpPr txBox="1"/>
            <p:nvPr/>
          </p:nvSpPr>
          <p:spPr>
            <a:xfrm>
              <a:off x="762835" y="3995874"/>
              <a:ext cx="1167541" cy="100553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Raleway ExtraBold"/>
                  <a:ea typeface="Raleway ExtraBold"/>
                  <a:cs typeface="Raleway ExtraBold"/>
                  <a:sym typeface="Raleway ExtraBold"/>
                </a:rPr>
                <a:t>Fixează termene</a:t>
              </a:r>
              <a:endParaRPr b="0" i="0" sz="1600" u="none" cap="none" strike="noStrike">
                <a:solidFill>
                  <a:schemeClr val="lt1"/>
                </a:solidFill>
                <a:latin typeface="Raleway ExtraBold"/>
                <a:ea typeface="Raleway ExtraBold"/>
                <a:cs typeface="Raleway ExtraBold"/>
                <a:sym typeface="Raleway ExtraBold"/>
              </a:endParaRPr>
            </a:p>
          </p:txBody>
        </p:sp>
      </p:grpSp>
      <p:grpSp>
        <p:nvGrpSpPr>
          <p:cNvPr id="202" name="Google Shape;202;p15"/>
          <p:cNvGrpSpPr/>
          <p:nvPr/>
        </p:nvGrpSpPr>
        <p:grpSpPr>
          <a:xfrm>
            <a:off x="7334059" y="1114294"/>
            <a:ext cx="1030261" cy="1030261"/>
            <a:chOff x="3490737" y="1374053"/>
            <a:chExt cx="1423800" cy="1423800"/>
          </a:xfrm>
        </p:grpSpPr>
        <p:sp>
          <p:nvSpPr>
            <p:cNvPr id="203" name="Google Shape;203;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04" name="Google Shape;204;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981C22"/>
                  </a:solidFill>
                  <a:latin typeface="Raleway ExtraBold"/>
                  <a:ea typeface="Raleway ExtraBold"/>
                  <a:cs typeface="Raleway ExtraBold"/>
                  <a:sym typeface="Raleway ExtraBold"/>
                </a:rPr>
                <a:t>Fă pauze</a:t>
              </a:r>
              <a:endParaRPr b="0" i="0" sz="1001" u="none" cap="none" strike="noStrike">
                <a:solidFill>
                  <a:srgbClr val="981C22"/>
                </a:solidFill>
                <a:latin typeface="Raleway ExtraBold"/>
                <a:ea typeface="Raleway ExtraBold"/>
                <a:cs typeface="Raleway ExtraBold"/>
                <a:sym typeface="Raleway ExtraBold"/>
              </a:endParaRPr>
            </a:p>
          </p:txBody>
        </p:sp>
      </p:grpSp>
      <p:sp>
        <p:nvSpPr>
          <p:cNvPr id="205" name="Google Shape;205;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06" name="Google Shape;206;p15"/>
          <p:cNvSpPr txBox="1"/>
          <p:nvPr/>
        </p:nvSpPr>
        <p:spPr>
          <a:xfrm>
            <a:off x="975786" y="522089"/>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en-GB" sz="1300" u="none" cap="none" strike="noStrike">
                <a:solidFill>
                  <a:schemeClr val="dk2"/>
                </a:solidFill>
                <a:latin typeface="Raleway Light"/>
                <a:ea typeface="Raleway Light"/>
                <a:cs typeface="Raleway Light"/>
                <a:sym typeface="Raleway Light"/>
              </a:rPr>
              <a:t>Încercarea de a face totul dintr-o dată poate fi un semn al angajamentului tău și al pregătirii de a lucra, dar arată o lipsă de abilități de gestionare a timpului. Pentru a ști cum să îți prioritizezi munca, împarte sarcinile în patru cadrane (matricea Eisenhower):</a:t>
            </a:r>
            <a:endParaRPr b="0" i="0" sz="1300" u="none" cap="none" strike="noStrike">
              <a:solidFill>
                <a:schemeClr val="dk2"/>
              </a:solidFill>
              <a:latin typeface="Raleway Light"/>
              <a:ea typeface="Raleway Light"/>
              <a:cs typeface="Raleway Light"/>
              <a:sym typeface="Raleway Light"/>
            </a:endParaRPr>
          </a:p>
          <a:p>
            <a:pPr indent="-82550" lvl="0" marL="0" marR="0" rtl="0" algn="l">
              <a:lnSpc>
                <a:spcPct val="100000"/>
              </a:lnSpc>
              <a:spcBef>
                <a:spcPts val="601"/>
              </a:spcBef>
              <a:spcAft>
                <a:spcPts val="0"/>
              </a:spcAft>
              <a:buClr>
                <a:srgbClr val="000000"/>
              </a:buClr>
              <a:buSzPts val="1300"/>
              <a:buFont typeface="Noto Sans Symbols"/>
              <a:buChar char="❖"/>
            </a:pPr>
            <a:r>
              <a:rPr b="0" i="0" lang="en-GB" sz="1300" u="none" cap="none" strike="noStrike">
                <a:solidFill>
                  <a:schemeClr val="dk2"/>
                </a:solidFill>
                <a:latin typeface="Raleway Light"/>
                <a:ea typeface="Raleway Light"/>
                <a:cs typeface="Raleway Light"/>
                <a:sym typeface="Raleway Light"/>
              </a:rPr>
              <a:t>Sectorul Priorități (sarcini importante și urgente)</a:t>
            </a:r>
            <a:endParaRPr/>
          </a:p>
          <a:p>
            <a:pPr indent="-82550" lvl="0" marL="0" marR="0" rtl="0" algn="l">
              <a:lnSpc>
                <a:spcPct val="100000"/>
              </a:lnSpc>
              <a:spcBef>
                <a:spcPts val="601"/>
              </a:spcBef>
              <a:spcAft>
                <a:spcPts val="0"/>
              </a:spcAft>
              <a:buClr>
                <a:srgbClr val="000000"/>
              </a:buClr>
              <a:buSzPts val="1300"/>
              <a:buFont typeface="Noto Sans Symbols"/>
              <a:buChar char="❖"/>
            </a:pPr>
            <a:r>
              <a:rPr b="0" i="0" lang="en-GB" sz="1300" u="none" cap="none" strike="noStrike">
                <a:solidFill>
                  <a:schemeClr val="dk2"/>
                </a:solidFill>
                <a:latin typeface="Raleway Light"/>
                <a:ea typeface="Raleway Light"/>
                <a:cs typeface="Raleway Light"/>
                <a:sym typeface="Raleway Light"/>
              </a:rPr>
              <a:t>Sectorul  Planificare (sarcini importante, dar mai puțin urgente)</a:t>
            </a:r>
            <a:endParaRPr/>
          </a:p>
          <a:p>
            <a:pPr indent="-82550" lvl="0" marL="0" marR="0" rtl="0" algn="l">
              <a:lnSpc>
                <a:spcPct val="100000"/>
              </a:lnSpc>
              <a:spcBef>
                <a:spcPts val="601"/>
              </a:spcBef>
              <a:spcAft>
                <a:spcPts val="0"/>
              </a:spcAft>
              <a:buClr>
                <a:srgbClr val="000000"/>
              </a:buClr>
              <a:buSzPts val="1300"/>
              <a:buFont typeface="Noto Sans Symbols"/>
              <a:buChar char="❖"/>
            </a:pPr>
            <a:r>
              <a:rPr b="0" i="0" lang="en-GB" sz="1300" u="none" cap="none" strike="noStrike">
                <a:solidFill>
                  <a:schemeClr val="dk2"/>
                </a:solidFill>
                <a:latin typeface="Raleway Light"/>
                <a:ea typeface="Raleway Light"/>
                <a:cs typeface="Raleway Light"/>
                <a:sym typeface="Raleway Light"/>
              </a:rPr>
              <a:t>Sectorul Delegare (sarcini urgente, dar mai puțin importante)</a:t>
            </a:r>
            <a:endParaRPr/>
          </a:p>
          <a:p>
            <a:pPr indent="-82550" lvl="0" marL="0" marR="0" rtl="0" algn="l">
              <a:lnSpc>
                <a:spcPct val="100000"/>
              </a:lnSpc>
              <a:spcBef>
                <a:spcPts val="601"/>
              </a:spcBef>
              <a:spcAft>
                <a:spcPts val="0"/>
              </a:spcAft>
              <a:buClr>
                <a:srgbClr val="000000"/>
              </a:buClr>
              <a:buSzPts val="1300"/>
              <a:buFont typeface="Noto Sans Symbols"/>
              <a:buChar char="❖"/>
            </a:pPr>
            <a:r>
              <a:rPr b="0" i="0" lang="en-GB" sz="1300" u="none" cap="none" strike="noStrike">
                <a:solidFill>
                  <a:schemeClr val="dk2"/>
                </a:solidFill>
                <a:latin typeface="Raleway Light"/>
                <a:ea typeface="Raleway Light"/>
                <a:cs typeface="Raleway Light"/>
                <a:sym typeface="Raleway Light"/>
              </a:rPr>
              <a:t>Șectorul  Renunțare (sarcini mai puțin urgente și mai puțin importante)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Crearea unei strategii eficiente de urmărire a timpului </a:t>
            </a:r>
            <a:br>
              <a:rPr b="1" lang="en-GB" sz="1400">
                <a:solidFill>
                  <a:schemeClr val="accent1"/>
                </a:solidFill>
                <a:latin typeface="Raleway Light"/>
                <a:ea typeface="Raleway Light"/>
                <a:cs typeface="Raleway Light"/>
                <a:sym typeface="Raleway Light"/>
              </a:rPr>
            </a:br>
            <a:r>
              <a:rPr lang="en-GB" sz="1200">
                <a:latin typeface="Raleway Light"/>
                <a:ea typeface="Raleway Light"/>
                <a:cs typeface="Raleway Light"/>
                <a:sym typeface="Raleway Light"/>
              </a:rPr>
              <a:t> Multe strategii, tehnici și sfaturi sunt disponibile online pentru a vă ajuta să vă dezvoltați abilitățile de management al timpului, dar mai întâi trebuie să vă planificați ziua și să vă urmăriți timpul, identificând activitățile urgente, cele importante, dar nu urgente, pe care le puteți delega și cele la care puteți renunța.</a:t>
            </a:r>
            <a:endParaRPr b="1" sz="1200">
              <a:solidFill>
                <a:schemeClr val="accent1"/>
              </a:solidFill>
              <a:latin typeface="Raleway Light"/>
              <a:ea typeface="Raleway Light"/>
              <a:cs typeface="Raleway Light"/>
              <a:sym typeface="Raleway Light"/>
            </a:endParaRPr>
          </a:p>
        </p:txBody>
      </p:sp>
      <p:sp>
        <p:nvSpPr>
          <p:cNvPr id="212" name="Google Shape;212;p16"/>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Pați pentru finalizarea activității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Pasul1 : </a:t>
            </a:r>
            <a:r>
              <a:rPr lang="en-GB" sz="1100">
                <a:latin typeface="Raleway Light"/>
                <a:ea typeface="Raleway Light"/>
                <a:cs typeface="Raleway Light"/>
                <a:sym typeface="Raleway Light"/>
              </a:rPr>
              <a:t>Programează-ți ziua prin identificarea activitatilor si a timpului liber.</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Pasul2: </a:t>
            </a:r>
            <a:r>
              <a:rPr lang="en-GB" sz="1100">
                <a:latin typeface="Raleway Light"/>
                <a:ea typeface="Raleway Light"/>
                <a:cs typeface="Raleway Light"/>
                <a:sym typeface="Raleway Light"/>
              </a:rPr>
              <a:t>Urmărește videoclipul „Matricea Eisenhower: Cum să vă gestionați sarcinile cu EISENHOWER”.</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Pasul3</a:t>
            </a:r>
            <a:r>
              <a:rPr lang="en-GB" sz="1100">
                <a:latin typeface="Raleway Light"/>
                <a:ea typeface="Raleway Light"/>
                <a:cs typeface="Raleway Light"/>
                <a:sym typeface="Raleway Light"/>
              </a:rPr>
              <a:t>: Având în vedere matricea Eisenhower, identificați cărui cadran aparțin activităților tale zilnice.</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Pasul4</a:t>
            </a:r>
            <a:r>
              <a:rPr lang="en-GB" sz="1100">
                <a:latin typeface="Raleway Light"/>
                <a:ea typeface="Raleway Light"/>
                <a:cs typeface="Raleway Light"/>
                <a:sym typeface="Raleway Light"/>
              </a:rPr>
              <a:t> Citiește articolul „Tehnica Pomodoro”</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Pasul5: </a:t>
            </a:r>
            <a:r>
              <a:rPr lang="en-GB" sz="1100">
                <a:latin typeface="Raleway Light"/>
                <a:ea typeface="Raleway Light"/>
                <a:cs typeface="Raleway Light"/>
                <a:sym typeface="Raleway Light"/>
              </a:rPr>
              <a:t>Aplică strategiile de lucru indicate in videoclip si articol in activitatile tale zilnice.</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solidFill>
                  <a:schemeClr val="lt1"/>
                </a:solidFill>
                <a:highlight>
                  <a:srgbClr val="FFB600"/>
                </a:highlight>
                <a:latin typeface="Raleway Light"/>
                <a:ea typeface="Raleway Light"/>
                <a:cs typeface="Raleway Light"/>
                <a:sym typeface="Raleway Light"/>
              </a:rPr>
              <a:t>TIMP:</a:t>
            </a:r>
            <a:r>
              <a:rPr lang="en-GB" sz="1200">
                <a:solidFill>
                  <a:schemeClr val="lt1"/>
                </a:solidFill>
                <a:latin typeface="Raleway Light"/>
                <a:ea typeface="Raleway Light"/>
                <a:cs typeface="Raleway Light"/>
                <a:sym typeface="Raleway Light"/>
              </a:rPr>
              <a:t> </a:t>
            </a:r>
            <a:r>
              <a:rPr lang="en-GB" sz="1200">
                <a:solidFill>
                  <a:schemeClr val="dk1"/>
                </a:solidFill>
                <a:latin typeface="Raleway Light"/>
                <a:ea typeface="Raleway Light"/>
                <a:cs typeface="Raleway Light"/>
                <a:sym typeface="Raleway Light"/>
              </a:rPr>
              <a:t>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13" name="Google Shape;213;p16"/>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Resurse și instrumente</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Matricea Eisenhower: Cum să vă gestionați sarcinile cu EISENHOWER</a:t>
            </a:r>
            <a:endParaRPr b="1"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u="sng">
                <a:solidFill>
                  <a:schemeClr val="hlink"/>
                </a:solidFill>
                <a:hlinkClick r:id="rId3"/>
              </a:rPr>
              <a:t>www.youtube.com/watch?v=tT89OZ7TNwc&amp;t=14s</a:t>
            </a:r>
            <a:r>
              <a:rPr lang="en-GB" sz="1200"/>
              <a:t> </a:t>
            </a:r>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Tehnica Pomodoro</a:t>
            </a:r>
            <a:endParaRPr b="1"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u="sng">
                <a:solidFill>
                  <a:schemeClr val="hlink"/>
                </a:solidFill>
                <a:hlinkClick r:id="rId4"/>
              </a:rPr>
              <a:t>https://todoist.com/productivity-methods/pomodoro-technique</a:t>
            </a:r>
            <a:r>
              <a:rPr lang="en-GB" sz="1200"/>
              <a:t> </a:t>
            </a:r>
            <a:endParaRPr/>
          </a:p>
        </p:txBody>
      </p:sp>
      <p:grpSp>
        <p:nvGrpSpPr>
          <p:cNvPr id="214" name="Google Shape;214;p16"/>
          <p:cNvGrpSpPr/>
          <p:nvPr/>
        </p:nvGrpSpPr>
        <p:grpSpPr>
          <a:xfrm>
            <a:off x="7964732" y="329097"/>
            <a:ext cx="977040" cy="722852"/>
            <a:chOff x="5255200" y="3006475"/>
            <a:chExt cx="511700" cy="378575"/>
          </a:xfrm>
        </p:grpSpPr>
        <p:sp>
          <p:nvSpPr>
            <p:cNvPr id="215" name="Google Shape;215;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6" name="Google Shape;216;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GB" sz="1600" u="none" cap="none" strike="noStrike">
                <a:solidFill>
                  <a:schemeClr val="lt1"/>
                </a:solidFill>
                <a:highlight>
                  <a:srgbClr val="FFB600"/>
                </a:highlight>
                <a:latin typeface="Raleway Light"/>
                <a:ea typeface="Raleway Light"/>
                <a:cs typeface="Raleway Light"/>
                <a:sym typeface="Raleway Light"/>
              </a:rPr>
              <a:t>Acțiune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rPr b="1" i="0" lang="en-GB" sz="1200" u="none" cap="none" strike="noStrike">
                <a:solidFill>
                  <a:srgbClr val="FFB600"/>
                </a:solidFill>
                <a:latin typeface="Raleway Light"/>
                <a:ea typeface="Raleway Light"/>
                <a:cs typeface="Raleway Light"/>
                <a:sym typeface="Raleway Light"/>
              </a:rPr>
              <a:t>După aceasta, îți poți </a:t>
            </a:r>
            <a:r>
              <a:rPr b="0" i="0" lang="en-GB" sz="1200" u="none" cap="none" strike="noStrike">
                <a:solidFill>
                  <a:schemeClr val="dk1"/>
                </a:solidFill>
                <a:latin typeface="Raleway Light"/>
                <a:ea typeface="Raleway Light"/>
                <a:cs typeface="Raleway Light"/>
                <a:sym typeface="Raleway Light"/>
              </a:rPr>
              <a:t>stabili obiectivele folosind o diagramă de flux, reprioritizează și monitorizează sarcinile și activitățile tale, având în vedere că le poți delega sau elimina, și folosește timpul liber dobândit după cum crezi de cuviință.</a:t>
            </a:r>
            <a:endParaRPr b="0" i="0" sz="1200" u="none" cap="none" strike="noStrike">
              <a:solidFill>
                <a:schemeClr val="dk1"/>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22" name="Google Shape;222;p17"/>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Timpul este viață!</a:t>
            </a:r>
            <a:endParaRPr b="1" sz="1200">
              <a:solidFill>
                <a:schemeClr val="accent1"/>
              </a:solidFill>
              <a:latin typeface="Raleway Light"/>
              <a:ea typeface="Raleway Light"/>
              <a:cs typeface="Raleway Light"/>
              <a:sym typeface="Raleway Light"/>
            </a:endParaRPr>
          </a:p>
        </p:txBody>
      </p:sp>
      <p:sp>
        <p:nvSpPr>
          <p:cNvPr id="223" name="Google Shape;223;p17"/>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În exercițiul anterior, ți-ai identificat activitățile zilnice, ai determinat strategia de adoptat și ai urmărit timpul în timpul procesului. Luând în considerare așteptările legate de activitățile legate de gen puse asupra femeilor și încărcarea mentală consecventă, reflectează asupra modalităților de a le delega, reduce sau elimina.</a:t>
            </a:r>
            <a:endParaRPr/>
          </a:p>
          <a:p>
            <a:pPr indent="-285750" lvl="0" marL="285750" rtl="0" algn="l">
              <a:lnSpc>
                <a:spcPct val="100000"/>
              </a:lnSpc>
              <a:spcBef>
                <a:spcPts val="601"/>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Observătimpul câștigat din delegarea, reducerea și eliminarea activităților legate de gen.</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grpSp>
        <p:nvGrpSpPr>
          <p:cNvPr id="224" name="Google Shape;224;p17"/>
          <p:cNvGrpSpPr/>
          <p:nvPr/>
        </p:nvGrpSpPr>
        <p:grpSpPr>
          <a:xfrm>
            <a:off x="7964732" y="329097"/>
            <a:ext cx="977040" cy="722852"/>
            <a:chOff x="5255200" y="3006475"/>
            <a:chExt cx="511700" cy="378575"/>
          </a:xfrm>
        </p:grpSpPr>
        <p:sp>
          <p:nvSpPr>
            <p:cNvPr id="225" name="Google Shape;225;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26" name="Google Shape;226;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n-GB"/>
              <a:t>Plan strategic personal</a:t>
            </a:r>
            <a:endParaRPr b="1">
              <a:solidFill>
                <a:schemeClr val="lt1"/>
              </a:solidFill>
            </a:endParaRPr>
          </a:p>
        </p:txBody>
      </p:sp>
      <p:pic>
        <p:nvPicPr>
          <p:cNvPr id="232" name="Google Shape;232;p18"/>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ph type="title"/>
          </p:nvPr>
        </p:nvSpPr>
        <p:spPr>
          <a:xfrm>
            <a:off x="922000" y="500048"/>
            <a:ext cx="7507651" cy="12491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latin typeface="Raleway Light"/>
                <a:ea typeface="Raleway Light"/>
                <a:cs typeface="Raleway Light"/>
                <a:sym typeface="Raleway Light"/>
              </a:rPr>
              <a:t>Ce știi despre </a:t>
            </a:r>
            <a:br>
              <a:rPr lang="en-GB" sz="3600">
                <a:latin typeface="Raleway Light"/>
                <a:ea typeface="Raleway Light"/>
                <a:cs typeface="Raleway Light"/>
                <a:sym typeface="Raleway Light"/>
              </a:rPr>
            </a:br>
            <a:r>
              <a:rPr lang="en-GB" sz="3600">
                <a:solidFill>
                  <a:srgbClr val="FFB600"/>
                </a:solidFill>
                <a:latin typeface="Raleway Light"/>
                <a:ea typeface="Raleway Light"/>
                <a:cs typeface="Raleway Light"/>
                <a:sym typeface="Raleway Light"/>
              </a:rPr>
              <a:t> un plan strategic personal pentru managementul timpului?</a:t>
            </a:r>
            <a:endParaRPr sz="3600">
              <a:solidFill>
                <a:srgbClr val="FFB600"/>
              </a:solidFill>
              <a:latin typeface="Raleway Light"/>
              <a:ea typeface="Raleway Light"/>
              <a:cs typeface="Raleway Light"/>
              <a:sym typeface="Raleway Light"/>
            </a:endParaRPr>
          </a:p>
        </p:txBody>
      </p:sp>
      <p:sp>
        <p:nvSpPr>
          <p:cNvPr id="238" name="Google Shape;238;p19"/>
          <p:cNvSpPr txBox="1"/>
          <p:nvPr>
            <p:ph idx="1" type="body"/>
          </p:nvPr>
        </p:nvSpPr>
        <p:spPr>
          <a:xfrm>
            <a:off x="922001" y="2571750"/>
            <a:ext cx="7627639" cy="19288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300">
                <a:solidFill>
                  <a:srgbClr val="64676E"/>
                </a:solidFill>
                <a:latin typeface="Raleway Light"/>
                <a:ea typeface="Raleway Light"/>
                <a:cs typeface="Raleway Light"/>
                <a:sym typeface="Raleway Light"/>
              </a:rPr>
              <a:t>Unii oameni își petrec întreaga viață muncind din greu pentru a ajunge la capăt, fără să-și facă timp să perceapă ce îi motivează, care sunt visele și obiectivele lor personale în viață.</a:t>
            </a:r>
            <a:endParaRPr/>
          </a:p>
          <a:p>
            <a:pPr indent="0" lvl="0" marL="0" rtl="0" algn="l">
              <a:lnSpc>
                <a:spcPct val="100000"/>
              </a:lnSpc>
              <a:spcBef>
                <a:spcPts val="601"/>
              </a:spcBef>
              <a:spcAft>
                <a:spcPts val="0"/>
              </a:spcAft>
              <a:buSzPts val="1800"/>
              <a:buNone/>
            </a:pPr>
            <a:r>
              <a:rPr lang="en-GB" sz="1300">
                <a:solidFill>
                  <a:srgbClr val="64676E"/>
                </a:solidFill>
                <a:latin typeface="Raleway Light"/>
                <a:ea typeface="Raleway Light"/>
                <a:cs typeface="Raleway Light"/>
                <a:sym typeface="Raleway Light"/>
              </a:rPr>
              <a:t>Cunoașterea viselor tale este o realizare puternică: dacă poți vedea calea, trebuie să o faci pentru a le realiza și toți pașii mici care te vor duce acolo, toată munca ta va avea sens. În continuare, îți vom oferi instrumentele care să te ajute în această cale</a:t>
            </a:r>
            <a:r>
              <a:rPr b="0" i="0" lang="en-GB" sz="1300">
                <a:solidFill>
                  <a:srgbClr val="64676E"/>
                </a:solidFill>
                <a:latin typeface="Raleway Light"/>
                <a:ea typeface="Raleway Light"/>
                <a:cs typeface="Raleway Light"/>
                <a:sym typeface="Raleway Light"/>
              </a:rPr>
              <a:t>.</a:t>
            </a:r>
            <a:br>
              <a:rPr lang="en-GB" sz="1300">
                <a:latin typeface="Raleway Light"/>
                <a:ea typeface="Raleway Light"/>
                <a:cs typeface="Raleway Light"/>
                <a:sym typeface="Raleway Light"/>
              </a:rPr>
            </a:br>
            <a:endParaRPr sz="1300">
              <a:latin typeface="Raleway Light"/>
              <a:ea typeface="Raleway Light"/>
              <a:cs typeface="Raleway Light"/>
              <a:sym typeface="Raleway Light"/>
            </a:endParaRPr>
          </a:p>
        </p:txBody>
      </p:sp>
      <p:sp>
        <p:nvSpPr>
          <p:cNvPr id="239" name="Google Shape;239;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en-GB" sz="700"/>
              <a:t>Numar proiect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idx="1" type="body"/>
          </p:nvPr>
        </p:nvSpPr>
        <p:spPr>
          <a:xfrm>
            <a:off x="946714" y="515437"/>
            <a:ext cx="3871200" cy="427089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Un plan strategic care să se adapteze nevoilor, viselor și competențelor tale actuale va avea conținuturi diferite în consecință, dar trebuie să acorzi întotdeauna o atenție deosebită :</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Stabilește obiectivele și sarcinile în timp (de exemplu, folosind o diagramă, explicată în unitatea anterioară)</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Prioritizează cu înțelepciune (de exemplu, folosind matricea Eisenhower, explicată în unitatea anterioară)</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Fă o pauză între sarcini (dacă nu o faci, cu siguranță îți vei pierde concentrarea și motivația)</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Organizează (ia în considerare perioadele din zi în care ești mai productivă pentru a-ți programa activitățile)</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Elimină sarcinile neesențiale</a:t>
            </a:r>
            <a:endParaRPr/>
          </a:p>
          <a:p>
            <a:pPr indent="-285750" lvl="0" marL="285750" rtl="0" algn="l">
              <a:lnSpc>
                <a:spcPct val="100000"/>
              </a:lnSpc>
              <a:spcBef>
                <a:spcPts val="601"/>
              </a:spcBef>
              <a:spcAft>
                <a:spcPts val="0"/>
              </a:spcAft>
              <a:buSzPts val="1800"/>
              <a:buFont typeface="Noto Sans Symbols"/>
              <a:buChar char="❖"/>
            </a:pPr>
            <a:r>
              <a:rPr lang="en-GB" sz="1300">
                <a:latin typeface="Raleway Light"/>
                <a:ea typeface="Raleway Light"/>
                <a:cs typeface="Raleway Light"/>
                <a:sym typeface="Raleway Light"/>
              </a:rPr>
              <a:t>Planifică pentru ziua următoare</a:t>
            </a:r>
            <a:endParaRPr/>
          </a:p>
        </p:txBody>
      </p:sp>
      <p:sp>
        <p:nvSpPr>
          <p:cNvPr id="245" name="Google Shape;245;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pic>
        <p:nvPicPr>
          <p:cNvPr id="246" name="Google Shape;246;p20"/>
          <p:cNvPicPr preferRelativeResize="0"/>
          <p:nvPr/>
        </p:nvPicPr>
        <p:blipFill rotWithShape="1">
          <a:blip r:embed="rId3">
            <a:alphaModFix/>
          </a:blip>
          <a:srcRect b="0" l="0" r="0" t="0"/>
          <a:stretch/>
        </p:blipFill>
        <p:spPr>
          <a:xfrm>
            <a:off x="4817914" y="457201"/>
            <a:ext cx="2973813" cy="3971358"/>
          </a:xfrm>
          <a:prstGeom prst="rect">
            <a:avLst/>
          </a:prstGeom>
          <a:noFill/>
          <a:ln>
            <a:noFill/>
          </a:ln>
        </p:spPr>
      </p:pic>
      <p:sp>
        <p:nvSpPr>
          <p:cNvPr id="247" name="Google Shape;247;p20"/>
          <p:cNvSpPr txBox="1"/>
          <p:nvPr/>
        </p:nvSpPr>
        <p:spPr>
          <a:xfrm>
            <a:off x="5312664" y="4420072"/>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GB" sz="600" u="none" cap="none" strike="noStrike">
                <a:solidFill>
                  <a:srgbClr val="FFB600"/>
                </a:solidFill>
                <a:latin typeface="Raleway Light"/>
                <a:ea typeface="Raleway Light"/>
                <a:cs typeface="Raleway Light"/>
                <a:sym typeface="Raleway Light"/>
              </a:rPr>
              <a:t>Sursa: </a:t>
            </a:r>
            <a:r>
              <a:rPr b="1" i="0" lang="en-GB" sz="600" u="sng" cap="none" strike="noStrike">
                <a:solidFill>
                  <a:srgbClr val="B3B3B3"/>
                </a:solidFill>
                <a:latin typeface="Raleway Light"/>
                <a:ea typeface="Raleway Light"/>
                <a:cs typeface="Raleway Light"/>
                <a:sym typeface="Raleway Light"/>
                <a:hlinkClick r:id="rId4">
                  <a:extLst>
                    <a:ext uri="{A12FA001-AC4F-418D-AE19-62706E023703}">
                      <ahyp:hlinkClr val="tx"/>
                    </a:ext>
                  </a:extLst>
                </a:hlinkClick>
              </a:rPr>
              <a:t>www.shorturl.at/knzEU</a:t>
            </a:r>
            <a:r>
              <a:rPr b="1" i="0" lang="en-GB" sz="600" u="none" cap="none" strike="noStrike">
                <a:solidFill>
                  <a:srgbClr val="B3B3B3"/>
                </a:solidFill>
                <a:latin typeface="Raleway Light"/>
                <a:ea typeface="Raleway Light"/>
                <a:cs typeface="Raleway Light"/>
                <a:sym typeface="Raleway Light"/>
              </a:rPr>
              <a:t> </a:t>
            </a:r>
            <a:endParaRPr b="0" i="0" sz="1400" u="none" cap="none" strike="noStrike">
              <a:solidFill>
                <a:srgbClr val="000000"/>
              </a:solidFill>
              <a:latin typeface="Arial"/>
              <a:ea typeface="Arial"/>
              <a:cs typeface="Arial"/>
              <a:sym typeface="Arial"/>
            </a:endParaRPr>
          </a:p>
        </p:txBody>
      </p:sp>
      <p:pic>
        <p:nvPicPr>
          <p:cNvPr descr="Uma imagem com objeto, peça-de-xadrez&#10;&#10;Descrição gerada automaticamente" id="248" name="Google Shape;248;p20"/>
          <p:cNvPicPr preferRelativeResize="0"/>
          <p:nvPr/>
        </p:nvPicPr>
        <p:blipFill rotWithShape="1">
          <a:blip r:embed="rId5">
            <a:alphaModFix/>
          </a:blip>
          <a:srcRect b="0" l="0" r="0" t="0"/>
          <a:stretch/>
        </p:blipFill>
        <p:spPr>
          <a:xfrm>
            <a:off x="4813209" y="457201"/>
            <a:ext cx="2978518" cy="39713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pSp>
        <p:nvGrpSpPr>
          <p:cNvPr id="253" name="Google Shape;253;p21"/>
          <p:cNvGrpSpPr/>
          <p:nvPr/>
        </p:nvGrpSpPr>
        <p:grpSpPr>
          <a:xfrm>
            <a:off x="3703042" y="551462"/>
            <a:ext cx="3799930" cy="3991116"/>
            <a:chOff x="2256567" y="627662"/>
            <a:chExt cx="3799930" cy="3991116"/>
          </a:xfrm>
        </p:grpSpPr>
        <p:sp>
          <p:nvSpPr>
            <p:cNvPr id="254" name="Google Shape;254;p21"/>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55" name="Google Shape;255;p21"/>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56" name="Google Shape;256;p21"/>
            <p:cNvSpPr/>
            <p:nvPr/>
          </p:nvSpPr>
          <p:spPr>
            <a:xfrm>
              <a:off x="2887641" y="2279664"/>
              <a:ext cx="1309454"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981C22"/>
                  </a:solidFill>
                  <a:latin typeface="Raleway ExtraBold"/>
                  <a:ea typeface="Raleway ExtraBold"/>
                  <a:cs typeface="Raleway ExtraBold"/>
                  <a:sym typeface="Raleway ExtraBold"/>
                </a:rPr>
                <a:t>Anxietate</a:t>
              </a:r>
              <a:endParaRPr b="0" i="0" sz="1200" u="none" cap="none" strike="noStrike">
                <a:solidFill>
                  <a:srgbClr val="981C22"/>
                </a:solidFill>
                <a:latin typeface="Raleway ExtraBold"/>
                <a:ea typeface="Raleway ExtraBold"/>
                <a:cs typeface="Raleway ExtraBold"/>
                <a:sym typeface="Raleway ExtraBold"/>
              </a:endParaRPr>
            </a:p>
          </p:txBody>
        </p:sp>
        <p:sp>
          <p:nvSpPr>
            <p:cNvPr id="257" name="Google Shape;257;p21"/>
            <p:cNvSpPr/>
            <p:nvPr/>
          </p:nvSpPr>
          <p:spPr>
            <a:xfrm>
              <a:off x="4374916" y="627662"/>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1"/>
                <a:buFont typeface="Arial"/>
                <a:buNone/>
              </a:pPr>
              <a:r>
                <a:rPr b="1" i="0" lang="en-GB" sz="1401" u="none" cap="none" strike="noStrike">
                  <a:solidFill>
                    <a:srgbClr val="981C22"/>
                  </a:solidFill>
                  <a:latin typeface="Raleway ExtraBold"/>
                  <a:ea typeface="Raleway ExtraBold"/>
                  <a:cs typeface="Raleway ExtraBold"/>
                  <a:sym typeface="Raleway ExtraBold"/>
                </a:rPr>
                <a:t>Timp pierdut</a:t>
              </a:r>
              <a:endParaRPr b="1" i="0" sz="1401" u="none" cap="none" strike="noStrike">
                <a:solidFill>
                  <a:srgbClr val="981C22"/>
                </a:solidFill>
                <a:latin typeface="Raleway ExtraBold"/>
                <a:ea typeface="Raleway ExtraBold"/>
                <a:cs typeface="Raleway ExtraBold"/>
                <a:sym typeface="Raleway ExtraBold"/>
              </a:endParaRPr>
            </a:p>
          </p:txBody>
        </p:sp>
        <p:sp>
          <p:nvSpPr>
            <p:cNvPr id="258" name="Google Shape;258;p21"/>
            <p:cNvSpPr/>
            <p:nvPr/>
          </p:nvSpPr>
          <p:spPr>
            <a:xfrm>
              <a:off x="2768335" y="2005008"/>
              <a:ext cx="763561" cy="7899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981C22"/>
                  </a:solidFill>
                  <a:latin typeface="Raleway ExtraBold"/>
                  <a:ea typeface="Raleway ExtraBold"/>
                  <a:cs typeface="Raleway ExtraBold"/>
                  <a:sym typeface="Raleway ExtraBold"/>
                </a:rPr>
                <a:t>Stres</a:t>
              </a:r>
              <a:endParaRPr b="0" i="0" sz="900" u="none" cap="none" strike="noStrike">
                <a:solidFill>
                  <a:srgbClr val="981C22"/>
                </a:solidFill>
                <a:latin typeface="Raleway ExtraBold"/>
                <a:ea typeface="Raleway ExtraBold"/>
                <a:cs typeface="Raleway ExtraBold"/>
                <a:sym typeface="Raleway ExtraBold"/>
              </a:endParaRPr>
            </a:p>
          </p:txBody>
        </p:sp>
        <p:sp>
          <p:nvSpPr>
            <p:cNvPr id="259" name="Google Shape;259;p21"/>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60" name="Google Shape;260;p21"/>
          <p:cNvGrpSpPr/>
          <p:nvPr/>
        </p:nvGrpSpPr>
        <p:grpSpPr>
          <a:xfrm>
            <a:off x="5893670" y="1739566"/>
            <a:ext cx="2440201" cy="2440201"/>
            <a:chOff x="4447194" y="1815766"/>
            <a:chExt cx="2440200" cy="2440200"/>
          </a:xfrm>
        </p:grpSpPr>
        <p:sp>
          <p:nvSpPr>
            <p:cNvPr id="261" name="Google Shape;261;p21"/>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62" name="Google Shape;262;p21"/>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FFFFFF"/>
                  </a:solidFill>
                  <a:latin typeface="Raleway ExtraBold"/>
                  <a:ea typeface="Raleway ExtraBold"/>
                  <a:cs typeface="Raleway ExtraBold"/>
                  <a:sym typeface="Raleway ExtraBold"/>
                </a:rPr>
                <a:t>Muncă de calitate slabă</a:t>
              </a:r>
              <a:endParaRPr b="0" i="0" sz="2400" u="none" cap="none" strike="noStrike">
                <a:solidFill>
                  <a:srgbClr val="FFFFFF"/>
                </a:solidFill>
                <a:latin typeface="Raleway ExtraBold"/>
                <a:ea typeface="Raleway ExtraBold"/>
                <a:cs typeface="Raleway ExtraBold"/>
                <a:sym typeface="Raleway ExtraBold"/>
              </a:endParaRPr>
            </a:p>
          </p:txBody>
        </p:sp>
      </p:grpSp>
      <p:grpSp>
        <p:nvGrpSpPr>
          <p:cNvPr id="263" name="Google Shape;263;p21"/>
          <p:cNvGrpSpPr/>
          <p:nvPr/>
        </p:nvGrpSpPr>
        <p:grpSpPr>
          <a:xfrm>
            <a:off x="5013412" y="1297853"/>
            <a:ext cx="1423801" cy="1423801"/>
            <a:chOff x="3490737" y="1374053"/>
            <a:chExt cx="1423800" cy="1423800"/>
          </a:xfrm>
        </p:grpSpPr>
        <p:sp>
          <p:nvSpPr>
            <p:cNvPr id="264" name="Google Shape;264;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65" name="Google Shape;265;p21"/>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FFFFFF"/>
                  </a:solidFill>
                  <a:latin typeface="Raleway ExtraBold"/>
                  <a:ea typeface="Raleway ExtraBold"/>
                  <a:cs typeface="Raleway ExtraBold"/>
                  <a:sym typeface="Raleway ExtraBold"/>
                </a:rPr>
                <a:t>Pierderea controlului</a:t>
              </a:r>
              <a:endParaRPr b="0" i="0" sz="1001" u="none" cap="none" strike="noStrike">
                <a:solidFill>
                  <a:srgbClr val="FFFFFF"/>
                </a:solidFill>
                <a:latin typeface="Raleway ExtraBold"/>
                <a:ea typeface="Raleway ExtraBold"/>
                <a:cs typeface="Raleway ExtraBold"/>
                <a:sym typeface="Raleway ExtraBold"/>
              </a:endParaRPr>
            </a:p>
          </p:txBody>
        </p:sp>
      </p:grpSp>
      <p:grpSp>
        <p:nvGrpSpPr>
          <p:cNvPr id="266" name="Google Shape;266;p21"/>
          <p:cNvGrpSpPr/>
          <p:nvPr/>
        </p:nvGrpSpPr>
        <p:grpSpPr>
          <a:xfrm>
            <a:off x="4672228" y="2862090"/>
            <a:ext cx="1498800" cy="1498800"/>
            <a:chOff x="644203" y="3718814"/>
            <a:chExt cx="1498800" cy="1498800"/>
          </a:xfrm>
        </p:grpSpPr>
        <p:sp>
          <p:nvSpPr>
            <p:cNvPr id="267" name="Google Shape;267;p21"/>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68" name="Google Shape;268;p21"/>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FFFFFF"/>
                  </a:solidFill>
                  <a:latin typeface="Raleway ExtraBold"/>
                  <a:ea typeface="Raleway ExtraBold"/>
                  <a:cs typeface="Raleway ExtraBold"/>
                  <a:sym typeface="Raleway ExtraBold"/>
                </a:rPr>
                <a:t>Reputație proastă</a:t>
              </a:r>
              <a:endParaRPr b="0" i="0" sz="1001" u="none" cap="none" strike="noStrike">
                <a:solidFill>
                  <a:srgbClr val="FFFFFF"/>
                </a:solidFill>
                <a:latin typeface="Raleway ExtraBold"/>
                <a:ea typeface="Raleway ExtraBold"/>
                <a:cs typeface="Raleway ExtraBold"/>
                <a:sym typeface="Raleway ExtraBold"/>
              </a:endParaRPr>
            </a:p>
          </p:txBody>
        </p:sp>
      </p:grpSp>
      <p:grpSp>
        <p:nvGrpSpPr>
          <p:cNvPr id="269" name="Google Shape;269;p21"/>
          <p:cNvGrpSpPr/>
          <p:nvPr/>
        </p:nvGrpSpPr>
        <p:grpSpPr>
          <a:xfrm>
            <a:off x="7334059" y="1114294"/>
            <a:ext cx="1030261" cy="1030261"/>
            <a:chOff x="3490737" y="1374053"/>
            <a:chExt cx="1423800" cy="1423800"/>
          </a:xfrm>
        </p:grpSpPr>
        <p:sp>
          <p:nvSpPr>
            <p:cNvPr id="270" name="Google Shape;270;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71" name="Google Shape;271;p21"/>
            <p:cNvSpPr txBox="1"/>
            <p:nvPr/>
          </p:nvSpPr>
          <p:spPr>
            <a:xfrm>
              <a:off x="3582225" y="1613603"/>
              <a:ext cx="1240004"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FFFFFF"/>
                  </a:solidFill>
                  <a:latin typeface="Raleway ExtraBold"/>
                  <a:ea typeface="Raleway ExtraBold"/>
                  <a:cs typeface="Raleway ExtraBold"/>
                  <a:sym typeface="Raleway ExtraBold"/>
                </a:rPr>
                <a:t>Randament slab</a:t>
              </a:r>
              <a:endParaRPr b="0" i="0" sz="1001" u="none" cap="none" strike="noStrike">
                <a:solidFill>
                  <a:srgbClr val="FFFFFF"/>
                </a:solidFill>
                <a:latin typeface="Raleway ExtraBold"/>
                <a:ea typeface="Raleway ExtraBold"/>
                <a:cs typeface="Raleway ExtraBold"/>
                <a:sym typeface="Raleway ExtraBold"/>
              </a:endParaRPr>
            </a:p>
          </p:txBody>
        </p:sp>
      </p:grpSp>
      <p:sp>
        <p:nvSpPr>
          <p:cNvPr id="272" name="Google Shape;272;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73" name="Google Shape;273;p21"/>
          <p:cNvSpPr txBox="1"/>
          <p:nvPr/>
        </p:nvSpPr>
        <p:spPr>
          <a:xfrm>
            <a:off x="921999" y="409464"/>
            <a:ext cx="350712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en-GB" sz="1300" u="none" cap="none" strike="noStrike">
                <a:solidFill>
                  <a:schemeClr val="dk2"/>
                </a:solidFill>
                <a:latin typeface="Raleway Light"/>
                <a:ea typeface="Raleway Light"/>
                <a:cs typeface="Raleway Light"/>
                <a:sym typeface="Raleway Light"/>
              </a:rPr>
              <a:t>A fi conștienți de implicațiile managementului defectuos al timpului ne amintește de ceea ce nu ne dorim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B600"/>
              </a:buClr>
              <a:buSzPts val="1800"/>
              <a:buFont typeface="Noto Sans Symbols"/>
              <a:buChar char="❖"/>
            </a:pPr>
            <a:r>
              <a:rPr b="0" i="0" lang="en-GB" sz="1300" u="none" cap="none" strike="noStrike">
                <a:solidFill>
                  <a:schemeClr val="dk2"/>
                </a:solidFill>
                <a:latin typeface="Raleway Light"/>
                <a:ea typeface="Raleway Light"/>
                <a:cs typeface="Raleway Light"/>
                <a:sym typeface="Raleway Light"/>
              </a:rPr>
              <a:t>Flux de lucru slab (de exemplu, nerealizarea sarcinilor asociate împreună reduce eficiența)</a:t>
            </a:r>
            <a:endParaRPr/>
          </a:p>
          <a:p>
            <a:pPr indent="-285750" lvl="0" marL="285750" marR="0" rtl="0" algn="l">
              <a:lnSpc>
                <a:spcPct val="100000"/>
              </a:lnSpc>
              <a:spcBef>
                <a:spcPts val="0"/>
              </a:spcBef>
              <a:spcAft>
                <a:spcPts val="0"/>
              </a:spcAft>
              <a:buClr>
                <a:srgbClr val="FFB600"/>
              </a:buClr>
              <a:buSzPts val="1800"/>
              <a:buFont typeface="Noto Sans Symbols"/>
              <a:buChar char="❖"/>
            </a:pPr>
            <a:r>
              <a:rPr b="0" i="0" lang="en-GB" sz="1300" u="none" cap="none" strike="noStrike">
                <a:solidFill>
                  <a:schemeClr val="dk2"/>
                </a:solidFill>
                <a:latin typeface="Raleway Light"/>
                <a:ea typeface="Raleway Light"/>
                <a:cs typeface="Raleway Light"/>
                <a:sym typeface="Raleway Light"/>
              </a:rPr>
              <a:t>Timp pierdut (de exemplu, utilizarea rețelelor sociale în timp ce efectuezi o sarcină va compromite rezultatul)</a:t>
            </a:r>
            <a:endParaRPr/>
          </a:p>
          <a:p>
            <a:pPr indent="-285750" lvl="0" marL="285750" marR="0" rtl="0" algn="l">
              <a:lnSpc>
                <a:spcPct val="100000"/>
              </a:lnSpc>
              <a:spcBef>
                <a:spcPts val="0"/>
              </a:spcBef>
              <a:spcAft>
                <a:spcPts val="0"/>
              </a:spcAft>
              <a:buClr>
                <a:srgbClr val="FFB600"/>
              </a:buClr>
              <a:buSzPts val="1800"/>
              <a:buFont typeface="Noto Sans Symbols"/>
              <a:buChar char="❖"/>
            </a:pPr>
            <a:r>
              <a:rPr b="0" i="0" lang="en-GB" sz="1300" u="none" cap="none" strike="noStrike">
                <a:solidFill>
                  <a:schemeClr val="dk2"/>
                </a:solidFill>
                <a:latin typeface="Raleway Light"/>
                <a:ea typeface="Raleway Light"/>
                <a:cs typeface="Raleway Light"/>
                <a:sym typeface="Raleway Light"/>
              </a:rPr>
              <a:t>Pierderea controlului (de exemplu, anxietatea apare atunci când nu cunoști următorul pas într-o sarcină nouă;)</a:t>
            </a:r>
            <a:endParaRPr/>
          </a:p>
          <a:p>
            <a:pPr indent="-285750" lvl="0" marL="285750" marR="0" rtl="0" algn="l">
              <a:lnSpc>
                <a:spcPct val="100000"/>
              </a:lnSpc>
              <a:spcBef>
                <a:spcPts val="0"/>
              </a:spcBef>
              <a:spcAft>
                <a:spcPts val="0"/>
              </a:spcAft>
              <a:buClr>
                <a:srgbClr val="FFB600"/>
              </a:buClr>
              <a:buSzPts val="1800"/>
              <a:buFont typeface="Noto Sans Symbols"/>
              <a:buChar char="❖"/>
            </a:pPr>
            <a:r>
              <a:rPr b="0" i="0" lang="en-GB" sz="1300" u="none" cap="none" strike="noStrike">
                <a:solidFill>
                  <a:schemeClr val="dk2"/>
                </a:solidFill>
                <a:latin typeface="Raleway Light"/>
                <a:ea typeface="Raleway Light"/>
                <a:cs typeface="Raleway Light"/>
                <a:sym typeface="Raleway Light"/>
              </a:rPr>
              <a:t>Muncă de proastă calitate (de exemplu, grăbirea pentru a îndeplini sarcinile are un impact mare asupra calității)</a:t>
            </a:r>
            <a:endParaRPr/>
          </a:p>
          <a:p>
            <a:pPr indent="-285750" lvl="0" marL="285750" marR="0" rtl="0" algn="l">
              <a:lnSpc>
                <a:spcPct val="100000"/>
              </a:lnSpc>
              <a:spcBef>
                <a:spcPts val="0"/>
              </a:spcBef>
              <a:spcAft>
                <a:spcPts val="0"/>
              </a:spcAft>
              <a:buClr>
                <a:srgbClr val="FFB600"/>
              </a:buClr>
              <a:buSzPts val="1800"/>
              <a:buFont typeface="Noto Sans Symbols"/>
              <a:buChar char="❖"/>
            </a:pPr>
            <a:r>
              <a:rPr b="0" i="0" lang="en-GB" sz="1300" u="none" cap="none" strike="noStrike">
                <a:solidFill>
                  <a:schemeClr val="dk2"/>
                </a:solidFill>
                <a:latin typeface="Raleway Light"/>
                <a:ea typeface="Raleway Light"/>
                <a:cs typeface="Raleway Light"/>
                <a:sym typeface="Raleway Light"/>
              </a:rPr>
              <a:t>Reputație slabă (de exemplu, dacă nu respecți în mod constant termenele limită, clienții tăi își vor duce afacerile în altă parte)</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Elaborarea unui plan strategic </a:t>
            </a:r>
            <a:br>
              <a:rPr b="1" lang="en-GB" sz="1400">
                <a:solidFill>
                  <a:schemeClr val="accent1"/>
                </a:solidFill>
                <a:latin typeface="Raleway Light"/>
                <a:ea typeface="Raleway Light"/>
                <a:cs typeface="Raleway Light"/>
                <a:sym typeface="Raleway Light"/>
              </a:rPr>
            </a:br>
            <a:r>
              <a:rPr lang="en-GB" sz="1200">
                <a:latin typeface="Raleway Light"/>
                <a:ea typeface="Raleway Light"/>
                <a:cs typeface="Raleway Light"/>
                <a:sym typeface="Raleway Light"/>
              </a:rPr>
              <a:t> Pentru a nu cădea pradă obstacolelor pe care le poți întâlni în viața ta de zi cu zi, elaborează-ți o strategie de management al timpului, ținând cont de așteptările, principiile și nevoile tale.. </a:t>
            </a:r>
            <a:endParaRPr b="1" sz="1200">
              <a:solidFill>
                <a:schemeClr val="accent1"/>
              </a:solidFill>
              <a:latin typeface="Raleway Light"/>
              <a:ea typeface="Raleway Light"/>
              <a:cs typeface="Raleway Light"/>
              <a:sym typeface="Raleway Light"/>
            </a:endParaRPr>
          </a:p>
        </p:txBody>
      </p:sp>
      <p:sp>
        <p:nvSpPr>
          <p:cNvPr id="279" name="Google Shape;279;p22"/>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Pași pentru finalizarea activității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Pasul1: </a:t>
            </a:r>
            <a:r>
              <a:rPr lang="en-GB" sz="1100">
                <a:latin typeface="Raleway Light"/>
                <a:ea typeface="Raleway Light"/>
                <a:cs typeface="Raleway Light"/>
                <a:sym typeface="Raleway Light"/>
              </a:rPr>
              <a:t>Urmărește videoclipul „Activități de formare în managementul timpului”.</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Pasul2: </a:t>
            </a:r>
            <a:r>
              <a:rPr lang="en-GB" sz="1100">
                <a:latin typeface="Raleway Light"/>
                <a:ea typeface="Raleway Light"/>
                <a:cs typeface="Raleway Light"/>
                <a:sym typeface="Raleway Light"/>
              </a:rPr>
              <a:t>Identifică strategiile prezentate în videoclip care te atrag cel mai mult și pe care crezi că le poți face.</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Pasul3: </a:t>
            </a:r>
            <a:r>
              <a:rPr lang="en-GB" sz="1100">
                <a:latin typeface="Raleway Light"/>
                <a:ea typeface="Raleway Light"/>
                <a:cs typeface="Raleway Light"/>
                <a:sym typeface="Raleway Light"/>
              </a:rPr>
              <a:t>Discută cu colegii tăi strategiile alese și explică de ce le-ai ales.</a:t>
            </a:r>
            <a:endParaRPr/>
          </a:p>
          <a:p>
            <a:pPr indent="0" lvl="0" marL="0" rtl="0" algn="l">
              <a:lnSpc>
                <a:spcPct val="100000"/>
              </a:lnSpc>
              <a:spcBef>
                <a:spcPts val="601"/>
              </a:spcBef>
              <a:spcAft>
                <a:spcPts val="0"/>
              </a:spcAft>
              <a:buSzPts val="1800"/>
              <a:buNone/>
            </a:pPr>
            <a:r>
              <a:rPr b="1" lang="en-GB" sz="1100">
                <a:latin typeface="Raleway Light"/>
                <a:ea typeface="Raleway Light"/>
                <a:cs typeface="Raleway Light"/>
                <a:sym typeface="Raleway Light"/>
              </a:rPr>
              <a:t>Pasul4: </a:t>
            </a:r>
            <a:r>
              <a:rPr lang="en-GB" sz="1100">
                <a:latin typeface="Raleway Light"/>
                <a:ea typeface="Raleway Light"/>
                <a:cs typeface="Raleway Light"/>
                <a:sym typeface="Raleway Light"/>
              </a:rPr>
              <a:t>Examinează alegerile tale luând în considerare feedback-ul primit.</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a:solidFill>
                  <a:schemeClr val="lt1"/>
                </a:solidFill>
                <a:highlight>
                  <a:srgbClr val="FFB600"/>
                </a:highlight>
                <a:latin typeface="Raleway Light"/>
                <a:ea typeface="Raleway Light"/>
                <a:cs typeface="Raleway Light"/>
                <a:sym typeface="Raleway Light"/>
              </a:rPr>
              <a:t>TIMP </a:t>
            </a:r>
            <a:r>
              <a:rPr lang="en-GB" sz="1200">
                <a:solidFill>
                  <a:schemeClr val="dk1"/>
                </a:solidFill>
                <a:latin typeface="Raleway Light"/>
                <a:ea typeface="Raleway Light"/>
                <a:cs typeface="Raleway Light"/>
                <a:sym typeface="Raleway Light"/>
              </a:rPr>
              <a:t>20 minute</a:t>
            </a:r>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280" name="Google Shape;280;p22"/>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latin typeface="Raleway Light"/>
                <a:ea typeface="Raleway Light"/>
                <a:cs typeface="Raleway Light"/>
                <a:sym typeface="Raleway Light"/>
              </a:rPr>
              <a:t>Activități de formare în managementul timpului</a:t>
            </a:r>
            <a:endParaRPr b="1"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200" u="sng">
                <a:solidFill>
                  <a:schemeClr val="hlink"/>
                </a:solidFill>
                <a:latin typeface="Raleway Light"/>
                <a:ea typeface="Raleway Light"/>
                <a:cs typeface="Raleway Light"/>
                <a:sym typeface="Raleway Light"/>
                <a:hlinkClick r:id="rId3"/>
              </a:rPr>
              <a:t>www.youtube.com/watch?v=Kq5dlmojKYc</a:t>
            </a:r>
            <a:r>
              <a:rPr lang="en-GB" sz="1200">
                <a:latin typeface="Raleway Light"/>
                <a:ea typeface="Raleway Light"/>
                <a:cs typeface="Raleway Light"/>
                <a:sym typeface="Raleway Light"/>
              </a:rPr>
              <a:t> </a:t>
            </a:r>
            <a:endParaRPr/>
          </a:p>
          <a:p>
            <a:pPr indent="0" lvl="0" marL="0" rtl="0" algn="l">
              <a:lnSpc>
                <a:spcPct val="100000"/>
              </a:lnSpc>
              <a:spcBef>
                <a:spcPts val="0"/>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81" name="Google Shape;281;p22"/>
          <p:cNvGrpSpPr/>
          <p:nvPr/>
        </p:nvGrpSpPr>
        <p:grpSpPr>
          <a:xfrm>
            <a:off x="7964732" y="329097"/>
            <a:ext cx="977040" cy="722852"/>
            <a:chOff x="5255200" y="3006475"/>
            <a:chExt cx="511700" cy="378575"/>
          </a:xfrm>
        </p:grpSpPr>
        <p:sp>
          <p:nvSpPr>
            <p:cNvPr id="282" name="Google Shape;282;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3" name="Google Shape;283;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Luați în considerare beneficiile pe termen lung ale unei strategii de gestionare a timpului</a:t>
            </a:r>
            <a:endParaRPr b="1" sz="1200">
              <a:solidFill>
                <a:schemeClr val="accent1"/>
              </a:solidFill>
              <a:latin typeface="Raleway Light"/>
              <a:ea typeface="Raleway Light"/>
              <a:cs typeface="Raleway Light"/>
              <a:sym typeface="Raleway Light"/>
            </a:endParaRPr>
          </a:p>
        </p:txBody>
      </p:sp>
      <p:sp>
        <p:nvSpPr>
          <p:cNvPr id="289" name="Google Shape;289;p23"/>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Reflecție</a:t>
            </a:r>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Cerințele de îngrijire a familiei cu normă întreagă impuse femeilor pot duce la stres, anxietate și epuizare. Cum vă poate ajuta să vă oferiți o strategie de management al timpului să evitați acest lucru?</a:t>
            </a:r>
            <a:endParaRPr/>
          </a:p>
          <a:p>
            <a:pPr indent="-285750" lvl="0" marL="285750" rtl="0" algn="l">
              <a:lnSpc>
                <a:spcPct val="100000"/>
              </a:lnSpc>
              <a:spcBef>
                <a:spcPts val="601"/>
              </a:spcBef>
              <a:spcAft>
                <a:spcPts val="0"/>
              </a:spcAft>
              <a:buSzPts val="1800"/>
              <a:buFont typeface="Noto Sans Symbols"/>
              <a:buChar char="▪"/>
            </a:pPr>
            <a:r>
              <a:rPr lang="en-GB" sz="1200">
                <a:solidFill>
                  <a:schemeClr val="dk1"/>
                </a:solidFill>
                <a:latin typeface="Raleway Light"/>
                <a:ea typeface="Raleway Light"/>
                <a:cs typeface="Raleway Light"/>
                <a:sym typeface="Raleway Light"/>
              </a:rPr>
              <a:t>Încărcarea mentală pe care femeile o primesc din diviziunea domestică dezechilibrată, invizibilă, fără limite și de durată, le va afecta performanța în muncă și sănătatea. Explicați cum delegarea treburilor casnice vă poate ajuta să conciliați cerințele profesionale cu cele ale familiei.</a:t>
            </a:r>
            <a:endParaRPr b="1" sz="1200">
              <a:solidFill>
                <a:srgbClr val="FFB600"/>
              </a:solidFill>
              <a:latin typeface="Raleway Light"/>
              <a:ea typeface="Raleway Light"/>
              <a:cs typeface="Raleway Light"/>
              <a:sym typeface="Raleway Light"/>
            </a:endParaRPr>
          </a:p>
        </p:txBody>
      </p:sp>
      <p:sp>
        <p:nvSpPr>
          <p:cNvPr id="290" name="Google Shape;290;p23"/>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Acțiune</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După aceasta îți creezi </a:t>
            </a:r>
            <a:r>
              <a:rPr lang="en-GB" sz="1200">
                <a:solidFill>
                  <a:srgbClr val="4C4C4C"/>
                </a:solidFill>
                <a:latin typeface="Raleway Light"/>
                <a:ea typeface="Raleway Light"/>
                <a:cs typeface="Raleway Light"/>
                <a:sym typeface="Raleway Light"/>
              </a:rPr>
              <a:t>strategia de management al timpului, adoptând acțiunile pe care le consideri potrivite pentru fiecare ocazie, ținând cont de obiectivele tale, prioritizându-le și programându-le zilnic.</a:t>
            </a:r>
            <a:endParaRPr>
              <a:solidFill>
                <a:srgbClr val="4C4C4C"/>
              </a:solidFill>
            </a:endParaRPr>
          </a:p>
        </p:txBody>
      </p:sp>
      <p:grpSp>
        <p:nvGrpSpPr>
          <p:cNvPr id="291" name="Google Shape;291;p23"/>
          <p:cNvGrpSpPr/>
          <p:nvPr/>
        </p:nvGrpSpPr>
        <p:grpSpPr>
          <a:xfrm>
            <a:off x="7964732" y="329097"/>
            <a:ext cx="977040" cy="722852"/>
            <a:chOff x="5255200" y="3006475"/>
            <a:chExt cx="511700" cy="378575"/>
          </a:xfrm>
        </p:grpSpPr>
        <p:sp>
          <p:nvSpPr>
            <p:cNvPr id="292" name="Google Shape;292;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93" name="Google Shape;293;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ph type="title"/>
          </p:nvPr>
        </p:nvSpPr>
        <p:spPr>
          <a:xfrm>
            <a:off x="857224" y="428610"/>
            <a:ext cx="6866100"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solidFill>
                  <a:srgbClr val="FFB600"/>
                </a:solidFill>
                <a:latin typeface="Raleway Medium"/>
                <a:ea typeface="Raleway Medium"/>
                <a:cs typeface="Raleway Medium"/>
                <a:sym typeface="Raleway Medium"/>
              </a:rPr>
              <a:t>Pentru a afla mai multe despre acest modul :</a:t>
            </a:r>
            <a:endParaRPr sz="3200">
              <a:solidFill>
                <a:srgbClr val="FFB600"/>
              </a:solidFill>
              <a:latin typeface="Raleway Medium"/>
              <a:ea typeface="Raleway Medium"/>
              <a:cs typeface="Raleway Medium"/>
              <a:sym typeface="Raleway Medium"/>
            </a:endParaRPr>
          </a:p>
        </p:txBody>
      </p:sp>
      <p:sp>
        <p:nvSpPr>
          <p:cNvPr id="299" name="Google Shape;299;p24"/>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GB" sz="1300">
                <a:solidFill>
                  <a:srgbClr val="FFB600"/>
                </a:solidFill>
                <a:latin typeface="Raleway Light"/>
                <a:ea typeface="Raleway Light"/>
                <a:cs typeface="Raleway Light"/>
                <a:sym typeface="Raleway Light"/>
              </a:rPr>
              <a:t>Managementul timpului – Planificarea și controlul cât timp să aloce activităților specifice : </a:t>
            </a:r>
            <a:endParaRPr/>
          </a:p>
          <a:p>
            <a:pPr indent="0" lvl="0" marL="114302" rtl="0" algn="l">
              <a:lnSpc>
                <a:spcPct val="100000"/>
              </a:lnSpc>
              <a:spcBef>
                <a:spcPts val="0"/>
              </a:spcBef>
              <a:spcAft>
                <a:spcPts val="0"/>
              </a:spcAft>
              <a:buSzPts val="1800"/>
              <a:buNone/>
            </a:pPr>
            <a:r>
              <a:rPr lang="en-GB" sz="1300" u="sng">
                <a:solidFill>
                  <a:schemeClr val="hlink"/>
                </a:solidFill>
                <a:latin typeface="Raleway Light"/>
                <a:ea typeface="Raleway Light"/>
                <a:cs typeface="Raleway Light"/>
                <a:sym typeface="Raleway Light"/>
                <a:hlinkClick r:id="rId3"/>
              </a:rPr>
              <a:t>https://corporatefinanceinstitute.com/resources/management/time-management-list-tips/</a:t>
            </a:r>
            <a:r>
              <a:rPr lang="en-GB" sz="1300">
                <a:latin typeface="Raleway Light"/>
                <a:ea typeface="Raleway Light"/>
                <a:cs typeface="Raleway Light"/>
                <a:sym typeface="Raleway Light"/>
              </a:rPr>
              <a:t> </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GB" sz="1300">
                <a:solidFill>
                  <a:srgbClr val="FFB600"/>
                </a:solidFill>
                <a:latin typeface="Raleway Light"/>
                <a:ea typeface="Raleway Light"/>
                <a:cs typeface="Raleway Light"/>
                <a:sym typeface="Raleway Light"/>
              </a:rPr>
              <a:t>Abilități importante de gestionare a timpului pentru succesul la locul de muncă</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GB" sz="1300" u="sng">
                <a:solidFill>
                  <a:schemeClr val="hlink"/>
                </a:solidFill>
                <a:latin typeface="Raleway Light"/>
                <a:ea typeface="Raleway Light"/>
                <a:cs typeface="Raleway Light"/>
                <a:sym typeface="Raleway Light"/>
                <a:hlinkClick r:id="rId4"/>
              </a:rPr>
              <a:t>www.thebalancemoney.com/time-management-skills-2063776</a:t>
            </a:r>
            <a:r>
              <a:rPr lang="en-GB" sz="1300">
                <a:latin typeface="Raleway Light"/>
                <a:ea typeface="Raleway Light"/>
                <a:cs typeface="Raleway Light"/>
                <a:sym typeface="Raleway Light"/>
              </a:rPr>
              <a:t>  </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GB" sz="1300">
                <a:solidFill>
                  <a:srgbClr val="FFB600"/>
                </a:solidFill>
                <a:latin typeface="Raleway Light"/>
                <a:ea typeface="Raleway Light"/>
                <a:cs typeface="Raleway Light"/>
                <a:sym typeface="Raleway Light"/>
              </a:rPr>
              <a:t>Ce este o diagramă de flux?</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en-GB" sz="1300" u="sng">
                <a:solidFill>
                  <a:schemeClr val="hlink"/>
                </a:solidFill>
                <a:latin typeface="Raleway Light"/>
                <a:ea typeface="Raleway Light"/>
                <a:cs typeface="Raleway Light"/>
                <a:sym typeface="Raleway Light"/>
                <a:hlinkClick r:id="rId5"/>
              </a:rPr>
              <a:t>https://asq.org/quality-resources/flowchart</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en-GB" sz="1300">
                <a:solidFill>
                  <a:srgbClr val="FFB600"/>
                </a:solidFill>
                <a:latin typeface="Raleway Light"/>
                <a:ea typeface="Raleway Light"/>
                <a:cs typeface="Raleway Light"/>
                <a:sym typeface="Raleway Light"/>
              </a:rPr>
              <a:t>Planificarea, stresul și îngrijorarea pun încărcătura mentală asupra mamelor – va fi 2022 anul în care împart povara?</a:t>
            </a:r>
            <a:endParaRPr/>
          </a:p>
          <a:p>
            <a:pPr indent="0" lvl="0" marL="114302" rtl="0" algn="l">
              <a:lnSpc>
                <a:spcPct val="100000"/>
              </a:lnSpc>
              <a:spcBef>
                <a:spcPts val="601"/>
              </a:spcBef>
              <a:spcAft>
                <a:spcPts val="0"/>
              </a:spcAft>
              <a:buSzPts val="1800"/>
              <a:buNone/>
            </a:pPr>
            <a:r>
              <a:rPr lang="en-GB" sz="1300" u="sng">
                <a:solidFill>
                  <a:schemeClr val="hlink"/>
                </a:solidFill>
                <a:latin typeface="Raleway Light"/>
                <a:ea typeface="Raleway Light"/>
                <a:cs typeface="Raleway Light"/>
                <a:sym typeface="Raleway Light"/>
                <a:hlinkClick r:id="rId6"/>
              </a:rPr>
              <a:t>https://theconversation.com/planning-stress-and-worry-put-the-mental-load-on-mothers-will-2022-be-the-year-they-share-the-burden-172599</a:t>
            </a:r>
            <a:r>
              <a:rPr lang="en-GB" sz="1300">
                <a:latin typeface="Raleway Light"/>
                <a:ea typeface="Raleway Light"/>
                <a:cs typeface="Raleway Light"/>
                <a:sym typeface="Raleway Light"/>
              </a:rPr>
              <a:t> </a:t>
            </a:r>
            <a:endParaRPr sz="1200">
              <a:latin typeface="Raleway Light"/>
              <a:ea typeface="Raleway Light"/>
              <a:cs typeface="Raleway Light"/>
              <a:sym typeface="Raleway Light"/>
            </a:endParaRPr>
          </a:p>
        </p:txBody>
      </p:sp>
      <p:grpSp>
        <p:nvGrpSpPr>
          <p:cNvPr id="300" name="Google Shape;300;p24"/>
          <p:cNvGrpSpPr/>
          <p:nvPr/>
        </p:nvGrpSpPr>
        <p:grpSpPr>
          <a:xfrm>
            <a:off x="8089119" y="319162"/>
            <a:ext cx="728350" cy="743348"/>
            <a:chOff x="3955900" y="2984500"/>
            <a:chExt cx="414000" cy="422525"/>
          </a:xfrm>
        </p:grpSpPr>
        <p:sp>
          <p:nvSpPr>
            <p:cNvPr id="301" name="Google Shape;301;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2" name="Google Shape;302;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3" name="Google Shape;303;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GB">
                <a:solidFill>
                  <a:srgbClr val="981C22"/>
                </a:solidFill>
                <a:latin typeface="Raleway ExtraBold"/>
                <a:ea typeface="Raleway ExtraBold"/>
                <a:cs typeface="Raleway ExtraBold"/>
                <a:sym typeface="Raleway ExtraBold"/>
              </a:rPr>
              <a:t>Echilibrul nu este un management mai bun al timpului, ci un management mai bun al limitelor. Echilibrul înseamnă a face alegeri și a te bucura de aceste alegeri. </a:t>
            </a:r>
            <a:endParaRPr/>
          </a:p>
          <a:p>
            <a:pPr indent="0" lvl="0" marL="0" rtl="0" algn="ctr">
              <a:lnSpc>
                <a:spcPct val="100000"/>
              </a:lnSpc>
              <a:spcBef>
                <a:spcPts val="601"/>
              </a:spcBef>
              <a:spcAft>
                <a:spcPts val="0"/>
              </a:spcAft>
              <a:buSzPts val="3000"/>
              <a:buNone/>
            </a:pPr>
            <a:r>
              <a:rPr i="0" lang="en-GB">
                <a:solidFill>
                  <a:srgbClr val="981C22"/>
                </a:solidFill>
                <a:latin typeface="Raleway ExtraBold"/>
                <a:ea typeface="Raleway ExtraBold"/>
                <a:cs typeface="Raleway ExtraBold"/>
                <a:sym typeface="Raleway ExtraBold"/>
              </a:rPr>
              <a:t>´Betsy Jacobson</a:t>
            </a:r>
            <a:endParaRPr>
              <a:latin typeface="Raleway ExtraBold"/>
              <a:ea typeface="Raleway ExtraBold"/>
              <a:cs typeface="Raleway ExtraBold"/>
              <a:sym typeface="Raleway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Stabilește un </a:t>
            </a:r>
            <a:r>
              <a:rPr lang="en-GB" sz="3600">
                <a:solidFill>
                  <a:srgbClr val="FFD366"/>
                </a:solidFill>
              </a:rPr>
              <a:t>nou obiectiv </a:t>
            </a:r>
            <a:r>
              <a:rPr lang="en-GB" sz="3600"/>
              <a:t>și finalizează un alt modul!</a:t>
            </a:r>
            <a:endParaRPr sz="3600"/>
          </a:p>
        </p:txBody>
      </p:sp>
      <p:sp>
        <p:nvSpPr>
          <p:cNvPr id="314" name="Google Shape;314;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GB"/>
              <a:t>‹#›</a:t>
            </a:fld>
            <a:endParaRPr/>
          </a:p>
        </p:txBody>
      </p:sp>
      <p:grpSp>
        <p:nvGrpSpPr>
          <p:cNvPr id="315" name="Google Shape;315;p26"/>
          <p:cNvGrpSpPr/>
          <p:nvPr/>
        </p:nvGrpSpPr>
        <p:grpSpPr>
          <a:xfrm>
            <a:off x="8152039" y="369833"/>
            <a:ext cx="602425" cy="641836"/>
            <a:chOff x="5970800" y="1619250"/>
            <a:chExt cx="428650" cy="456725"/>
          </a:xfrm>
        </p:grpSpPr>
        <p:sp>
          <p:nvSpPr>
            <p:cNvPr id="316" name="Google Shape;316;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7" name="Google Shape;317;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8" name="Google Shape;318;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9" name="Google Shape;319;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0" name="Google Shape;320;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21" name="Google Shape;321;p26"/>
          <p:cNvGraphicFramePr/>
          <p:nvPr/>
        </p:nvGraphicFramePr>
        <p:xfrm>
          <a:off x="3925427" y="703846"/>
          <a:ext cx="3000000" cy="3000000"/>
        </p:xfrm>
        <a:graphic>
          <a:graphicData uri="http://schemas.openxmlformats.org/drawingml/2006/table">
            <a:tbl>
              <a:tblPr bandRow="1" firstRow="1">
                <a:noFill/>
                <a:tableStyleId>{C53A8ACA-35EC-402A-9208-504A44A31076}</a:tableStyleId>
              </a:tblPr>
              <a:tblGrid>
                <a:gridCol w="3819725"/>
              </a:tblGrid>
              <a:tr h="466275">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Perfecţionarea abilităţilor soft</a:t>
                      </a:r>
                      <a:endParaRPr b="0" i="0" sz="1400" u="none" cap="none" strike="noStrike">
                        <a:solidFill>
                          <a:srgbClr val="00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M6: </a:t>
                      </a:r>
                      <a:r>
                        <a:rPr b="1" i="0" lang="en-GB" sz="1000" u="none" cap="none" strike="noStrike">
                          <a:solidFill>
                            <a:schemeClr val="dk1"/>
                          </a:solidFill>
                          <a:latin typeface="Raleway Thin"/>
                          <a:ea typeface="Raleway Thin"/>
                          <a:cs typeface="Raleway Thin"/>
                          <a:sym typeface="Raleway Thin"/>
                        </a:rPr>
                        <a:t>Competențe de comunicare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M7: </a:t>
                      </a:r>
                      <a:r>
                        <a:rPr b="1" i="0" lang="en-GB" sz="1000" u="none" cap="none" strike="noStrike">
                          <a:solidFill>
                            <a:schemeClr val="dk1"/>
                          </a:solidFill>
                          <a:latin typeface="Raleway Thin"/>
                          <a:ea typeface="Raleway Thin"/>
                          <a:cs typeface="Raleway Thin"/>
                          <a:sym typeface="Raleway Thin"/>
                        </a:rPr>
                        <a:t>Motivarea și autonomia personală</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M8: </a:t>
                      </a:r>
                      <a:r>
                        <a:rPr b="1" i="0" lang="en-GB" sz="1000" u="none" cap="none" strike="noStrike">
                          <a:solidFill>
                            <a:srgbClr val="000000"/>
                          </a:solidFill>
                          <a:latin typeface="Raleway Thin"/>
                          <a:ea typeface="Raleway Thin"/>
                          <a:cs typeface="Raleway Thin"/>
                          <a:sym typeface="Raleway Thin"/>
                        </a:rPr>
                        <a:t>Managementul timpului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M9: </a:t>
                      </a:r>
                      <a:r>
                        <a:rPr b="1" i="0" lang="en-GB" sz="1000" u="none" cap="none" strike="noStrike">
                          <a:solidFill>
                            <a:srgbClr val="000000"/>
                          </a:solidFill>
                          <a:latin typeface="Raleway Thin"/>
                          <a:ea typeface="Raleway Thin"/>
                          <a:cs typeface="Raleway Thin"/>
                          <a:sym typeface="Raleway Thin"/>
                        </a:rPr>
                        <a:t>Echilibrul profesie-viață personală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M10: </a:t>
                      </a:r>
                      <a:r>
                        <a:rPr b="1" i="0" lang="en-GB" sz="1000" u="none" cap="none" strike="noStrike">
                          <a:solidFill>
                            <a:srgbClr val="000000"/>
                          </a:solidFill>
                          <a:latin typeface="Raleway Thin"/>
                          <a:ea typeface="Raleway Thin"/>
                          <a:cs typeface="Raleway Thin"/>
                          <a:sym typeface="Raleway Thin"/>
                        </a:rPr>
                        <a:t>Stabilirea obiectivelor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M11: </a:t>
                      </a:r>
                      <a:r>
                        <a:rPr b="1" i="0" lang="en-GB" sz="1000" u="none" cap="none" strike="noStrike">
                          <a:solidFill>
                            <a:srgbClr val="000000"/>
                          </a:solidFill>
                          <a:latin typeface="Raleway Thin"/>
                          <a:ea typeface="Raleway Thin"/>
                          <a:cs typeface="Raleway Thin"/>
                          <a:sym typeface="Raleway Thin"/>
                        </a:rPr>
                        <a:t>Rezolvarea problemelor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M12: </a:t>
                      </a:r>
                      <a:r>
                        <a:rPr b="1" i="0" lang="en-GB" sz="1000" u="none" cap="none" strike="noStrike">
                          <a:solidFill>
                            <a:srgbClr val="000000"/>
                          </a:solidFill>
                          <a:latin typeface="Raleway Thin"/>
                          <a:ea typeface="Raleway Thin"/>
                          <a:cs typeface="Raleway Thin"/>
                          <a:sym typeface="Raleway Thin"/>
                        </a:rPr>
                        <a:t>Promovarea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M13: </a:t>
                      </a:r>
                      <a:r>
                        <a:rPr b="1" i="0" lang="en-GB" sz="1000" u="none" cap="none" strike="noStrike">
                          <a:solidFill>
                            <a:srgbClr val="000000"/>
                          </a:solidFill>
                          <a:latin typeface="Raleway Thin"/>
                          <a:ea typeface="Raleway Thin"/>
                          <a:cs typeface="Raleway Thin"/>
                          <a:sym typeface="Raleway Thin"/>
                        </a:rPr>
                        <a:t>Aptitudini de prezentare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en-GB" sz="700"/>
              <a:t>Numar proiect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27" name="Google Shape;327;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28" name="Google Shape;328;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29" name="Google Shape;329;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GB">
                <a:latin typeface="Raleway Medium"/>
                <a:ea typeface="Raleway Medium"/>
                <a:cs typeface="Raleway Medium"/>
                <a:sym typeface="Raleway Medium"/>
              </a:rPr>
              <a:t>Nu vă fie frică să creșteți încet, să vă fie frică să rămâneți pe loc.</a:t>
            </a:r>
            <a:r>
              <a:rPr i="0" lang="en-GB">
                <a:latin typeface="Raleway Medium"/>
                <a:ea typeface="Raleway Medium"/>
                <a:cs typeface="Raleway Medium"/>
                <a:sym typeface="Raleway Medium"/>
              </a:rPr>
              <a:t> </a:t>
            </a:r>
            <a:endParaRPr/>
          </a:p>
          <a:p>
            <a:pPr indent="0" lvl="0" marL="0" rtl="0" algn="ctr">
              <a:lnSpc>
                <a:spcPct val="100000"/>
              </a:lnSpc>
              <a:spcBef>
                <a:spcPts val="601"/>
              </a:spcBef>
              <a:spcAft>
                <a:spcPts val="0"/>
              </a:spcAft>
              <a:buSzPts val="3000"/>
              <a:buNone/>
            </a:pPr>
            <a:r>
              <a:rPr i="0" lang="en-GB">
                <a:latin typeface="Raleway Medium"/>
                <a:ea typeface="Raleway Medium"/>
                <a:cs typeface="Raleway Medium"/>
                <a:sym typeface="Raleway Medium"/>
              </a:rPr>
              <a:t>Proverb chinezesc</a:t>
            </a:r>
            <a:endParaRPr i="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solidFill>
                  <a:srgbClr val="981C22"/>
                </a:solidFill>
              </a:rPr>
              <a:t>Managementul timpului</a:t>
            </a:r>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2800"/>
              <a:t>Elaborat de: Mindshift Talent Advisory</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981C22"/>
                </a:solidFill>
                <a:latin typeface="Raleway Thin"/>
                <a:ea typeface="Raleway Thin"/>
                <a:cs typeface="Raleway Thin"/>
                <a:sym typeface="Raleway Thin"/>
              </a:rPr>
              <a:t>8</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t>După parcurgerea acestui modul,</a:t>
            </a:r>
            <a:br>
              <a:rPr lang="en-GB" sz="3200"/>
            </a:br>
            <a:r>
              <a:rPr lang="en-GB" sz="3200">
                <a:solidFill>
                  <a:srgbClr val="FFB600"/>
                </a:solidFill>
              </a:rPr>
              <a:t>veți putea </a:t>
            </a:r>
            <a:r>
              <a:rPr lang="en-GB" sz="3200"/>
              <a:t>să:</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881711" y="1930500"/>
            <a:ext cx="233220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Definiți managementul timpului</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Enumerați strategiile de gestionare a timpului</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Explicați elementele esențiale pentru a defini un plan strategic personal</a:t>
            </a:r>
            <a:endParaRPr>
              <a:latin typeface="Raleway Light"/>
              <a:ea typeface="Raleway Light"/>
              <a:cs typeface="Raleway Light"/>
              <a:sym typeface="Raleway Light"/>
            </a:endParaRPr>
          </a:p>
        </p:txBody>
      </p:sp>
      <p:sp>
        <p:nvSpPr>
          <p:cNvPr id="92" name="Google Shape;92;p5"/>
          <p:cNvSpPr txBox="1"/>
          <p:nvPr>
            <p:ph idx="2" type="body"/>
          </p:nvPr>
        </p:nvSpPr>
        <p:spPr>
          <a:xfrm>
            <a:off x="3213912" y="1930500"/>
            <a:ext cx="251602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Faceți un diagnostic al încercărilor sau reușitelor actuale în gestionarea timpului</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Selectați strategii de gestionare a timpului</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Elaborați un plan strategic personal </a:t>
            </a:r>
            <a:endParaRPr>
              <a:latin typeface="Raleway Light"/>
              <a:ea typeface="Raleway Light"/>
              <a:cs typeface="Raleway Light"/>
              <a:sym typeface="Raleway Light"/>
            </a:endParaRPr>
          </a:p>
        </p:txBody>
      </p:sp>
      <p:sp>
        <p:nvSpPr>
          <p:cNvPr id="93" name="Google Shape;93;p5"/>
          <p:cNvSpPr txBox="1"/>
          <p:nvPr>
            <p:ph idx="3" type="body"/>
          </p:nvPr>
        </p:nvSpPr>
        <p:spPr>
          <a:xfrm>
            <a:off x="5930087" y="1930500"/>
            <a:ext cx="2656705"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Demonstrați relevanța managementului timpului pentru avansul în propria viață personală și profesională</a:t>
            </a:r>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Monitorizați timpul petrecut în diferite activități și sarcini</a:t>
            </a:r>
            <a:endParaRPr/>
          </a:p>
          <a:p>
            <a:pPr indent="-285750" lvl="0" marL="285750" rtl="0" algn="l">
              <a:lnSpc>
                <a:spcPct val="100000"/>
              </a:lnSpc>
              <a:spcBef>
                <a:spcPts val="601"/>
              </a:spcBef>
              <a:spcAft>
                <a:spcPts val="0"/>
              </a:spcAft>
              <a:buSzPts val="1400"/>
              <a:buFont typeface="Noto Sans Symbols"/>
              <a:buChar char="▪"/>
            </a:pPr>
            <a:r>
              <a:rPr lang="en-GB">
                <a:latin typeface="Raleway Light"/>
                <a:ea typeface="Raleway Light"/>
                <a:cs typeface="Raleway Light"/>
                <a:sym typeface="Raleway Light"/>
              </a:rPr>
              <a:t>Urmăriți un plan strategic personal</a:t>
            </a:r>
            <a:endParaRPr>
              <a:latin typeface="Raleway Light"/>
              <a:ea typeface="Raleway Light"/>
              <a:cs typeface="Raleway Light"/>
              <a:sym typeface="Raleway Light"/>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lt1"/>
                </a:solidFill>
              </a:rPr>
              <a:t>Ce este managementul timpului?</a:t>
            </a:r>
            <a:endParaRPr/>
          </a:p>
        </p:txBody>
      </p:sp>
      <p:pic>
        <p:nvPicPr>
          <p:cNvPr id="100" name="Google Shape;100;p6"/>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latin typeface="Raleway ExtraLight"/>
                <a:ea typeface="Raleway ExtraLight"/>
                <a:cs typeface="Raleway ExtraLight"/>
                <a:sym typeface="Raleway ExtraLight"/>
              </a:rPr>
              <a:t>Ce știi despre </a:t>
            </a:r>
            <a:br>
              <a:rPr lang="en-GB" sz="3600">
                <a:latin typeface="Raleway ExtraLight"/>
                <a:ea typeface="Raleway ExtraLight"/>
                <a:cs typeface="Raleway ExtraLight"/>
                <a:sym typeface="Raleway ExtraLight"/>
              </a:rPr>
            </a:br>
            <a:r>
              <a:rPr lang="en-GB" sz="3600">
                <a:solidFill>
                  <a:srgbClr val="FFB600"/>
                </a:solidFill>
                <a:latin typeface="Raleway ExtraLight"/>
                <a:ea typeface="Raleway ExtraLight"/>
                <a:cs typeface="Raleway ExtraLight"/>
                <a:sym typeface="Raleway ExtraLight"/>
              </a:rPr>
              <a:t> managementul timpului?</a:t>
            </a:r>
            <a:endParaRPr sz="3600">
              <a:solidFill>
                <a:srgbClr val="FFB600"/>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928662" y="2143122"/>
            <a:ext cx="7627639" cy="250033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Te trezești deseori alergând să ajungi din urmă minutele și orele unei zile și parcă nu ai niciodată suficient timp? Îți este greu să te concentrezi asupra muncii tale și, în același timp, să te pregătești, să organizezi și să anticipezi nevoile familiei tale? Ai dori să descoperi modalități mai inteligente de a aborda treburile zilnice și de a fi mai eficientă,și mai productivă la locul de muncă? Rămâi aici, acest modul este pentru tine.</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Deși problemele legate de managementul timpului sunt frecvente în viața noastră de zi cu zi, în societatea modernă femeile au încă o taxă mai mare, datorită, printre altele, a așteptărilor legate de gen în ceea ce privește îngrijirea familiei.</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În continuare, vom prezenta o definiție practică a managementului timpului, vom identifica luptele comune legate de acesta și bunele practici care să te ajute să îmbunătățești acest lucru și să demonstrăm relevanța managementului timpului în viața ta.</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p:txBody>
      </p:sp>
      <p:sp>
        <p:nvSpPr>
          <p:cNvPr id="107" name="Google Shape;107;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Uma imagem com texto, pessoa, interior&#10;&#10;Descrição gerada automaticamente" id="112" name="Google Shape;112;p8"/>
          <p:cNvPicPr preferRelativeResize="0"/>
          <p:nvPr/>
        </p:nvPicPr>
        <p:blipFill rotWithShape="1">
          <a:blip r:embed="rId3">
            <a:alphaModFix/>
          </a:blip>
          <a:srcRect b="0" l="0" r="0" t="0"/>
          <a:stretch/>
        </p:blipFill>
        <p:spPr>
          <a:xfrm>
            <a:off x="5121242" y="431933"/>
            <a:ext cx="2724666" cy="4084945"/>
          </a:xfrm>
          <a:prstGeom prst="rect">
            <a:avLst/>
          </a:prstGeom>
          <a:noFill/>
          <a:ln>
            <a:noFill/>
          </a:ln>
        </p:spPr>
      </p:pic>
      <p:sp>
        <p:nvSpPr>
          <p:cNvPr id="113" name="Google Shape;113;p8"/>
          <p:cNvSpPr txBox="1"/>
          <p:nvPr>
            <p:ph idx="1" type="body"/>
          </p:nvPr>
        </p:nvSpPr>
        <p:spPr>
          <a:xfrm>
            <a:off x="922000" y="541020"/>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Managementul timpului poate fi definit ca acțiunea de a vă împărți timpul între diferite activități într-un mod organizat. Și acest lucru este mult legat de posibilitatea de a stabili priorități.</a:t>
            </a:r>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Deși definiția poate fi simplă, implementarea managementului timpului în viața ta poate întâmpina obstacole interioare și exterioare.</a:t>
            </a:r>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Constrângerile majore identificate de cercetători pot fi împărțite în patru factori:</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Personal (sex, educație, vârstă)</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Rol (căsătorie, parentalitate, angajare)</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Resursă (transport, venit)</a:t>
            </a:r>
            <a:endParaRPr/>
          </a:p>
          <a:p>
            <a:pPr indent="0" lvl="0" marL="0" rtl="0" algn="l">
              <a:lnSpc>
                <a:spcPct val="100000"/>
              </a:lnSpc>
              <a:spcBef>
                <a:spcPts val="601"/>
              </a:spcBef>
              <a:spcAft>
                <a:spcPts val="0"/>
              </a:spcAft>
              <a:buSzPts val="1800"/>
              <a:buNone/>
            </a:pPr>
            <a:r>
              <a:rPr lang="en-GB" sz="1300">
                <a:latin typeface="Raleway Light"/>
                <a:ea typeface="Raleway Light"/>
                <a:cs typeface="Raleway Light"/>
                <a:sym typeface="Raleway Light"/>
              </a:rPr>
              <a:t>Mediul (locație geografică, vreme, ziua săptămânii)</a:t>
            </a:r>
            <a:endParaRPr/>
          </a:p>
        </p:txBody>
      </p:sp>
      <p:sp>
        <p:nvSpPr>
          <p:cNvPr id="114" name="Google Shape;114;p8"/>
          <p:cNvSpPr txBox="1"/>
          <p:nvPr/>
        </p:nvSpPr>
        <p:spPr>
          <a:xfrm>
            <a:off x="5390148" y="4516878"/>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GB" sz="600" u="none" cap="none" strike="noStrike">
                <a:solidFill>
                  <a:srgbClr val="FFB600"/>
                </a:solidFill>
                <a:latin typeface="Raleway Light"/>
                <a:ea typeface="Raleway Light"/>
                <a:cs typeface="Raleway Light"/>
                <a:sym typeface="Raleway Light"/>
              </a:rPr>
              <a:t>Sursa: </a:t>
            </a:r>
            <a:r>
              <a:rPr b="1" i="0" lang="en-GB" sz="600" u="sng" cap="none" strike="noStrike">
                <a:solidFill>
                  <a:schemeClr val="dk1"/>
                </a:solidFill>
                <a:latin typeface="Raleway Light"/>
                <a:ea typeface="Raleway Light"/>
                <a:cs typeface="Raleway Light"/>
                <a:sym typeface="Raleway Light"/>
                <a:hlinkClick r:id="rId4">
                  <a:extLst>
                    <a:ext uri="{A12FA001-AC4F-418D-AE19-62706E023703}">
                      <ahyp:hlinkClr val="tx"/>
                    </a:ext>
                  </a:extLst>
                </a:hlinkClick>
              </a:rPr>
              <a:t>www.shorturl.at/iEY57</a:t>
            </a:r>
            <a:r>
              <a:rPr b="1" i="0" lang="en-GB" sz="600" u="none" cap="none" strike="noStrike">
                <a:solidFill>
                  <a:schemeClr val="dk1"/>
                </a:solidFill>
                <a:latin typeface="Raleway Light"/>
                <a:ea typeface="Raleway Light"/>
                <a:cs typeface="Raleway Light"/>
                <a:sym typeface="Raleway Light"/>
              </a:rPr>
              <a:t>  </a:t>
            </a:r>
            <a:endParaRPr b="1" i="0" sz="600" u="none" cap="none" strike="noStrike">
              <a:solidFill>
                <a:schemeClr val="dk1"/>
              </a:solidFill>
              <a:latin typeface="Raleway Light"/>
              <a:ea typeface="Raleway Light"/>
              <a:cs typeface="Raleway Light"/>
              <a:sym typeface="Raleway Light"/>
            </a:endParaRPr>
          </a:p>
        </p:txBody>
      </p:sp>
      <p:sp>
        <p:nvSpPr>
          <p:cNvPr id="115" name="Google Shape;115;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9"/>
          <p:cNvGrpSpPr/>
          <p:nvPr/>
        </p:nvGrpSpPr>
        <p:grpSpPr>
          <a:xfrm>
            <a:off x="3703042" y="530676"/>
            <a:ext cx="3799930" cy="4011902"/>
            <a:chOff x="2256567" y="606876"/>
            <a:chExt cx="3799930" cy="4011902"/>
          </a:xfrm>
        </p:grpSpPr>
        <p:sp>
          <p:nvSpPr>
            <p:cNvPr id="121" name="Google Shape;121;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2" name="Google Shape;122;p9"/>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3" name="Google Shape;123;p9"/>
            <p:cNvSpPr/>
            <p:nvPr/>
          </p:nvSpPr>
          <p:spPr>
            <a:xfrm>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rPr b="0" i="0" lang="en-GB" sz="1401" u="none" cap="none" strike="noStrike">
                  <a:solidFill>
                    <a:srgbClr val="981C22"/>
                  </a:solidFill>
                  <a:latin typeface="Raleway ExtraBold"/>
                  <a:ea typeface="Raleway ExtraBold"/>
                  <a:cs typeface="Raleway ExtraBold"/>
                  <a:sym typeface="Raleway ExtraBold"/>
                </a:rPr>
                <a:t>Vârstă</a:t>
              </a:r>
              <a:endParaRPr b="0" i="0" sz="1401" u="none" cap="none" strike="noStrike">
                <a:solidFill>
                  <a:srgbClr val="981C22"/>
                </a:solidFill>
                <a:latin typeface="Raleway ExtraBold"/>
                <a:ea typeface="Raleway ExtraBold"/>
                <a:cs typeface="Raleway ExtraBold"/>
                <a:sym typeface="Raleway ExtraBold"/>
              </a:endParaRPr>
            </a:p>
          </p:txBody>
        </p:sp>
        <p:sp>
          <p:nvSpPr>
            <p:cNvPr id="124" name="Google Shape;124;p9"/>
            <p:cNvSpPr/>
            <p:nvPr/>
          </p:nvSpPr>
          <p:spPr>
            <a:xfrm>
              <a:off x="4374916" y="606876"/>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1"/>
                <a:buFont typeface="Arial"/>
                <a:buNone/>
              </a:pPr>
              <a:r>
                <a:rPr b="0" i="0" lang="en-GB" sz="1401" u="none" cap="none" strike="noStrike">
                  <a:solidFill>
                    <a:srgbClr val="981C22"/>
                  </a:solidFill>
                  <a:latin typeface="Raleway ExtraBold"/>
                  <a:ea typeface="Raleway ExtraBold"/>
                  <a:cs typeface="Raleway ExtraBold"/>
                  <a:sym typeface="Raleway ExtraBold"/>
                </a:rPr>
                <a:t>Îngrijirea copiilor</a:t>
              </a:r>
              <a:endParaRPr b="0" i="0" sz="1401" u="none" cap="none" strike="noStrike">
                <a:solidFill>
                  <a:srgbClr val="981C22"/>
                </a:solidFill>
                <a:latin typeface="Raleway ExtraBold"/>
                <a:ea typeface="Raleway ExtraBold"/>
                <a:cs typeface="Raleway ExtraBold"/>
                <a:sym typeface="Raleway ExtraBold"/>
              </a:endParaRPr>
            </a:p>
          </p:txBody>
        </p:sp>
        <p:sp>
          <p:nvSpPr>
            <p:cNvPr id="125" name="Google Shape;125;p9"/>
            <p:cNvSpPr/>
            <p:nvPr/>
          </p:nvSpPr>
          <p:spPr>
            <a:xfrm>
              <a:off x="2489454" y="1910104"/>
              <a:ext cx="949072" cy="9128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rgbClr val="981C22"/>
                  </a:solidFill>
                  <a:latin typeface="Raleway ExtraBold"/>
                  <a:ea typeface="Raleway ExtraBold"/>
                  <a:cs typeface="Raleway ExtraBold"/>
                  <a:sym typeface="Raleway ExtraBold"/>
                </a:rPr>
                <a:t>Gen</a:t>
              </a:r>
              <a:endParaRPr b="1" i="0" sz="1050" u="none" cap="none" strike="noStrike">
                <a:solidFill>
                  <a:srgbClr val="981C22"/>
                </a:solidFill>
                <a:latin typeface="Raleway ExtraBold"/>
                <a:ea typeface="Raleway ExtraBold"/>
                <a:cs typeface="Raleway ExtraBold"/>
                <a:sym typeface="Raleway ExtraBold"/>
              </a:endParaRPr>
            </a:p>
          </p:txBody>
        </p:sp>
        <p:sp>
          <p:nvSpPr>
            <p:cNvPr id="126" name="Google Shape;126;p9"/>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27" name="Google Shape;127;p9"/>
          <p:cNvGrpSpPr/>
          <p:nvPr/>
        </p:nvGrpSpPr>
        <p:grpSpPr>
          <a:xfrm>
            <a:off x="5893670" y="1739566"/>
            <a:ext cx="2440201" cy="2440201"/>
            <a:chOff x="4447194" y="1815766"/>
            <a:chExt cx="2440200" cy="2440200"/>
          </a:xfrm>
        </p:grpSpPr>
        <p:sp>
          <p:nvSpPr>
            <p:cNvPr id="128" name="Google Shape;128;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29" name="Google Shape;129;p9"/>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FFFFFF"/>
                  </a:solidFill>
                  <a:latin typeface="Raleway ExtraBold"/>
                  <a:ea typeface="Raleway ExtraBold"/>
                  <a:cs typeface="Raleway ExtraBold"/>
                  <a:sym typeface="Raleway ExtraBold"/>
                </a:rPr>
                <a:t>Venit</a:t>
              </a:r>
              <a:endParaRPr b="0" i="0" sz="3600" u="none" cap="none" strike="noStrike">
                <a:solidFill>
                  <a:srgbClr val="FFFFFF"/>
                </a:solidFill>
                <a:latin typeface="Raleway ExtraBold"/>
                <a:ea typeface="Raleway ExtraBold"/>
                <a:cs typeface="Raleway ExtraBold"/>
                <a:sym typeface="Raleway ExtraBold"/>
              </a:endParaRPr>
            </a:p>
          </p:txBody>
        </p:sp>
      </p:grpSp>
      <p:grpSp>
        <p:nvGrpSpPr>
          <p:cNvPr id="130" name="Google Shape;130;p9"/>
          <p:cNvGrpSpPr/>
          <p:nvPr/>
        </p:nvGrpSpPr>
        <p:grpSpPr>
          <a:xfrm>
            <a:off x="4923093" y="1362039"/>
            <a:ext cx="1423801" cy="1423801"/>
            <a:chOff x="3490737" y="1374053"/>
            <a:chExt cx="1423800" cy="1423800"/>
          </a:xfrm>
        </p:grpSpPr>
        <p:sp>
          <p:nvSpPr>
            <p:cNvPr id="131" name="Google Shape;131;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2" name="Google Shape;132;p9"/>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200" u="none" cap="none" strike="noStrike">
                  <a:solidFill>
                    <a:srgbClr val="FFFFFF"/>
                  </a:solidFill>
                  <a:latin typeface="Raleway ExtraBold"/>
                  <a:ea typeface="Raleway ExtraBold"/>
                  <a:cs typeface="Raleway ExtraBold"/>
                  <a:sym typeface="Raleway ExtraBold"/>
                </a:rPr>
                <a:t>Căsnicie</a:t>
              </a:r>
              <a:endParaRPr b="0" i="0" sz="1200" u="none" cap="none" strike="noStrike">
                <a:solidFill>
                  <a:srgbClr val="FFFFFF"/>
                </a:solidFill>
                <a:latin typeface="Raleway ExtraBold"/>
                <a:ea typeface="Raleway ExtraBold"/>
                <a:cs typeface="Raleway ExtraBold"/>
                <a:sym typeface="Raleway ExtraBold"/>
              </a:endParaRPr>
            </a:p>
          </p:txBody>
        </p:sp>
      </p:grpSp>
      <p:grpSp>
        <p:nvGrpSpPr>
          <p:cNvPr id="133" name="Google Shape;133;p9"/>
          <p:cNvGrpSpPr/>
          <p:nvPr/>
        </p:nvGrpSpPr>
        <p:grpSpPr>
          <a:xfrm>
            <a:off x="4672228" y="2862090"/>
            <a:ext cx="1498800" cy="1498800"/>
            <a:chOff x="644203" y="3718814"/>
            <a:chExt cx="1498800" cy="1498800"/>
          </a:xfrm>
        </p:grpSpPr>
        <p:sp>
          <p:nvSpPr>
            <p:cNvPr id="134" name="Google Shape;134;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5" name="Google Shape;135;p9"/>
            <p:cNvSpPr txBox="1"/>
            <p:nvPr/>
          </p:nvSpPr>
          <p:spPr>
            <a:xfrm>
              <a:off x="758289" y="3995875"/>
              <a:ext cx="1172087"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Raleway ExtraBold"/>
                  <a:ea typeface="Raleway ExtraBold"/>
                  <a:cs typeface="Raleway ExtraBold"/>
                  <a:sym typeface="Raleway ExtraBold"/>
                </a:rPr>
                <a:t>Susținerea familiei</a:t>
              </a:r>
              <a:endParaRPr b="0" i="0" sz="1400" u="none" cap="none" strike="noStrike">
                <a:solidFill>
                  <a:srgbClr val="FFFFFF"/>
                </a:solidFill>
                <a:latin typeface="Raleway ExtraBold"/>
                <a:ea typeface="Raleway ExtraBold"/>
                <a:cs typeface="Raleway ExtraBold"/>
                <a:sym typeface="Raleway ExtraBold"/>
              </a:endParaRPr>
            </a:p>
          </p:txBody>
        </p:sp>
      </p:grpSp>
      <p:grpSp>
        <p:nvGrpSpPr>
          <p:cNvPr id="136" name="Google Shape;136;p9"/>
          <p:cNvGrpSpPr/>
          <p:nvPr/>
        </p:nvGrpSpPr>
        <p:grpSpPr>
          <a:xfrm>
            <a:off x="7334059" y="1114294"/>
            <a:ext cx="1177582" cy="1163400"/>
            <a:chOff x="3490737" y="1374053"/>
            <a:chExt cx="1423800" cy="1423800"/>
          </a:xfrm>
        </p:grpSpPr>
        <p:sp>
          <p:nvSpPr>
            <p:cNvPr id="137" name="Google Shape;137;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8" name="Google Shape;138;p9"/>
            <p:cNvSpPr txBox="1"/>
            <p:nvPr/>
          </p:nvSpPr>
          <p:spPr>
            <a:xfrm>
              <a:off x="3587921" y="1543412"/>
              <a:ext cx="1300616" cy="104190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Raleway ExtraBold"/>
                  <a:ea typeface="Raleway ExtraBold"/>
                  <a:cs typeface="Raleway ExtraBold"/>
                  <a:sym typeface="Raleway ExtraBold"/>
                </a:rPr>
                <a:t>Educație</a:t>
              </a:r>
              <a:endParaRPr b="0" i="0" sz="1400" u="none" cap="none" strike="noStrike">
                <a:solidFill>
                  <a:schemeClr val="lt1"/>
                </a:solidFill>
                <a:latin typeface="Raleway ExtraBold"/>
                <a:ea typeface="Raleway ExtraBold"/>
                <a:cs typeface="Raleway ExtraBold"/>
                <a:sym typeface="Raleway ExtraBold"/>
              </a:endParaRPr>
            </a:p>
          </p:txBody>
        </p:sp>
      </p:grpSp>
      <p:sp>
        <p:nvSpPr>
          <p:cNvPr id="139" name="Google Shape;139;p9"/>
          <p:cNvSpPr txBox="1"/>
          <p:nvPr/>
        </p:nvSpPr>
        <p:spPr>
          <a:xfrm>
            <a:off x="928662" y="428610"/>
            <a:ext cx="3000396" cy="42862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en-GB" sz="1300" u="none" cap="none" strike="noStrike">
                <a:solidFill>
                  <a:schemeClr val="dk2"/>
                </a:solidFill>
                <a:latin typeface="Raleway Light"/>
                <a:ea typeface="Raleway Light"/>
                <a:cs typeface="Raleway Light"/>
                <a:sym typeface="Raleway Light"/>
              </a:rPr>
              <a:t>Deoarece factorii indicați sunt experimentați individual în rate diferite, pentru a aborda problemele de gestionare a timpului, trebuie să știți mai întâi ce factori vă amenință propria performanță în muncă și managementul timpului.</a:t>
            </a:r>
            <a:endParaRPr/>
          </a:p>
          <a:p>
            <a:pPr indent="0" lvl="0" marL="0" marR="0" rtl="0" algn="l">
              <a:lnSpc>
                <a:spcPct val="100000"/>
              </a:lnSpc>
              <a:spcBef>
                <a:spcPts val="601"/>
              </a:spcBef>
              <a:spcAft>
                <a:spcPts val="0"/>
              </a:spcAft>
              <a:buNone/>
            </a:pPr>
            <a:r>
              <a:rPr b="0" i="0" lang="en-GB" sz="1300" u="none" cap="none" strike="noStrike">
                <a:solidFill>
                  <a:schemeClr val="dk2"/>
                </a:solidFill>
                <a:latin typeface="Raleway Light"/>
                <a:ea typeface="Raleway Light"/>
                <a:cs typeface="Raleway Light"/>
                <a:sym typeface="Raleway Light"/>
              </a:rPr>
              <a:t>Facerea factorilor vizibili, prin autocunoaștere, va asigura un bun punct de plecare în călătoria dumneavoastră către o mai bună gestionare a timpului.</a:t>
            </a:r>
            <a:endParaRPr/>
          </a:p>
          <a:p>
            <a:pPr indent="0" lvl="0" marL="0" marR="0" rtl="0" algn="l">
              <a:lnSpc>
                <a:spcPct val="100000"/>
              </a:lnSpc>
              <a:spcBef>
                <a:spcPts val="601"/>
              </a:spcBef>
              <a:spcAft>
                <a:spcPts val="0"/>
              </a:spcAft>
              <a:buNone/>
            </a:pPr>
            <a:r>
              <a:rPr b="0" i="0" lang="en-GB" sz="1300" u="none" cap="none" strike="noStrike">
                <a:solidFill>
                  <a:schemeClr val="dk2"/>
                </a:solidFill>
                <a:latin typeface="Raleway Light"/>
                <a:ea typeface="Raleway Light"/>
                <a:cs typeface="Raleway Light"/>
                <a:sym typeface="Raleway Light"/>
              </a:rPr>
              <a:t>Rețineți că timpul este o resursă, distribuită în mod egal între noi toți. Gestionarea timpului înglobează toate activitățile umane și acțiunile pe care le întreprindem reflectă valoarea pe care o acordăm acestora.</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chemeClr val="dk2"/>
              </a:solidFill>
              <a:latin typeface="Raleway Light"/>
              <a:ea typeface="Raleway Light"/>
              <a:cs typeface="Raleway Light"/>
              <a:sym typeface="Raleway Light"/>
            </a:endParaRPr>
          </a:p>
        </p:txBody>
      </p:sp>
      <p:sp>
        <p:nvSpPr>
          <p:cNvPr id="140" name="Google Shape;140;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