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aleway"/>
      <p:regular r:id="rId34"/>
      <p:bold r:id="rId35"/>
      <p:italic r:id="rId36"/>
      <p:boldItalic r:id="rId37"/>
    </p:embeddedFont>
    <p:embeddedFont>
      <p:font typeface="Raleway ExtraBold"/>
      <p:bold r:id="rId38"/>
      <p:boldItalic r:id="rId39"/>
    </p:embeddedFont>
    <p:embeddedFont>
      <p:font typeface="Raleway Thin"/>
      <p:regular r:id="rId40"/>
      <p:bold r:id="rId41"/>
      <p:italic r:id="rId42"/>
      <p:boldItalic r:id="rId43"/>
    </p:embeddedFont>
    <p:embeddedFont>
      <p:font typeface="Raleway Light"/>
      <p:regular r:id="rId44"/>
      <p:bold r:id="rId45"/>
      <p:italic r:id="rId46"/>
      <p:boldItalic r:id="rId47"/>
    </p:embeddedFont>
    <p:embeddedFont>
      <p:font typeface="Raleway Medium"/>
      <p:regular r:id="rId48"/>
      <p:bold r:id="rId49"/>
      <p:italic r:id="rId50"/>
      <p:boldItalic r:id="rId51"/>
    </p:embeddedFont>
    <p:embeddedFont>
      <p:font typeface="Raleway ExtraLight"/>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6" roundtripDataSignature="AMtx7mh+2gY6upZZytKpnb23I4G2km6X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AAC817-B042-4EFF-AB02-5AE95632C802}">
  <a:tblStyle styleId="{45AAC817-B042-4EFF-AB02-5AE95632C802}"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Thin-regular.fntdata"/><Relationship Id="rId42" Type="http://schemas.openxmlformats.org/officeDocument/2006/relationships/font" Target="fonts/RalewayThin-italic.fntdata"/><Relationship Id="rId41" Type="http://schemas.openxmlformats.org/officeDocument/2006/relationships/font" Target="fonts/RalewayThin-bold.fntdata"/><Relationship Id="rId44" Type="http://schemas.openxmlformats.org/officeDocument/2006/relationships/font" Target="fonts/RalewayLight-regular.fntdata"/><Relationship Id="rId43" Type="http://schemas.openxmlformats.org/officeDocument/2006/relationships/font" Target="fonts/RalewayThin-boldItalic.fntdata"/><Relationship Id="rId46" Type="http://schemas.openxmlformats.org/officeDocument/2006/relationships/font" Target="fonts/RalewayLight-italic.fntdata"/><Relationship Id="rId45" Type="http://schemas.openxmlformats.org/officeDocument/2006/relationships/font" Target="fonts/Raleway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alewayMedium-regular.fntdata"/><Relationship Id="rId47" Type="http://schemas.openxmlformats.org/officeDocument/2006/relationships/font" Target="fonts/RalewayLight-boldItalic.fntdata"/><Relationship Id="rId49" Type="http://schemas.openxmlformats.org/officeDocument/2006/relationships/font" Target="fonts/RalewayMedium-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RalewayExtraBold-boldItalic.fntdata"/><Relationship Id="rId38" Type="http://schemas.openxmlformats.org/officeDocument/2006/relationships/font" Target="fonts/RalewayExtraBo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Medium-boldItalic.fntdata"/><Relationship Id="rId50" Type="http://schemas.openxmlformats.org/officeDocument/2006/relationships/font" Target="fonts/RalewayMedium-italic.fntdata"/><Relationship Id="rId53" Type="http://schemas.openxmlformats.org/officeDocument/2006/relationships/font" Target="fonts/RalewayExtraLight-bold.fntdata"/><Relationship Id="rId52" Type="http://schemas.openxmlformats.org/officeDocument/2006/relationships/font" Target="fonts/RalewayExtraLight-regular.fntdata"/><Relationship Id="rId11" Type="http://schemas.openxmlformats.org/officeDocument/2006/relationships/slide" Target="slides/slide5.xml"/><Relationship Id="rId55" Type="http://schemas.openxmlformats.org/officeDocument/2006/relationships/font" Target="fonts/RalewayExtraLight-boldItalic.fntdata"/><Relationship Id="rId10" Type="http://schemas.openxmlformats.org/officeDocument/2006/relationships/slide" Target="slides/slide4.xml"/><Relationship Id="rId54" Type="http://schemas.openxmlformats.org/officeDocument/2006/relationships/font" Target="fonts/RalewayExtraLight-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6" name="Shape 56"/>
        <p:cNvGrpSpPr/>
        <p:nvPr/>
      </p:nvGrpSpPr>
      <p:grpSpPr>
        <a:xfrm>
          <a:off x="0" y="0"/>
          <a:ext cx="0" cy="0"/>
          <a:chOff x="0" y="0"/>
          <a:chExt cx="0" cy="0"/>
        </a:xfrm>
      </p:grpSpPr>
      <p:sp>
        <p:nvSpPr>
          <p:cNvPr id="57" name="Google Shape;57;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5"/>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5"/>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5"/>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8"/>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8"/>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8"/>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eatyourcareer.com/2021/07/time-management-self-assessment-rate-your-skil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hyperlink" Target="https://url.gratis/mWl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tT89OZ7TNwc&amp;t=14s" TargetMode="External"/><Relationship Id="rId4" Type="http://schemas.openxmlformats.org/officeDocument/2006/relationships/hyperlink" Target="https://todoist.com/productivity-methods/pomodoro-techniqu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hyperlink" Target="http://www.shorturl.at/knzEU" TargetMode="External"/><Relationship Id="rId5"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www.youtube.com/watch?v=Kq5dlmojKY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corporatefinanceinstitute.com/resources/management/time-management-list-tips/" TargetMode="External"/><Relationship Id="rId4" Type="http://schemas.openxmlformats.org/officeDocument/2006/relationships/hyperlink" Target="http://www.thebalancemoney.com/time-management-skills-2063776" TargetMode="External"/><Relationship Id="rId5" Type="http://schemas.openxmlformats.org/officeDocument/2006/relationships/hyperlink" Target="https://asq.org/quality-resources/flowchart" TargetMode="External"/><Relationship Id="rId6" Type="http://schemas.openxmlformats.org/officeDocument/2006/relationships/hyperlink" Target="https://theconversation.com/planning-stress-and-worry-put-the-mental-load-on-mothers-will-2022-be-the-year-they-share-the-burden-17259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6.jp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www.shorturl.at/iEY5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GB" sz="4000"/>
              <a:t>Programma di formazione per le donne</a:t>
            </a:r>
            <a:br>
              <a:rPr lang="en-GB" sz="4000"/>
            </a:br>
            <a:r>
              <a:rPr b="1" lang="en-GB" sz="4000">
                <a:solidFill>
                  <a:srgbClr val="981C22"/>
                </a:solidFill>
              </a:rPr>
              <a:t>Soft skills</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GB"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 1: </a:t>
            </a:r>
            <a:r>
              <a:rPr lang="en-GB" sz="1100">
                <a:latin typeface="Raleway Light"/>
                <a:ea typeface="Raleway Light"/>
                <a:cs typeface="Raleway Light"/>
                <a:sym typeface="Raleway Light"/>
              </a:rPr>
              <a:t>leggi l'articolo "Autovalutazione della gestione del tempo: valuta le tue abilità!"</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 2: </a:t>
            </a:r>
            <a:r>
              <a:rPr lang="en-GB" sz="1100">
                <a:latin typeface="Raleway Light"/>
                <a:ea typeface="Raleway Light"/>
                <a:cs typeface="Raleway Light"/>
                <a:sym typeface="Raleway Light"/>
              </a:rPr>
              <a:t>completare il quiz di autovalutazione</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Step3: </a:t>
            </a:r>
            <a:r>
              <a:rPr lang="en-GB" sz="1100">
                <a:latin typeface="Raleway Light"/>
                <a:ea typeface="Raleway Light"/>
                <a:cs typeface="Raleway Light"/>
                <a:sym typeface="Raleway Light"/>
              </a:rPr>
              <a:t>Rifletti sui risultati e discuti con i tuoi colleghi i punti di forza e di debolezza individuati</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a:solidFill>
                  <a:schemeClr val="lt1"/>
                </a:solidFill>
                <a:highlight>
                  <a:srgbClr val="FFB600"/>
                </a:highlight>
                <a:latin typeface="Raleway Light"/>
                <a:ea typeface="Raleway Light"/>
                <a:cs typeface="Raleway Light"/>
                <a:sym typeface="Raleway Light"/>
              </a:rPr>
              <a:t>TEMPO:</a:t>
            </a:r>
            <a:r>
              <a:rPr lang="en-GB" sz="1200">
                <a:solidFill>
                  <a:schemeClr val="lt1"/>
                </a:solidFill>
                <a:latin typeface="Raleway Light"/>
                <a:ea typeface="Raleway Light"/>
                <a:cs typeface="Raleway Light"/>
                <a:sym typeface="Raleway Light"/>
              </a:rPr>
              <a:t> </a:t>
            </a:r>
            <a:r>
              <a:rPr lang="en-GB" sz="1200">
                <a:solidFill>
                  <a:schemeClr val="dk1"/>
                </a:solidFill>
                <a:latin typeface="Raleway Light"/>
                <a:ea typeface="Raleway Light"/>
                <a:cs typeface="Raleway Light"/>
                <a:sym typeface="Raleway Light"/>
              </a:rPr>
              <a:t>20 minuti</a:t>
            </a:r>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146" name="Google Shape;146;p10"/>
          <p:cNvSpPr txBox="1"/>
          <p:nvPr>
            <p:ph idx="2" type="body"/>
          </p:nvPr>
        </p:nvSpPr>
        <p:spPr>
          <a:xfrm>
            <a:off x="4678688"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Risorse &amp;strumenti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t/>
            </a:r>
            <a:endParaRPr sz="10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en-GB" sz="1000">
                <a:latin typeface="Raleway Light"/>
                <a:ea typeface="Raleway Light"/>
                <a:cs typeface="Raleway Light"/>
                <a:sym typeface="Raleway Light"/>
              </a:rPr>
              <a:t>Autovalutazione della gestione del tempo: valuta le tue abilità!</a:t>
            </a:r>
            <a:endParaRPr/>
          </a:p>
          <a:p>
            <a:pPr indent="0" lvl="0" marL="0" rtl="0" algn="l">
              <a:lnSpc>
                <a:spcPct val="100000"/>
              </a:lnSpc>
              <a:spcBef>
                <a:spcPts val="0"/>
              </a:spcBef>
              <a:spcAft>
                <a:spcPts val="0"/>
              </a:spcAft>
              <a:buSzPts val="1800"/>
              <a:buNone/>
            </a:pPr>
            <a:r>
              <a:rPr lang="en-GB" sz="1200" u="sng">
                <a:solidFill>
                  <a:schemeClr val="hlink"/>
                </a:solidFill>
                <a:latin typeface="Raleway Light"/>
                <a:ea typeface="Raleway Light"/>
                <a:cs typeface="Raleway Light"/>
                <a:sym typeface="Raleway Light"/>
                <a:hlinkClick r:id="rId3"/>
              </a:rPr>
              <a:t>www.eatyourcareer.com/2021/07/time-management-self-assessment-rate-your-skills/</a:t>
            </a:r>
            <a:r>
              <a:rPr lang="en-GB" sz="1200">
                <a:latin typeface="Raleway Light"/>
                <a:ea typeface="Raleway Light"/>
                <a:cs typeface="Raleway Light"/>
                <a:sym typeface="Raleway Light"/>
              </a:rPr>
              <a:t> </a:t>
            </a:r>
            <a:endParaRPr sz="1200"/>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139702" rtl="0" algn="l">
              <a:lnSpc>
                <a:spcPct val="100000"/>
              </a:lnSpc>
              <a:spcBef>
                <a:spcPts val="601"/>
              </a:spcBef>
              <a:spcAft>
                <a:spcPts val="0"/>
              </a:spcAft>
              <a:buSzPts val="1800"/>
              <a:buNone/>
            </a:pPr>
            <a:r>
              <a:t/>
            </a:r>
            <a:endParaRPr/>
          </a:p>
        </p:txBody>
      </p:sp>
      <p:grpSp>
        <p:nvGrpSpPr>
          <p:cNvPr id="147" name="Google Shape;147;p10"/>
          <p:cNvGrpSpPr/>
          <p:nvPr/>
        </p:nvGrpSpPr>
        <p:grpSpPr>
          <a:xfrm>
            <a:off x="7964732" y="329097"/>
            <a:ext cx="977040" cy="722852"/>
            <a:chOff x="5255200" y="3006475"/>
            <a:chExt cx="511700" cy="378575"/>
          </a:xfrm>
        </p:grpSpPr>
        <p:sp>
          <p:nvSpPr>
            <p:cNvPr id="148" name="Google Shape;148;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9" name="Google Shape;149;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150" name="Google Shape;150;p10"/>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Autodiagnosi della gestione del tempo</a:t>
            </a:r>
            <a:br>
              <a:rPr b="1" lang="en-GB" sz="1400">
                <a:solidFill>
                  <a:schemeClr val="accent1"/>
                </a:solidFill>
                <a:latin typeface="Raleway Light"/>
                <a:ea typeface="Raleway Light"/>
                <a:cs typeface="Raleway Light"/>
                <a:sym typeface="Raleway Light"/>
              </a:rPr>
            </a:br>
            <a:r>
              <a:rPr lang="en-GB" sz="1200">
                <a:latin typeface="Raleway Light"/>
                <a:ea typeface="Raleway Light"/>
                <a:cs typeface="Raleway Light"/>
                <a:sym typeface="Raleway Light"/>
              </a:rPr>
              <a:t>Sapere cosa c'è dietro la gestione del tempo implica comprendere i tuoi punti di forza e di debolezza per quanto riguarda le tue prestazioni lavorative. In questa prima attività proposta, identificherai i fattori che influenzano e determinano il tuo flusso di lavoro durante la giornata.</a:t>
            </a:r>
            <a:endParaRPr b="1" sz="1200">
              <a:solidFill>
                <a:schemeClr val="accent1"/>
              </a:solidFill>
              <a:latin typeface="Raleway Light"/>
              <a:ea typeface="Raleway Light"/>
              <a:cs typeface="Raleway Light"/>
              <a:sym typeface="Raleway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L'importanza della gestione del tempo</a:t>
            </a:r>
            <a:endParaRPr b="1" sz="1200">
              <a:solidFill>
                <a:schemeClr val="accent1"/>
              </a:solidFill>
              <a:latin typeface="Raleway Light"/>
              <a:ea typeface="Raleway Light"/>
              <a:cs typeface="Raleway Light"/>
              <a:sym typeface="Raleway Light"/>
            </a:endParaRPr>
          </a:p>
        </p:txBody>
      </p:sp>
      <p:sp>
        <p:nvSpPr>
          <p:cNvPr id="156" name="Google Shape;156;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Riflessioni</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0"/>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Quali sono i principali vincoli alle tue prestazioni lavorative, per quanto riguarda la gestione del tempo?</a:t>
            </a:r>
            <a:endParaRPr/>
          </a:p>
          <a:p>
            <a:pPr indent="-285750" lvl="0" marL="285750" rtl="0" algn="l">
              <a:lnSpc>
                <a:spcPct val="100000"/>
              </a:lnSpc>
              <a:spcBef>
                <a:spcPts val="0"/>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Quali sono le conseguenze dei vincoli individuati nella tua vita professionale e personale?</a:t>
            </a:r>
            <a:endParaRPr/>
          </a:p>
          <a:p>
            <a:pPr indent="-285750" lvl="0" marL="285750" rtl="0" algn="l">
              <a:lnSpc>
                <a:spcPct val="100000"/>
              </a:lnSpc>
              <a:spcBef>
                <a:spcPts val="0"/>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Pensi che una buona gestione del tempo ti aiuterà a essere un professionista migliore? In quali modi?</a:t>
            </a:r>
            <a:endParaRPr/>
          </a:p>
          <a:p>
            <a:pPr indent="-285750" lvl="0" marL="285750" rtl="0" algn="l">
              <a:lnSpc>
                <a:spcPct val="100000"/>
              </a:lnSpc>
              <a:spcBef>
                <a:spcPts val="0"/>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Pensi che una buona gestione del tempo migliorerà la tua vita sociale/familiare? In quali modi?</a:t>
            </a:r>
            <a:endParaRPr sz="13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157" name="Google Shape;157;p11"/>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Azioni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Dopo questo, costruisci </a:t>
            </a:r>
            <a:r>
              <a:rPr lang="en-GB" sz="1200">
                <a:latin typeface="Raleway Light"/>
                <a:ea typeface="Raleway Light"/>
                <a:cs typeface="Raleway Light"/>
                <a:sym typeface="Raleway Light"/>
              </a:rPr>
              <a:t>un registro dei tuoi punti di forza e di debolezza per quanto riguarda la gestione del tempo e identificarne le cause.</a:t>
            </a:r>
            <a:endParaRPr>
              <a:latin typeface="Raleway Light"/>
              <a:ea typeface="Raleway Light"/>
              <a:cs typeface="Raleway Light"/>
              <a:sym typeface="Raleway Light"/>
            </a:endParaRPr>
          </a:p>
        </p:txBody>
      </p:sp>
      <p:grpSp>
        <p:nvGrpSpPr>
          <p:cNvPr id="158" name="Google Shape;158;p11"/>
          <p:cNvGrpSpPr/>
          <p:nvPr/>
        </p:nvGrpSpPr>
        <p:grpSpPr>
          <a:xfrm>
            <a:off x="7964732" y="329097"/>
            <a:ext cx="977040" cy="722852"/>
            <a:chOff x="5255200" y="3006475"/>
            <a:chExt cx="511700" cy="378575"/>
          </a:xfrm>
        </p:grpSpPr>
        <p:sp>
          <p:nvSpPr>
            <p:cNvPr id="159" name="Google Shape;159;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60" name="Google Shape;160;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lt1"/>
                </a:solidFill>
              </a:rPr>
              <a:t>Strategie efficaci di gestione del tempo</a:t>
            </a:r>
            <a:endParaRPr/>
          </a:p>
        </p:txBody>
      </p:sp>
      <p:pic>
        <p:nvPicPr>
          <p:cNvPr id="166" name="Google Shape;166;p12"/>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type="title"/>
          </p:nvPr>
        </p:nvSpPr>
        <p:spPr>
          <a:xfrm>
            <a:off x="736471" y="500837"/>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latin typeface="Raleway Light"/>
                <a:ea typeface="Raleway Light"/>
                <a:cs typeface="Raleway Light"/>
                <a:sym typeface="Raleway Light"/>
              </a:rPr>
              <a:t>Che cosa ne sai di</a:t>
            </a:r>
            <a:br>
              <a:rPr lang="en-GB" sz="3600">
                <a:latin typeface="Raleway Light"/>
                <a:ea typeface="Raleway Light"/>
                <a:cs typeface="Raleway Light"/>
                <a:sym typeface="Raleway Light"/>
              </a:rPr>
            </a:br>
            <a:r>
              <a:rPr lang="en-GB" sz="3600">
                <a:solidFill>
                  <a:srgbClr val="FFB600"/>
                </a:solidFill>
                <a:latin typeface="Raleway Light"/>
                <a:ea typeface="Raleway Light"/>
                <a:cs typeface="Raleway Light"/>
                <a:sym typeface="Raleway Light"/>
              </a:rPr>
              <a:t>strategie di gestione del tempo?</a:t>
            </a:r>
            <a:endParaRPr sz="3600">
              <a:solidFill>
                <a:srgbClr val="FFB600"/>
              </a:solidFill>
              <a:latin typeface="Raleway Light"/>
              <a:ea typeface="Raleway Light"/>
              <a:cs typeface="Raleway Light"/>
              <a:sym typeface="Raleway Light"/>
            </a:endParaRPr>
          </a:p>
        </p:txBody>
      </p:sp>
      <p:sp>
        <p:nvSpPr>
          <p:cNvPr id="172" name="Google Shape;172;p13"/>
          <p:cNvSpPr txBox="1"/>
          <p:nvPr>
            <p:ph idx="1" type="body"/>
          </p:nvPr>
        </p:nvSpPr>
        <p:spPr>
          <a:xfrm>
            <a:off x="758180" y="1977439"/>
            <a:ext cx="7627639" cy="251379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Immaginati come un giocatore di scacchi: a tua disposizione ci sono 16 pezzi per giocare, ognuno con caratteristiche specifiche che ti aiuteranno a costruire una strategia per vincere. Sacrificherai il pedone per acquisire una posizione migliore sulla scacchiera o metterai al sicuro il tuo re da futuri attacchi?</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Nella vita professionale, come negli scacchi, tutte le tue azioni possono spianare la strada al successo. Ma prima devi conoscere i tuoi punti di forza e di debolezza, dove stai andando e cosa devi fare per arrivarci.</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Fai un passo alla volta, il rischio di fallimento aumenta se provi il multitasking. Come negli scacchi, non puoi giocare tutti i tuoi pezzi contemporaneamente. Organizza attentamente la tua strategia passo dopo passo.</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Stabilire i tuoi obiettivi, stabilire le priorità, gestire le interruzioni, programmare e delegare sono tutti concetti strategici che aiuteranno le tue capacità di gestione del tempo.</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Scopri di più nelle slide seguenti.</a:t>
            </a:r>
            <a:endParaRPr sz="1300">
              <a:highlight>
                <a:srgbClr val="FFFF00"/>
              </a:highlight>
              <a:latin typeface="Raleway Light"/>
              <a:ea typeface="Raleway Light"/>
              <a:cs typeface="Raleway Light"/>
              <a:sym typeface="Raleway Light"/>
            </a:endParaRPr>
          </a:p>
        </p:txBody>
      </p:sp>
      <p:sp>
        <p:nvSpPr>
          <p:cNvPr id="173" name="Google Shape;173;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pic>
        <p:nvPicPr>
          <p:cNvPr descr="Uma imagem com pessoa, mulher&#10;&#10;Descrição gerada automaticamente" id="178" name="Google Shape;178;p14"/>
          <p:cNvPicPr preferRelativeResize="0"/>
          <p:nvPr/>
        </p:nvPicPr>
        <p:blipFill rotWithShape="1">
          <a:blip r:embed="rId3">
            <a:alphaModFix/>
          </a:blip>
          <a:srcRect b="0" l="0" r="0" t="0"/>
          <a:stretch/>
        </p:blipFill>
        <p:spPr>
          <a:xfrm>
            <a:off x="5098433" y="714501"/>
            <a:ext cx="2479038" cy="3718557"/>
          </a:xfrm>
          <a:prstGeom prst="rect">
            <a:avLst/>
          </a:prstGeom>
          <a:noFill/>
          <a:ln>
            <a:noFill/>
          </a:ln>
        </p:spPr>
      </p:pic>
      <p:sp>
        <p:nvSpPr>
          <p:cNvPr id="179" name="Google Shape;179;p14"/>
          <p:cNvSpPr txBox="1"/>
          <p:nvPr>
            <p:ph idx="1" type="body"/>
          </p:nvPr>
        </p:nvSpPr>
        <p:spPr>
          <a:xfrm>
            <a:off x="700800" y="376053"/>
            <a:ext cx="3871200"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Stabilire degli obiettivi è la prima cosa che devi fare per migliorare le tue capacità di gestione del tempo. Senza di loro, esaurirai il tuo tempo, le tue energie e le tue risorse, spostandoti da un'attività all'altra, senza renderti conto di cosa vuoi o qual è l'obiettivo finale del tuo lavoro.</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Con un diagramma di flusso hai in ordine sequenziale, i passaggi separati che dovrai seguire per raggiungere i tuoi obiettivi e quanto tempo ti servirà per raggiungerli. Per creare un diagramma di flusso dovrai:</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Definisci l'obiettivo specifico che vuoi raggiungere</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Annota i compiti necessari e le attuali competenze che devi raggiungere per raggiungere l'obiettivo</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Limita il tempo alle tue attività</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Rivedere il diagramma di flusso, se necessario</a:t>
            </a:r>
            <a:endParaRPr/>
          </a:p>
        </p:txBody>
      </p:sp>
      <p:sp>
        <p:nvSpPr>
          <p:cNvPr id="180" name="Google Shape;180;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81" name="Google Shape;181;p14"/>
          <p:cNvSpPr txBox="1"/>
          <p:nvPr/>
        </p:nvSpPr>
        <p:spPr>
          <a:xfrm>
            <a:off x="5152381" y="4428999"/>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GB" sz="600" u="none" cap="none" strike="noStrike">
                <a:solidFill>
                  <a:srgbClr val="FFB600"/>
                </a:solidFill>
                <a:latin typeface="Raleway Light"/>
                <a:ea typeface="Raleway Light"/>
                <a:cs typeface="Raleway Light"/>
                <a:sym typeface="Raleway Light"/>
              </a:rPr>
              <a:t>Source: </a:t>
            </a:r>
            <a:r>
              <a:rPr b="1" i="0" lang="en-GB" sz="600" u="sng" cap="none" strike="noStrike">
                <a:solidFill>
                  <a:srgbClr val="B3B3B3"/>
                </a:solidFill>
                <a:latin typeface="Raleway Light"/>
                <a:ea typeface="Raleway Light"/>
                <a:cs typeface="Raleway Light"/>
                <a:sym typeface="Raleway Light"/>
                <a:hlinkClick r:id="rId4">
                  <a:extLst>
                    <a:ext uri="{A12FA001-AC4F-418D-AE19-62706E023703}">
                      <ahyp:hlinkClr val="tx"/>
                    </a:ext>
                  </a:extLst>
                </a:hlinkClick>
              </a:rPr>
              <a:t>https://url.gratis/mWlA</a:t>
            </a:r>
            <a:r>
              <a:rPr b="1" i="0" lang="en-GB" sz="600" u="none" cap="none" strike="noStrike">
                <a:solidFill>
                  <a:srgbClr val="B3B3B3"/>
                </a:solidFill>
                <a:latin typeface="Raleway Light"/>
                <a:ea typeface="Raleway Light"/>
                <a:cs typeface="Raleway Light"/>
                <a:sym typeface="Raleway Light"/>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pSp>
        <p:nvGrpSpPr>
          <p:cNvPr id="186" name="Google Shape;186;p15"/>
          <p:cNvGrpSpPr/>
          <p:nvPr/>
        </p:nvGrpSpPr>
        <p:grpSpPr>
          <a:xfrm>
            <a:off x="3673312" y="504374"/>
            <a:ext cx="4118965" cy="4038204"/>
            <a:chOff x="2246448" y="580574"/>
            <a:chExt cx="4097874" cy="4038204"/>
          </a:xfrm>
        </p:grpSpPr>
        <p:sp>
          <p:nvSpPr>
            <p:cNvPr id="187" name="Google Shape;187;p15"/>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88" name="Google Shape;188;p15"/>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89" name="Google Shape;189;p15"/>
            <p:cNvSpPr/>
            <p:nvPr/>
          </p:nvSpPr>
          <p:spPr>
            <a:xfrm>
              <a:off x="2855755" y="2143373"/>
              <a:ext cx="1395683" cy="127510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rPr b="0" i="0" lang="en-GB" sz="1401" u="none" cap="none" strike="noStrike">
                  <a:solidFill>
                    <a:srgbClr val="981C22"/>
                  </a:solidFill>
                  <a:latin typeface="Raleway ExtraBold"/>
                  <a:ea typeface="Raleway ExtraBold"/>
                  <a:cs typeface="Raleway ExtraBold"/>
                  <a:sym typeface="Raleway ExtraBold"/>
                </a:rPr>
                <a:t>Delegare</a:t>
              </a:r>
              <a:endParaRPr b="0" i="0" sz="1401" u="none" cap="none" strike="noStrike">
                <a:solidFill>
                  <a:srgbClr val="981C22"/>
                </a:solidFill>
                <a:latin typeface="Raleway ExtraBold"/>
                <a:ea typeface="Raleway ExtraBold"/>
                <a:cs typeface="Raleway ExtraBold"/>
                <a:sym typeface="Raleway ExtraBold"/>
              </a:endParaRPr>
            </a:p>
          </p:txBody>
        </p:sp>
        <p:sp>
          <p:nvSpPr>
            <p:cNvPr id="190" name="Google Shape;190;p15"/>
            <p:cNvSpPr/>
            <p:nvPr/>
          </p:nvSpPr>
          <p:spPr>
            <a:xfrm>
              <a:off x="4594678" y="580574"/>
              <a:ext cx="1749644" cy="1690236"/>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rPr b="1" i="0" lang="en-GB" sz="1401" u="none" cap="none" strike="noStrike">
                  <a:solidFill>
                    <a:srgbClr val="981C22"/>
                  </a:solidFill>
                  <a:latin typeface="Raleway ExtraBold"/>
                  <a:ea typeface="Raleway ExtraBold"/>
                  <a:cs typeface="Raleway ExtraBold"/>
                  <a:sym typeface="Raleway ExtraBold"/>
                </a:rPr>
                <a:t>Programma</a:t>
              </a:r>
              <a:endParaRPr b="1" i="0" sz="1401" u="none" cap="none" strike="noStrike">
                <a:solidFill>
                  <a:srgbClr val="981C22"/>
                </a:solidFill>
                <a:latin typeface="Raleway ExtraBold"/>
                <a:ea typeface="Raleway ExtraBold"/>
                <a:cs typeface="Raleway ExtraBold"/>
                <a:sym typeface="Raleway ExtraBold"/>
              </a:endParaRPr>
            </a:p>
          </p:txBody>
        </p:sp>
        <p:sp>
          <p:nvSpPr>
            <p:cNvPr id="191" name="Google Shape;191;p15"/>
            <p:cNvSpPr/>
            <p:nvPr/>
          </p:nvSpPr>
          <p:spPr>
            <a:xfrm>
              <a:off x="2246448" y="1821102"/>
              <a:ext cx="1289073" cy="826848"/>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Raleway ExtraBold"/>
                  <a:ea typeface="Raleway ExtraBold"/>
                  <a:cs typeface="Raleway ExtraBold"/>
                  <a:sym typeface="Raleway ExtraBold"/>
                </a:rPr>
                <a:t>Pianificare in anticipo</a:t>
              </a:r>
              <a:endParaRPr b="0" i="0" sz="1100" u="none" cap="none" strike="noStrike">
                <a:solidFill>
                  <a:schemeClr val="lt1"/>
                </a:solidFill>
                <a:latin typeface="Raleway ExtraBold"/>
                <a:ea typeface="Raleway ExtraBold"/>
                <a:cs typeface="Raleway ExtraBold"/>
                <a:sym typeface="Raleway ExtraBold"/>
              </a:endParaRPr>
            </a:p>
          </p:txBody>
        </p:sp>
        <p:sp>
          <p:nvSpPr>
            <p:cNvPr id="192" name="Google Shape;192;p15"/>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93" name="Google Shape;193;p15"/>
          <p:cNvGrpSpPr/>
          <p:nvPr/>
        </p:nvGrpSpPr>
        <p:grpSpPr>
          <a:xfrm>
            <a:off x="5893670" y="1739566"/>
            <a:ext cx="2440201" cy="2440201"/>
            <a:chOff x="4447194" y="1815766"/>
            <a:chExt cx="2440200" cy="2440200"/>
          </a:xfrm>
        </p:grpSpPr>
        <p:sp>
          <p:nvSpPr>
            <p:cNvPr id="194" name="Google Shape;194;p15"/>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95" name="Google Shape;195;p15"/>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FFFFFF"/>
                  </a:solidFill>
                  <a:latin typeface="Raleway ExtraBold"/>
                  <a:ea typeface="Raleway ExtraBold"/>
                  <a:cs typeface="Raleway ExtraBold"/>
                  <a:sym typeface="Raleway ExtraBold"/>
                </a:rPr>
                <a:t>Obiettivi prefissati</a:t>
              </a:r>
              <a:endParaRPr b="1" i="0" sz="2800" u="none" cap="none" strike="noStrike">
                <a:solidFill>
                  <a:srgbClr val="FFFFFF"/>
                </a:solidFill>
                <a:latin typeface="Raleway ExtraBold"/>
                <a:ea typeface="Raleway ExtraBold"/>
                <a:cs typeface="Raleway ExtraBold"/>
                <a:sym typeface="Raleway ExtraBold"/>
              </a:endParaRPr>
            </a:p>
          </p:txBody>
        </p:sp>
      </p:grpSp>
      <p:grpSp>
        <p:nvGrpSpPr>
          <p:cNvPr id="196" name="Google Shape;196;p15"/>
          <p:cNvGrpSpPr/>
          <p:nvPr/>
        </p:nvGrpSpPr>
        <p:grpSpPr>
          <a:xfrm>
            <a:off x="5013412" y="1297853"/>
            <a:ext cx="1423801" cy="1423801"/>
            <a:chOff x="3490737" y="1374053"/>
            <a:chExt cx="1423800" cy="1423800"/>
          </a:xfrm>
        </p:grpSpPr>
        <p:sp>
          <p:nvSpPr>
            <p:cNvPr id="197" name="Google Shape;197;p15"/>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98" name="Google Shape;198;p15"/>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aleway ExtraBold"/>
                  <a:ea typeface="Raleway ExtraBold"/>
                  <a:cs typeface="Raleway ExtraBold"/>
                  <a:sym typeface="Raleway ExtraBold"/>
                </a:rPr>
                <a:t>Dai la priorità</a:t>
              </a:r>
              <a:endParaRPr b="0" i="0" sz="1200" u="none" cap="none" strike="noStrike">
                <a:solidFill>
                  <a:srgbClr val="FFFFFF"/>
                </a:solidFill>
                <a:latin typeface="Raleway ExtraBold"/>
                <a:ea typeface="Raleway ExtraBold"/>
                <a:cs typeface="Raleway ExtraBold"/>
                <a:sym typeface="Raleway ExtraBold"/>
              </a:endParaRPr>
            </a:p>
          </p:txBody>
        </p:sp>
      </p:grpSp>
      <p:grpSp>
        <p:nvGrpSpPr>
          <p:cNvPr id="199" name="Google Shape;199;p15"/>
          <p:cNvGrpSpPr/>
          <p:nvPr/>
        </p:nvGrpSpPr>
        <p:grpSpPr>
          <a:xfrm>
            <a:off x="4672228" y="2862090"/>
            <a:ext cx="1498800" cy="1498800"/>
            <a:chOff x="644203" y="3718814"/>
            <a:chExt cx="1498800" cy="1498800"/>
          </a:xfrm>
        </p:grpSpPr>
        <p:sp>
          <p:nvSpPr>
            <p:cNvPr id="200" name="Google Shape;200;p15"/>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01" name="Google Shape;201;p15"/>
            <p:cNvSpPr txBox="1"/>
            <p:nvPr/>
          </p:nvSpPr>
          <p:spPr>
            <a:xfrm>
              <a:off x="762835" y="3995874"/>
              <a:ext cx="1167541" cy="100553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Raleway ExtraBold"/>
                  <a:ea typeface="Raleway ExtraBold"/>
                  <a:cs typeface="Raleway ExtraBold"/>
                  <a:sym typeface="Raleway ExtraBold"/>
                </a:rPr>
                <a:t>Stabilisci delle scadenze</a:t>
              </a:r>
              <a:endParaRPr b="0" i="0" sz="1600" u="none" cap="none" strike="noStrike">
                <a:solidFill>
                  <a:schemeClr val="lt1"/>
                </a:solidFill>
                <a:latin typeface="Raleway ExtraBold"/>
                <a:ea typeface="Raleway ExtraBold"/>
                <a:cs typeface="Raleway ExtraBold"/>
                <a:sym typeface="Raleway ExtraBold"/>
              </a:endParaRPr>
            </a:p>
          </p:txBody>
        </p:sp>
      </p:grpSp>
      <p:grpSp>
        <p:nvGrpSpPr>
          <p:cNvPr id="202" name="Google Shape;202;p15"/>
          <p:cNvGrpSpPr/>
          <p:nvPr/>
        </p:nvGrpSpPr>
        <p:grpSpPr>
          <a:xfrm>
            <a:off x="7334059" y="1114294"/>
            <a:ext cx="1030261" cy="1030261"/>
            <a:chOff x="3490737" y="1374053"/>
            <a:chExt cx="1423800" cy="1423800"/>
          </a:xfrm>
        </p:grpSpPr>
        <p:sp>
          <p:nvSpPr>
            <p:cNvPr id="203" name="Google Shape;203;p15"/>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04" name="Google Shape;204;p15"/>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GB" sz="1001" u="none" cap="none" strike="noStrike">
                  <a:solidFill>
                    <a:srgbClr val="981C22"/>
                  </a:solidFill>
                  <a:latin typeface="Raleway ExtraBold"/>
                  <a:ea typeface="Raleway ExtraBold"/>
                  <a:cs typeface="Raleway ExtraBold"/>
                  <a:sym typeface="Raleway ExtraBold"/>
                </a:rPr>
                <a:t>Fai delle pause</a:t>
              </a:r>
              <a:endParaRPr b="0" i="0" sz="1001" u="none" cap="none" strike="noStrike">
                <a:solidFill>
                  <a:srgbClr val="981C22"/>
                </a:solidFill>
                <a:latin typeface="Raleway ExtraBold"/>
                <a:ea typeface="Raleway ExtraBold"/>
                <a:cs typeface="Raleway ExtraBold"/>
                <a:sym typeface="Raleway ExtraBold"/>
              </a:endParaRPr>
            </a:p>
          </p:txBody>
        </p:sp>
      </p:grpSp>
      <p:sp>
        <p:nvSpPr>
          <p:cNvPr id="205" name="Google Shape;205;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06" name="Google Shape;206;p15"/>
          <p:cNvSpPr txBox="1"/>
          <p:nvPr/>
        </p:nvSpPr>
        <p:spPr>
          <a:xfrm>
            <a:off x="975786" y="522089"/>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000000"/>
              </a:buClr>
              <a:buSzPts val="1300"/>
              <a:buFont typeface="Arial"/>
              <a:buNone/>
            </a:pPr>
            <a:r>
              <a:rPr b="0" i="0" lang="en-GB" sz="1300" u="none" cap="none" strike="noStrike">
                <a:solidFill>
                  <a:schemeClr val="dk2"/>
                </a:solidFill>
                <a:latin typeface="Raleway Light"/>
                <a:ea typeface="Raleway Light"/>
                <a:cs typeface="Raleway Light"/>
                <a:sym typeface="Raleway Light"/>
              </a:rPr>
              <a:t>Cercare di fare tutto in una volta può essere un segno del tuo impegno e disponibilità a lavorare, ma mostra una mancanza di capacità di gestione del tempo. Per sapere come dare priorità al tuo lavoro, dividi i tuoi compiti in quattro quadranti (matrice di Eisenhower):</a:t>
            </a:r>
            <a:endParaRPr/>
          </a:p>
          <a:p>
            <a:pPr indent="-285750" lvl="0" marL="285750" marR="0" rtl="0" algn="l">
              <a:lnSpc>
                <a:spcPct val="100000"/>
              </a:lnSpc>
              <a:spcBef>
                <a:spcPts val="601"/>
              </a:spcBef>
              <a:spcAft>
                <a:spcPts val="0"/>
              </a:spcAft>
              <a:buClr>
                <a:srgbClr val="000000"/>
              </a:buClr>
              <a:buSzPts val="1300"/>
              <a:buFont typeface="Noto Sans Symbols"/>
              <a:buChar char="❖"/>
            </a:pPr>
            <a:r>
              <a:rPr b="0" i="0" lang="en-GB" sz="1300" u="none" cap="none" strike="noStrike">
                <a:solidFill>
                  <a:schemeClr val="dk2"/>
                </a:solidFill>
                <a:latin typeface="Raleway Light"/>
                <a:ea typeface="Raleway Light"/>
                <a:cs typeface="Raleway Light"/>
                <a:sym typeface="Raleway Light"/>
              </a:rPr>
              <a:t>Settore Do-first (compiti importanti e urgenti)</a:t>
            </a:r>
            <a:endParaRPr/>
          </a:p>
          <a:p>
            <a:pPr indent="-285750" lvl="0" marL="285750" marR="0" rtl="0" algn="l">
              <a:lnSpc>
                <a:spcPct val="100000"/>
              </a:lnSpc>
              <a:spcBef>
                <a:spcPts val="601"/>
              </a:spcBef>
              <a:spcAft>
                <a:spcPts val="0"/>
              </a:spcAft>
              <a:buClr>
                <a:srgbClr val="000000"/>
              </a:buClr>
              <a:buSzPts val="1300"/>
              <a:buFont typeface="Noto Sans Symbols"/>
              <a:buChar char="❖"/>
            </a:pPr>
            <a:r>
              <a:rPr b="0" i="0" lang="en-GB" sz="1300" u="none" cap="none" strike="noStrike">
                <a:solidFill>
                  <a:schemeClr val="dk2"/>
                </a:solidFill>
                <a:latin typeface="Raleway Light"/>
                <a:ea typeface="Raleway Light"/>
                <a:cs typeface="Raleway Light"/>
                <a:sym typeface="Raleway Light"/>
              </a:rPr>
              <a:t>Settore programma (compiti importanti ma meno urgenti)</a:t>
            </a:r>
            <a:endParaRPr/>
          </a:p>
          <a:p>
            <a:pPr indent="-285750" lvl="0" marL="285750" marR="0" rtl="0" algn="l">
              <a:lnSpc>
                <a:spcPct val="100000"/>
              </a:lnSpc>
              <a:spcBef>
                <a:spcPts val="601"/>
              </a:spcBef>
              <a:spcAft>
                <a:spcPts val="0"/>
              </a:spcAft>
              <a:buClr>
                <a:srgbClr val="000000"/>
              </a:buClr>
              <a:buSzPts val="1300"/>
              <a:buFont typeface="Noto Sans Symbols"/>
              <a:buChar char="❖"/>
            </a:pPr>
            <a:r>
              <a:rPr b="0" i="0" lang="en-GB" sz="1300" u="none" cap="none" strike="noStrike">
                <a:solidFill>
                  <a:schemeClr val="dk2"/>
                </a:solidFill>
                <a:latin typeface="Raleway Light"/>
                <a:ea typeface="Raleway Light"/>
                <a:cs typeface="Raleway Light"/>
                <a:sym typeface="Raleway Light"/>
              </a:rPr>
              <a:t>Settore delegato (compiti urgenti ma meno importanti)</a:t>
            </a:r>
            <a:endParaRPr/>
          </a:p>
          <a:p>
            <a:pPr indent="-285750" lvl="0" marL="285750" marR="0" rtl="0" algn="l">
              <a:lnSpc>
                <a:spcPct val="100000"/>
              </a:lnSpc>
              <a:spcBef>
                <a:spcPts val="601"/>
              </a:spcBef>
              <a:spcAft>
                <a:spcPts val="0"/>
              </a:spcAft>
              <a:buClr>
                <a:srgbClr val="000000"/>
              </a:buClr>
              <a:buSzPts val="1300"/>
              <a:buFont typeface="Noto Sans Symbols"/>
              <a:buChar char="❖"/>
            </a:pPr>
            <a:r>
              <a:rPr b="0" i="0" lang="en-GB" sz="1300" u="none" cap="none" strike="noStrike">
                <a:solidFill>
                  <a:schemeClr val="dk2"/>
                </a:solidFill>
                <a:latin typeface="Raleway Light"/>
                <a:ea typeface="Raleway Light"/>
                <a:cs typeface="Raleway Light"/>
                <a:sym typeface="Raleway Light"/>
              </a:rPr>
              <a:t>Elimina settore (compiti meno urgenti e meno importanti)</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Costruire un'efficace strategia di monitoraggio del tempo</a:t>
            </a:r>
            <a:br>
              <a:rPr b="1" lang="en-GB" sz="1400">
                <a:solidFill>
                  <a:schemeClr val="accent1"/>
                </a:solidFill>
                <a:latin typeface="Raleway Light"/>
                <a:ea typeface="Raleway Light"/>
                <a:cs typeface="Raleway Light"/>
                <a:sym typeface="Raleway Light"/>
              </a:rPr>
            </a:br>
            <a:r>
              <a:rPr lang="en-GB" sz="1200">
                <a:latin typeface="Raleway Light"/>
                <a:ea typeface="Raleway Light"/>
                <a:cs typeface="Raleway Light"/>
                <a:sym typeface="Raleway Light"/>
              </a:rPr>
              <a:t>Molte strategie, tecniche e suggerimenti sono disponibili online per aiutarti a sviluppare le tue capacità di gestione del tempo, ma prima devi mappare la tua giornata e tenere traccia del tuo tempo, identificando le attività urgenti, quelle importanti ma non urgenti, quelle che puoi delegare e quelli che puoi cancellare.</a:t>
            </a:r>
            <a:endParaRPr b="1" sz="1200">
              <a:solidFill>
                <a:schemeClr val="accent1"/>
              </a:solidFill>
              <a:latin typeface="Raleway Light"/>
              <a:ea typeface="Raleway Light"/>
              <a:cs typeface="Raleway Light"/>
              <a:sym typeface="Raleway Light"/>
            </a:endParaRPr>
          </a:p>
        </p:txBody>
      </p:sp>
      <p:sp>
        <p:nvSpPr>
          <p:cNvPr id="212" name="Google Shape;212;p16"/>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GB"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Step1: </a:t>
            </a:r>
            <a:r>
              <a:rPr lang="en-GB" sz="1100">
                <a:latin typeface="Raleway Light"/>
                <a:ea typeface="Raleway Light"/>
                <a:cs typeface="Raleway Light"/>
                <a:sym typeface="Raleway Light"/>
              </a:rPr>
              <a:t>Mappa la tua giornata identificando attività e tempo libero.</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Step2: </a:t>
            </a:r>
            <a:r>
              <a:rPr lang="en-GB" sz="1100">
                <a:latin typeface="Raleway Light"/>
                <a:ea typeface="Raleway Light"/>
                <a:cs typeface="Raleway Light"/>
                <a:sym typeface="Raleway Light"/>
              </a:rPr>
              <a:t>Guarda il video "La matrice di Eisenhower: come gestire le tue attività con EISENHOWER".</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Step3</a:t>
            </a:r>
            <a:r>
              <a:rPr lang="en-GB" sz="1100">
                <a:latin typeface="Raleway Light"/>
                <a:ea typeface="Raleway Light"/>
                <a:cs typeface="Raleway Light"/>
                <a:sym typeface="Raleway Light"/>
              </a:rPr>
              <a:t>: Considerando la matrice di Eisenhower, identifica a quale quadrante appartengono le tue attività quotidiane.</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Step4</a:t>
            </a:r>
            <a:r>
              <a:rPr lang="en-GB" sz="1100">
                <a:latin typeface="Raleway Light"/>
                <a:ea typeface="Raleway Light"/>
                <a:cs typeface="Raleway Light"/>
                <a:sym typeface="Raleway Light"/>
              </a:rPr>
              <a:t> Leggi l'articolo “La Tecnica del Pomodoro”</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Step5: </a:t>
            </a:r>
            <a:r>
              <a:rPr lang="en-GB" sz="1100">
                <a:latin typeface="Raleway Light"/>
                <a:ea typeface="Raleway Light"/>
                <a:cs typeface="Raleway Light"/>
                <a:sym typeface="Raleway Light"/>
              </a:rPr>
              <a:t>Applica le strategie di lavoro indicate nel video e nell'articolo nelle tue attività quotidiane.</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a:solidFill>
                  <a:schemeClr val="lt1"/>
                </a:solidFill>
                <a:highlight>
                  <a:srgbClr val="FFB600"/>
                </a:highlight>
                <a:latin typeface="Raleway Light"/>
                <a:ea typeface="Raleway Light"/>
                <a:cs typeface="Raleway Light"/>
                <a:sym typeface="Raleway Light"/>
              </a:rPr>
              <a:t>TEMPO:</a:t>
            </a:r>
            <a:r>
              <a:rPr lang="en-GB" sz="1200">
                <a:solidFill>
                  <a:schemeClr val="lt1"/>
                </a:solidFill>
                <a:latin typeface="Raleway Light"/>
                <a:ea typeface="Raleway Light"/>
                <a:cs typeface="Raleway Light"/>
                <a:sym typeface="Raleway Light"/>
              </a:rPr>
              <a:t> </a:t>
            </a:r>
            <a:r>
              <a:rPr lang="en-GB" sz="1200">
                <a:solidFill>
                  <a:schemeClr val="dk1"/>
                </a:solidFill>
                <a:latin typeface="Raleway Light"/>
                <a:ea typeface="Raleway Light"/>
                <a:cs typeface="Raleway Light"/>
                <a:sym typeface="Raleway Light"/>
              </a:rPr>
              <a:t>20 minuti</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13" name="Google Shape;213;p16"/>
          <p:cNvSpPr txBox="1"/>
          <p:nvPr>
            <p:ph idx="2" type="body"/>
          </p:nvPr>
        </p:nvSpPr>
        <p:spPr>
          <a:xfrm>
            <a:off x="4678688"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Risorse e strumenti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latin typeface="Raleway Light"/>
                <a:ea typeface="Raleway Light"/>
                <a:cs typeface="Raleway Light"/>
                <a:sym typeface="Raleway Light"/>
              </a:rPr>
              <a:t>La matrice Eisenhower: come gestire le tue attività con EISENHOWER</a:t>
            </a:r>
            <a:endParaRPr/>
          </a:p>
          <a:p>
            <a:pPr indent="0" lvl="0" marL="0" rtl="0" algn="l">
              <a:lnSpc>
                <a:spcPct val="100000"/>
              </a:lnSpc>
              <a:spcBef>
                <a:spcPts val="601"/>
              </a:spcBef>
              <a:spcAft>
                <a:spcPts val="0"/>
              </a:spcAft>
              <a:buSzPts val="1800"/>
              <a:buNone/>
            </a:pPr>
            <a:r>
              <a:rPr lang="en-GB" sz="1200" u="sng">
                <a:solidFill>
                  <a:schemeClr val="hlink"/>
                </a:solidFill>
                <a:hlinkClick r:id="rId3"/>
              </a:rPr>
              <a:t>www.youtube.com/watch?v=tT89OZ7TNwc&amp;t=14s</a:t>
            </a:r>
            <a:r>
              <a:rPr lang="en-GB" sz="1200"/>
              <a:t> </a:t>
            </a:r>
            <a:endParaRPr/>
          </a:p>
          <a:p>
            <a:pPr indent="0" lvl="0" marL="0" rtl="0" algn="l">
              <a:lnSpc>
                <a:spcPct val="100000"/>
              </a:lnSpc>
              <a:spcBef>
                <a:spcPts val="601"/>
              </a:spcBef>
              <a:spcAft>
                <a:spcPts val="0"/>
              </a:spcAft>
              <a:buSzPts val="1800"/>
              <a:buNone/>
            </a:pPr>
            <a:r>
              <a:rPr b="1" lang="en-GB" sz="1200">
                <a:latin typeface="Raleway Light"/>
                <a:ea typeface="Raleway Light"/>
                <a:cs typeface="Raleway Light"/>
                <a:sym typeface="Raleway Light"/>
              </a:rPr>
              <a:t>La tecnica del pomodoro</a:t>
            </a:r>
            <a:endParaRPr/>
          </a:p>
          <a:p>
            <a:pPr indent="0" lvl="0" marL="0" rtl="0" algn="l">
              <a:lnSpc>
                <a:spcPct val="100000"/>
              </a:lnSpc>
              <a:spcBef>
                <a:spcPts val="601"/>
              </a:spcBef>
              <a:spcAft>
                <a:spcPts val="0"/>
              </a:spcAft>
              <a:buSzPts val="1800"/>
              <a:buNone/>
            </a:pPr>
            <a:r>
              <a:rPr lang="en-GB" sz="1200" u="sng">
                <a:solidFill>
                  <a:schemeClr val="hlink"/>
                </a:solidFill>
                <a:hlinkClick r:id="rId4"/>
              </a:rPr>
              <a:t>https://todoist.com/productivity-methods/pomodoro-technique</a:t>
            </a:r>
            <a:r>
              <a:rPr lang="en-GB" sz="1200"/>
              <a:t> </a:t>
            </a:r>
            <a:endParaRPr/>
          </a:p>
        </p:txBody>
      </p:sp>
      <p:grpSp>
        <p:nvGrpSpPr>
          <p:cNvPr id="214" name="Google Shape;214;p16"/>
          <p:cNvGrpSpPr/>
          <p:nvPr/>
        </p:nvGrpSpPr>
        <p:grpSpPr>
          <a:xfrm>
            <a:off x="7964732" y="329097"/>
            <a:ext cx="977040" cy="722852"/>
            <a:chOff x="5255200" y="3006475"/>
            <a:chExt cx="511700" cy="378575"/>
          </a:xfrm>
        </p:grpSpPr>
        <p:sp>
          <p:nvSpPr>
            <p:cNvPr id="215" name="Google Shape;215;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16" name="Google Shape;216;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nvSpPr>
        <p:spPr>
          <a:xfrm>
            <a:off x="4670213" y="1149065"/>
            <a:ext cx="3543300" cy="316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en-GB" sz="1600" u="none" cap="none" strike="noStrike">
                <a:solidFill>
                  <a:schemeClr val="lt1"/>
                </a:solidFill>
                <a:highlight>
                  <a:srgbClr val="FFB600"/>
                </a:highlight>
                <a:latin typeface="Raleway Light"/>
                <a:ea typeface="Raleway Light"/>
                <a:cs typeface="Raleway Light"/>
                <a:sym typeface="Raleway Light"/>
              </a:rPr>
              <a:t>Azion</a:t>
            </a:r>
            <a:r>
              <a:rPr b="1" lang="en-GB" sz="1600">
                <a:solidFill>
                  <a:schemeClr val="lt1"/>
                </a:solidFill>
                <a:highlight>
                  <a:srgbClr val="FFB600"/>
                </a:highlight>
                <a:latin typeface="Raleway Light"/>
                <a:ea typeface="Raleway Light"/>
                <a:cs typeface="Raleway Light"/>
                <a:sym typeface="Raleway Light"/>
              </a:rPr>
              <a:t>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GB" sz="1200" u="none" cap="none" strike="noStrike">
                <a:solidFill>
                  <a:srgbClr val="FFB600"/>
                </a:solidFill>
                <a:latin typeface="Raleway Light"/>
                <a:ea typeface="Raleway Light"/>
                <a:cs typeface="Raleway Light"/>
                <a:sym typeface="Raleway Light"/>
              </a:rPr>
              <a:t>Dopo questo, puoi impostare </a:t>
            </a:r>
            <a:r>
              <a:rPr b="0" i="0" lang="en-GB" sz="1200" u="none" cap="none" strike="noStrike">
                <a:solidFill>
                  <a:schemeClr val="dk1"/>
                </a:solidFill>
                <a:latin typeface="Raleway Light"/>
                <a:ea typeface="Raleway Light"/>
                <a:cs typeface="Raleway Light"/>
                <a:sym typeface="Raleway Light"/>
              </a:rPr>
              <a:t>i tuoi obiettivi utilizzando un diagramma di flusso, ridefinisci le priorità e monitora i tuoi compiti e attività, considerando che puoi delegarli o cancellarli, e utilizzare il tempo libero acquisito come meglio credi.</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22" name="Google Shape;222;p17"/>
          <p:cNvSpPr txBox="1"/>
          <p:nvPr>
            <p:ph type="title"/>
          </p:nvPr>
        </p:nvSpPr>
        <p:spPr>
          <a:xfrm>
            <a:off x="718426" y="526401"/>
            <a:ext cx="6866100" cy="52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Tempo è vita!</a:t>
            </a:r>
            <a:endParaRPr b="1" sz="1200">
              <a:solidFill>
                <a:schemeClr val="accent1"/>
              </a:solidFill>
              <a:latin typeface="Raleway Light"/>
              <a:ea typeface="Raleway Light"/>
              <a:cs typeface="Raleway Light"/>
              <a:sym typeface="Raleway Light"/>
            </a:endParaRPr>
          </a:p>
        </p:txBody>
      </p:sp>
      <p:sp>
        <p:nvSpPr>
          <p:cNvPr id="223" name="Google Shape;223;p17"/>
          <p:cNvSpPr txBox="1"/>
          <p:nvPr>
            <p:ph idx="1" type="body"/>
          </p:nvPr>
        </p:nvSpPr>
        <p:spPr>
          <a:xfrm>
            <a:off x="718425" y="1149065"/>
            <a:ext cx="3543300" cy="316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Riflessioni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Nell'esercizio precedente, hai identificato le tue attività quotidiane, determinato la strategia da adottare e monitorato il tuo tempo durante il processo. Prendendo in considerazione le aspettative di attività legate al genere riposte sulle donne, e il conseguente carico mentale, riflettere sui modi per delegarle, ridurle o eliminarle.</a:t>
            </a:r>
            <a:endParaRPr/>
          </a:p>
          <a:p>
            <a:pPr indent="-285750" lvl="0" marL="285750" rtl="0" algn="l">
              <a:lnSpc>
                <a:spcPct val="100000"/>
              </a:lnSpc>
              <a:spcBef>
                <a:spcPts val="601"/>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Prendere atto del tempo guadagnato dalla delega, riduzione ed eliminazione delle attività legate al genere.</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grpSp>
        <p:nvGrpSpPr>
          <p:cNvPr id="224" name="Google Shape;224;p17"/>
          <p:cNvGrpSpPr/>
          <p:nvPr/>
        </p:nvGrpSpPr>
        <p:grpSpPr>
          <a:xfrm>
            <a:off x="7964732" y="329097"/>
            <a:ext cx="977040" cy="722852"/>
            <a:chOff x="5255200" y="3006475"/>
            <a:chExt cx="511700" cy="378575"/>
          </a:xfrm>
        </p:grpSpPr>
        <p:sp>
          <p:nvSpPr>
            <p:cNvPr id="225" name="Google Shape;225;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26" name="Google Shape;226;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8"/>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lt1"/>
                </a:solidFill>
              </a:rPr>
              <a:t>Piano strategico personale</a:t>
            </a:r>
            <a:endParaRPr b="1">
              <a:solidFill>
                <a:schemeClr val="lt1"/>
              </a:solidFill>
            </a:endParaRPr>
          </a:p>
        </p:txBody>
      </p:sp>
      <p:pic>
        <p:nvPicPr>
          <p:cNvPr id="232" name="Google Shape;232;p18"/>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latin typeface="Raleway Light"/>
                <a:ea typeface="Raleway Light"/>
                <a:cs typeface="Raleway Light"/>
                <a:sym typeface="Raleway Light"/>
              </a:rPr>
              <a:t>Che cosa ne sai di</a:t>
            </a:r>
            <a:br>
              <a:rPr lang="en-GB" sz="3600">
                <a:latin typeface="Raleway Light"/>
                <a:ea typeface="Raleway Light"/>
                <a:cs typeface="Raleway Light"/>
                <a:sym typeface="Raleway Light"/>
              </a:rPr>
            </a:br>
            <a:r>
              <a:rPr lang="en-GB" sz="3600">
                <a:solidFill>
                  <a:srgbClr val="FFB600"/>
                </a:solidFill>
                <a:latin typeface="Raleway Light"/>
                <a:ea typeface="Raleway Light"/>
                <a:cs typeface="Raleway Light"/>
                <a:sym typeface="Raleway Light"/>
              </a:rPr>
              <a:t>un piano strategico personale per la gestione del tempo?</a:t>
            </a:r>
            <a:endParaRPr sz="3600">
              <a:solidFill>
                <a:srgbClr val="FFB600"/>
              </a:solidFill>
              <a:latin typeface="Raleway Light"/>
              <a:ea typeface="Raleway Light"/>
              <a:cs typeface="Raleway Light"/>
              <a:sym typeface="Raleway Light"/>
            </a:endParaRPr>
          </a:p>
        </p:txBody>
      </p:sp>
      <p:sp>
        <p:nvSpPr>
          <p:cNvPr id="238" name="Google Shape;238;p19"/>
          <p:cNvSpPr txBox="1"/>
          <p:nvPr>
            <p:ph idx="1" type="body"/>
          </p:nvPr>
        </p:nvSpPr>
        <p:spPr>
          <a:xfrm>
            <a:off x="922001" y="2571750"/>
            <a:ext cx="7627639" cy="236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0" i="0" lang="en-GB" sz="1300">
                <a:solidFill>
                  <a:srgbClr val="64676E"/>
                </a:solidFill>
                <a:latin typeface="Raleway Light"/>
                <a:ea typeface="Raleway Light"/>
                <a:cs typeface="Raleway Light"/>
                <a:sym typeface="Raleway Light"/>
              </a:rPr>
              <a:t>Alcune persone trascorrono l'intera vita lavorando sodo per sbarcare il lunario, senza prendersi il tempo per percepire cosa le spinge, quali sono i loro sogni e obiettivi personali nella vita.</a:t>
            </a:r>
            <a:endParaRPr/>
          </a:p>
          <a:p>
            <a:pPr indent="0" lvl="0" marL="0" rtl="0" algn="l">
              <a:lnSpc>
                <a:spcPct val="100000"/>
              </a:lnSpc>
              <a:spcBef>
                <a:spcPts val="601"/>
              </a:spcBef>
              <a:spcAft>
                <a:spcPts val="0"/>
              </a:spcAft>
              <a:buSzPts val="1800"/>
              <a:buNone/>
            </a:pPr>
            <a:r>
              <a:rPr b="0" i="0" lang="en-GB" sz="1300">
                <a:solidFill>
                  <a:srgbClr val="64676E"/>
                </a:solidFill>
                <a:latin typeface="Raleway Light"/>
                <a:ea typeface="Raleway Light"/>
                <a:cs typeface="Raleway Light"/>
                <a:sym typeface="Raleway Light"/>
              </a:rPr>
              <a:t>Conoscere i tuoi sogni è un traguardo potente: se riesci a vedere il percorso che devi intraprendere per realizzarli e tutti i piccoli passi che ti porteranno lì, tutto il tuo lavoro avrà un significato. Di seguito, ti forniremo gli strumenti per aiutarti in questo percorso.</a:t>
            </a:r>
            <a:br>
              <a:rPr lang="en-GB" sz="1300">
                <a:latin typeface="Raleway Light"/>
                <a:ea typeface="Raleway Light"/>
                <a:cs typeface="Raleway Light"/>
                <a:sym typeface="Raleway Light"/>
              </a:rPr>
            </a:br>
            <a:endParaRPr sz="1300">
              <a:latin typeface="Raleway Light"/>
              <a:ea typeface="Raleway Light"/>
              <a:cs typeface="Raleway Light"/>
              <a:sym typeface="Raleway Light"/>
            </a:endParaRPr>
          </a:p>
        </p:txBody>
      </p:sp>
      <p:sp>
        <p:nvSpPr>
          <p:cNvPr id="239" name="Google Shape;239;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Il supporto della Commissione Europea alla produzione di questa pubblicazione non costituisce un'approvazione dei contenuti, che riflettono solo il punto di vista degli autori, e la Commissione non può essere ritenuta responsabile per qualsiasi uso che possa essere fatto delle informazioni in essa contenute.</a:t>
            </a:r>
            <a:r>
              <a:rPr lang="en-GB"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p:cNvSpPr txBox="1"/>
          <p:nvPr>
            <p:ph idx="1" type="body"/>
          </p:nvPr>
        </p:nvSpPr>
        <p:spPr>
          <a:xfrm>
            <a:off x="946714" y="515437"/>
            <a:ext cx="3871200"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Un piano strategico che soddisfi le tue esigenze, i tuoi sogni e le tue attuali competenze avrà contenuti diversi di conseguenza, ma devi sempre prestare particolare attenzione a:</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Fissare obiettivi e temporizzare le attività (ad esempio, utilizzando un diagramma di flusso, spiegato nell'unità precedente)</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Dare priorità in modo saggio (ad esempio, utilizzando la matrice di Eisenhower, spiegata nell'unità precedente)</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Fai una pausa tra un compito e l'altro (se non lo fai perderai sicuramente concentrazione e motivazione)</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Organizzati (prendi in considerazione i periodi della giornata in cui sei più produttivo per programmare le tue attività)</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Rimuovi le attività non essenziali</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Pianifica la giornata in anticipo</a:t>
            </a:r>
            <a:endParaRPr/>
          </a:p>
        </p:txBody>
      </p:sp>
      <p:sp>
        <p:nvSpPr>
          <p:cNvPr id="245" name="Google Shape;245;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pic>
        <p:nvPicPr>
          <p:cNvPr id="246" name="Google Shape;246;p20"/>
          <p:cNvPicPr preferRelativeResize="0"/>
          <p:nvPr/>
        </p:nvPicPr>
        <p:blipFill rotWithShape="1">
          <a:blip r:embed="rId3">
            <a:alphaModFix/>
          </a:blip>
          <a:srcRect b="0" l="0" r="0" t="0"/>
          <a:stretch/>
        </p:blipFill>
        <p:spPr>
          <a:xfrm>
            <a:off x="4817914" y="457201"/>
            <a:ext cx="2973813" cy="3971358"/>
          </a:xfrm>
          <a:prstGeom prst="rect">
            <a:avLst/>
          </a:prstGeom>
          <a:noFill/>
          <a:ln>
            <a:noFill/>
          </a:ln>
        </p:spPr>
      </p:pic>
      <p:sp>
        <p:nvSpPr>
          <p:cNvPr id="247" name="Google Shape;247;p20"/>
          <p:cNvSpPr txBox="1"/>
          <p:nvPr/>
        </p:nvSpPr>
        <p:spPr>
          <a:xfrm>
            <a:off x="5312664" y="4420072"/>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GB" sz="600" u="none" cap="none" strike="noStrike">
                <a:solidFill>
                  <a:srgbClr val="FFB600"/>
                </a:solidFill>
                <a:latin typeface="Raleway Light"/>
                <a:ea typeface="Raleway Light"/>
                <a:cs typeface="Raleway Light"/>
                <a:sym typeface="Raleway Light"/>
              </a:rPr>
              <a:t>Source: </a:t>
            </a:r>
            <a:r>
              <a:rPr b="1" i="0" lang="en-GB" sz="600" u="sng" cap="none" strike="noStrike">
                <a:solidFill>
                  <a:srgbClr val="B3B3B3"/>
                </a:solidFill>
                <a:latin typeface="Raleway Light"/>
                <a:ea typeface="Raleway Light"/>
                <a:cs typeface="Raleway Light"/>
                <a:sym typeface="Raleway Light"/>
                <a:hlinkClick r:id="rId4">
                  <a:extLst>
                    <a:ext uri="{A12FA001-AC4F-418D-AE19-62706E023703}">
                      <ahyp:hlinkClr val="tx"/>
                    </a:ext>
                  </a:extLst>
                </a:hlinkClick>
              </a:rPr>
              <a:t>www.shorturl.at/knzEU</a:t>
            </a:r>
            <a:r>
              <a:rPr b="1" i="0" lang="en-GB" sz="600" u="none" cap="none" strike="noStrike">
                <a:solidFill>
                  <a:srgbClr val="B3B3B3"/>
                </a:solidFill>
                <a:latin typeface="Raleway Light"/>
                <a:ea typeface="Raleway Light"/>
                <a:cs typeface="Raleway Light"/>
                <a:sym typeface="Raleway Light"/>
              </a:rPr>
              <a:t> </a:t>
            </a:r>
            <a:endParaRPr b="0" i="0" sz="1400" u="none" cap="none" strike="noStrike">
              <a:solidFill>
                <a:srgbClr val="000000"/>
              </a:solidFill>
              <a:latin typeface="Arial"/>
              <a:ea typeface="Arial"/>
              <a:cs typeface="Arial"/>
              <a:sym typeface="Arial"/>
            </a:endParaRPr>
          </a:p>
        </p:txBody>
      </p:sp>
      <p:pic>
        <p:nvPicPr>
          <p:cNvPr descr="Uma imagem com objeto, peça-de-xadrez&#10;&#10;Descrição gerada automaticamente" id="248" name="Google Shape;248;p20"/>
          <p:cNvPicPr preferRelativeResize="0"/>
          <p:nvPr/>
        </p:nvPicPr>
        <p:blipFill rotWithShape="1">
          <a:blip r:embed="rId5">
            <a:alphaModFix/>
          </a:blip>
          <a:srcRect b="0" l="0" r="0" t="0"/>
          <a:stretch/>
        </p:blipFill>
        <p:spPr>
          <a:xfrm>
            <a:off x="4813209" y="457201"/>
            <a:ext cx="2978518" cy="39713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pSp>
        <p:nvGrpSpPr>
          <p:cNvPr id="253" name="Google Shape;253;p21"/>
          <p:cNvGrpSpPr/>
          <p:nvPr/>
        </p:nvGrpSpPr>
        <p:grpSpPr>
          <a:xfrm>
            <a:off x="3703042" y="551462"/>
            <a:ext cx="3799930" cy="3991116"/>
            <a:chOff x="2256567" y="627662"/>
            <a:chExt cx="3799930" cy="3991116"/>
          </a:xfrm>
        </p:grpSpPr>
        <p:sp>
          <p:nvSpPr>
            <p:cNvPr id="254" name="Google Shape;254;p21"/>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55" name="Google Shape;255;p21"/>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56" name="Google Shape;256;p21"/>
            <p:cNvSpPr/>
            <p:nvPr/>
          </p:nvSpPr>
          <p:spPr>
            <a:xfrm>
              <a:off x="2887641" y="227966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rPr b="0" i="0" lang="en-GB" sz="1401" u="none" cap="none" strike="noStrike">
                  <a:solidFill>
                    <a:srgbClr val="981C22"/>
                  </a:solidFill>
                  <a:latin typeface="Raleway ExtraBold"/>
                  <a:ea typeface="Raleway ExtraBold"/>
                  <a:cs typeface="Raleway ExtraBold"/>
                  <a:sym typeface="Raleway ExtraBold"/>
                </a:rPr>
                <a:t>Ansia</a:t>
              </a:r>
              <a:endParaRPr b="0" i="0" sz="1401" u="none" cap="none" strike="noStrike">
                <a:solidFill>
                  <a:srgbClr val="981C22"/>
                </a:solidFill>
                <a:latin typeface="Raleway ExtraBold"/>
                <a:ea typeface="Raleway ExtraBold"/>
                <a:cs typeface="Raleway ExtraBold"/>
                <a:sym typeface="Raleway ExtraBold"/>
              </a:endParaRPr>
            </a:p>
          </p:txBody>
        </p:sp>
        <p:sp>
          <p:nvSpPr>
            <p:cNvPr id="257" name="Google Shape;257;p21"/>
            <p:cNvSpPr/>
            <p:nvPr/>
          </p:nvSpPr>
          <p:spPr>
            <a:xfrm>
              <a:off x="4374916" y="627662"/>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1"/>
                <a:buFont typeface="Arial"/>
                <a:buNone/>
              </a:pPr>
              <a:r>
                <a:rPr b="1" i="0" lang="en-GB" sz="1401" u="none" cap="none" strike="noStrike">
                  <a:solidFill>
                    <a:srgbClr val="981C22"/>
                  </a:solidFill>
                  <a:latin typeface="Raleway ExtraBold"/>
                  <a:ea typeface="Raleway ExtraBold"/>
                  <a:cs typeface="Raleway ExtraBold"/>
                  <a:sym typeface="Raleway ExtraBold"/>
                </a:rPr>
                <a:t>Tempo perso</a:t>
              </a:r>
              <a:endParaRPr b="1" i="0" sz="1401" u="none" cap="none" strike="noStrike">
                <a:solidFill>
                  <a:srgbClr val="981C22"/>
                </a:solidFill>
                <a:latin typeface="Raleway ExtraBold"/>
                <a:ea typeface="Raleway ExtraBold"/>
                <a:cs typeface="Raleway ExtraBold"/>
                <a:sym typeface="Raleway ExtraBold"/>
              </a:endParaRPr>
            </a:p>
          </p:txBody>
        </p:sp>
        <p:sp>
          <p:nvSpPr>
            <p:cNvPr id="258" name="Google Shape;258;p21"/>
            <p:cNvSpPr/>
            <p:nvPr/>
          </p:nvSpPr>
          <p:spPr>
            <a:xfrm>
              <a:off x="2527374" y="2047416"/>
              <a:ext cx="763561" cy="7899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981C22"/>
                  </a:solidFill>
                  <a:latin typeface="Raleway ExtraBold"/>
                  <a:ea typeface="Raleway ExtraBold"/>
                  <a:cs typeface="Raleway ExtraBold"/>
                  <a:sym typeface="Raleway ExtraBold"/>
                </a:rPr>
                <a:t>Stress</a:t>
              </a:r>
              <a:endParaRPr b="0" i="0" sz="900" u="none" cap="none" strike="noStrike">
                <a:solidFill>
                  <a:srgbClr val="981C22"/>
                </a:solidFill>
                <a:latin typeface="Raleway ExtraBold"/>
                <a:ea typeface="Raleway ExtraBold"/>
                <a:cs typeface="Raleway ExtraBold"/>
                <a:sym typeface="Raleway ExtraBold"/>
              </a:endParaRPr>
            </a:p>
          </p:txBody>
        </p:sp>
        <p:sp>
          <p:nvSpPr>
            <p:cNvPr id="259" name="Google Shape;259;p21"/>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260" name="Google Shape;260;p21"/>
          <p:cNvGrpSpPr/>
          <p:nvPr/>
        </p:nvGrpSpPr>
        <p:grpSpPr>
          <a:xfrm>
            <a:off x="5893670" y="1739566"/>
            <a:ext cx="2440201" cy="2440201"/>
            <a:chOff x="4447194" y="1815766"/>
            <a:chExt cx="2440200" cy="2440200"/>
          </a:xfrm>
        </p:grpSpPr>
        <p:sp>
          <p:nvSpPr>
            <p:cNvPr id="261" name="Google Shape;261;p21"/>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62" name="Google Shape;262;p21"/>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FFFFFF"/>
                  </a:solidFill>
                  <a:latin typeface="Raleway ExtraBold"/>
                  <a:ea typeface="Raleway ExtraBold"/>
                  <a:cs typeface="Raleway ExtraBold"/>
                  <a:sym typeface="Raleway ExtraBold"/>
                </a:rPr>
                <a:t>Lavoro di scarsa qualità</a:t>
              </a:r>
              <a:endParaRPr b="0" i="0" sz="2400" u="none" cap="none" strike="noStrike">
                <a:solidFill>
                  <a:srgbClr val="FFFFFF"/>
                </a:solidFill>
                <a:latin typeface="Raleway ExtraBold"/>
                <a:ea typeface="Raleway ExtraBold"/>
                <a:cs typeface="Raleway ExtraBold"/>
                <a:sym typeface="Raleway ExtraBold"/>
              </a:endParaRPr>
            </a:p>
          </p:txBody>
        </p:sp>
      </p:grpSp>
      <p:grpSp>
        <p:nvGrpSpPr>
          <p:cNvPr id="263" name="Google Shape;263;p21"/>
          <p:cNvGrpSpPr/>
          <p:nvPr/>
        </p:nvGrpSpPr>
        <p:grpSpPr>
          <a:xfrm>
            <a:off x="5013412" y="1297853"/>
            <a:ext cx="1423801" cy="1423801"/>
            <a:chOff x="3490737" y="1374053"/>
            <a:chExt cx="1423800" cy="1423800"/>
          </a:xfrm>
        </p:grpSpPr>
        <p:sp>
          <p:nvSpPr>
            <p:cNvPr id="264" name="Google Shape;264;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65" name="Google Shape;265;p21"/>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GB" sz="1001" u="none" cap="none" strike="noStrike">
                  <a:solidFill>
                    <a:srgbClr val="FFFFFF"/>
                  </a:solidFill>
                  <a:latin typeface="Raleway ExtraBold"/>
                  <a:ea typeface="Raleway ExtraBold"/>
                  <a:cs typeface="Raleway ExtraBold"/>
                  <a:sym typeface="Raleway ExtraBold"/>
                </a:rPr>
                <a:t>Perdere il controllo</a:t>
              </a:r>
              <a:endParaRPr b="0" i="0" sz="1001" u="none" cap="none" strike="noStrike">
                <a:solidFill>
                  <a:srgbClr val="FFFFFF"/>
                </a:solidFill>
                <a:latin typeface="Raleway ExtraBold"/>
                <a:ea typeface="Raleway ExtraBold"/>
                <a:cs typeface="Raleway ExtraBold"/>
                <a:sym typeface="Raleway ExtraBold"/>
              </a:endParaRPr>
            </a:p>
          </p:txBody>
        </p:sp>
      </p:grpSp>
      <p:grpSp>
        <p:nvGrpSpPr>
          <p:cNvPr id="266" name="Google Shape;266;p21"/>
          <p:cNvGrpSpPr/>
          <p:nvPr/>
        </p:nvGrpSpPr>
        <p:grpSpPr>
          <a:xfrm>
            <a:off x="4672228" y="2862090"/>
            <a:ext cx="1498800" cy="1498800"/>
            <a:chOff x="644203" y="3718814"/>
            <a:chExt cx="1498800" cy="1498800"/>
          </a:xfrm>
        </p:grpSpPr>
        <p:sp>
          <p:nvSpPr>
            <p:cNvPr id="267" name="Google Shape;267;p21"/>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68" name="Google Shape;268;p21"/>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GB" sz="1001" u="none" cap="none" strike="noStrike">
                  <a:solidFill>
                    <a:srgbClr val="FFFFFF"/>
                  </a:solidFill>
                  <a:latin typeface="Raleway ExtraBold"/>
                  <a:ea typeface="Raleway ExtraBold"/>
                  <a:cs typeface="Raleway ExtraBold"/>
                  <a:sym typeface="Raleway ExtraBold"/>
                </a:rPr>
                <a:t>Scarsa reputazione</a:t>
              </a:r>
              <a:endParaRPr b="0" i="0" sz="1001" u="none" cap="none" strike="noStrike">
                <a:solidFill>
                  <a:srgbClr val="FFFFFF"/>
                </a:solidFill>
                <a:latin typeface="Raleway ExtraBold"/>
                <a:ea typeface="Raleway ExtraBold"/>
                <a:cs typeface="Raleway ExtraBold"/>
                <a:sym typeface="Raleway ExtraBold"/>
              </a:endParaRPr>
            </a:p>
          </p:txBody>
        </p:sp>
      </p:grpSp>
      <p:grpSp>
        <p:nvGrpSpPr>
          <p:cNvPr id="269" name="Google Shape;269;p21"/>
          <p:cNvGrpSpPr/>
          <p:nvPr/>
        </p:nvGrpSpPr>
        <p:grpSpPr>
          <a:xfrm>
            <a:off x="7334059" y="1114294"/>
            <a:ext cx="1030261" cy="1030261"/>
            <a:chOff x="3490737" y="1374053"/>
            <a:chExt cx="1423800" cy="1423800"/>
          </a:xfrm>
        </p:grpSpPr>
        <p:sp>
          <p:nvSpPr>
            <p:cNvPr id="270" name="Google Shape;270;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71" name="Google Shape;271;p21"/>
            <p:cNvSpPr txBox="1"/>
            <p:nvPr/>
          </p:nvSpPr>
          <p:spPr>
            <a:xfrm>
              <a:off x="3582225" y="1613603"/>
              <a:ext cx="1240004"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GB" sz="1001" u="none" cap="none" strike="noStrike">
                  <a:solidFill>
                    <a:srgbClr val="FFFFFF"/>
                  </a:solidFill>
                  <a:latin typeface="Raleway ExtraBold"/>
                  <a:ea typeface="Raleway ExtraBold"/>
                  <a:cs typeface="Raleway ExtraBold"/>
                  <a:sym typeface="Raleway ExtraBold"/>
                </a:rPr>
                <a:t>Flusso di lavoro scadente</a:t>
              </a:r>
              <a:endParaRPr b="0" i="0" sz="1001" u="none" cap="none" strike="noStrike">
                <a:solidFill>
                  <a:srgbClr val="FFFFFF"/>
                </a:solidFill>
                <a:latin typeface="Raleway ExtraBold"/>
                <a:ea typeface="Raleway ExtraBold"/>
                <a:cs typeface="Raleway ExtraBold"/>
                <a:sym typeface="Raleway ExtraBold"/>
              </a:endParaRPr>
            </a:p>
          </p:txBody>
        </p:sp>
      </p:grpSp>
      <p:sp>
        <p:nvSpPr>
          <p:cNvPr id="272" name="Google Shape;272;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73" name="Google Shape;273;p21"/>
          <p:cNvSpPr txBox="1"/>
          <p:nvPr/>
        </p:nvSpPr>
        <p:spPr>
          <a:xfrm>
            <a:off x="690446" y="215611"/>
            <a:ext cx="2919330"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000000"/>
              </a:buClr>
              <a:buSzPts val="1200"/>
              <a:buFont typeface="Arial"/>
              <a:buNone/>
            </a:pPr>
            <a:r>
              <a:rPr b="0" i="0" lang="en-GB" sz="1200" u="none" cap="none" strike="noStrike">
                <a:solidFill>
                  <a:schemeClr val="dk2"/>
                </a:solidFill>
                <a:latin typeface="Raleway Light"/>
                <a:ea typeface="Raleway Light"/>
                <a:cs typeface="Raleway Light"/>
                <a:sym typeface="Raleway Light"/>
              </a:rPr>
              <a:t>Essere consapevoli delle implicazioni di una cattiva gestione del tempo ci ricorda ciò che non vogliamo:</a:t>
            </a:r>
            <a:endParaRPr/>
          </a:p>
          <a:p>
            <a:pPr indent="-285750" lvl="0" marL="285750" marR="0" rtl="0" algn="l">
              <a:lnSpc>
                <a:spcPct val="100000"/>
              </a:lnSpc>
              <a:spcBef>
                <a:spcPts val="601"/>
              </a:spcBef>
              <a:spcAft>
                <a:spcPts val="0"/>
              </a:spcAft>
              <a:buClr>
                <a:srgbClr val="000000"/>
              </a:buClr>
              <a:buSzPts val="1200"/>
              <a:buFont typeface="Noto Sans Symbols"/>
              <a:buChar char="❖"/>
            </a:pPr>
            <a:r>
              <a:rPr b="0" i="0" lang="en-GB" sz="1200" u="none" cap="none" strike="noStrike">
                <a:solidFill>
                  <a:schemeClr val="dk2"/>
                </a:solidFill>
                <a:latin typeface="Raleway Light"/>
                <a:ea typeface="Raleway Light"/>
                <a:cs typeface="Raleway Light"/>
                <a:sym typeface="Raleway Light"/>
              </a:rPr>
              <a:t>Flusso di lavoro scadente (ad esempio, non completare le attività correlate insieme riduce l'efficienza)</a:t>
            </a:r>
            <a:endParaRPr/>
          </a:p>
          <a:p>
            <a:pPr indent="-285750" lvl="0" marL="285750" marR="0" rtl="0" algn="l">
              <a:lnSpc>
                <a:spcPct val="100000"/>
              </a:lnSpc>
              <a:spcBef>
                <a:spcPts val="601"/>
              </a:spcBef>
              <a:spcAft>
                <a:spcPts val="0"/>
              </a:spcAft>
              <a:buClr>
                <a:srgbClr val="000000"/>
              </a:buClr>
              <a:buSzPts val="1200"/>
              <a:buFont typeface="Noto Sans Symbols"/>
              <a:buChar char="❖"/>
            </a:pPr>
            <a:r>
              <a:rPr b="0" i="0" lang="en-GB" sz="1200" u="none" cap="none" strike="noStrike">
                <a:solidFill>
                  <a:schemeClr val="dk2"/>
                </a:solidFill>
                <a:latin typeface="Raleway Light"/>
                <a:ea typeface="Raleway Light"/>
                <a:cs typeface="Raleway Light"/>
                <a:sym typeface="Raleway Light"/>
              </a:rPr>
              <a:t>Tempo sprecato (ad esempio, l'utilizzo dei social media durante l'esecuzione di un'attività ti bloccherà su tale attività)</a:t>
            </a:r>
            <a:endParaRPr/>
          </a:p>
          <a:p>
            <a:pPr indent="-285750" lvl="0" marL="285750" marR="0" rtl="0" algn="l">
              <a:lnSpc>
                <a:spcPct val="100000"/>
              </a:lnSpc>
              <a:spcBef>
                <a:spcPts val="601"/>
              </a:spcBef>
              <a:spcAft>
                <a:spcPts val="0"/>
              </a:spcAft>
              <a:buClr>
                <a:srgbClr val="000000"/>
              </a:buClr>
              <a:buSzPts val="1200"/>
              <a:buFont typeface="Noto Sans Symbols"/>
              <a:buChar char="❖"/>
            </a:pPr>
            <a:r>
              <a:rPr b="0" i="0" lang="en-GB" sz="1200" u="none" cap="none" strike="noStrike">
                <a:solidFill>
                  <a:schemeClr val="dk2"/>
                </a:solidFill>
                <a:latin typeface="Raleway Light"/>
                <a:ea typeface="Raleway Light"/>
                <a:cs typeface="Raleway Light"/>
                <a:sym typeface="Raleway Light"/>
              </a:rPr>
              <a:t>Perdita di controllo (ad esempio, l'ansia si manifesta quando non si conosce il passaggio successivo in una nuova attività;)</a:t>
            </a:r>
            <a:endParaRPr/>
          </a:p>
          <a:p>
            <a:pPr indent="-285750" lvl="0" marL="285750" marR="0" rtl="0" algn="l">
              <a:lnSpc>
                <a:spcPct val="100000"/>
              </a:lnSpc>
              <a:spcBef>
                <a:spcPts val="601"/>
              </a:spcBef>
              <a:spcAft>
                <a:spcPts val="0"/>
              </a:spcAft>
              <a:buClr>
                <a:srgbClr val="000000"/>
              </a:buClr>
              <a:buSzPts val="1200"/>
              <a:buFont typeface="Noto Sans Symbols"/>
              <a:buChar char="❖"/>
            </a:pPr>
            <a:r>
              <a:rPr b="0" i="0" lang="en-GB" sz="1200" u="none" cap="none" strike="noStrike">
                <a:solidFill>
                  <a:schemeClr val="dk2"/>
                </a:solidFill>
                <a:latin typeface="Raleway Light"/>
                <a:ea typeface="Raleway Light"/>
                <a:cs typeface="Raleway Light"/>
                <a:sym typeface="Raleway Light"/>
              </a:rPr>
              <a:t>Lavoro di scarsa qualità (ad esempio, affrettarsi a completare le attività ha un impatto elevato sulla qualità)</a:t>
            </a:r>
            <a:endParaRPr/>
          </a:p>
          <a:p>
            <a:pPr indent="-285750" lvl="0" marL="285750" marR="0" rtl="0" algn="l">
              <a:lnSpc>
                <a:spcPct val="100000"/>
              </a:lnSpc>
              <a:spcBef>
                <a:spcPts val="601"/>
              </a:spcBef>
              <a:spcAft>
                <a:spcPts val="0"/>
              </a:spcAft>
              <a:buClr>
                <a:srgbClr val="000000"/>
              </a:buClr>
              <a:buSzPts val="1200"/>
              <a:buFont typeface="Noto Sans Symbols"/>
              <a:buChar char="❖"/>
            </a:pPr>
            <a:r>
              <a:rPr b="0" i="0" lang="en-GB" sz="1200" u="none" cap="none" strike="noStrike">
                <a:solidFill>
                  <a:schemeClr val="dk2"/>
                </a:solidFill>
                <a:latin typeface="Raleway Light"/>
                <a:ea typeface="Raleway Light"/>
                <a:cs typeface="Raleway Light"/>
                <a:sym typeface="Raleway Light"/>
              </a:rPr>
              <a:t>Scarsa reputazione (ad esempio, se non rispetti costantemente le scadenze, i tuoi clienti porteranno le loro attività altrove)</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Stesura di un piano strategico</a:t>
            </a:r>
            <a:br>
              <a:rPr b="1" lang="en-GB" sz="1400">
                <a:solidFill>
                  <a:schemeClr val="accent1"/>
                </a:solidFill>
                <a:latin typeface="Raleway Light"/>
                <a:ea typeface="Raleway Light"/>
                <a:cs typeface="Raleway Light"/>
                <a:sym typeface="Raleway Light"/>
              </a:rPr>
            </a:br>
            <a:r>
              <a:rPr lang="en-GB" sz="1200">
                <a:latin typeface="Raleway Light"/>
                <a:ea typeface="Raleway Light"/>
                <a:cs typeface="Raleway Light"/>
                <a:sym typeface="Raleway Light"/>
              </a:rPr>
              <a:t>Per non cadere preda degli ostacoli che potresti incontrare nella tua vita quotidiana, elabora tu stesso una strategia di gestione del tempo, tenendo conto delle tue aspettative, principi ed esigenze. </a:t>
            </a:r>
            <a:endParaRPr b="1" sz="1200">
              <a:solidFill>
                <a:schemeClr val="accent1"/>
              </a:solidFill>
              <a:latin typeface="Raleway Light"/>
              <a:ea typeface="Raleway Light"/>
              <a:cs typeface="Raleway Light"/>
              <a:sym typeface="Raleway Light"/>
            </a:endParaRPr>
          </a:p>
        </p:txBody>
      </p:sp>
      <p:sp>
        <p:nvSpPr>
          <p:cNvPr id="279" name="Google Shape;279;p22"/>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GB"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Step1: </a:t>
            </a:r>
            <a:r>
              <a:rPr lang="en-GB" sz="1100">
                <a:latin typeface="Raleway Light"/>
                <a:ea typeface="Raleway Light"/>
                <a:cs typeface="Raleway Light"/>
                <a:sym typeface="Raleway Light"/>
              </a:rPr>
              <a:t>Guarda il video “Attività di formazione sulla gestione del tempo”.</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Step2: </a:t>
            </a:r>
            <a:r>
              <a:rPr lang="en-GB" sz="1100">
                <a:latin typeface="Raleway Light"/>
                <a:ea typeface="Raleway Light"/>
                <a:cs typeface="Raleway Light"/>
                <a:sym typeface="Raleway Light"/>
              </a:rPr>
              <a:t>Identifica le strategie presentate nel video che ti attirano di più e vediti fare.</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Step3:: </a:t>
            </a:r>
            <a:r>
              <a:rPr lang="en-GB" sz="1100">
                <a:latin typeface="Raleway Light"/>
                <a:ea typeface="Raleway Light"/>
                <a:cs typeface="Raleway Light"/>
                <a:sym typeface="Raleway Light"/>
              </a:rPr>
              <a:t>Discuti con i tuoi colleghi le strategie scelte e spiega perché le hai scelte.</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Step4: </a:t>
            </a:r>
            <a:r>
              <a:rPr lang="en-GB" sz="1100">
                <a:latin typeface="Raleway Light"/>
                <a:ea typeface="Raleway Light"/>
                <a:cs typeface="Raleway Light"/>
                <a:sym typeface="Raleway Light"/>
              </a:rPr>
              <a:t>Rivedi le tue scelte, considerando i feedback ricevuti.</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a:solidFill>
                  <a:schemeClr val="lt1"/>
                </a:solidFill>
                <a:highlight>
                  <a:srgbClr val="FFB600"/>
                </a:highlight>
                <a:latin typeface="Raleway Light"/>
                <a:ea typeface="Raleway Light"/>
                <a:cs typeface="Raleway Light"/>
                <a:sym typeface="Raleway Light"/>
              </a:rPr>
              <a:t>TEMPO:</a:t>
            </a:r>
            <a:r>
              <a:rPr lang="en-GB" sz="1200">
                <a:solidFill>
                  <a:schemeClr val="lt1"/>
                </a:solidFill>
                <a:latin typeface="Raleway Light"/>
                <a:ea typeface="Raleway Light"/>
                <a:cs typeface="Raleway Light"/>
                <a:sym typeface="Raleway Light"/>
              </a:rPr>
              <a:t> </a:t>
            </a:r>
            <a:r>
              <a:rPr lang="en-GB" sz="1200">
                <a:solidFill>
                  <a:schemeClr val="dk1"/>
                </a:solidFill>
                <a:latin typeface="Raleway Light"/>
                <a:ea typeface="Raleway Light"/>
                <a:cs typeface="Raleway Light"/>
                <a:sym typeface="Raleway Light"/>
              </a:rPr>
              <a:t>20 minuti</a:t>
            </a:r>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280" name="Google Shape;280;p22"/>
          <p:cNvSpPr txBox="1"/>
          <p:nvPr>
            <p:ph idx="2" type="body"/>
          </p:nvPr>
        </p:nvSpPr>
        <p:spPr>
          <a:xfrm>
            <a:off x="4678688"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Risorse e strumenti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latin typeface="Raleway Light"/>
                <a:ea typeface="Raleway Light"/>
                <a:cs typeface="Raleway Light"/>
                <a:sym typeface="Raleway Light"/>
              </a:rPr>
              <a:t>Attività di formazione sulla gestione del tempo</a:t>
            </a:r>
            <a:endParaRPr/>
          </a:p>
          <a:p>
            <a:pPr indent="0" lvl="0" marL="0" rtl="0" algn="l">
              <a:lnSpc>
                <a:spcPct val="100000"/>
              </a:lnSpc>
              <a:spcBef>
                <a:spcPts val="601"/>
              </a:spcBef>
              <a:spcAft>
                <a:spcPts val="0"/>
              </a:spcAft>
              <a:buSzPts val="1800"/>
              <a:buNone/>
            </a:pPr>
            <a:r>
              <a:rPr lang="en-GB" sz="1200" u="sng">
                <a:solidFill>
                  <a:schemeClr val="hlink"/>
                </a:solidFill>
                <a:latin typeface="Raleway Light"/>
                <a:ea typeface="Raleway Light"/>
                <a:cs typeface="Raleway Light"/>
                <a:sym typeface="Raleway Light"/>
                <a:hlinkClick r:id="rId3"/>
              </a:rPr>
              <a:t>www.youtube.com/watch?v=Kq5dlmojKYc</a:t>
            </a:r>
            <a:r>
              <a:rPr lang="en-GB" sz="1200">
                <a:latin typeface="Raleway Light"/>
                <a:ea typeface="Raleway Light"/>
                <a:cs typeface="Raleway Light"/>
                <a:sym typeface="Raleway Light"/>
              </a:rPr>
              <a:t> </a:t>
            </a:r>
            <a:endParaRPr/>
          </a:p>
          <a:p>
            <a:pPr indent="0" lvl="0" marL="0" rtl="0" algn="l">
              <a:lnSpc>
                <a:spcPct val="100000"/>
              </a:lnSpc>
              <a:spcBef>
                <a:spcPts val="0"/>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281" name="Google Shape;281;p22"/>
          <p:cNvGrpSpPr/>
          <p:nvPr/>
        </p:nvGrpSpPr>
        <p:grpSpPr>
          <a:xfrm>
            <a:off x="7964732" y="329097"/>
            <a:ext cx="977040" cy="722852"/>
            <a:chOff x="5255200" y="3006475"/>
            <a:chExt cx="511700" cy="378575"/>
          </a:xfrm>
        </p:grpSpPr>
        <p:sp>
          <p:nvSpPr>
            <p:cNvPr id="282" name="Google Shape;282;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3" name="Google Shape;283;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txBox="1"/>
          <p:nvPr>
            <p:ph type="title"/>
          </p:nvPr>
        </p:nvSpPr>
        <p:spPr>
          <a:xfrm>
            <a:off x="922000" y="878524"/>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Considera i vantaggi a lungo termine di avere una strategia di gestione del tempo</a:t>
            </a:r>
            <a:endParaRPr b="1" sz="1200">
              <a:solidFill>
                <a:schemeClr val="accent1"/>
              </a:solidFill>
              <a:latin typeface="Raleway Light"/>
              <a:ea typeface="Raleway Light"/>
              <a:cs typeface="Raleway Light"/>
              <a:sym typeface="Raleway Light"/>
            </a:endParaRPr>
          </a:p>
        </p:txBody>
      </p:sp>
      <p:sp>
        <p:nvSpPr>
          <p:cNvPr id="289" name="Google Shape;289;p23"/>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Riflessioni</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Le esigenze di assistenza familiare a tempo pieno poste alle donne possono portare a stress, ansia e esaurimento. In che modo dotarsi di una strategia di gestione del tempo può aiutare a evitarlo?</a:t>
            </a:r>
            <a:endParaRPr/>
          </a:p>
          <a:p>
            <a:pPr indent="-285750" lvl="0" marL="285750" rtl="0" algn="l">
              <a:lnSpc>
                <a:spcPct val="100000"/>
              </a:lnSpc>
              <a:spcBef>
                <a:spcPts val="601"/>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Il carico mentale che le donne ricevono dalla squilibrata divisione del lavoro domestico, invisibile, senza confini e duraturo, influenzerà le loro prestazioni lavorative e la loro salute. Spiega come delegare le faccende domestiche può aiutarti a conciliare il lavoro e le esigenze familiari.</a:t>
            </a:r>
            <a:endParaRPr b="1" sz="1200">
              <a:solidFill>
                <a:srgbClr val="FFB600"/>
              </a:solidFill>
              <a:latin typeface="Raleway Light"/>
              <a:ea typeface="Raleway Light"/>
              <a:cs typeface="Raleway Light"/>
              <a:sym typeface="Raleway Light"/>
            </a:endParaRPr>
          </a:p>
        </p:txBody>
      </p:sp>
      <p:sp>
        <p:nvSpPr>
          <p:cNvPr id="290" name="Google Shape;290;p23"/>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Azioni</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Dopo questo crei </a:t>
            </a:r>
            <a:r>
              <a:rPr lang="en-GB" sz="1200">
                <a:latin typeface="Raleway Light"/>
                <a:ea typeface="Raleway Light"/>
                <a:cs typeface="Raleway Light"/>
                <a:sym typeface="Raleway Light"/>
              </a:rPr>
              <a:t>la tua strategia di gestione del tempo, adottando le azioni che ritieni opportune per ogni occasione, considerando i tuoi obiettivi, dando priorità e programmandoli quotidianamente.</a:t>
            </a:r>
            <a:endParaRPr/>
          </a:p>
        </p:txBody>
      </p:sp>
      <p:grpSp>
        <p:nvGrpSpPr>
          <p:cNvPr id="291" name="Google Shape;291;p23"/>
          <p:cNvGrpSpPr/>
          <p:nvPr/>
        </p:nvGrpSpPr>
        <p:grpSpPr>
          <a:xfrm>
            <a:off x="7964732" y="329097"/>
            <a:ext cx="977040" cy="722852"/>
            <a:chOff x="5255200" y="3006475"/>
            <a:chExt cx="511700" cy="378575"/>
          </a:xfrm>
        </p:grpSpPr>
        <p:sp>
          <p:nvSpPr>
            <p:cNvPr id="292" name="Google Shape;292;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93" name="Google Shape;293;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ph type="title"/>
          </p:nvPr>
        </p:nvSpPr>
        <p:spPr>
          <a:xfrm>
            <a:off x="922001" y="891775"/>
            <a:ext cx="7420242"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200">
                <a:solidFill>
                  <a:srgbClr val="FFB600"/>
                </a:solidFill>
                <a:latin typeface="Raleway Medium"/>
                <a:ea typeface="Raleway Medium"/>
                <a:cs typeface="Raleway Medium"/>
                <a:sym typeface="Raleway Medium"/>
              </a:rPr>
              <a:t>Per saperne di più su questo modulo :</a:t>
            </a:r>
            <a:endParaRPr sz="3200">
              <a:solidFill>
                <a:srgbClr val="FFB600"/>
              </a:solidFill>
              <a:latin typeface="Raleway Medium"/>
              <a:ea typeface="Raleway Medium"/>
              <a:cs typeface="Raleway Medium"/>
              <a:sym typeface="Raleway Medium"/>
            </a:endParaRPr>
          </a:p>
        </p:txBody>
      </p:sp>
      <p:sp>
        <p:nvSpPr>
          <p:cNvPr id="299" name="Google Shape;299;p24"/>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GB" sz="1300">
                <a:solidFill>
                  <a:srgbClr val="FFB600"/>
                </a:solidFill>
                <a:latin typeface="Raleway Light"/>
                <a:ea typeface="Raleway Light"/>
                <a:cs typeface="Raleway Light"/>
                <a:sym typeface="Raleway Light"/>
              </a:rPr>
              <a:t>Gestione del tempo: pianificazione e controllo di quanto tempo dedicare ad attività specifiche : </a:t>
            </a:r>
            <a:endParaRPr/>
          </a:p>
          <a:p>
            <a:pPr indent="0" lvl="0" marL="114302" rtl="0" algn="l">
              <a:lnSpc>
                <a:spcPct val="100000"/>
              </a:lnSpc>
              <a:spcBef>
                <a:spcPts val="0"/>
              </a:spcBef>
              <a:spcAft>
                <a:spcPts val="0"/>
              </a:spcAft>
              <a:buSzPts val="1800"/>
              <a:buNone/>
            </a:pPr>
            <a:r>
              <a:rPr lang="en-GB" sz="1300" u="sng">
                <a:solidFill>
                  <a:schemeClr val="hlink"/>
                </a:solidFill>
                <a:latin typeface="Raleway Light"/>
                <a:ea typeface="Raleway Light"/>
                <a:cs typeface="Raleway Light"/>
                <a:sym typeface="Raleway Light"/>
                <a:hlinkClick r:id="rId3"/>
              </a:rPr>
              <a:t>https://corporatefinanceinstitute.com/resources/management/time-management-list-tips/</a:t>
            </a:r>
            <a:r>
              <a:rPr lang="en-GB" sz="1300">
                <a:latin typeface="Raleway Light"/>
                <a:ea typeface="Raleway Light"/>
                <a:cs typeface="Raleway Light"/>
                <a:sym typeface="Raleway Light"/>
              </a:rPr>
              <a:t> </a:t>
            </a:r>
            <a:endParaRPr b="1" sz="1300">
              <a:solidFill>
                <a:srgbClr val="FFB600"/>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en-GB" sz="1300">
                <a:solidFill>
                  <a:srgbClr val="FFB600"/>
                </a:solidFill>
                <a:latin typeface="Raleway Light"/>
                <a:ea typeface="Raleway Light"/>
                <a:cs typeface="Raleway Light"/>
                <a:sym typeface="Raleway Light"/>
              </a:rPr>
              <a:t>Importanti capacità di gestione del tempo per il successo sul posto di lavoro</a:t>
            </a:r>
            <a:endParaRPr/>
          </a:p>
          <a:p>
            <a:pPr indent="0" lvl="0" marL="114302" rtl="0" algn="l">
              <a:lnSpc>
                <a:spcPct val="100000"/>
              </a:lnSpc>
              <a:spcBef>
                <a:spcPts val="601"/>
              </a:spcBef>
              <a:spcAft>
                <a:spcPts val="0"/>
              </a:spcAft>
              <a:buSzPts val="1800"/>
              <a:buNone/>
            </a:pPr>
            <a:r>
              <a:rPr lang="en-GB" sz="1300" u="sng">
                <a:solidFill>
                  <a:schemeClr val="hlink"/>
                </a:solidFill>
                <a:latin typeface="Raleway Light"/>
                <a:ea typeface="Raleway Light"/>
                <a:cs typeface="Raleway Light"/>
                <a:sym typeface="Raleway Light"/>
                <a:hlinkClick r:id="rId4"/>
              </a:rPr>
              <a:t>www.thebalancemoney.com/time-management-skills-2063776</a:t>
            </a:r>
            <a:r>
              <a:rPr lang="en-GB" sz="1300">
                <a:latin typeface="Raleway Light"/>
                <a:ea typeface="Raleway Light"/>
                <a:cs typeface="Raleway Light"/>
                <a:sym typeface="Raleway Light"/>
              </a:rPr>
              <a:t>  </a:t>
            </a:r>
            <a:endParaRPr b="1" sz="1300">
              <a:solidFill>
                <a:srgbClr val="FFB600"/>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en-GB" sz="1300">
                <a:solidFill>
                  <a:srgbClr val="FFB600"/>
                </a:solidFill>
                <a:latin typeface="Raleway Light"/>
                <a:ea typeface="Raleway Light"/>
                <a:cs typeface="Raleway Light"/>
                <a:sym typeface="Raleway Light"/>
              </a:rPr>
              <a:t>Cos'è un diagramma di flusso?</a:t>
            </a:r>
            <a:endParaRPr b="1" sz="1300">
              <a:solidFill>
                <a:srgbClr val="FFB600"/>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en-GB" sz="1300" u="sng">
                <a:solidFill>
                  <a:schemeClr val="hlink"/>
                </a:solidFill>
                <a:latin typeface="Raleway Light"/>
                <a:ea typeface="Raleway Light"/>
                <a:cs typeface="Raleway Light"/>
                <a:sym typeface="Raleway Light"/>
                <a:hlinkClick r:id="rId5"/>
              </a:rPr>
              <a:t>https://asq.org/quality-resources/flowchart</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en-GB" sz="1300">
                <a:solidFill>
                  <a:srgbClr val="FFB600"/>
                </a:solidFill>
                <a:latin typeface="Raleway Light"/>
                <a:ea typeface="Raleway Light"/>
                <a:cs typeface="Raleway Light"/>
                <a:sym typeface="Raleway Light"/>
              </a:rPr>
              <a:t>Pianificazione, stress e preoccupazioni caricano il carico mentale sulle madri: il 2022 sarà l'anno in cui condivideranno il fardello?</a:t>
            </a:r>
            <a:endParaRPr/>
          </a:p>
          <a:p>
            <a:pPr indent="0" lvl="0" marL="114302" rtl="0" algn="l">
              <a:lnSpc>
                <a:spcPct val="100000"/>
              </a:lnSpc>
              <a:spcBef>
                <a:spcPts val="601"/>
              </a:spcBef>
              <a:spcAft>
                <a:spcPts val="0"/>
              </a:spcAft>
              <a:buSzPts val="1800"/>
              <a:buNone/>
            </a:pPr>
            <a:r>
              <a:rPr lang="en-GB" sz="1300" u="sng">
                <a:solidFill>
                  <a:schemeClr val="hlink"/>
                </a:solidFill>
                <a:latin typeface="Raleway Light"/>
                <a:ea typeface="Raleway Light"/>
                <a:cs typeface="Raleway Light"/>
                <a:sym typeface="Raleway Light"/>
                <a:hlinkClick r:id="rId6"/>
              </a:rPr>
              <a:t>https://theconversation.com/planning-stress-and-worry-put-the-mental-load-on-mothers-will-2022-be-the-year-they-share-the-burden-172599</a:t>
            </a:r>
            <a:r>
              <a:rPr lang="en-GB" sz="1300">
                <a:latin typeface="Raleway Light"/>
                <a:ea typeface="Raleway Light"/>
                <a:cs typeface="Raleway Light"/>
                <a:sym typeface="Raleway Light"/>
              </a:rPr>
              <a:t> </a:t>
            </a:r>
            <a:endParaRPr sz="1200">
              <a:latin typeface="Raleway Light"/>
              <a:ea typeface="Raleway Light"/>
              <a:cs typeface="Raleway Light"/>
              <a:sym typeface="Raleway Light"/>
            </a:endParaRPr>
          </a:p>
        </p:txBody>
      </p:sp>
      <p:grpSp>
        <p:nvGrpSpPr>
          <p:cNvPr id="300" name="Google Shape;300;p24"/>
          <p:cNvGrpSpPr/>
          <p:nvPr/>
        </p:nvGrpSpPr>
        <p:grpSpPr>
          <a:xfrm>
            <a:off x="8089119" y="319162"/>
            <a:ext cx="728350" cy="743348"/>
            <a:chOff x="3955900" y="2984500"/>
            <a:chExt cx="414000" cy="422525"/>
          </a:xfrm>
        </p:grpSpPr>
        <p:sp>
          <p:nvSpPr>
            <p:cNvPr id="301" name="Google Shape;301;p2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2" name="Google Shape;302;p2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3" name="Google Shape;303;p2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GB">
                <a:solidFill>
                  <a:srgbClr val="981C22"/>
                </a:solidFill>
                <a:latin typeface="Raleway ExtraBold"/>
                <a:ea typeface="Raleway ExtraBold"/>
                <a:cs typeface="Raleway ExtraBold"/>
                <a:sym typeface="Raleway ExtraBold"/>
              </a:rPr>
              <a:t>Balance is not better time management, but better boundary management. Balance means making choices and enjoying those choices. </a:t>
            </a:r>
            <a:endParaRPr/>
          </a:p>
          <a:p>
            <a:pPr indent="0" lvl="0" marL="0" rtl="0" algn="ctr">
              <a:lnSpc>
                <a:spcPct val="100000"/>
              </a:lnSpc>
              <a:spcBef>
                <a:spcPts val="601"/>
              </a:spcBef>
              <a:spcAft>
                <a:spcPts val="0"/>
              </a:spcAft>
              <a:buSzPts val="3000"/>
              <a:buNone/>
            </a:pPr>
            <a:r>
              <a:rPr i="0" lang="en-GB">
                <a:solidFill>
                  <a:srgbClr val="981C22"/>
                </a:solidFill>
                <a:latin typeface="Raleway ExtraBold"/>
                <a:ea typeface="Raleway ExtraBold"/>
                <a:cs typeface="Raleway ExtraBold"/>
                <a:sym typeface="Raleway ExtraBold"/>
              </a:rPr>
              <a:t>´Betsy Jacobson</a:t>
            </a:r>
            <a:endParaRPr>
              <a:latin typeface="Raleway ExtraBold"/>
              <a:ea typeface="Raleway ExtraBold"/>
              <a:cs typeface="Raleway ExtraBold"/>
              <a:sym typeface="Raleway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6"/>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Stabilisci </a:t>
            </a:r>
            <a:r>
              <a:rPr lang="en-GB" sz="3600">
                <a:solidFill>
                  <a:schemeClr val="accent1"/>
                </a:solidFill>
              </a:rPr>
              <a:t>un nuovo obiettivo </a:t>
            </a:r>
            <a:r>
              <a:rPr lang="en-GB" sz="3600"/>
              <a:t>e completa un altro modulo!</a:t>
            </a:r>
            <a:endParaRPr sz="3600"/>
          </a:p>
        </p:txBody>
      </p:sp>
      <p:sp>
        <p:nvSpPr>
          <p:cNvPr id="314" name="Google Shape;314;p2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GB"/>
              <a:t>‹#›</a:t>
            </a:fld>
            <a:endParaRPr/>
          </a:p>
        </p:txBody>
      </p:sp>
      <p:grpSp>
        <p:nvGrpSpPr>
          <p:cNvPr id="315" name="Google Shape;315;p26"/>
          <p:cNvGrpSpPr/>
          <p:nvPr/>
        </p:nvGrpSpPr>
        <p:grpSpPr>
          <a:xfrm>
            <a:off x="8152039" y="369833"/>
            <a:ext cx="602425" cy="641836"/>
            <a:chOff x="5970800" y="1619250"/>
            <a:chExt cx="428650" cy="456725"/>
          </a:xfrm>
        </p:grpSpPr>
        <p:sp>
          <p:nvSpPr>
            <p:cNvPr id="316" name="Google Shape;316;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7" name="Google Shape;317;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8" name="Google Shape;318;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9" name="Google Shape;319;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0" name="Google Shape;320;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aphicFrame>
        <p:nvGraphicFramePr>
          <p:cNvPr id="321" name="Google Shape;321;p26"/>
          <p:cNvGraphicFramePr/>
          <p:nvPr/>
        </p:nvGraphicFramePr>
        <p:xfrm>
          <a:off x="3925427" y="703846"/>
          <a:ext cx="3000000" cy="3000000"/>
        </p:xfrm>
        <a:graphic>
          <a:graphicData uri="http://schemas.openxmlformats.org/drawingml/2006/table">
            <a:tbl>
              <a:tblPr bandRow="1" firstRow="1">
                <a:noFill/>
                <a:tableStyleId>{45AAC817-B042-4EFF-AB02-5AE95632C802}</a:tableStyleId>
              </a:tblPr>
              <a:tblGrid>
                <a:gridCol w="3819725"/>
              </a:tblGrid>
              <a:tr h="466275">
                <a:tc>
                  <a:txBody>
                    <a:bodyPr/>
                    <a:lstStyle/>
                    <a:p>
                      <a:pPr indent="0" lvl="0" marL="0" marR="0" rtl="0" algn="l">
                        <a:lnSpc>
                          <a:spcPct val="100000"/>
                        </a:lnSpc>
                        <a:spcBef>
                          <a:spcPts val="0"/>
                        </a:spcBef>
                        <a:spcAft>
                          <a:spcPts val="0"/>
                        </a:spcAft>
                        <a:buClr>
                          <a:schemeClr val="dk1"/>
                        </a:buClr>
                        <a:buSzPts val="5800"/>
                        <a:buFont typeface="Raleway Thin"/>
                        <a:buNone/>
                      </a:pPr>
                      <a:r>
                        <a:rPr b="1" i="0" lang="en-GB" sz="2250" u="none" cap="none" strike="noStrike">
                          <a:solidFill>
                            <a:schemeClr val="lt1"/>
                          </a:solidFill>
                          <a:latin typeface="Raleway Thin"/>
                          <a:ea typeface="Raleway Thin"/>
                          <a:cs typeface="Raleway Thin"/>
                          <a:sym typeface="Raleway Thin"/>
                        </a:rPr>
                        <a:t>Soft skills</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M6: </a:t>
                      </a:r>
                      <a:r>
                        <a:rPr b="1" i="0" lang="en-GB" sz="1000" u="none" cap="none" strike="noStrike">
                          <a:solidFill>
                            <a:srgbClr val="000000"/>
                          </a:solidFill>
                          <a:latin typeface="Raleway Thin"/>
                          <a:ea typeface="Raleway Thin"/>
                          <a:cs typeface="Raleway Thin"/>
                          <a:sym typeface="Raleway Thin"/>
                        </a:rPr>
                        <a:t>Abilità comunicative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M7: </a:t>
                      </a:r>
                      <a:r>
                        <a:rPr b="1" i="0" lang="en-GB" sz="1000" u="none" cap="none" strike="noStrike">
                          <a:solidFill>
                            <a:srgbClr val="000000"/>
                          </a:solidFill>
                          <a:latin typeface="Raleway Thin"/>
                          <a:ea typeface="Raleway Thin"/>
                          <a:cs typeface="Raleway Thin"/>
                          <a:sym typeface="Raleway Thin"/>
                        </a:rPr>
                        <a:t>Motivazione e potenziamento personale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M8: </a:t>
                      </a:r>
                      <a:r>
                        <a:rPr b="1" i="0" lang="en-GB" sz="1000" u="none" cap="none" strike="noStrike">
                          <a:solidFill>
                            <a:srgbClr val="000000"/>
                          </a:solidFill>
                          <a:latin typeface="Raleway Thin"/>
                          <a:ea typeface="Raleway Thin"/>
                          <a:cs typeface="Raleway Thin"/>
                          <a:sym typeface="Raleway Thin"/>
                        </a:rPr>
                        <a:t>Gestione del tempo</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M9: </a:t>
                      </a:r>
                      <a:r>
                        <a:rPr b="1" i="0" lang="en-GB" sz="1000" u="none" cap="none" strike="noStrike">
                          <a:solidFill>
                            <a:srgbClr val="000000"/>
                          </a:solidFill>
                          <a:latin typeface="Raleway Thin"/>
                          <a:ea typeface="Raleway Thin"/>
                          <a:cs typeface="Raleway Thin"/>
                          <a:sym typeface="Raleway Thin"/>
                        </a:rPr>
                        <a:t>Equilibrio vita-lavoro</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M10: </a:t>
                      </a:r>
                      <a:r>
                        <a:rPr b="1" i="0" lang="en-GB" sz="1000" u="none" cap="none" strike="noStrike">
                          <a:solidFill>
                            <a:srgbClr val="000000"/>
                          </a:solidFill>
                          <a:latin typeface="Raleway Thin"/>
                          <a:ea typeface="Raleway Thin"/>
                          <a:cs typeface="Raleway Thin"/>
                          <a:sym typeface="Raleway Thin"/>
                        </a:rPr>
                        <a:t>Impostazione degli obiettivi</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M11: </a:t>
                      </a:r>
                      <a:r>
                        <a:rPr b="1" i="0" lang="en-GB" sz="1000" u="none" cap="none" strike="noStrike">
                          <a:solidFill>
                            <a:srgbClr val="000000"/>
                          </a:solidFill>
                          <a:latin typeface="Raleway Thin"/>
                          <a:ea typeface="Raleway Thin"/>
                          <a:cs typeface="Raleway Thin"/>
                          <a:sym typeface="Raleway Thin"/>
                        </a:rPr>
                        <a:t>Risoluzione dei problemi</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M12: </a:t>
                      </a:r>
                      <a:r>
                        <a:rPr b="1" i="0" lang="en-GB" sz="1000" u="none" cap="none" strike="noStrike">
                          <a:solidFill>
                            <a:srgbClr val="000000"/>
                          </a:solidFill>
                          <a:latin typeface="Raleway Thin"/>
                          <a:ea typeface="Raleway Thin"/>
                          <a:cs typeface="Raleway Thin"/>
                          <a:sym typeface="Raleway Thin"/>
                        </a:rPr>
                        <a:t>Autopromozione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B600"/>
                          </a:solidFill>
                          <a:latin typeface="Raleway Thin"/>
                          <a:ea typeface="Raleway Thin"/>
                          <a:cs typeface="Raleway Thin"/>
                          <a:sym typeface="Raleway Thin"/>
                        </a:rPr>
                        <a:t>M13: </a:t>
                      </a:r>
                      <a:r>
                        <a:rPr b="1" i="0" lang="en-GB" sz="1000" u="none" cap="none" strike="noStrike">
                          <a:solidFill>
                            <a:srgbClr val="000000"/>
                          </a:solidFill>
                          <a:latin typeface="Raleway Thin"/>
                          <a:ea typeface="Raleway Thin"/>
                          <a:cs typeface="Raleway Thin"/>
                          <a:sym typeface="Raleway Thin"/>
                        </a:rPr>
                        <a:t>Abilità di presentazione</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7"/>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lnSpc>
                <a:spcPct val="100000"/>
              </a:lnSpc>
              <a:spcBef>
                <a:spcPts val="0"/>
              </a:spcBef>
              <a:spcAft>
                <a:spcPts val="0"/>
              </a:spcAft>
              <a:buSzPts val="1800"/>
              <a:buNone/>
            </a:pPr>
            <a:r>
              <a:rPr lang="en-GB"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27" name="Google Shape;327;p27"/>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28" name="Google Shape;328;p27"/>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29" name="Google Shape;329;p27"/>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GB">
                <a:latin typeface="Raleway Medium"/>
                <a:ea typeface="Raleway Medium"/>
                <a:cs typeface="Raleway Medium"/>
                <a:sym typeface="Raleway Medium"/>
              </a:rPr>
              <a:t>Non aver paura di crescere lentamente, abbi paura di stare fermo.</a:t>
            </a:r>
            <a:endParaRPr/>
          </a:p>
          <a:p>
            <a:pPr indent="0" lvl="0" marL="0" rtl="0" algn="ctr">
              <a:lnSpc>
                <a:spcPct val="100000"/>
              </a:lnSpc>
              <a:spcBef>
                <a:spcPts val="601"/>
              </a:spcBef>
              <a:spcAft>
                <a:spcPts val="0"/>
              </a:spcAft>
              <a:buSzPts val="3000"/>
              <a:buNone/>
            </a:pPr>
            <a:r>
              <a:rPr lang="en-GB">
                <a:latin typeface="Raleway Medium"/>
                <a:ea typeface="Raleway Medium"/>
                <a:cs typeface="Raleway Medium"/>
                <a:sym typeface="Raleway Medium"/>
              </a:rPr>
              <a:t>Proverbio cinese</a:t>
            </a:r>
            <a:endParaRPr i="0">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solidFill>
                  <a:srgbClr val="981C22"/>
                </a:solidFill>
              </a:rPr>
              <a:t>Gestione del tempo</a:t>
            </a:r>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GB" sz="2800"/>
              <a:t>Sviluppatore: Mindshift Talent Advisory</a:t>
            </a:r>
            <a:endParaRPr/>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981C22"/>
                </a:solidFill>
                <a:latin typeface="Raleway Thin"/>
                <a:ea typeface="Raleway Thin"/>
                <a:cs typeface="Raleway Thin"/>
                <a:sym typeface="Raleway Thin"/>
              </a:rPr>
              <a:t>8</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200">
                <a:latin typeface="Raleway ExtraLight"/>
                <a:ea typeface="Raleway ExtraLight"/>
                <a:cs typeface="Raleway ExtraLight"/>
                <a:sym typeface="Raleway ExtraLight"/>
              </a:rPr>
              <a:t>Dopo aver completato questo modulo </a:t>
            </a:r>
            <a:r>
              <a:rPr lang="en-GB" sz="3200">
                <a:solidFill>
                  <a:schemeClr val="accent1"/>
                </a:solidFill>
                <a:latin typeface="Raleway ExtraLight"/>
                <a:ea typeface="Raleway ExtraLight"/>
                <a:cs typeface="Raleway ExtraLight"/>
                <a:sym typeface="Raleway ExtraLight"/>
              </a:rPr>
              <a:t>sarai in grado di </a:t>
            </a:r>
            <a:r>
              <a:rPr lang="en-GB" sz="3200">
                <a:latin typeface="Raleway ExtraLight"/>
                <a:ea typeface="Raleway ExtraLight"/>
                <a:cs typeface="Raleway ExtraLight"/>
                <a:sym typeface="Raleway ExtraLight"/>
              </a:rPr>
              <a:t>:</a:t>
            </a:r>
            <a:endParaRPr sz="3200">
              <a:latin typeface="Raleway ExtraLight"/>
              <a:ea typeface="Raleway ExtraLight"/>
              <a:cs typeface="Raleway ExtraLight"/>
              <a:sym typeface="Raleway ExtraLight"/>
            </a:endParaRPr>
          </a:p>
        </p:txBody>
      </p:sp>
      <p:sp>
        <p:nvSpPr>
          <p:cNvPr id="91" name="Google Shape;91;p5"/>
          <p:cNvSpPr txBox="1"/>
          <p:nvPr>
            <p:ph idx="1" type="body"/>
          </p:nvPr>
        </p:nvSpPr>
        <p:spPr>
          <a:xfrm>
            <a:off x="881711" y="1930500"/>
            <a:ext cx="233220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Definire la gestione del tempo</a:t>
            </a:r>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Elenca le strategie di gestione del tempo</a:t>
            </a:r>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Spiegare gli elementi essenziali per definire un piano strategico personale</a:t>
            </a:r>
            <a:endParaRPr>
              <a:latin typeface="Raleway Light"/>
              <a:ea typeface="Raleway Light"/>
              <a:cs typeface="Raleway Light"/>
              <a:sym typeface="Raleway Light"/>
            </a:endParaRPr>
          </a:p>
        </p:txBody>
      </p:sp>
      <p:sp>
        <p:nvSpPr>
          <p:cNvPr id="92" name="Google Shape;92;p5"/>
          <p:cNvSpPr txBox="1"/>
          <p:nvPr>
            <p:ph idx="2" type="body"/>
          </p:nvPr>
        </p:nvSpPr>
        <p:spPr>
          <a:xfrm>
            <a:off x="3213912" y="1930500"/>
            <a:ext cx="251602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Fai una diagnosi delle lotte o dei successi attuali nella gestione del tempo</a:t>
            </a:r>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Scegli le strategie di gestione del tempo</a:t>
            </a:r>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Elaborare un piano personale strategico</a:t>
            </a:r>
            <a:endParaRPr>
              <a:latin typeface="Raleway Light"/>
              <a:ea typeface="Raleway Light"/>
              <a:cs typeface="Raleway Light"/>
              <a:sym typeface="Raleway Light"/>
            </a:endParaRPr>
          </a:p>
        </p:txBody>
      </p:sp>
      <p:sp>
        <p:nvSpPr>
          <p:cNvPr id="93" name="Google Shape;93;p5"/>
          <p:cNvSpPr txBox="1"/>
          <p:nvPr>
            <p:ph idx="3" type="body"/>
          </p:nvPr>
        </p:nvSpPr>
        <p:spPr>
          <a:xfrm>
            <a:off x="5930087" y="1930500"/>
            <a:ext cx="2656705"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Dimostrare l'importanza della gestione del tempo per l'avanzamento della propria vita personale e professionale</a:t>
            </a:r>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Monitora il tempo trascorso in diverse attività e compiti</a:t>
            </a:r>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Segui un piano strategico personale</a:t>
            </a:r>
            <a:endParaRPr>
              <a:latin typeface="Raleway Light"/>
              <a:ea typeface="Raleway Light"/>
              <a:cs typeface="Raleway Light"/>
              <a:sym typeface="Raleway Light"/>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lt1"/>
                </a:solidFill>
              </a:rPr>
              <a:t>Cos'è la gestione del tempo?</a:t>
            </a:r>
            <a:endParaRPr/>
          </a:p>
        </p:txBody>
      </p:sp>
      <p:pic>
        <p:nvPicPr>
          <p:cNvPr id="100" name="Google Shape;100;p6"/>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latin typeface="Raleway ExtraLight"/>
                <a:ea typeface="Raleway ExtraLight"/>
                <a:cs typeface="Raleway ExtraLight"/>
                <a:sym typeface="Raleway ExtraLight"/>
              </a:rPr>
              <a:t>Cosa sai della </a:t>
            </a:r>
            <a:r>
              <a:rPr lang="en-GB" sz="3600">
                <a:solidFill>
                  <a:schemeClr val="accent1"/>
                </a:solidFill>
                <a:latin typeface="Raleway ExtraLight"/>
                <a:ea typeface="Raleway ExtraLight"/>
                <a:cs typeface="Raleway ExtraLight"/>
                <a:sym typeface="Raleway ExtraLight"/>
              </a:rPr>
              <a:t>gestione del tempo?</a:t>
            </a:r>
            <a:endParaRPr sz="3600">
              <a:solidFill>
                <a:schemeClr val="accent1"/>
              </a:solidFill>
              <a:latin typeface="Raleway ExtraLight"/>
              <a:ea typeface="Raleway ExtraLight"/>
              <a:cs typeface="Raleway ExtraLight"/>
              <a:sym typeface="Raleway ExtraLight"/>
            </a:endParaRPr>
          </a:p>
        </p:txBody>
      </p:sp>
      <p:sp>
        <p:nvSpPr>
          <p:cNvPr id="106" name="Google Shape;106;p7"/>
          <p:cNvSpPr txBox="1"/>
          <p:nvPr>
            <p:ph idx="1" type="body"/>
          </p:nvPr>
        </p:nvSpPr>
        <p:spPr>
          <a:xfrm>
            <a:off x="996212" y="2118509"/>
            <a:ext cx="7627639" cy="236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Ti ritrovi spesso a correre per recuperare i minuti e le ore di una giornata e ti sembra di non avere mai abbastanza tempo? Trovi difficile concentrarti sul tuo lavoro mentre, contemporaneamente, prepari, organizzi e anticipi i bisogni della tua famiglia? Ti piacerebbe scoprire modi più intelligenti per affrontare le tue faccende quotidiane ed essere più efficace, efficiente e produttivo sul lavoro? Resta qui, questo modulo è per te.</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Sebbene i problemi di gestione del tempo siano frequenti nella nostra vita quotidiana, nella società moderna le donne pagano ancora un prezzo più alto, a causa, tra l'altro, delle aspettative legate al genere riguardo alla cura della famiglia.</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Di seguito, presenteremo una definizione pratica della gestione del tempo, identificheremo le difficoltà comuni ad essa correlate e buone pratiche per aiutarti a migliorare su questo e mostreremo l'importanza della gestione del tempo nella tua vita.</a:t>
            </a:r>
            <a:endParaRPr sz="1300">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p:txBody>
      </p:sp>
      <p:sp>
        <p:nvSpPr>
          <p:cNvPr id="107" name="Google Shape;107;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Uma imagem com texto, pessoa, interior&#10;&#10;Descrição gerada automaticamente" id="112" name="Google Shape;112;p8"/>
          <p:cNvPicPr preferRelativeResize="0"/>
          <p:nvPr/>
        </p:nvPicPr>
        <p:blipFill rotWithShape="1">
          <a:blip r:embed="rId3">
            <a:alphaModFix/>
          </a:blip>
          <a:srcRect b="0" l="0" r="0" t="0"/>
          <a:stretch/>
        </p:blipFill>
        <p:spPr>
          <a:xfrm>
            <a:off x="5121242" y="431933"/>
            <a:ext cx="2724666" cy="4084945"/>
          </a:xfrm>
          <a:prstGeom prst="rect">
            <a:avLst/>
          </a:prstGeom>
          <a:noFill/>
          <a:ln>
            <a:noFill/>
          </a:ln>
        </p:spPr>
      </p:pic>
      <p:sp>
        <p:nvSpPr>
          <p:cNvPr id="113" name="Google Shape;113;p8"/>
          <p:cNvSpPr txBox="1"/>
          <p:nvPr>
            <p:ph idx="1" type="body"/>
          </p:nvPr>
        </p:nvSpPr>
        <p:spPr>
          <a:xfrm>
            <a:off x="500450" y="541025"/>
            <a:ext cx="4292700" cy="414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La gestione del tempo può essere definita come l'azione per dividere il proprio tempo tra diverse attività in modo organizzato. E questo è molto legato alla capacità di stabilire le priorità.</a:t>
            </a:r>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Sebbene la definizione possa essere semplice, l'implementazione della gestione del tempo nella tua vita può incontrare ostacoli interni ed esterni.</a:t>
            </a:r>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I principali vincoli individuati dai ricercatori possono essere suddivisi in quattro fattori:</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Personale (sesso, istruzione, età)</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Ruolo (matrimonio, genitorialità, impiego)</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Risorsa (trasporto, reddito)</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Ambientale (posizione geografica, meteo, giorno della settimana)</a:t>
            </a:r>
            <a:endParaRPr/>
          </a:p>
        </p:txBody>
      </p:sp>
      <p:sp>
        <p:nvSpPr>
          <p:cNvPr id="114" name="Google Shape;114;p8"/>
          <p:cNvSpPr txBox="1"/>
          <p:nvPr/>
        </p:nvSpPr>
        <p:spPr>
          <a:xfrm>
            <a:off x="5390148" y="4516878"/>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GB" sz="600" u="none" cap="none" strike="noStrike">
                <a:solidFill>
                  <a:srgbClr val="FFB600"/>
                </a:solidFill>
                <a:latin typeface="Raleway Light"/>
                <a:ea typeface="Raleway Light"/>
                <a:cs typeface="Raleway Light"/>
                <a:sym typeface="Raleway Light"/>
              </a:rPr>
              <a:t>Source: </a:t>
            </a:r>
            <a:r>
              <a:rPr b="1" i="0" lang="en-GB" sz="600" u="sng" cap="none" strike="noStrike">
                <a:solidFill>
                  <a:schemeClr val="dk1"/>
                </a:solidFill>
                <a:latin typeface="Raleway Light"/>
                <a:ea typeface="Raleway Light"/>
                <a:cs typeface="Raleway Light"/>
                <a:sym typeface="Raleway Light"/>
                <a:hlinkClick r:id="rId4">
                  <a:extLst>
                    <a:ext uri="{A12FA001-AC4F-418D-AE19-62706E023703}">
                      <ahyp:hlinkClr val="tx"/>
                    </a:ext>
                  </a:extLst>
                </a:hlinkClick>
              </a:rPr>
              <a:t>www.shorturl.at/iEY57</a:t>
            </a:r>
            <a:r>
              <a:rPr b="1" i="0" lang="en-GB" sz="600" u="none" cap="none" strike="noStrike">
                <a:solidFill>
                  <a:schemeClr val="dk1"/>
                </a:solidFill>
                <a:latin typeface="Raleway Light"/>
                <a:ea typeface="Raleway Light"/>
                <a:cs typeface="Raleway Light"/>
                <a:sym typeface="Raleway Light"/>
              </a:rPr>
              <a:t>  </a:t>
            </a:r>
            <a:endParaRPr b="1" i="0" sz="600" u="none" cap="none" strike="noStrike">
              <a:solidFill>
                <a:schemeClr val="dk1"/>
              </a:solidFill>
              <a:latin typeface="Raleway Light"/>
              <a:ea typeface="Raleway Light"/>
              <a:cs typeface="Raleway Light"/>
              <a:sym typeface="Raleway Light"/>
            </a:endParaRPr>
          </a:p>
        </p:txBody>
      </p:sp>
      <p:sp>
        <p:nvSpPr>
          <p:cNvPr id="115" name="Google Shape;115;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9"/>
          <p:cNvGrpSpPr/>
          <p:nvPr/>
        </p:nvGrpSpPr>
        <p:grpSpPr>
          <a:xfrm>
            <a:off x="3703042" y="530676"/>
            <a:ext cx="3799930" cy="4011902"/>
            <a:chOff x="2256567" y="606876"/>
            <a:chExt cx="3799930" cy="4011902"/>
          </a:xfrm>
        </p:grpSpPr>
        <p:sp>
          <p:nvSpPr>
            <p:cNvPr id="121" name="Google Shape;121;p9"/>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2" name="Google Shape;122;p9"/>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3" name="Google Shape;123;p9"/>
            <p:cNvSpPr/>
            <p:nvPr/>
          </p:nvSpPr>
          <p:spPr>
            <a:xfrm>
              <a:off x="2900954" y="2326657"/>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rPr b="0" i="0" lang="en-GB" sz="1401" u="none" cap="none" strike="noStrike">
                  <a:solidFill>
                    <a:srgbClr val="981C22"/>
                  </a:solidFill>
                  <a:latin typeface="Raleway ExtraBold"/>
                  <a:ea typeface="Raleway ExtraBold"/>
                  <a:cs typeface="Raleway ExtraBold"/>
                  <a:sym typeface="Raleway ExtraBold"/>
                </a:rPr>
                <a:t>Età</a:t>
              </a:r>
              <a:endParaRPr b="0" i="0" sz="1401" u="none" cap="none" strike="noStrike">
                <a:solidFill>
                  <a:srgbClr val="981C22"/>
                </a:solidFill>
                <a:latin typeface="Raleway ExtraBold"/>
                <a:ea typeface="Raleway ExtraBold"/>
                <a:cs typeface="Raleway ExtraBold"/>
                <a:sym typeface="Raleway ExtraBold"/>
              </a:endParaRPr>
            </a:p>
          </p:txBody>
        </p:sp>
        <p:sp>
          <p:nvSpPr>
            <p:cNvPr id="124" name="Google Shape;124;p9"/>
            <p:cNvSpPr/>
            <p:nvPr/>
          </p:nvSpPr>
          <p:spPr>
            <a:xfrm>
              <a:off x="4374916" y="606876"/>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1"/>
                <a:buFont typeface="Arial"/>
                <a:buNone/>
              </a:pPr>
              <a:r>
                <a:rPr b="0" i="0" lang="en-GB" sz="1401" u="none" cap="none" strike="noStrike">
                  <a:solidFill>
                    <a:srgbClr val="981C22"/>
                  </a:solidFill>
                  <a:latin typeface="Raleway ExtraBold"/>
                  <a:ea typeface="Raleway ExtraBold"/>
                  <a:cs typeface="Raleway ExtraBold"/>
                  <a:sym typeface="Raleway ExtraBold"/>
                </a:rPr>
                <a:t>Assistenza all'infanzia</a:t>
              </a:r>
              <a:endParaRPr b="0" i="0" sz="1401" u="none" cap="none" strike="noStrike">
                <a:solidFill>
                  <a:srgbClr val="981C22"/>
                </a:solidFill>
                <a:latin typeface="Raleway ExtraBold"/>
                <a:ea typeface="Raleway ExtraBold"/>
                <a:cs typeface="Raleway ExtraBold"/>
                <a:sym typeface="Raleway ExtraBold"/>
              </a:endParaRPr>
            </a:p>
          </p:txBody>
        </p:sp>
        <p:sp>
          <p:nvSpPr>
            <p:cNvPr id="125" name="Google Shape;125;p9"/>
            <p:cNvSpPr/>
            <p:nvPr/>
          </p:nvSpPr>
          <p:spPr>
            <a:xfrm>
              <a:off x="2489454" y="1910104"/>
              <a:ext cx="949072" cy="9128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rgbClr val="981C22"/>
                  </a:solidFill>
                  <a:latin typeface="Raleway ExtraBold"/>
                  <a:ea typeface="Raleway ExtraBold"/>
                  <a:cs typeface="Raleway ExtraBold"/>
                  <a:sym typeface="Raleway ExtraBold"/>
                </a:rPr>
                <a:t>Gender</a:t>
              </a:r>
              <a:endParaRPr b="1" i="0" sz="1050" u="none" cap="none" strike="noStrike">
                <a:solidFill>
                  <a:srgbClr val="981C22"/>
                </a:solidFill>
                <a:latin typeface="Raleway ExtraBold"/>
                <a:ea typeface="Raleway ExtraBold"/>
                <a:cs typeface="Raleway ExtraBold"/>
                <a:sym typeface="Raleway ExtraBold"/>
              </a:endParaRPr>
            </a:p>
          </p:txBody>
        </p:sp>
        <p:sp>
          <p:nvSpPr>
            <p:cNvPr id="126" name="Google Shape;126;p9"/>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27" name="Google Shape;127;p9"/>
          <p:cNvGrpSpPr/>
          <p:nvPr/>
        </p:nvGrpSpPr>
        <p:grpSpPr>
          <a:xfrm>
            <a:off x="5893670" y="1739566"/>
            <a:ext cx="2440201" cy="2440201"/>
            <a:chOff x="4447194" y="1815766"/>
            <a:chExt cx="2440200" cy="2440200"/>
          </a:xfrm>
        </p:grpSpPr>
        <p:sp>
          <p:nvSpPr>
            <p:cNvPr id="128" name="Google Shape;128;p9"/>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29" name="Google Shape;129;p9"/>
            <p:cNvSpPr txBox="1"/>
            <p:nvPr/>
          </p:nvSpPr>
          <p:spPr>
            <a:xfrm>
              <a:off x="4735950" y="2504275"/>
              <a:ext cx="196766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FFFFFF"/>
                  </a:solidFill>
                  <a:latin typeface="Raleway ExtraBold"/>
                  <a:ea typeface="Raleway ExtraBold"/>
                  <a:cs typeface="Raleway ExtraBold"/>
                  <a:sym typeface="Raleway ExtraBold"/>
                </a:rPr>
                <a:t>Reddito</a:t>
              </a:r>
              <a:endParaRPr b="0" i="0" sz="3600" u="none" cap="none" strike="noStrike">
                <a:solidFill>
                  <a:srgbClr val="FFFFFF"/>
                </a:solidFill>
                <a:latin typeface="Raleway ExtraBold"/>
                <a:ea typeface="Raleway ExtraBold"/>
                <a:cs typeface="Raleway ExtraBold"/>
                <a:sym typeface="Raleway ExtraBold"/>
              </a:endParaRPr>
            </a:p>
          </p:txBody>
        </p:sp>
      </p:grpSp>
      <p:grpSp>
        <p:nvGrpSpPr>
          <p:cNvPr id="130" name="Google Shape;130;p9"/>
          <p:cNvGrpSpPr/>
          <p:nvPr/>
        </p:nvGrpSpPr>
        <p:grpSpPr>
          <a:xfrm>
            <a:off x="4929357" y="1342373"/>
            <a:ext cx="1423801" cy="1423801"/>
            <a:chOff x="3490737" y="1374053"/>
            <a:chExt cx="1423800" cy="1423800"/>
          </a:xfrm>
        </p:grpSpPr>
        <p:sp>
          <p:nvSpPr>
            <p:cNvPr id="131" name="Google Shape;131;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2" name="Google Shape;132;p9"/>
            <p:cNvSpPr txBox="1"/>
            <p:nvPr/>
          </p:nvSpPr>
          <p:spPr>
            <a:xfrm>
              <a:off x="3718754" y="1613603"/>
              <a:ext cx="1037743"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aleway ExtraBold"/>
                  <a:ea typeface="Raleway ExtraBold"/>
                  <a:cs typeface="Raleway ExtraBold"/>
                  <a:sym typeface="Raleway ExtraBold"/>
                </a:rPr>
                <a:t>Matrimonio</a:t>
              </a:r>
              <a:endParaRPr b="0" i="0" sz="1200" u="none" cap="none" strike="noStrike">
                <a:solidFill>
                  <a:srgbClr val="FFFFFF"/>
                </a:solidFill>
                <a:latin typeface="Raleway ExtraBold"/>
                <a:ea typeface="Raleway ExtraBold"/>
                <a:cs typeface="Raleway ExtraBold"/>
                <a:sym typeface="Raleway ExtraBold"/>
              </a:endParaRPr>
            </a:p>
          </p:txBody>
        </p:sp>
      </p:grpSp>
      <p:grpSp>
        <p:nvGrpSpPr>
          <p:cNvPr id="133" name="Google Shape;133;p9"/>
          <p:cNvGrpSpPr/>
          <p:nvPr/>
        </p:nvGrpSpPr>
        <p:grpSpPr>
          <a:xfrm>
            <a:off x="4672228" y="2862090"/>
            <a:ext cx="1498800" cy="1498800"/>
            <a:chOff x="644203" y="3718814"/>
            <a:chExt cx="1498800" cy="1498800"/>
          </a:xfrm>
        </p:grpSpPr>
        <p:sp>
          <p:nvSpPr>
            <p:cNvPr id="134" name="Google Shape;134;p9"/>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5" name="Google Shape;135;p9"/>
            <p:cNvSpPr txBox="1"/>
            <p:nvPr/>
          </p:nvSpPr>
          <p:spPr>
            <a:xfrm>
              <a:off x="856976" y="3995875"/>
              <a:ext cx="1251728"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Raleway ExtraBold"/>
                  <a:ea typeface="Raleway ExtraBold"/>
                  <a:cs typeface="Raleway ExtraBold"/>
                  <a:sym typeface="Raleway ExtraBold"/>
                </a:rPr>
                <a:t>Supporto familiare</a:t>
              </a:r>
              <a:endParaRPr b="0" i="0" sz="1800" u="none" cap="none" strike="noStrike">
                <a:solidFill>
                  <a:srgbClr val="FFFFFF"/>
                </a:solidFill>
                <a:latin typeface="Raleway ExtraBold"/>
                <a:ea typeface="Raleway ExtraBold"/>
                <a:cs typeface="Raleway ExtraBold"/>
                <a:sym typeface="Raleway ExtraBold"/>
              </a:endParaRPr>
            </a:p>
          </p:txBody>
        </p:sp>
      </p:grpSp>
      <p:grpSp>
        <p:nvGrpSpPr>
          <p:cNvPr id="136" name="Google Shape;136;p9"/>
          <p:cNvGrpSpPr/>
          <p:nvPr/>
        </p:nvGrpSpPr>
        <p:grpSpPr>
          <a:xfrm>
            <a:off x="7300114" y="1114294"/>
            <a:ext cx="1279701" cy="1163400"/>
            <a:chOff x="3449696" y="1374053"/>
            <a:chExt cx="1547271" cy="1423800"/>
          </a:xfrm>
        </p:grpSpPr>
        <p:sp>
          <p:nvSpPr>
            <p:cNvPr id="137" name="Google Shape;137;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8" name="Google Shape;138;p9"/>
            <p:cNvSpPr txBox="1"/>
            <p:nvPr/>
          </p:nvSpPr>
          <p:spPr>
            <a:xfrm>
              <a:off x="3449696" y="1544110"/>
              <a:ext cx="1547271" cy="104190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Raleway ExtraBold"/>
                  <a:ea typeface="Raleway ExtraBold"/>
                  <a:cs typeface="Raleway ExtraBold"/>
                  <a:sym typeface="Raleway ExtraBold"/>
                </a:rPr>
                <a:t>Educazione</a:t>
              </a:r>
              <a:endParaRPr b="0" i="0" sz="1400" u="none" cap="none" strike="noStrike">
                <a:solidFill>
                  <a:schemeClr val="lt1"/>
                </a:solidFill>
                <a:latin typeface="Raleway ExtraBold"/>
                <a:ea typeface="Raleway ExtraBold"/>
                <a:cs typeface="Raleway ExtraBold"/>
                <a:sym typeface="Raleway ExtraBold"/>
              </a:endParaRPr>
            </a:p>
          </p:txBody>
        </p:sp>
      </p:grpSp>
      <p:sp>
        <p:nvSpPr>
          <p:cNvPr id="139" name="Google Shape;139;p9"/>
          <p:cNvSpPr txBox="1"/>
          <p:nvPr/>
        </p:nvSpPr>
        <p:spPr>
          <a:xfrm>
            <a:off x="922000" y="541020"/>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000000"/>
              </a:buClr>
              <a:buSzPts val="1300"/>
              <a:buFont typeface="Arial"/>
              <a:buNone/>
            </a:pPr>
            <a:r>
              <a:rPr b="0" i="0" lang="en-GB" sz="1300" u="none" cap="none" strike="noStrike">
                <a:solidFill>
                  <a:schemeClr val="dk2"/>
                </a:solidFill>
                <a:latin typeface="Raleway Light"/>
                <a:ea typeface="Raleway Light"/>
                <a:cs typeface="Raleway Light"/>
                <a:sym typeface="Raleway Light"/>
              </a:rPr>
              <a:t>Poiché i fattori indicati vengono sperimentati individualmente a ritmi diversi, per affrontare i problemi di gestione del tempo, devi prima sapere quali fattori minacciano le tue prestazioni lavorative e la gestione del tempo.</a:t>
            </a:r>
            <a:endParaRPr/>
          </a:p>
          <a:p>
            <a:pPr indent="0" lvl="0" marL="0" marR="0" rtl="0" algn="l">
              <a:lnSpc>
                <a:spcPct val="100000"/>
              </a:lnSpc>
              <a:spcBef>
                <a:spcPts val="601"/>
              </a:spcBef>
              <a:spcAft>
                <a:spcPts val="0"/>
              </a:spcAft>
              <a:buClr>
                <a:srgbClr val="000000"/>
              </a:buClr>
              <a:buSzPts val="1300"/>
              <a:buFont typeface="Arial"/>
              <a:buNone/>
            </a:pPr>
            <a:r>
              <a:rPr b="0" i="0" lang="en-GB" sz="1300" u="none" cap="none" strike="noStrike">
                <a:solidFill>
                  <a:schemeClr val="dk2"/>
                </a:solidFill>
                <a:latin typeface="Raleway Light"/>
                <a:ea typeface="Raleway Light"/>
                <a:cs typeface="Raleway Light"/>
                <a:sym typeface="Raleway Light"/>
              </a:rPr>
              <a:t>Rendere visibili i fattori, attraverso la conoscenza di sé, assicurerà un buon punto di partenza nel tuo viaggio verso una migliore gestione del tempo.</a:t>
            </a:r>
            <a:endParaRPr/>
          </a:p>
          <a:p>
            <a:pPr indent="0" lvl="0" marL="0" marR="0" rtl="0" algn="l">
              <a:lnSpc>
                <a:spcPct val="100000"/>
              </a:lnSpc>
              <a:spcBef>
                <a:spcPts val="601"/>
              </a:spcBef>
              <a:spcAft>
                <a:spcPts val="0"/>
              </a:spcAft>
              <a:buClr>
                <a:srgbClr val="000000"/>
              </a:buClr>
              <a:buSzPts val="1300"/>
              <a:buFont typeface="Arial"/>
              <a:buNone/>
            </a:pPr>
            <a:r>
              <a:rPr b="0" i="0" lang="en-GB" sz="1300" u="none" cap="none" strike="noStrike">
                <a:solidFill>
                  <a:schemeClr val="dk2"/>
                </a:solidFill>
                <a:latin typeface="Raleway Light"/>
                <a:ea typeface="Raleway Light"/>
                <a:cs typeface="Raleway Light"/>
                <a:sym typeface="Raleway Light"/>
              </a:rPr>
              <a:t>Tieni presente che il tempo è una risorsa, distribuita equamente tra tutti noi. La gestione del tempo coinvolge tutte le attività umane e le azioni che intraprendiamo riflettono il valore che attribuiamo ad esse.</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chemeClr val="dk2"/>
              </a:solidFill>
              <a:latin typeface="Raleway Light"/>
              <a:ea typeface="Raleway Light"/>
              <a:cs typeface="Raleway Light"/>
              <a:sym typeface="Raleway Light"/>
            </a:endParaRPr>
          </a:p>
        </p:txBody>
      </p:sp>
      <p:sp>
        <p:nvSpPr>
          <p:cNvPr id="140" name="Google Shape;140;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