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7"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Raleway Thin" panose="020B0604020202020204" charset="0"/>
      <p:regular r:id="rId31"/>
      <p:bold r:id="rId32"/>
      <p:italic r:id="rId33"/>
      <p:boldItalic r:id="rId34"/>
    </p:embeddedFont>
    <p:embeddedFont>
      <p:font typeface="Raleway Light"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Raleway ExtraBold" panose="020B0604020202020204" charset="0"/>
      <p:bold r:id="rId43"/>
      <p:boldItalic r:id="rId44"/>
    </p:embeddedFont>
    <p:embeddedFont>
      <p:font typeface="Raleway ExtraLight" panose="020B0604020202020204" charset="0"/>
      <p:regular r:id="rId45"/>
      <p:bold r:id="rId46"/>
      <p:italic r:id="rId47"/>
      <p:boldItalic r:id="rId48"/>
    </p:embeddedFont>
    <p:embeddedFont>
      <p:font typeface="Raleway Medium" panose="020B0604020202020204" charset="0"/>
      <p:regular r:id="rId49"/>
      <p:bold r:id="rId50"/>
      <p:italic r:id="rId51"/>
      <p:boldItalic r:id="rId52"/>
    </p:embeddedFont>
    <p:embeddedFont>
      <p:font typeface="Raleway"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jdprctgWRswb9antJO23I5z/l0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4CFF79-5FFC-4FF1-AC5F-886065955DA9}">
  <a:tblStyle styleId="{554CFF79-5FFC-4FF1-AC5F-886065955DA9}"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8" Type="http://schemas.openxmlformats.org/officeDocument/2006/relationships/slide" Target="slides/slide6.xml"/><Relationship Id="rId51" Type="http://schemas.openxmlformats.org/officeDocument/2006/relationships/font" Target="fonts/font2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57" Type="http://customschemas.google.com/relationships/presentationmetadata" Target="metadata"/><Relationship Id="rId10" Type="http://schemas.openxmlformats.org/officeDocument/2006/relationships/slide" Target="slides/slide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a:p>
            <a:pPr marL="171450" marR="0" lvl="0" indent="-82550" algn="l" rtl="0">
              <a:lnSpc>
                <a:spcPct val="100000"/>
              </a:lnSpc>
              <a:spcBef>
                <a:spcPts val="0"/>
              </a:spcBef>
              <a:spcAft>
                <a:spcPts val="0"/>
              </a:spcAft>
              <a:buClr>
                <a:srgbClr val="000000"/>
              </a:buClr>
              <a:buSzPts val="1400"/>
              <a:buFont typeface="Arial"/>
              <a:buNone/>
            </a:pPr>
            <a:endParaRPr/>
          </a:p>
          <a:p>
            <a:pPr marL="171450" marR="0" lvl="0" indent="-8255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9"/>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11" name="Google Shape;11;p29"/>
          <p:cNvSpPr txBox="1">
            <a:spLocks noGrp="1"/>
          </p:cNvSpPr>
          <p:nvPr>
            <p:ph type="ctrTitle"/>
          </p:nvPr>
        </p:nvSpPr>
        <p:spPr>
          <a:xfrm>
            <a:off x="685802" y="3287213"/>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1_Quote">
    <p:bg>
      <p:bgPr>
        <a:solidFill>
          <a:srgbClr val="FFB600"/>
        </a:solidFill>
        <a:effectLst/>
      </p:bgPr>
    </p:bg>
    <p:spTree>
      <p:nvGrpSpPr>
        <p:cNvPr id="1" name="Shape 56"/>
        <p:cNvGrpSpPr/>
        <p:nvPr/>
      </p:nvGrpSpPr>
      <p:grpSpPr>
        <a:xfrm>
          <a:off x="0" y="0"/>
          <a:ext cx="0" cy="0"/>
          <a:chOff x="0" y="0"/>
          <a:chExt cx="0" cy="0"/>
        </a:xfrm>
      </p:grpSpPr>
      <p:sp>
        <p:nvSpPr>
          <p:cNvPr id="57" name="Google Shape;57;p39"/>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981C22"/>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58" name="Google Shape;58;p39"/>
          <p:cNvSpPr txBox="1">
            <a:spLocks noGrp="1"/>
          </p:cNvSpPr>
          <p:nvPr>
            <p:ph type="body" idx="1"/>
          </p:nvPr>
        </p:nvSpPr>
        <p:spPr>
          <a:xfrm>
            <a:off x="1757201" y="2161800"/>
            <a:ext cx="5629801" cy="8199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601"/>
              </a:spcBef>
              <a:spcAft>
                <a:spcPts val="0"/>
              </a:spcAft>
              <a:buClr>
                <a:schemeClr val="dk1"/>
              </a:buClr>
              <a:buSzPts val="3000"/>
              <a:buFont typeface="Raleway Thin"/>
              <a:buNone/>
              <a:defRPr sz="2400" i="1">
                <a:solidFill>
                  <a:schemeClr val="dk1"/>
                </a:solidFill>
              </a:defRPr>
            </a:lvl1pPr>
            <a:lvl2pPr marL="914400" lvl="1" indent="-419100" algn="ctr">
              <a:lnSpc>
                <a:spcPct val="100000"/>
              </a:lnSpc>
              <a:spcBef>
                <a:spcPts val="0"/>
              </a:spcBef>
              <a:spcAft>
                <a:spcPts val="0"/>
              </a:spcAft>
              <a:buClr>
                <a:schemeClr val="dk1"/>
              </a:buClr>
              <a:buSzPts val="3000"/>
              <a:buChar char="○"/>
              <a:defRPr sz="3001" i="1">
                <a:solidFill>
                  <a:schemeClr val="dk1"/>
                </a:solidFill>
              </a:defRPr>
            </a:lvl2pPr>
            <a:lvl3pPr marL="1371600" lvl="2" indent="-419100" algn="ctr">
              <a:lnSpc>
                <a:spcPct val="100000"/>
              </a:lnSpc>
              <a:spcBef>
                <a:spcPts val="0"/>
              </a:spcBef>
              <a:spcAft>
                <a:spcPts val="0"/>
              </a:spcAft>
              <a:buClr>
                <a:schemeClr val="dk1"/>
              </a:buClr>
              <a:buSzPts val="3000"/>
              <a:buChar char="■"/>
              <a:defRPr sz="3001" i="1">
                <a:solidFill>
                  <a:schemeClr val="dk1"/>
                </a:solidFill>
              </a:defRPr>
            </a:lvl3pPr>
            <a:lvl4pPr marL="1828800" lvl="3" indent="-419100" algn="ctr">
              <a:lnSpc>
                <a:spcPct val="100000"/>
              </a:lnSpc>
              <a:spcBef>
                <a:spcPts val="0"/>
              </a:spcBef>
              <a:spcAft>
                <a:spcPts val="0"/>
              </a:spcAft>
              <a:buClr>
                <a:schemeClr val="dk1"/>
              </a:buClr>
              <a:buSzPts val="3000"/>
              <a:buChar char="●"/>
              <a:defRPr sz="3001" i="1">
                <a:solidFill>
                  <a:schemeClr val="dk1"/>
                </a:solidFill>
              </a:defRPr>
            </a:lvl4pPr>
            <a:lvl5pPr marL="2286000" lvl="4" indent="-419100" algn="ctr">
              <a:lnSpc>
                <a:spcPct val="100000"/>
              </a:lnSpc>
              <a:spcBef>
                <a:spcPts val="0"/>
              </a:spcBef>
              <a:spcAft>
                <a:spcPts val="0"/>
              </a:spcAft>
              <a:buClr>
                <a:schemeClr val="dk1"/>
              </a:buClr>
              <a:buSzPts val="3000"/>
              <a:buChar char="○"/>
              <a:defRPr sz="3001" i="1">
                <a:solidFill>
                  <a:schemeClr val="dk1"/>
                </a:solidFill>
              </a:defRPr>
            </a:lvl5pPr>
            <a:lvl6pPr marL="2743200" lvl="5" indent="-419100" algn="ctr">
              <a:lnSpc>
                <a:spcPct val="100000"/>
              </a:lnSpc>
              <a:spcBef>
                <a:spcPts val="0"/>
              </a:spcBef>
              <a:spcAft>
                <a:spcPts val="0"/>
              </a:spcAft>
              <a:buClr>
                <a:schemeClr val="dk1"/>
              </a:buClr>
              <a:buSzPts val="3000"/>
              <a:buChar char="■"/>
              <a:defRPr sz="3001" i="1">
                <a:solidFill>
                  <a:schemeClr val="dk1"/>
                </a:solidFill>
              </a:defRPr>
            </a:lvl6pPr>
            <a:lvl7pPr marL="3200400" lvl="6" indent="-419100" algn="ctr">
              <a:lnSpc>
                <a:spcPct val="100000"/>
              </a:lnSpc>
              <a:spcBef>
                <a:spcPts val="0"/>
              </a:spcBef>
              <a:spcAft>
                <a:spcPts val="0"/>
              </a:spcAft>
              <a:buClr>
                <a:schemeClr val="dk1"/>
              </a:buClr>
              <a:buSzPts val="3000"/>
              <a:buChar char="●"/>
              <a:defRPr sz="3001" i="1">
                <a:solidFill>
                  <a:schemeClr val="dk1"/>
                </a:solidFill>
              </a:defRPr>
            </a:lvl7pPr>
            <a:lvl8pPr marL="3657600" lvl="7" indent="-419100" algn="ctr">
              <a:lnSpc>
                <a:spcPct val="100000"/>
              </a:lnSpc>
              <a:spcBef>
                <a:spcPts val="0"/>
              </a:spcBef>
              <a:spcAft>
                <a:spcPts val="0"/>
              </a:spcAft>
              <a:buClr>
                <a:schemeClr val="dk1"/>
              </a:buClr>
              <a:buSzPts val="3000"/>
              <a:buChar char="○"/>
              <a:defRPr sz="3001" i="1">
                <a:solidFill>
                  <a:schemeClr val="dk1"/>
                </a:solidFill>
              </a:defRPr>
            </a:lvl8pPr>
            <a:lvl9pPr marL="4114800" lvl="8" indent="-419100" algn="ctr">
              <a:lnSpc>
                <a:spcPct val="100000"/>
              </a:lnSpc>
              <a:spcBef>
                <a:spcPts val="0"/>
              </a:spcBef>
              <a:spcAft>
                <a:spcPts val="0"/>
              </a:spcAft>
              <a:buClr>
                <a:schemeClr val="dk1"/>
              </a:buClr>
              <a:buSzPts val="3000"/>
              <a:buChar char="■"/>
              <a:defRPr sz="3001" i="1">
                <a:solidFill>
                  <a:schemeClr val="dk1"/>
                </a:solidFill>
              </a:defRPr>
            </a:lvl9pPr>
          </a:lstStyle>
          <a:p>
            <a:endParaRPr/>
          </a:p>
        </p:txBody>
      </p:sp>
      <p:sp>
        <p:nvSpPr>
          <p:cNvPr id="59" name="Google Shape;59;p39"/>
          <p:cNvSpPr txBox="1"/>
          <p:nvPr/>
        </p:nvSpPr>
        <p:spPr>
          <a:xfrm>
            <a:off x="205551" y="75075"/>
            <a:ext cx="7995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GB" sz="12000" b="1" i="0" u="none" strike="noStrike" cap="none">
                <a:solidFill>
                  <a:srgbClr val="981C22"/>
                </a:solidFill>
                <a:latin typeface="Raleway"/>
                <a:ea typeface="Raleway"/>
                <a:cs typeface="Raleway"/>
                <a:sym typeface="Raleway"/>
              </a:rPr>
              <a:t>“</a:t>
            </a:r>
            <a:endParaRPr sz="12000" b="1" i="0" u="none" strike="noStrike" cap="none">
              <a:solidFill>
                <a:srgbClr val="981C22"/>
              </a:solidFill>
              <a:latin typeface="Raleway"/>
              <a:ea typeface="Raleway"/>
              <a:cs typeface="Raleway"/>
              <a:sym typeface="Raleway"/>
            </a:endParaRPr>
          </a:p>
        </p:txBody>
      </p:sp>
      <p:sp>
        <p:nvSpPr>
          <p:cNvPr id="60" name="Google Shape;60;p39"/>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
        <p:cNvGrpSpPr/>
        <p:nvPr/>
      </p:nvGrpSpPr>
      <p:grpSpPr>
        <a:xfrm>
          <a:off x="0" y="0"/>
          <a:ext cx="0" cy="0"/>
          <a:chOff x="0" y="0"/>
          <a:chExt cx="0" cy="0"/>
        </a:xfrm>
      </p:grpSpPr>
      <p:sp>
        <p:nvSpPr>
          <p:cNvPr id="13" name="Google Shape;13;p30"/>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14" name="Google Shape;14;p30"/>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15" name="Google Shape;15;p30"/>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1"/>
              </a:spcBef>
              <a:spcAft>
                <a:spcPts val="0"/>
              </a:spcAft>
              <a:buClr>
                <a:srgbClr val="FFB600"/>
              </a:buClr>
              <a:buSzPts val="1800"/>
              <a:buChar char="●"/>
              <a:defRPr/>
            </a:lvl1pPr>
            <a:lvl2pPr marL="914400" lvl="1" indent="-342900" algn="l">
              <a:lnSpc>
                <a:spcPct val="100000"/>
              </a:lnSpc>
              <a:spcBef>
                <a:spcPts val="0"/>
              </a:spcBef>
              <a:spcAft>
                <a:spcPts val="0"/>
              </a:spcAft>
              <a:buClr>
                <a:srgbClr val="FFB600"/>
              </a:buClr>
              <a:buSzPts val="1800"/>
              <a:buChar char="○"/>
              <a:defRPr/>
            </a:lvl2pPr>
            <a:lvl3pPr marL="1371600" lvl="2" indent="-342900" algn="l">
              <a:lnSpc>
                <a:spcPct val="100000"/>
              </a:lnSpc>
              <a:spcBef>
                <a:spcPts val="0"/>
              </a:spcBef>
              <a:spcAft>
                <a:spcPts val="0"/>
              </a:spcAft>
              <a:buClr>
                <a:srgbClr val="FFB600"/>
              </a:buClr>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16" name="Google Shape;16;p30"/>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7"/>
        <p:cNvGrpSpPr/>
        <p:nvPr/>
      </p:nvGrpSpPr>
      <p:grpSpPr>
        <a:xfrm>
          <a:off x="0" y="0"/>
          <a:ext cx="0" cy="0"/>
          <a:chOff x="0" y="0"/>
          <a:chExt cx="0" cy="0"/>
        </a:xfrm>
      </p:grpSpPr>
      <p:sp>
        <p:nvSpPr>
          <p:cNvPr id="18" name="Google Shape;18;p34"/>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w="19050" cap="flat" cmpd="sng">
            <a:solidFill>
              <a:srgbClr val="981C22"/>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19" name="Google Shape;19;p34"/>
          <p:cNvSpPr txBox="1">
            <a:spLocks noGrp="1"/>
          </p:cNvSpPr>
          <p:nvPr>
            <p:ph type="ctrTitle"/>
          </p:nvPr>
        </p:nvSpPr>
        <p:spPr>
          <a:xfrm>
            <a:off x="685802" y="2726342"/>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0" name="Google Shape;20;p34"/>
          <p:cNvSpPr txBox="1">
            <a:spLocks noGrp="1"/>
          </p:cNvSpPr>
          <p:nvPr>
            <p:ph type="subTitle" idx="1"/>
          </p:nvPr>
        </p:nvSpPr>
        <p:spPr>
          <a:xfrm>
            <a:off x="685802" y="3830653"/>
            <a:ext cx="77724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1"/>
        <p:cNvGrpSpPr/>
        <p:nvPr/>
      </p:nvGrpSpPr>
      <p:grpSpPr>
        <a:xfrm>
          <a:off x="0" y="0"/>
          <a:ext cx="0" cy="0"/>
          <a:chOff x="0" y="0"/>
          <a:chExt cx="0" cy="0"/>
        </a:xfrm>
      </p:grpSpPr>
      <p:sp>
        <p:nvSpPr>
          <p:cNvPr id="22" name="Google Shape;22;p35"/>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23" name="Google Shape;23;p35"/>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24" name="Google Shape;24;p35"/>
          <p:cNvSpPr txBox="1">
            <a:spLocks noGrp="1"/>
          </p:cNvSpPr>
          <p:nvPr>
            <p:ph type="body" idx="1"/>
          </p:nvPr>
        </p:nvSpPr>
        <p:spPr>
          <a:xfrm>
            <a:off x="922001" y="1930500"/>
            <a:ext cx="2332201"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1"/>
              </a:spcBef>
              <a:spcAft>
                <a:spcPts val="0"/>
              </a:spcAft>
              <a:buSzPts val="1400"/>
              <a:buChar char="●"/>
              <a:defRPr sz="1401"/>
            </a:lvl1pPr>
            <a:lvl2pPr marL="914400" lvl="1" indent="-317500" algn="l">
              <a:lnSpc>
                <a:spcPct val="100000"/>
              </a:lnSpc>
              <a:spcBef>
                <a:spcPts val="0"/>
              </a:spcBef>
              <a:spcAft>
                <a:spcPts val="0"/>
              </a:spcAft>
              <a:buSzPts val="1400"/>
              <a:buChar char="○"/>
              <a:defRPr sz="1401"/>
            </a:lvl2pPr>
            <a:lvl3pPr marL="1371600" lvl="2" indent="-317500" algn="l">
              <a:lnSpc>
                <a:spcPct val="100000"/>
              </a:lnSpc>
              <a:spcBef>
                <a:spcPts val="0"/>
              </a:spcBef>
              <a:spcAft>
                <a:spcPts val="0"/>
              </a:spcAft>
              <a:buSzPts val="1400"/>
              <a:buChar char="■"/>
              <a:defRPr sz="1401"/>
            </a:lvl3pPr>
            <a:lvl4pPr marL="1828800" lvl="3" indent="-317500" algn="l">
              <a:lnSpc>
                <a:spcPct val="100000"/>
              </a:lnSpc>
              <a:spcBef>
                <a:spcPts val="0"/>
              </a:spcBef>
              <a:spcAft>
                <a:spcPts val="0"/>
              </a:spcAft>
              <a:buSzPts val="1400"/>
              <a:buChar char="●"/>
              <a:defRPr sz="1401"/>
            </a:lvl4pPr>
            <a:lvl5pPr marL="2286000" lvl="4" indent="-317500" algn="l">
              <a:lnSpc>
                <a:spcPct val="100000"/>
              </a:lnSpc>
              <a:spcBef>
                <a:spcPts val="0"/>
              </a:spcBef>
              <a:spcAft>
                <a:spcPts val="0"/>
              </a:spcAft>
              <a:buSzPts val="1400"/>
              <a:buChar char="○"/>
              <a:defRPr sz="1401"/>
            </a:lvl5pPr>
            <a:lvl6pPr marL="2743200" lvl="5" indent="-317500" algn="l">
              <a:lnSpc>
                <a:spcPct val="100000"/>
              </a:lnSpc>
              <a:spcBef>
                <a:spcPts val="0"/>
              </a:spcBef>
              <a:spcAft>
                <a:spcPts val="0"/>
              </a:spcAft>
              <a:buSzPts val="1400"/>
              <a:buChar char="■"/>
              <a:defRPr sz="1401"/>
            </a:lvl6pPr>
            <a:lvl7pPr marL="3200400" lvl="6" indent="-317500" algn="l">
              <a:lnSpc>
                <a:spcPct val="100000"/>
              </a:lnSpc>
              <a:spcBef>
                <a:spcPts val="0"/>
              </a:spcBef>
              <a:spcAft>
                <a:spcPts val="0"/>
              </a:spcAft>
              <a:buSzPts val="1400"/>
              <a:buChar char="●"/>
              <a:defRPr sz="1401"/>
            </a:lvl7pPr>
            <a:lvl8pPr marL="3657600" lvl="7" indent="-317500" algn="l">
              <a:lnSpc>
                <a:spcPct val="100000"/>
              </a:lnSpc>
              <a:spcBef>
                <a:spcPts val="0"/>
              </a:spcBef>
              <a:spcAft>
                <a:spcPts val="0"/>
              </a:spcAft>
              <a:buSzPts val="1400"/>
              <a:buChar char="○"/>
              <a:defRPr sz="1401"/>
            </a:lvl8pPr>
            <a:lvl9pPr marL="4114800" lvl="8" indent="-317500" algn="l">
              <a:lnSpc>
                <a:spcPct val="100000"/>
              </a:lnSpc>
              <a:spcBef>
                <a:spcPts val="0"/>
              </a:spcBef>
              <a:spcAft>
                <a:spcPts val="0"/>
              </a:spcAft>
              <a:buSzPts val="1400"/>
              <a:buChar char="■"/>
              <a:defRPr sz="1401"/>
            </a:lvl9pPr>
          </a:lstStyle>
          <a:p>
            <a:endParaRPr/>
          </a:p>
        </p:txBody>
      </p:sp>
      <p:sp>
        <p:nvSpPr>
          <p:cNvPr id="25" name="Google Shape;25;p35"/>
          <p:cNvSpPr txBox="1">
            <a:spLocks noGrp="1"/>
          </p:cNvSpPr>
          <p:nvPr>
            <p:ph type="body" idx="2"/>
          </p:nvPr>
        </p:nvSpPr>
        <p:spPr>
          <a:xfrm>
            <a:off x="3373779" y="1930500"/>
            <a:ext cx="2332201"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1"/>
              </a:spcBef>
              <a:spcAft>
                <a:spcPts val="0"/>
              </a:spcAft>
              <a:buSzPts val="1400"/>
              <a:buChar char="●"/>
              <a:defRPr sz="1401"/>
            </a:lvl1pPr>
            <a:lvl2pPr marL="914400" lvl="1" indent="-317500" algn="l">
              <a:lnSpc>
                <a:spcPct val="100000"/>
              </a:lnSpc>
              <a:spcBef>
                <a:spcPts val="0"/>
              </a:spcBef>
              <a:spcAft>
                <a:spcPts val="0"/>
              </a:spcAft>
              <a:buSzPts val="1400"/>
              <a:buChar char="○"/>
              <a:defRPr sz="1401"/>
            </a:lvl2pPr>
            <a:lvl3pPr marL="1371600" lvl="2" indent="-317500" algn="l">
              <a:lnSpc>
                <a:spcPct val="100000"/>
              </a:lnSpc>
              <a:spcBef>
                <a:spcPts val="0"/>
              </a:spcBef>
              <a:spcAft>
                <a:spcPts val="0"/>
              </a:spcAft>
              <a:buSzPts val="1400"/>
              <a:buChar char="■"/>
              <a:defRPr sz="1401"/>
            </a:lvl3pPr>
            <a:lvl4pPr marL="1828800" lvl="3" indent="-317500" algn="l">
              <a:lnSpc>
                <a:spcPct val="100000"/>
              </a:lnSpc>
              <a:spcBef>
                <a:spcPts val="0"/>
              </a:spcBef>
              <a:spcAft>
                <a:spcPts val="0"/>
              </a:spcAft>
              <a:buSzPts val="1400"/>
              <a:buChar char="●"/>
              <a:defRPr sz="1401"/>
            </a:lvl4pPr>
            <a:lvl5pPr marL="2286000" lvl="4" indent="-317500" algn="l">
              <a:lnSpc>
                <a:spcPct val="100000"/>
              </a:lnSpc>
              <a:spcBef>
                <a:spcPts val="0"/>
              </a:spcBef>
              <a:spcAft>
                <a:spcPts val="0"/>
              </a:spcAft>
              <a:buSzPts val="1400"/>
              <a:buChar char="○"/>
              <a:defRPr sz="1401"/>
            </a:lvl5pPr>
            <a:lvl6pPr marL="2743200" lvl="5" indent="-317500" algn="l">
              <a:lnSpc>
                <a:spcPct val="100000"/>
              </a:lnSpc>
              <a:spcBef>
                <a:spcPts val="0"/>
              </a:spcBef>
              <a:spcAft>
                <a:spcPts val="0"/>
              </a:spcAft>
              <a:buSzPts val="1400"/>
              <a:buChar char="■"/>
              <a:defRPr sz="1401"/>
            </a:lvl6pPr>
            <a:lvl7pPr marL="3200400" lvl="6" indent="-317500" algn="l">
              <a:lnSpc>
                <a:spcPct val="100000"/>
              </a:lnSpc>
              <a:spcBef>
                <a:spcPts val="0"/>
              </a:spcBef>
              <a:spcAft>
                <a:spcPts val="0"/>
              </a:spcAft>
              <a:buSzPts val="1400"/>
              <a:buChar char="●"/>
              <a:defRPr sz="1401"/>
            </a:lvl7pPr>
            <a:lvl8pPr marL="3657600" lvl="7" indent="-317500" algn="l">
              <a:lnSpc>
                <a:spcPct val="100000"/>
              </a:lnSpc>
              <a:spcBef>
                <a:spcPts val="0"/>
              </a:spcBef>
              <a:spcAft>
                <a:spcPts val="0"/>
              </a:spcAft>
              <a:buSzPts val="1400"/>
              <a:buChar char="○"/>
              <a:defRPr sz="1401"/>
            </a:lvl8pPr>
            <a:lvl9pPr marL="4114800" lvl="8" indent="-317500" algn="l">
              <a:lnSpc>
                <a:spcPct val="100000"/>
              </a:lnSpc>
              <a:spcBef>
                <a:spcPts val="0"/>
              </a:spcBef>
              <a:spcAft>
                <a:spcPts val="0"/>
              </a:spcAft>
              <a:buSzPts val="1400"/>
              <a:buChar char="■"/>
              <a:defRPr sz="1401"/>
            </a:lvl9pPr>
          </a:lstStyle>
          <a:p>
            <a:endParaRPr/>
          </a:p>
        </p:txBody>
      </p:sp>
      <p:sp>
        <p:nvSpPr>
          <p:cNvPr id="26" name="Google Shape;26;p35"/>
          <p:cNvSpPr txBox="1">
            <a:spLocks noGrp="1"/>
          </p:cNvSpPr>
          <p:nvPr>
            <p:ph type="body" idx="3"/>
          </p:nvPr>
        </p:nvSpPr>
        <p:spPr>
          <a:xfrm>
            <a:off x="5825558" y="1930500"/>
            <a:ext cx="2332201"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1"/>
              </a:spcBef>
              <a:spcAft>
                <a:spcPts val="0"/>
              </a:spcAft>
              <a:buSzPts val="1400"/>
              <a:buChar char="●"/>
              <a:defRPr sz="1401"/>
            </a:lvl1pPr>
            <a:lvl2pPr marL="914400" lvl="1" indent="-317500" algn="l">
              <a:lnSpc>
                <a:spcPct val="100000"/>
              </a:lnSpc>
              <a:spcBef>
                <a:spcPts val="0"/>
              </a:spcBef>
              <a:spcAft>
                <a:spcPts val="0"/>
              </a:spcAft>
              <a:buSzPts val="1400"/>
              <a:buChar char="○"/>
              <a:defRPr sz="1401"/>
            </a:lvl2pPr>
            <a:lvl3pPr marL="1371600" lvl="2" indent="-317500" algn="l">
              <a:lnSpc>
                <a:spcPct val="100000"/>
              </a:lnSpc>
              <a:spcBef>
                <a:spcPts val="0"/>
              </a:spcBef>
              <a:spcAft>
                <a:spcPts val="0"/>
              </a:spcAft>
              <a:buSzPts val="1400"/>
              <a:buChar char="■"/>
              <a:defRPr sz="1401"/>
            </a:lvl3pPr>
            <a:lvl4pPr marL="1828800" lvl="3" indent="-317500" algn="l">
              <a:lnSpc>
                <a:spcPct val="100000"/>
              </a:lnSpc>
              <a:spcBef>
                <a:spcPts val="0"/>
              </a:spcBef>
              <a:spcAft>
                <a:spcPts val="0"/>
              </a:spcAft>
              <a:buSzPts val="1400"/>
              <a:buChar char="●"/>
              <a:defRPr sz="1401"/>
            </a:lvl4pPr>
            <a:lvl5pPr marL="2286000" lvl="4" indent="-317500" algn="l">
              <a:lnSpc>
                <a:spcPct val="100000"/>
              </a:lnSpc>
              <a:spcBef>
                <a:spcPts val="0"/>
              </a:spcBef>
              <a:spcAft>
                <a:spcPts val="0"/>
              </a:spcAft>
              <a:buSzPts val="1400"/>
              <a:buChar char="○"/>
              <a:defRPr sz="1401"/>
            </a:lvl5pPr>
            <a:lvl6pPr marL="2743200" lvl="5" indent="-317500" algn="l">
              <a:lnSpc>
                <a:spcPct val="100000"/>
              </a:lnSpc>
              <a:spcBef>
                <a:spcPts val="0"/>
              </a:spcBef>
              <a:spcAft>
                <a:spcPts val="0"/>
              </a:spcAft>
              <a:buSzPts val="1400"/>
              <a:buChar char="■"/>
              <a:defRPr sz="1401"/>
            </a:lvl6pPr>
            <a:lvl7pPr marL="3200400" lvl="6" indent="-317500" algn="l">
              <a:lnSpc>
                <a:spcPct val="100000"/>
              </a:lnSpc>
              <a:spcBef>
                <a:spcPts val="0"/>
              </a:spcBef>
              <a:spcAft>
                <a:spcPts val="0"/>
              </a:spcAft>
              <a:buSzPts val="1400"/>
              <a:buChar char="●"/>
              <a:defRPr sz="1401"/>
            </a:lvl7pPr>
            <a:lvl8pPr marL="3657600" lvl="7" indent="-317500" algn="l">
              <a:lnSpc>
                <a:spcPct val="100000"/>
              </a:lnSpc>
              <a:spcBef>
                <a:spcPts val="0"/>
              </a:spcBef>
              <a:spcAft>
                <a:spcPts val="0"/>
              </a:spcAft>
              <a:buSzPts val="1400"/>
              <a:buChar char="○"/>
              <a:defRPr sz="1401"/>
            </a:lvl8pPr>
            <a:lvl9pPr marL="4114800" lvl="8" indent="-317500" algn="l">
              <a:lnSpc>
                <a:spcPct val="100000"/>
              </a:lnSpc>
              <a:spcBef>
                <a:spcPts val="0"/>
              </a:spcBef>
              <a:spcAft>
                <a:spcPts val="0"/>
              </a:spcAft>
              <a:buSzPts val="1400"/>
              <a:buChar char="■"/>
              <a:defRPr sz="1401"/>
            </a:lvl9pPr>
          </a:lstStyle>
          <a:p>
            <a:endParaRPr/>
          </a:p>
        </p:txBody>
      </p:sp>
      <p:sp>
        <p:nvSpPr>
          <p:cNvPr id="27" name="Google Shape;27;p35"/>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36"/>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0" name="Google Shape;30;p36"/>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31" name="Google Shape;31;p36"/>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
        <p:cNvGrpSpPr/>
        <p:nvPr/>
      </p:nvGrpSpPr>
      <p:grpSpPr>
        <a:xfrm>
          <a:off x="0" y="0"/>
          <a:ext cx="0" cy="0"/>
          <a:chOff x="0" y="0"/>
          <a:chExt cx="0" cy="0"/>
        </a:xfrm>
      </p:grpSpPr>
      <p:sp>
        <p:nvSpPr>
          <p:cNvPr id="33" name="Google Shape;33;p37"/>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4" name="Google Shape;34;p37"/>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35" name="Google Shape;35;p37"/>
          <p:cNvSpPr txBox="1">
            <a:spLocks noGrp="1"/>
          </p:cNvSpPr>
          <p:nvPr>
            <p:ph type="body" idx="1"/>
          </p:nvPr>
        </p:nvSpPr>
        <p:spPr>
          <a:xfrm>
            <a:off x="922000"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1"/>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36" name="Google Shape;36;p37"/>
          <p:cNvSpPr txBox="1">
            <a:spLocks noGrp="1"/>
          </p:cNvSpPr>
          <p:nvPr>
            <p:ph type="body" idx="2"/>
          </p:nvPr>
        </p:nvSpPr>
        <p:spPr>
          <a:xfrm>
            <a:off x="4678688"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1"/>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1"/>
        </a:solidFill>
        <a:effectLst/>
      </p:bgPr>
    </p:bg>
    <p:spTree>
      <p:nvGrpSpPr>
        <p:cNvPr id="1" name="Shape 37"/>
        <p:cNvGrpSpPr/>
        <p:nvPr/>
      </p:nvGrpSpPr>
      <p:grpSpPr>
        <a:xfrm>
          <a:off x="0" y="0"/>
          <a:ext cx="0" cy="0"/>
          <a:chOff x="0" y="0"/>
          <a:chExt cx="0" cy="0"/>
        </a:xfrm>
      </p:grpSpPr>
      <p:sp>
        <p:nvSpPr>
          <p:cNvPr id="38" name="Google Shape;38;p32"/>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9" name="Google Shape;39;p32"/>
          <p:cNvSpPr txBox="1">
            <a:spLocks noGrp="1"/>
          </p:cNvSpPr>
          <p:nvPr>
            <p:ph type="body" idx="1"/>
          </p:nvPr>
        </p:nvSpPr>
        <p:spPr>
          <a:xfrm>
            <a:off x="1757201" y="2161800"/>
            <a:ext cx="5629801" cy="8199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601"/>
              </a:spcBef>
              <a:spcAft>
                <a:spcPts val="0"/>
              </a:spcAft>
              <a:buClr>
                <a:schemeClr val="dk1"/>
              </a:buClr>
              <a:buSzPts val="3000"/>
              <a:buFont typeface="Raleway Thin"/>
              <a:buNone/>
              <a:defRPr sz="2400" i="1">
                <a:solidFill>
                  <a:schemeClr val="dk1"/>
                </a:solidFill>
              </a:defRPr>
            </a:lvl1pPr>
            <a:lvl2pPr marL="914400" lvl="1" indent="-419100" algn="ctr">
              <a:lnSpc>
                <a:spcPct val="100000"/>
              </a:lnSpc>
              <a:spcBef>
                <a:spcPts val="0"/>
              </a:spcBef>
              <a:spcAft>
                <a:spcPts val="0"/>
              </a:spcAft>
              <a:buClr>
                <a:schemeClr val="dk1"/>
              </a:buClr>
              <a:buSzPts val="3000"/>
              <a:buChar char="○"/>
              <a:defRPr sz="3001" i="1">
                <a:solidFill>
                  <a:schemeClr val="dk1"/>
                </a:solidFill>
              </a:defRPr>
            </a:lvl2pPr>
            <a:lvl3pPr marL="1371600" lvl="2" indent="-419100" algn="ctr">
              <a:lnSpc>
                <a:spcPct val="100000"/>
              </a:lnSpc>
              <a:spcBef>
                <a:spcPts val="0"/>
              </a:spcBef>
              <a:spcAft>
                <a:spcPts val="0"/>
              </a:spcAft>
              <a:buClr>
                <a:schemeClr val="dk1"/>
              </a:buClr>
              <a:buSzPts val="3000"/>
              <a:buChar char="■"/>
              <a:defRPr sz="3001" i="1">
                <a:solidFill>
                  <a:schemeClr val="dk1"/>
                </a:solidFill>
              </a:defRPr>
            </a:lvl3pPr>
            <a:lvl4pPr marL="1828800" lvl="3" indent="-419100" algn="ctr">
              <a:lnSpc>
                <a:spcPct val="100000"/>
              </a:lnSpc>
              <a:spcBef>
                <a:spcPts val="0"/>
              </a:spcBef>
              <a:spcAft>
                <a:spcPts val="0"/>
              </a:spcAft>
              <a:buClr>
                <a:schemeClr val="dk1"/>
              </a:buClr>
              <a:buSzPts val="3000"/>
              <a:buChar char="●"/>
              <a:defRPr sz="3001" i="1">
                <a:solidFill>
                  <a:schemeClr val="dk1"/>
                </a:solidFill>
              </a:defRPr>
            </a:lvl4pPr>
            <a:lvl5pPr marL="2286000" lvl="4" indent="-419100" algn="ctr">
              <a:lnSpc>
                <a:spcPct val="100000"/>
              </a:lnSpc>
              <a:spcBef>
                <a:spcPts val="0"/>
              </a:spcBef>
              <a:spcAft>
                <a:spcPts val="0"/>
              </a:spcAft>
              <a:buClr>
                <a:schemeClr val="dk1"/>
              </a:buClr>
              <a:buSzPts val="3000"/>
              <a:buChar char="○"/>
              <a:defRPr sz="3001" i="1">
                <a:solidFill>
                  <a:schemeClr val="dk1"/>
                </a:solidFill>
              </a:defRPr>
            </a:lvl5pPr>
            <a:lvl6pPr marL="2743200" lvl="5" indent="-419100" algn="ctr">
              <a:lnSpc>
                <a:spcPct val="100000"/>
              </a:lnSpc>
              <a:spcBef>
                <a:spcPts val="0"/>
              </a:spcBef>
              <a:spcAft>
                <a:spcPts val="0"/>
              </a:spcAft>
              <a:buClr>
                <a:schemeClr val="dk1"/>
              </a:buClr>
              <a:buSzPts val="3000"/>
              <a:buChar char="■"/>
              <a:defRPr sz="3001" i="1">
                <a:solidFill>
                  <a:schemeClr val="dk1"/>
                </a:solidFill>
              </a:defRPr>
            </a:lvl6pPr>
            <a:lvl7pPr marL="3200400" lvl="6" indent="-419100" algn="ctr">
              <a:lnSpc>
                <a:spcPct val="100000"/>
              </a:lnSpc>
              <a:spcBef>
                <a:spcPts val="0"/>
              </a:spcBef>
              <a:spcAft>
                <a:spcPts val="0"/>
              </a:spcAft>
              <a:buClr>
                <a:schemeClr val="dk1"/>
              </a:buClr>
              <a:buSzPts val="3000"/>
              <a:buChar char="●"/>
              <a:defRPr sz="3001" i="1">
                <a:solidFill>
                  <a:schemeClr val="dk1"/>
                </a:solidFill>
              </a:defRPr>
            </a:lvl7pPr>
            <a:lvl8pPr marL="3657600" lvl="7" indent="-419100" algn="ctr">
              <a:lnSpc>
                <a:spcPct val="100000"/>
              </a:lnSpc>
              <a:spcBef>
                <a:spcPts val="0"/>
              </a:spcBef>
              <a:spcAft>
                <a:spcPts val="0"/>
              </a:spcAft>
              <a:buClr>
                <a:schemeClr val="dk1"/>
              </a:buClr>
              <a:buSzPts val="3000"/>
              <a:buChar char="○"/>
              <a:defRPr sz="3001" i="1">
                <a:solidFill>
                  <a:schemeClr val="dk1"/>
                </a:solidFill>
              </a:defRPr>
            </a:lvl8pPr>
            <a:lvl9pPr marL="4114800" lvl="8" indent="-419100" algn="ctr">
              <a:lnSpc>
                <a:spcPct val="100000"/>
              </a:lnSpc>
              <a:spcBef>
                <a:spcPts val="0"/>
              </a:spcBef>
              <a:spcAft>
                <a:spcPts val="0"/>
              </a:spcAft>
              <a:buClr>
                <a:schemeClr val="dk1"/>
              </a:buClr>
              <a:buSzPts val="3000"/>
              <a:buChar char="■"/>
              <a:defRPr sz="3001" i="1">
                <a:solidFill>
                  <a:schemeClr val="dk1"/>
                </a:solidFill>
              </a:defRPr>
            </a:lvl9pPr>
          </a:lstStyle>
          <a:p>
            <a:endParaRPr/>
          </a:p>
        </p:txBody>
      </p:sp>
      <p:sp>
        <p:nvSpPr>
          <p:cNvPr id="40" name="Google Shape;40;p32"/>
          <p:cNvSpPr txBox="1"/>
          <p:nvPr/>
        </p:nvSpPr>
        <p:spPr>
          <a:xfrm>
            <a:off x="205551" y="75075"/>
            <a:ext cx="7995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GB" sz="12000" b="1" i="0" u="none" strike="noStrike" cap="none">
                <a:solidFill>
                  <a:srgbClr val="FFB600"/>
                </a:solidFill>
                <a:latin typeface="Raleway"/>
                <a:ea typeface="Raleway"/>
                <a:cs typeface="Raleway"/>
                <a:sym typeface="Raleway"/>
              </a:rPr>
              <a:t>“</a:t>
            </a:r>
            <a:endParaRPr sz="12000" b="1" i="0" u="none" strike="noStrike" cap="none">
              <a:solidFill>
                <a:srgbClr val="FFB600"/>
              </a:solidFill>
              <a:latin typeface="Raleway"/>
              <a:ea typeface="Raleway"/>
              <a:cs typeface="Raleway"/>
              <a:sym typeface="Raleway"/>
            </a:endParaRPr>
          </a:p>
        </p:txBody>
      </p:sp>
      <p:sp>
        <p:nvSpPr>
          <p:cNvPr id="41" name="Google Shape;41;p32"/>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1_Quote">
    <p:bg>
      <p:bgPr>
        <a:solidFill>
          <a:srgbClr val="FFB600"/>
        </a:solidFill>
        <a:effectLst/>
      </p:bgPr>
    </p:bg>
    <p:spTree>
      <p:nvGrpSpPr>
        <p:cNvPr id="1" name="Shape 42"/>
        <p:cNvGrpSpPr/>
        <p:nvPr/>
      </p:nvGrpSpPr>
      <p:grpSpPr>
        <a:xfrm>
          <a:off x="0" y="0"/>
          <a:ext cx="0" cy="0"/>
          <a:chOff x="0" y="0"/>
          <a:chExt cx="0" cy="0"/>
        </a:xfrm>
      </p:grpSpPr>
      <p:sp>
        <p:nvSpPr>
          <p:cNvPr id="43" name="Google Shape;43;p38"/>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981C22"/>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44" name="Google Shape;44;p38"/>
          <p:cNvSpPr txBox="1">
            <a:spLocks noGrp="1"/>
          </p:cNvSpPr>
          <p:nvPr>
            <p:ph type="body" idx="1"/>
          </p:nvPr>
        </p:nvSpPr>
        <p:spPr>
          <a:xfrm>
            <a:off x="1757201" y="2161800"/>
            <a:ext cx="5629801" cy="8199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601"/>
              </a:spcBef>
              <a:spcAft>
                <a:spcPts val="0"/>
              </a:spcAft>
              <a:buClr>
                <a:schemeClr val="dk1"/>
              </a:buClr>
              <a:buSzPts val="3000"/>
              <a:buFont typeface="Raleway Thin"/>
              <a:buNone/>
              <a:defRPr sz="2400" i="1">
                <a:solidFill>
                  <a:schemeClr val="dk1"/>
                </a:solidFill>
              </a:defRPr>
            </a:lvl1pPr>
            <a:lvl2pPr marL="914400" lvl="1" indent="-419100" algn="ctr">
              <a:lnSpc>
                <a:spcPct val="100000"/>
              </a:lnSpc>
              <a:spcBef>
                <a:spcPts val="0"/>
              </a:spcBef>
              <a:spcAft>
                <a:spcPts val="0"/>
              </a:spcAft>
              <a:buClr>
                <a:schemeClr val="dk1"/>
              </a:buClr>
              <a:buSzPts val="3000"/>
              <a:buChar char="○"/>
              <a:defRPr sz="3001" i="1">
                <a:solidFill>
                  <a:schemeClr val="dk1"/>
                </a:solidFill>
              </a:defRPr>
            </a:lvl2pPr>
            <a:lvl3pPr marL="1371600" lvl="2" indent="-419100" algn="ctr">
              <a:lnSpc>
                <a:spcPct val="100000"/>
              </a:lnSpc>
              <a:spcBef>
                <a:spcPts val="0"/>
              </a:spcBef>
              <a:spcAft>
                <a:spcPts val="0"/>
              </a:spcAft>
              <a:buClr>
                <a:schemeClr val="dk1"/>
              </a:buClr>
              <a:buSzPts val="3000"/>
              <a:buChar char="■"/>
              <a:defRPr sz="3001" i="1">
                <a:solidFill>
                  <a:schemeClr val="dk1"/>
                </a:solidFill>
              </a:defRPr>
            </a:lvl3pPr>
            <a:lvl4pPr marL="1828800" lvl="3" indent="-419100" algn="ctr">
              <a:lnSpc>
                <a:spcPct val="100000"/>
              </a:lnSpc>
              <a:spcBef>
                <a:spcPts val="0"/>
              </a:spcBef>
              <a:spcAft>
                <a:spcPts val="0"/>
              </a:spcAft>
              <a:buClr>
                <a:schemeClr val="dk1"/>
              </a:buClr>
              <a:buSzPts val="3000"/>
              <a:buChar char="●"/>
              <a:defRPr sz="3001" i="1">
                <a:solidFill>
                  <a:schemeClr val="dk1"/>
                </a:solidFill>
              </a:defRPr>
            </a:lvl4pPr>
            <a:lvl5pPr marL="2286000" lvl="4" indent="-419100" algn="ctr">
              <a:lnSpc>
                <a:spcPct val="100000"/>
              </a:lnSpc>
              <a:spcBef>
                <a:spcPts val="0"/>
              </a:spcBef>
              <a:spcAft>
                <a:spcPts val="0"/>
              </a:spcAft>
              <a:buClr>
                <a:schemeClr val="dk1"/>
              </a:buClr>
              <a:buSzPts val="3000"/>
              <a:buChar char="○"/>
              <a:defRPr sz="3001" i="1">
                <a:solidFill>
                  <a:schemeClr val="dk1"/>
                </a:solidFill>
              </a:defRPr>
            </a:lvl5pPr>
            <a:lvl6pPr marL="2743200" lvl="5" indent="-419100" algn="ctr">
              <a:lnSpc>
                <a:spcPct val="100000"/>
              </a:lnSpc>
              <a:spcBef>
                <a:spcPts val="0"/>
              </a:spcBef>
              <a:spcAft>
                <a:spcPts val="0"/>
              </a:spcAft>
              <a:buClr>
                <a:schemeClr val="dk1"/>
              </a:buClr>
              <a:buSzPts val="3000"/>
              <a:buChar char="■"/>
              <a:defRPr sz="3001" i="1">
                <a:solidFill>
                  <a:schemeClr val="dk1"/>
                </a:solidFill>
              </a:defRPr>
            </a:lvl6pPr>
            <a:lvl7pPr marL="3200400" lvl="6" indent="-419100" algn="ctr">
              <a:lnSpc>
                <a:spcPct val="100000"/>
              </a:lnSpc>
              <a:spcBef>
                <a:spcPts val="0"/>
              </a:spcBef>
              <a:spcAft>
                <a:spcPts val="0"/>
              </a:spcAft>
              <a:buClr>
                <a:schemeClr val="dk1"/>
              </a:buClr>
              <a:buSzPts val="3000"/>
              <a:buChar char="●"/>
              <a:defRPr sz="3001" i="1">
                <a:solidFill>
                  <a:schemeClr val="dk1"/>
                </a:solidFill>
              </a:defRPr>
            </a:lvl7pPr>
            <a:lvl8pPr marL="3657600" lvl="7" indent="-419100" algn="ctr">
              <a:lnSpc>
                <a:spcPct val="100000"/>
              </a:lnSpc>
              <a:spcBef>
                <a:spcPts val="0"/>
              </a:spcBef>
              <a:spcAft>
                <a:spcPts val="0"/>
              </a:spcAft>
              <a:buClr>
                <a:schemeClr val="dk1"/>
              </a:buClr>
              <a:buSzPts val="3000"/>
              <a:buChar char="○"/>
              <a:defRPr sz="3001" i="1">
                <a:solidFill>
                  <a:schemeClr val="dk1"/>
                </a:solidFill>
              </a:defRPr>
            </a:lvl8pPr>
            <a:lvl9pPr marL="4114800" lvl="8" indent="-419100" algn="ctr">
              <a:lnSpc>
                <a:spcPct val="100000"/>
              </a:lnSpc>
              <a:spcBef>
                <a:spcPts val="0"/>
              </a:spcBef>
              <a:spcAft>
                <a:spcPts val="0"/>
              </a:spcAft>
              <a:buClr>
                <a:schemeClr val="dk1"/>
              </a:buClr>
              <a:buSzPts val="3000"/>
              <a:buChar char="■"/>
              <a:defRPr sz="3001" i="1">
                <a:solidFill>
                  <a:schemeClr val="dk1"/>
                </a:solidFill>
              </a:defRPr>
            </a:lvl9pPr>
          </a:lstStyle>
          <a:p>
            <a:endParaRPr/>
          </a:p>
        </p:txBody>
      </p:sp>
      <p:sp>
        <p:nvSpPr>
          <p:cNvPr id="45" name="Google Shape;45;p38"/>
          <p:cNvSpPr txBox="1"/>
          <p:nvPr/>
        </p:nvSpPr>
        <p:spPr>
          <a:xfrm>
            <a:off x="205551" y="75075"/>
            <a:ext cx="7995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GB" sz="12000" b="1" i="0" u="none" strike="noStrike" cap="none">
                <a:solidFill>
                  <a:srgbClr val="981C22"/>
                </a:solidFill>
                <a:latin typeface="Raleway"/>
                <a:ea typeface="Raleway"/>
                <a:cs typeface="Raleway"/>
                <a:sym typeface="Raleway"/>
              </a:rPr>
              <a:t>“</a:t>
            </a:r>
            <a:endParaRPr sz="12000" b="1" i="0" u="none" strike="noStrike" cap="none">
              <a:solidFill>
                <a:srgbClr val="981C22"/>
              </a:solidFill>
              <a:latin typeface="Raleway"/>
              <a:ea typeface="Raleway"/>
              <a:cs typeface="Raleway"/>
              <a:sym typeface="Raleway"/>
            </a:endParaRPr>
          </a:p>
        </p:txBody>
      </p:sp>
      <p:sp>
        <p:nvSpPr>
          <p:cNvPr id="46" name="Google Shape;46;p38"/>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1"/>
        </a:solidFill>
        <a:effectLst/>
      </p:bgPr>
    </p:bg>
    <p:spTree>
      <p:nvGrpSpPr>
        <p:cNvPr id="1" name="Shape 51"/>
        <p:cNvGrpSpPr/>
        <p:nvPr/>
      </p:nvGrpSpPr>
      <p:grpSpPr>
        <a:xfrm>
          <a:off x="0" y="0"/>
          <a:ext cx="0" cy="0"/>
          <a:chOff x="0" y="0"/>
          <a:chExt cx="0" cy="0"/>
        </a:xfrm>
      </p:grpSpPr>
      <p:sp>
        <p:nvSpPr>
          <p:cNvPr id="52" name="Google Shape;52;p33"/>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53" name="Google Shape;53;p33"/>
          <p:cNvSpPr txBox="1">
            <a:spLocks noGrp="1"/>
          </p:cNvSpPr>
          <p:nvPr>
            <p:ph type="body" idx="1"/>
          </p:nvPr>
        </p:nvSpPr>
        <p:spPr>
          <a:xfrm>
            <a:off x="1757201" y="2161800"/>
            <a:ext cx="5629801" cy="8199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601"/>
              </a:spcBef>
              <a:spcAft>
                <a:spcPts val="0"/>
              </a:spcAft>
              <a:buClr>
                <a:schemeClr val="dk1"/>
              </a:buClr>
              <a:buSzPts val="3000"/>
              <a:buFont typeface="Raleway Thin"/>
              <a:buNone/>
              <a:defRPr sz="2400" i="1">
                <a:solidFill>
                  <a:schemeClr val="dk1"/>
                </a:solidFill>
              </a:defRPr>
            </a:lvl1pPr>
            <a:lvl2pPr marL="914400" lvl="1" indent="-419100" algn="ctr">
              <a:lnSpc>
                <a:spcPct val="100000"/>
              </a:lnSpc>
              <a:spcBef>
                <a:spcPts val="0"/>
              </a:spcBef>
              <a:spcAft>
                <a:spcPts val="0"/>
              </a:spcAft>
              <a:buClr>
                <a:schemeClr val="dk1"/>
              </a:buClr>
              <a:buSzPts val="3000"/>
              <a:buChar char="○"/>
              <a:defRPr sz="3001" i="1">
                <a:solidFill>
                  <a:schemeClr val="dk1"/>
                </a:solidFill>
              </a:defRPr>
            </a:lvl2pPr>
            <a:lvl3pPr marL="1371600" lvl="2" indent="-419100" algn="ctr">
              <a:lnSpc>
                <a:spcPct val="100000"/>
              </a:lnSpc>
              <a:spcBef>
                <a:spcPts val="0"/>
              </a:spcBef>
              <a:spcAft>
                <a:spcPts val="0"/>
              </a:spcAft>
              <a:buClr>
                <a:schemeClr val="dk1"/>
              </a:buClr>
              <a:buSzPts val="3000"/>
              <a:buChar char="■"/>
              <a:defRPr sz="3001" i="1">
                <a:solidFill>
                  <a:schemeClr val="dk1"/>
                </a:solidFill>
              </a:defRPr>
            </a:lvl3pPr>
            <a:lvl4pPr marL="1828800" lvl="3" indent="-419100" algn="ctr">
              <a:lnSpc>
                <a:spcPct val="100000"/>
              </a:lnSpc>
              <a:spcBef>
                <a:spcPts val="0"/>
              </a:spcBef>
              <a:spcAft>
                <a:spcPts val="0"/>
              </a:spcAft>
              <a:buClr>
                <a:schemeClr val="dk1"/>
              </a:buClr>
              <a:buSzPts val="3000"/>
              <a:buChar char="●"/>
              <a:defRPr sz="3001" i="1">
                <a:solidFill>
                  <a:schemeClr val="dk1"/>
                </a:solidFill>
              </a:defRPr>
            </a:lvl4pPr>
            <a:lvl5pPr marL="2286000" lvl="4" indent="-419100" algn="ctr">
              <a:lnSpc>
                <a:spcPct val="100000"/>
              </a:lnSpc>
              <a:spcBef>
                <a:spcPts val="0"/>
              </a:spcBef>
              <a:spcAft>
                <a:spcPts val="0"/>
              </a:spcAft>
              <a:buClr>
                <a:schemeClr val="dk1"/>
              </a:buClr>
              <a:buSzPts val="3000"/>
              <a:buChar char="○"/>
              <a:defRPr sz="3001" i="1">
                <a:solidFill>
                  <a:schemeClr val="dk1"/>
                </a:solidFill>
              </a:defRPr>
            </a:lvl5pPr>
            <a:lvl6pPr marL="2743200" lvl="5" indent="-419100" algn="ctr">
              <a:lnSpc>
                <a:spcPct val="100000"/>
              </a:lnSpc>
              <a:spcBef>
                <a:spcPts val="0"/>
              </a:spcBef>
              <a:spcAft>
                <a:spcPts val="0"/>
              </a:spcAft>
              <a:buClr>
                <a:schemeClr val="dk1"/>
              </a:buClr>
              <a:buSzPts val="3000"/>
              <a:buChar char="■"/>
              <a:defRPr sz="3001" i="1">
                <a:solidFill>
                  <a:schemeClr val="dk1"/>
                </a:solidFill>
              </a:defRPr>
            </a:lvl6pPr>
            <a:lvl7pPr marL="3200400" lvl="6" indent="-419100" algn="ctr">
              <a:lnSpc>
                <a:spcPct val="100000"/>
              </a:lnSpc>
              <a:spcBef>
                <a:spcPts val="0"/>
              </a:spcBef>
              <a:spcAft>
                <a:spcPts val="0"/>
              </a:spcAft>
              <a:buClr>
                <a:schemeClr val="dk1"/>
              </a:buClr>
              <a:buSzPts val="3000"/>
              <a:buChar char="●"/>
              <a:defRPr sz="3001" i="1">
                <a:solidFill>
                  <a:schemeClr val="dk1"/>
                </a:solidFill>
              </a:defRPr>
            </a:lvl7pPr>
            <a:lvl8pPr marL="3657600" lvl="7" indent="-419100" algn="ctr">
              <a:lnSpc>
                <a:spcPct val="100000"/>
              </a:lnSpc>
              <a:spcBef>
                <a:spcPts val="0"/>
              </a:spcBef>
              <a:spcAft>
                <a:spcPts val="0"/>
              </a:spcAft>
              <a:buClr>
                <a:schemeClr val="dk1"/>
              </a:buClr>
              <a:buSzPts val="3000"/>
              <a:buChar char="○"/>
              <a:defRPr sz="3001" i="1">
                <a:solidFill>
                  <a:schemeClr val="dk1"/>
                </a:solidFill>
              </a:defRPr>
            </a:lvl8pPr>
            <a:lvl9pPr marL="4114800" lvl="8" indent="-419100" algn="ctr">
              <a:lnSpc>
                <a:spcPct val="100000"/>
              </a:lnSpc>
              <a:spcBef>
                <a:spcPts val="0"/>
              </a:spcBef>
              <a:spcAft>
                <a:spcPts val="0"/>
              </a:spcAft>
              <a:buClr>
                <a:schemeClr val="dk1"/>
              </a:buClr>
              <a:buSzPts val="3000"/>
              <a:buChar char="■"/>
              <a:defRPr sz="3001" i="1">
                <a:solidFill>
                  <a:schemeClr val="dk1"/>
                </a:solidFill>
              </a:defRPr>
            </a:lvl9pPr>
          </a:lstStyle>
          <a:p>
            <a:endParaRPr/>
          </a:p>
        </p:txBody>
      </p:sp>
      <p:sp>
        <p:nvSpPr>
          <p:cNvPr id="54" name="Google Shape;54;p33"/>
          <p:cNvSpPr txBox="1"/>
          <p:nvPr/>
        </p:nvSpPr>
        <p:spPr>
          <a:xfrm>
            <a:off x="205551" y="75075"/>
            <a:ext cx="7995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GB" sz="12000" b="1" i="0" u="none" strike="noStrike" cap="none">
                <a:solidFill>
                  <a:srgbClr val="FFB600"/>
                </a:solidFill>
                <a:latin typeface="Raleway"/>
                <a:ea typeface="Raleway"/>
                <a:cs typeface="Raleway"/>
                <a:sym typeface="Raleway"/>
              </a:rPr>
              <a:t>“</a:t>
            </a:r>
            <a:endParaRPr sz="12000" b="1" i="0" u="none" strike="noStrike" cap="none">
              <a:solidFill>
                <a:srgbClr val="FFB600"/>
              </a:solidFill>
              <a:latin typeface="Raleway"/>
              <a:ea typeface="Raleway"/>
              <a:cs typeface="Raleway"/>
              <a:sym typeface="Raleway"/>
            </a:endParaRPr>
          </a:p>
        </p:txBody>
      </p:sp>
      <p:sp>
        <p:nvSpPr>
          <p:cNvPr id="55" name="Google Shape;55;p33"/>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2pPr>
            <a:lvl3pPr marR="0" lvl="2"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3pPr>
            <a:lvl4pPr marR="0" lvl="3"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4pPr>
            <a:lvl5pPr marR="0" lvl="4"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5pPr>
            <a:lvl6pPr marR="0" lvl="5"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6pPr>
            <a:lvl7pPr marR="0" lvl="6"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7pPr>
            <a:lvl8pPr marR="0" lvl="7"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8pPr>
            <a:lvl9pPr marR="0" lvl="8"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9pPr>
          </a:lstStyle>
          <a:p>
            <a:endParaRPr/>
          </a:p>
        </p:txBody>
      </p:sp>
      <p:sp>
        <p:nvSpPr>
          <p:cNvPr id="7" name="Google Shape;7;p28"/>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00" marR="0" lvl="1" indent="-342900"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00" marR="0" lvl="2" indent="-342900"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00" marR="0" lvl="3"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00" marR="0" lvl="4"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00" marR="0" lvl="5"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00" marR="0" lvl="6"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00" marR="0" lvl="7"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00" marR="0" lvl="8"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endParaRPr/>
          </a:p>
        </p:txBody>
      </p:sp>
      <p:sp>
        <p:nvSpPr>
          <p:cNvPr id="8" name="Google Shape;8;p28"/>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47"/>
        <p:cNvGrpSpPr/>
        <p:nvPr/>
      </p:nvGrpSpPr>
      <p:grpSpPr>
        <a:xfrm>
          <a:off x="0" y="0"/>
          <a:ext cx="0" cy="0"/>
          <a:chOff x="0" y="0"/>
          <a:chExt cx="0" cy="0"/>
        </a:xfrm>
      </p:grpSpPr>
      <p:sp>
        <p:nvSpPr>
          <p:cNvPr id="48" name="Google Shape;48;p31"/>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2pPr>
            <a:lvl3pPr marR="0" lvl="2"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3pPr>
            <a:lvl4pPr marR="0" lvl="3"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4pPr>
            <a:lvl5pPr marR="0" lvl="4"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5pPr>
            <a:lvl6pPr marR="0" lvl="5"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6pPr>
            <a:lvl7pPr marR="0" lvl="6"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7pPr>
            <a:lvl8pPr marR="0" lvl="7"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8pPr>
            <a:lvl9pPr marR="0" lvl="8"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9pPr>
          </a:lstStyle>
          <a:p>
            <a:endParaRPr/>
          </a:p>
        </p:txBody>
      </p:sp>
      <p:sp>
        <p:nvSpPr>
          <p:cNvPr id="49" name="Google Shape;49;p31"/>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00" marR="0" lvl="1" indent="-342900"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00" marR="0" lvl="2" indent="-342900"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00" marR="0" lvl="3"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00" marR="0" lvl="4"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00" marR="0" lvl="5"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00" marR="0" lvl="6"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00" marR="0" lvl="7"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00" marR="0" lvl="8"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endParaRPr/>
          </a:p>
        </p:txBody>
      </p:sp>
      <p:sp>
        <p:nvSpPr>
          <p:cNvPr id="50" name="Google Shape;50;p31"/>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atyourcareer.com/2021/07/time-management-self-assessment-rate-your-skill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url.gratis/mWlA"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tT89OZ7TNwc&amp;t=14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todoist.com/productivity-methods/pomodoro-techniqu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www.shorturl.at/knzEU"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Kq5dlmojKYc"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corporatefinanceinstitute.com/resources/management/time-management-list-tip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theconversation.com/planning-stress-and-worry-put-the-mental-load-on-mothers-will-2022-be-the-year-they-share-the-burden-172599" TargetMode="External"/><Relationship Id="rId5" Type="http://schemas.openxmlformats.org/officeDocument/2006/relationships/hyperlink" Target="https://asq.org/quality-resources/flowchart" TargetMode="External"/><Relationship Id="rId4" Type="http://schemas.openxmlformats.org/officeDocument/2006/relationships/hyperlink" Target="http://www.thebalancemoney.com/time-management-skills-2063776"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shorturl.at/iEY57"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
          <p:cNvSpPr txBox="1">
            <a:spLocks noGrp="1"/>
          </p:cNvSpPr>
          <p:nvPr>
            <p:ph type="ctrTitle"/>
          </p:nvPr>
        </p:nvSpPr>
        <p:spPr>
          <a:xfrm>
            <a:off x="685802" y="3287213"/>
            <a:ext cx="7772400" cy="1159801"/>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6000"/>
              <a:buNone/>
            </a:pPr>
            <a:r>
              <a:rPr lang="el-GR" sz="4000" dirty="0" smtClean="0">
                <a:latin typeface="Calibri" panose="020F0502020204030204" pitchFamily="34" charset="0"/>
                <a:cs typeface="Calibri" panose="020F0502020204030204" pitchFamily="34" charset="0"/>
              </a:rPr>
              <a:t>Πρόγραμμα εκπαίδευσης για γυναίκες</a:t>
            </a:r>
            <a:r>
              <a:rPr lang="en-GB" sz="4000" dirty="0">
                <a:latin typeface="Calibri" panose="020F0502020204030204" pitchFamily="34" charset="0"/>
                <a:cs typeface="Calibri" panose="020F0502020204030204" pitchFamily="34" charset="0"/>
              </a:rPr>
              <a:t/>
            </a:r>
            <a:br>
              <a:rPr lang="en-GB" sz="4000" dirty="0">
                <a:latin typeface="Calibri" panose="020F0502020204030204" pitchFamily="34" charset="0"/>
                <a:cs typeface="Calibri" panose="020F0502020204030204" pitchFamily="34" charset="0"/>
              </a:rPr>
            </a:br>
            <a:r>
              <a:rPr lang="el-GR" sz="4000" b="1" dirty="0" smtClean="0">
                <a:solidFill>
                  <a:srgbClr val="981C22"/>
                </a:solidFill>
                <a:latin typeface="Calibri" panose="020F0502020204030204" pitchFamily="34" charset="0"/>
                <a:cs typeface="Calibri" panose="020F0502020204030204" pitchFamily="34" charset="0"/>
              </a:rPr>
              <a:t>Κοινωνικές δεξιότητες</a:t>
            </a:r>
            <a:endParaRPr sz="4000" b="1" dirty="0">
              <a:solidFill>
                <a:srgbClr val="981C22"/>
              </a:solidFill>
              <a:latin typeface="Calibri" panose="020F0502020204030204" pitchFamily="34" charset="0"/>
              <a:cs typeface="Calibri" panose="020F0502020204030204" pitchFamily="34" charset="0"/>
            </a:endParaRPr>
          </a:p>
        </p:txBody>
      </p:sp>
      <p:pic>
        <p:nvPicPr>
          <p:cNvPr id="66" name="Google Shape;66;p1"/>
          <p:cNvPicPr preferRelativeResize="0"/>
          <p:nvPr/>
        </p:nvPicPr>
        <p:blipFill rotWithShape="1">
          <a:blip r:embed="rId3">
            <a:alphaModFix/>
          </a:blip>
          <a:srcRect/>
          <a:stretch/>
        </p:blipFill>
        <p:spPr>
          <a:xfrm>
            <a:off x="7490559" y="390985"/>
            <a:ext cx="1261876" cy="13179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0"/>
          <p:cNvSpPr txBox="1">
            <a:spLocks noGrp="1"/>
          </p:cNvSpPr>
          <p:nvPr>
            <p:ph type="body" idx="1"/>
          </p:nvPr>
        </p:nvSpPr>
        <p:spPr>
          <a:xfrm>
            <a:off x="922000" y="1887378"/>
            <a:ext cx="3543300" cy="282178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Βήματα για την ολοκλήρωση της δραστηριότητας</a:t>
            </a: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100" b="1" dirty="0" smtClean="0">
                <a:latin typeface="Calibri" panose="020F0502020204030204" pitchFamily="34" charset="0"/>
                <a:ea typeface="Raleway Light"/>
                <a:cs typeface="Calibri" panose="020F0502020204030204" pitchFamily="34" charset="0"/>
                <a:sym typeface="Raleway Light"/>
              </a:rPr>
              <a:t>Βήμα</a:t>
            </a:r>
            <a:r>
              <a:rPr lang="en-GB" sz="1100" b="1" dirty="0" smtClean="0">
                <a:latin typeface="Calibri" panose="020F0502020204030204" pitchFamily="34" charset="0"/>
                <a:ea typeface="Raleway Light"/>
                <a:cs typeface="Calibri" panose="020F0502020204030204" pitchFamily="34" charset="0"/>
                <a:sym typeface="Raleway Light"/>
              </a:rPr>
              <a:t>1</a:t>
            </a:r>
            <a:r>
              <a:rPr lang="en-GB" sz="1100" b="1" dirty="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Διαβάστε το άρθρο</a:t>
            </a:r>
            <a:r>
              <a:rPr lang="en-GB" sz="1100" dirty="0" smtClean="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Αυτοαξιολόγηση διαχείρισης χρόνου</a:t>
            </a:r>
            <a:r>
              <a:rPr lang="en-GB" sz="1100" dirty="0" smtClean="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Βαθμολογήστε τις δυνατότητές σας</a:t>
            </a:r>
            <a:r>
              <a:rPr lang="en-GB" sz="1100" dirty="0" smtClean="0">
                <a:latin typeface="Calibri" panose="020F0502020204030204" pitchFamily="34" charset="0"/>
                <a:ea typeface="Raleway Light"/>
                <a:cs typeface="Calibri" panose="020F0502020204030204" pitchFamily="34" charset="0"/>
                <a:sym typeface="Raleway Light"/>
              </a:rPr>
              <a:t>!”</a:t>
            </a:r>
            <a:endParaRPr sz="1100" dirty="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100" b="1" dirty="0" smtClean="0">
                <a:latin typeface="Calibri" panose="020F0502020204030204" pitchFamily="34" charset="0"/>
                <a:ea typeface="Raleway Light"/>
                <a:cs typeface="Calibri" panose="020F0502020204030204" pitchFamily="34" charset="0"/>
                <a:sym typeface="Raleway Light"/>
              </a:rPr>
              <a:t>Βήμα</a:t>
            </a:r>
            <a:r>
              <a:rPr lang="en-GB" sz="1100" b="1" dirty="0" smtClean="0">
                <a:latin typeface="Calibri" panose="020F0502020204030204" pitchFamily="34" charset="0"/>
                <a:ea typeface="Raleway Light"/>
                <a:cs typeface="Calibri" panose="020F0502020204030204" pitchFamily="34" charset="0"/>
                <a:sym typeface="Raleway Light"/>
              </a:rPr>
              <a:t>2</a:t>
            </a:r>
            <a:r>
              <a:rPr lang="en-GB" sz="1100" b="1" dirty="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Ολοκληρώστε το κουίζ αξιολόγησης</a:t>
            </a:r>
            <a:r>
              <a:rPr lang="en-GB" sz="1100" dirty="0" smtClean="0">
                <a:latin typeface="Calibri" panose="020F0502020204030204" pitchFamily="34" charset="0"/>
                <a:ea typeface="Raleway Light"/>
                <a:cs typeface="Calibri" panose="020F0502020204030204" pitchFamily="34" charset="0"/>
                <a:sym typeface="Raleway Light"/>
              </a:rPr>
              <a:t> .</a:t>
            </a:r>
            <a:endParaRPr lang="el-GR" sz="1100" dirty="0" smtClean="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100" b="1" dirty="0" smtClean="0">
                <a:latin typeface="Calibri" panose="020F0502020204030204" pitchFamily="34" charset="0"/>
                <a:ea typeface="Raleway Light"/>
                <a:cs typeface="Calibri" panose="020F0502020204030204" pitchFamily="34" charset="0"/>
                <a:sym typeface="Raleway Light"/>
              </a:rPr>
              <a:t>Βήμα</a:t>
            </a:r>
            <a:r>
              <a:rPr lang="en-GB" sz="1100" b="1" dirty="0" smtClean="0">
                <a:latin typeface="Calibri" panose="020F0502020204030204" pitchFamily="34" charset="0"/>
                <a:ea typeface="Raleway Light"/>
                <a:cs typeface="Calibri" panose="020F0502020204030204" pitchFamily="34" charset="0"/>
                <a:sym typeface="Raleway Light"/>
              </a:rPr>
              <a:t>3</a:t>
            </a:r>
            <a:r>
              <a:rPr lang="en-GB" sz="1100" b="1" dirty="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Δείτε τα αποτελέσματα και σκεφτείτε, έπειτα συζητήστε με τους συναδέλφους και περίγυρό σας σχετικά με τα δυνατά και αδύναμα σημεία που εντοπίσατε.</a:t>
            </a:r>
            <a:endParaRPr sz="1100" dirty="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endParaRPr sz="1200" dirty="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200"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ΧΡΟΝΟΣ</a:t>
            </a:r>
            <a:r>
              <a:rPr lang="en-GB" sz="1200"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a:t>
            </a:r>
            <a:r>
              <a:rPr lang="en-GB" sz="1200" dirty="0" smtClean="0">
                <a:solidFill>
                  <a:schemeClr val="lt1"/>
                </a:solidFill>
                <a:latin typeface="Calibri" panose="020F0502020204030204" pitchFamily="34" charset="0"/>
                <a:ea typeface="Raleway Light"/>
                <a:cs typeface="Calibri" panose="020F0502020204030204" pitchFamily="34" charset="0"/>
                <a:sym typeface="Raleway Light"/>
              </a:rPr>
              <a:t> </a:t>
            </a:r>
            <a:r>
              <a:rPr lang="en-GB" sz="1200" dirty="0">
                <a:solidFill>
                  <a:schemeClr val="dk1"/>
                </a:solidFill>
                <a:latin typeface="Calibri" panose="020F0502020204030204" pitchFamily="34" charset="0"/>
                <a:ea typeface="Raleway Light"/>
                <a:cs typeface="Calibri" panose="020F0502020204030204" pitchFamily="34" charset="0"/>
                <a:sym typeface="Raleway Light"/>
              </a:rPr>
              <a:t>20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λεπτά</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200" b="1" dirty="0">
              <a:solidFill>
                <a:srgbClr val="FFB600"/>
              </a:solidFill>
              <a:latin typeface="Raleway Light"/>
              <a:ea typeface="Raleway Light"/>
              <a:cs typeface="Raleway Light"/>
              <a:sym typeface="Raleway Light"/>
            </a:endParaRPr>
          </a:p>
        </p:txBody>
      </p:sp>
      <p:sp>
        <p:nvSpPr>
          <p:cNvPr id="146" name="Google Shape;146;p10"/>
          <p:cNvSpPr txBox="1">
            <a:spLocks noGrp="1"/>
          </p:cNvSpPr>
          <p:nvPr>
            <p:ph type="body" idx="2"/>
          </p:nvPr>
        </p:nvSpPr>
        <p:spPr>
          <a:xfrm>
            <a:off x="4678688" y="1887378"/>
            <a:ext cx="3543300" cy="282178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Πηγές και εργαλεία</a:t>
            </a: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0"/>
              </a:spcBef>
              <a:spcAft>
                <a:spcPts val="0"/>
              </a:spcAft>
              <a:buSzPts val="1800"/>
              <a:buNone/>
            </a:pPr>
            <a:endParaRPr sz="1000" dirty="0">
              <a:latin typeface="Raleway Light"/>
              <a:ea typeface="Raleway Light"/>
              <a:cs typeface="Raleway Light"/>
              <a:sym typeface="Raleway Light"/>
            </a:endParaRPr>
          </a:p>
          <a:p>
            <a:pPr marL="0" lvl="0" indent="0" algn="l" rtl="0">
              <a:lnSpc>
                <a:spcPct val="100000"/>
              </a:lnSpc>
              <a:spcBef>
                <a:spcPts val="0"/>
              </a:spcBef>
              <a:spcAft>
                <a:spcPts val="0"/>
              </a:spcAft>
              <a:buSzPts val="1800"/>
              <a:buNone/>
            </a:pPr>
            <a:r>
              <a:rPr lang="en-GB" sz="1200" dirty="0">
                <a:latin typeface="Calibri" panose="020F0502020204030204" pitchFamily="34" charset="0"/>
                <a:ea typeface="Raleway Light"/>
                <a:cs typeface="Calibri" panose="020F0502020204030204" pitchFamily="34" charset="0"/>
                <a:sym typeface="Raleway Light"/>
              </a:rPr>
              <a:t>Time Management Self-Assessment: Rate Your Skills!</a:t>
            </a:r>
            <a:endParaRPr sz="12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800"/>
              <a:buNone/>
            </a:pPr>
            <a:endParaRPr lang="en-GB" sz="1200" u="sng" dirty="0" smtClean="0">
              <a:solidFill>
                <a:schemeClr val="hlink"/>
              </a:solidFill>
              <a:latin typeface="Calibri" panose="020F0502020204030204" pitchFamily="34" charset="0"/>
              <a:ea typeface="Raleway Light"/>
              <a:cs typeface="Calibri" panose="020F0502020204030204" pitchFamily="34" charset="0"/>
              <a:sym typeface="Raleway Light"/>
              <a:hlinkClick r:id="rId3"/>
            </a:endParaRPr>
          </a:p>
          <a:p>
            <a:pPr marL="0" lvl="0" indent="0" algn="l" rtl="0">
              <a:lnSpc>
                <a:spcPct val="100000"/>
              </a:lnSpc>
              <a:spcBef>
                <a:spcPts val="0"/>
              </a:spcBef>
              <a:spcAft>
                <a:spcPts val="0"/>
              </a:spcAft>
              <a:buSzPts val="1800"/>
              <a:buNone/>
            </a:pPr>
            <a:r>
              <a:rPr lang="en-GB" sz="1200" u="sng" dirty="0" smtClean="0">
                <a:solidFill>
                  <a:schemeClr val="hlink"/>
                </a:solidFill>
                <a:latin typeface="Calibri" panose="020F0502020204030204" pitchFamily="34" charset="0"/>
                <a:ea typeface="Raleway Light"/>
                <a:cs typeface="Calibri" panose="020F0502020204030204" pitchFamily="34" charset="0"/>
                <a:sym typeface="Raleway Light"/>
                <a:hlinkClick r:id="rId3"/>
              </a:rPr>
              <a:t>www.eatyourcareer.com/2021/07/time-management-self-assessment-rate-your-skills</a:t>
            </a:r>
            <a:r>
              <a:rPr lang="en-GB" sz="1200" u="sng" dirty="0">
                <a:solidFill>
                  <a:schemeClr val="hlink"/>
                </a:solidFill>
                <a:latin typeface="Calibri" panose="020F0502020204030204" pitchFamily="34" charset="0"/>
                <a:ea typeface="Raleway Light"/>
                <a:cs typeface="Calibri" panose="020F0502020204030204" pitchFamily="34" charset="0"/>
                <a:sym typeface="Raleway Light"/>
                <a:hlinkClick r:id="rId3"/>
              </a:rPr>
              <a:t>/</a:t>
            </a:r>
            <a:r>
              <a:rPr lang="en-GB" sz="1200" dirty="0">
                <a:latin typeface="Calibri" panose="020F0502020204030204" pitchFamily="34" charset="0"/>
                <a:ea typeface="Raleway Light"/>
                <a:cs typeface="Calibri" panose="020F0502020204030204" pitchFamily="34" charset="0"/>
                <a:sym typeface="Raleway Light"/>
              </a:rPr>
              <a:t> </a:t>
            </a:r>
            <a:endParaRPr lang="en-GB" sz="1200" dirty="0" smtClean="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0"/>
              </a:spcBef>
              <a:spcAft>
                <a:spcPts val="0"/>
              </a:spcAft>
              <a:buSzPts val="1800"/>
              <a:buNone/>
            </a:pPr>
            <a:endParaRPr sz="1200"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200" dirty="0"/>
          </a:p>
          <a:p>
            <a:pPr marL="0" lvl="0" indent="0" algn="l" rtl="0">
              <a:lnSpc>
                <a:spcPct val="100000"/>
              </a:lnSpc>
              <a:spcBef>
                <a:spcPts val="601"/>
              </a:spcBef>
              <a:spcAft>
                <a:spcPts val="0"/>
              </a:spcAft>
              <a:buSzPts val="1800"/>
              <a:buNone/>
            </a:pPr>
            <a:endParaRPr sz="1200" dirty="0"/>
          </a:p>
          <a:p>
            <a:pPr marL="139702" lvl="0" indent="0" algn="l" rtl="0">
              <a:lnSpc>
                <a:spcPct val="100000"/>
              </a:lnSpc>
              <a:spcBef>
                <a:spcPts val="601"/>
              </a:spcBef>
              <a:spcAft>
                <a:spcPts val="0"/>
              </a:spcAft>
              <a:buSzPts val="1800"/>
              <a:buNone/>
            </a:pPr>
            <a:endParaRPr dirty="0"/>
          </a:p>
        </p:txBody>
      </p:sp>
      <p:grpSp>
        <p:nvGrpSpPr>
          <p:cNvPr id="147" name="Google Shape;147;p10"/>
          <p:cNvGrpSpPr/>
          <p:nvPr/>
        </p:nvGrpSpPr>
        <p:grpSpPr>
          <a:xfrm>
            <a:off x="7964732" y="329097"/>
            <a:ext cx="977040" cy="722852"/>
            <a:chOff x="5255200" y="3006475"/>
            <a:chExt cx="511700" cy="378575"/>
          </a:xfrm>
        </p:grpSpPr>
        <p:sp>
          <p:nvSpPr>
            <p:cNvPr id="148" name="Google Shape;148;p10"/>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149" name="Google Shape;149;p10"/>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
        <p:nvSpPr>
          <p:cNvPr id="150" name="Google Shape;150;p10"/>
          <p:cNvSpPr txBox="1">
            <a:spLocks noGrp="1"/>
          </p:cNvSpPr>
          <p:nvPr>
            <p:ph type="title"/>
          </p:nvPr>
        </p:nvSpPr>
        <p:spPr>
          <a:xfrm>
            <a:off x="922001" y="762000"/>
            <a:ext cx="6866100" cy="987176"/>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800"/>
              <a:buNone/>
            </a:pPr>
            <a:r>
              <a:rPr lang="el-GR" sz="1600" b="1" dirty="0" smtClean="0">
                <a:solidFill>
                  <a:schemeClr val="accent1"/>
                </a:solidFill>
                <a:latin typeface="Calibri" panose="020F0502020204030204" pitchFamily="34" charset="0"/>
                <a:ea typeface="Raleway Light"/>
                <a:cs typeface="Calibri" panose="020F0502020204030204" pitchFamily="34" charset="0"/>
                <a:sym typeface="Raleway Light"/>
              </a:rPr>
              <a:t>Αναγνώριση διαχείρισης χρόνου</a:t>
            </a:r>
            <a:r>
              <a:rPr lang="en-GB" sz="1400" b="1" dirty="0">
                <a:solidFill>
                  <a:schemeClr val="accent1"/>
                </a:solidFill>
                <a:latin typeface="Calibri" panose="020F0502020204030204" pitchFamily="34" charset="0"/>
                <a:ea typeface="Raleway Light"/>
                <a:cs typeface="Calibri" panose="020F0502020204030204" pitchFamily="34" charset="0"/>
                <a:sym typeface="Raleway Light"/>
              </a:rPr>
              <a:t/>
            </a:r>
            <a:br>
              <a:rPr lang="en-GB" sz="1400" b="1" dirty="0">
                <a:solidFill>
                  <a:schemeClr val="accent1"/>
                </a:solidFill>
                <a:latin typeface="Calibri" panose="020F0502020204030204" pitchFamily="34" charset="0"/>
                <a:ea typeface="Raleway Light"/>
                <a:cs typeface="Calibri" panose="020F0502020204030204" pitchFamily="34" charset="0"/>
                <a:sym typeface="Raleway Light"/>
              </a:rPr>
            </a:br>
            <a:r>
              <a:rPr lang="el-GR" sz="1200" dirty="0" smtClean="0">
                <a:latin typeface="Calibri" panose="020F0502020204030204" pitchFamily="34" charset="0"/>
                <a:ea typeface="Raleway Light"/>
                <a:cs typeface="Calibri" panose="020F0502020204030204" pitchFamily="34" charset="0"/>
                <a:sym typeface="Raleway Light"/>
              </a:rPr>
              <a:t>Η γνώση σχετικά με τη διαχείριση χρόνου</a:t>
            </a:r>
            <a:r>
              <a:rPr lang="en-GB" sz="1200" dirty="0" smtClean="0">
                <a:latin typeface="Calibri" panose="020F0502020204030204" pitchFamily="34" charset="0"/>
                <a:ea typeface="Raleway Light"/>
                <a:cs typeface="Calibri" panose="020F0502020204030204" pitchFamily="34" charset="0"/>
                <a:sym typeface="Raleway Light"/>
              </a:rPr>
              <a:t> </a:t>
            </a:r>
            <a:r>
              <a:rPr lang="el-GR" sz="1200" dirty="0" smtClean="0">
                <a:latin typeface="Calibri" panose="020F0502020204030204" pitchFamily="34" charset="0"/>
                <a:ea typeface="Raleway Light"/>
                <a:cs typeface="Calibri" panose="020F0502020204030204" pitchFamily="34" charset="0"/>
                <a:sym typeface="Raleway Light"/>
              </a:rPr>
              <a:t>προϋποθέτει την κατανόηση των δυνατών και αδύναμων σημείων σχετικά με την απόδοση στην εργασία. Σε αυτή την πρώτη δραστηριότητα θα εντοπίσετε τους παράγοντες που επηρεάζουν και καθορίζουν τη ροή της εργασίας σας μέσα στην μέρα</a:t>
            </a:r>
            <a:r>
              <a:rPr lang="en-GB" sz="1200" dirty="0" smtClean="0">
                <a:latin typeface="Calibri" panose="020F0502020204030204" pitchFamily="34" charset="0"/>
                <a:ea typeface="Raleway Light"/>
                <a:cs typeface="Calibri" panose="020F0502020204030204" pitchFamily="34" charset="0"/>
                <a:sym typeface="Raleway Light"/>
              </a:rPr>
              <a:t>.</a:t>
            </a:r>
            <a:endParaRPr sz="1200" b="1" dirty="0">
              <a:solidFill>
                <a:schemeClr val="accent1"/>
              </a:solidFill>
              <a:latin typeface="Calibri" panose="020F0502020204030204" pitchFamily="34" charset="0"/>
              <a:ea typeface="Raleway Light"/>
              <a:cs typeface="Calibri" panose="020F0502020204030204" pitchFamily="34" charset="0"/>
              <a:sym typeface="Raleway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1"/>
          <p:cNvSpPr txBox="1">
            <a:spLocks noGrp="1"/>
          </p:cNvSpPr>
          <p:nvPr>
            <p:ph type="title"/>
          </p:nvPr>
        </p:nvSpPr>
        <p:spPr>
          <a:xfrm>
            <a:off x="922001" y="891776"/>
            <a:ext cx="6866100" cy="52554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800"/>
              <a:buNone/>
            </a:pPr>
            <a:r>
              <a:rPr lang="el-GR" sz="1600" b="1" dirty="0" smtClean="0">
                <a:solidFill>
                  <a:schemeClr val="accent1"/>
                </a:solidFill>
                <a:latin typeface="Calibri" panose="020F0502020204030204" pitchFamily="34" charset="0"/>
                <a:ea typeface="Raleway Light"/>
                <a:cs typeface="Calibri" panose="020F0502020204030204" pitchFamily="34" charset="0"/>
                <a:sym typeface="Raleway Light"/>
              </a:rPr>
              <a:t>Η σχετικότητα της διαχείρισης χρόνου</a:t>
            </a:r>
            <a:endParaRPr sz="1200" b="1" dirty="0">
              <a:solidFill>
                <a:schemeClr val="accent1"/>
              </a:solidFill>
              <a:latin typeface="Calibri" panose="020F0502020204030204" pitchFamily="34" charset="0"/>
              <a:ea typeface="Raleway Light"/>
              <a:cs typeface="Calibri" panose="020F0502020204030204" pitchFamily="34" charset="0"/>
              <a:sym typeface="Raleway Light"/>
            </a:endParaRPr>
          </a:p>
        </p:txBody>
      </p:sp>
      <p:sp>
        <p:nvSpPr>
          <p:cNvPr id="156" name="Google Shape;156;p11"/>
          <p:cNvSpPr txBox="1">
            <a:spLocks noGrp="1"/>
          </p:cNvSpPr>
          <p:nvPr>
            <p:ph type="body" idx="1"/>
          </p:nvPr>
        </p:nvSpPr>
        <p:spPr>
          <a:xfrm>
            <a:off x="922000" y="1539240"/>
            <a:ext cx="3543300" cy="31699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Συλλογισμοί</a:t>
            </a: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285750" lvl="0" indent="-285750" algn="l" rtl="0">
              <a:lnSpc>
                <a:spcPct val="100000"/>
              </a:lnSpc>
              <a:spcBef>
                <a:spcPts val="0"/>
              </a:spcBef>
              <a:spcAft>
                <a:spcPts val="0"/>
              </a:spcAft>
              <a:buSzPts val="1800"/>
              <a:buFont typeface="Noto Sans Symbols"/>
              <a:buChar char="▪"/>
            </a:pP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Ποια είναι τα μεγαλύτερα εμπόδια στην απόδοσή σου τα οποία σχετίζονται με τη διαχείριση χρόνου</a:t>
            </a:r>
            <a:r>
              <a:rPr lang="en-GB" sz="1200" dirty="0" smtClean="0">
                <a:solidFill>
                  <a:schemeClr val="dk1"/>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0"/>
              </a:spcBef>
              <a:spcAft>
                <a:spcPts val="0"/>
              </a:spcAft>
              <a:buSzPts val="1800"/>
              <a:buFont typeface="Noto Sans Symbols"/>
              <a:buChar char="▪"/>
            </a:pP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Ποιες είναι οι συνέπειες αυτών των εμποδίων στην προσωπική και επαγγελματική ζωή</a:t>
            </a:r>
            <a:r>
              <a:rPr lang="en-GB" sz="1200" dirty="0" smtClean="0">
                <a:solidFill>
                  <a:schemeClr val="dk1"/>
                </a:solidFill>
                <a:latin typeface="Calibri" panose="020F0502020204030204" pitchFamily="34" charset="0"/>
                <a:ea typeface="Raleway Light"/>
                <a:cs typeface="Calibri" panose="020F0502020204030204" pitchFamily="34" charset="0"/>
                <a:sym typeface="Raleway Light"/>
              </a:rPr>
              <a:t>? </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0"/>
              </a:spcBef>
              <a:spcAft>
                <a:spcPts val="0"/>
              </a:spcAft>
              <a:buSzPts val="1800"/>
              <a:buFont typeface="Noto Sans Symbols"/>
              <a:buChar char="▪"/>
            </a:pP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Πιστεύεις ότι η σωστή διαχείριση του χρόνου θα σε βοηθήσει να γίνεις καλύτερη επαγγελματίας</a:t>
            </a:r>
            <a:r>
              <a:rPr lang="en-GB" sz="1200" dirty="0" smtClean="0">
                <a:solidFill>
                  <a:schemeClr val="dk1"/>
                </a:solidFill>
                <a:latin typeface="Calibri" panose="020F0502020204030204" pitchFamily="34" charset="0"/>
                <a:ea typeface="Raleway Light"/>
                <a:cs typeface="Calibri" panose="020F0502020204030204" pitchFamily="34" charset="0"/>
                <a:sym typeface="Raleway Light"/>
              </a:rPr>
              <a:t>?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Με ποιους τρόπους</a:t>
            </a:r>
            <a:r>
              <a:rPr lang="en-GB" sz="1200" dirty="0" smtClean="0">
                <a:solidFill>
                  <a:schemeClr val="dk1"/>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0"/>
              </a:spcBef>
              <a:spcAft>
                <a:spcPts val="0"/>
              </a:spcAft>
              <a:buSzPts val="1800"/>
              <a:buFont typeface="Noto Sans Symbols"/>
              <a:buChar char="▪"/>
            </a:pP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Πιστεύεις πως μια καλύτερη διαχείριση θα βελτιώσει την κοινωνική και οικογενειακή σου ζωή</a:t>
            </a:r>
            <a:r>
              <a:rPr lang="en-GB" sz="1200" dirty="0" smtClean="0">
                <a:solidFill>
                  <a:schemeClr val="dk1"/>
                </a:solidFill>
                <a:latin typeface="Calibri" panose="020F0502020204030204" pitchFamily="34" charset="0"/>
                <a:ea typeface="Raleway Light"/>
                <a:cs typeface="Calibri" panose="020F0502020204030204" pitchFamily="34" charset="0"/>
                <a:sym typeface="Raleway Light"/>
              </a:rPr>
              <a:t>?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Με ποιους τρόπους</a:t>
            </a:r>
            <a:r>
              <a:rPr lang="en-GB" sz="1200" dirty="0" smtClean="0">
                <a:solidFill>
                  <a:schemeClr val="dk1"/>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171450" algn="l" rtl="0">
              <a:lnSpc>
                <a:spcPct val="100000"/>
              </a:lnSpc>
              <a:spcBef>
                <a:spcPts val="601"/>
              </a:spcBef>
              <a:spcAft>
                <a:spcPts val="0"/>
              </a:spcAft>
              <a:buSzPts val="1800"/>
              <a:buFont typeface="Noto Sans Symbols"/>
              <a:buNone/>
            </a:pPr>
            <a:endParaRPr sz="1300" dirty="0">
              <a:solidFill>
                <a:schemeClr val="dk1"/>
              </a:solidFill>
              <a:latin typeface="Raleway Light"/>
              <a:ea typeface="Raleway Light"/>
              <a:cs typeface="Raleway Light"/>
              <a:sym typeface="Raleway Light"/>
            </a:endParaRPr>
          </a:p>
          <a:p>
            <a:pPr marL="0" lvl="0" indent="0" algn="l" rtl="0">
              <a:lnSpc>
                <a:spcPct val="100000"/>
              </a:lnSpc>
              <a:spcBef>
                <a:spcPts val="601"/>
              </a:spcBef>
              <a:spcAft>
                <a:spcPts val="0"/>
              </a:spcAft>
              <a:buSzPts val="1800"/>
              <a:buNone/>
            </a:pPr>
            <a:endParaRPr sz="1200" b="1" dirty="0">
              <a:solidFill>
                <a:srgbClr val="FFB600"/>
              </a:solidFill>
              <a:latin typeface="Raleway Light"/>
              <a:ea typeface="Raleway Light"/>
              <a:cs typeface="Raleway Light"/>
              <a:sym typeface="Raleway Light"/>
            </a:endParaRPr>
          </a:p>
        </p:txBody>
      </p:sp>
      <p:sp>
        <p:nvSpPr>
          <p:cNvPr id="157" name="Google Shape;157;p11"/>
          <p:cNvSpPr txBox="1">
            <a:spLocks noGrp="1"/>
          </p:cNvSpPr>
          <p:nvPr>
            <p:ph type="body" idx="2"/>
          </p:nvPr>
        </p:nvSpPr>
        <p:spPr>
          <a:xfrm>
            <a:off x="4678688" y="1539240"/>
            <a:ext cx="3543300" cy="31699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Δράση</a:t>
            </a: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endParaRPr sz="1200" dirty="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200" b="1" dirty="0" smtClean="0">
                <a:solidFill>
                  <a:srgbClr val="FFB600"/>
                </a:solidFill>
                <a:latin typeface="Calibri" panose="020F0502020204030204" pitchFamily="34" charset="0"/>
                <a:ea typeface="Raleway Light"/>
                <a:cs typeface="Calibri" panose="020F0502020204030204" pitchFamily="34" charset="0"/>
                <a:sym typeface="Raleway Light"/>
              </a:rPr>
              <a:t>Μετά από τους συλλογισμούς αυτούς, δημιουργήστε </a:t>
            </a:r>
            <a:r>
              <a:rPr lang="el-GR" sz="1200" dirty="0" smtClean="0">
                <a:latin typeface="Calibri" panose="020F0502020204030204" pitchFamily="34" charset="0"/>
                <a:ea typeface="Raleway Light"/>
                <a:cs typeface="Calibri" panose="020F0502020204030204" pitchFamily="34" charset="0"/>
                <a:sym typeface="Raleway Light"/>
              </a:rPr>
              <a:t>μια λίστα με τα δυνατά και αδύναμα σημεία σας, τα οποία σχετίζονται με τη διαχείριση χρόνου, αναγνωρίζετε τις αιτίες</a:t>
            </a:r>
            <a:r>
              <a:rPr lang="en-GB" sz="12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ea typeface="Raleway Light"/>
              <a:cs typeface="Calibri" panose="020F0502020204030204" pitchFamily="34" charset="0"/>
              <a:sym typeface="Raleway Light"/>
            </a:endParaRPr>
          </a:p>
        </p:txBody>
      </p:sp>
      <p:grpSp>
        <p:nvGrpSpPr>
          <p:cNvPr id="158" name="Google Shape;158;p11"/>
          <p:cNvGrpSpPr/>
          <p:nvPr/>
        </p:nvGrpSpPr>
        <p:grpSpPr>
          <a:xfrm>
            <a:off x="7964732" y="329097"/>
            <a:ext cx="977040" cy="722852"/>
            <a:chOff x="5255200" y="3006475"/>
            <a:chExt cx="511700" cy="378575"/>
          </a:xfrm>
        </p:grpSpPr>
        <p:sp>
          <p:nvSpPr>
            <p:cNvPr id="159" name="Google Shape;159;p11"/>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160" name="Google Shape;160;p11"/>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txBox="1">
            <a:spLocks noGrp="1"/>
          </p:cNvSpPr>
          <p:nvPr>
            <p:ph type="ctrTitle"/>
          </p:nvPr>
        </p:nvSpPr>
        <p:spPr>
          <a:xfrm>
            <a:off x="685802" y="3287213"/>
            <a:ext cx="77724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6000"/>
              <a:buNone/>
            </a:pPr>
            <a:r>
              <a:rPr lang="el-GR" b="1" dirty="0" smtClean="0">
                <a:solidFill>
                  <a:schemeClr val="lt1"/>
                </a:solidFill>
                <a:latin typeface="Calibri" panose="020F0502020204030204" pitchFamily="34" charset="0"/>
                <a:cs typeface="Calibri" panose="020F0502020204030204" pitchFamily="34" charset="0"/>
              </a:rPr>
              <a:t>Αποτελεσματικές στρατηγικές διαχείρισης χρόνου</a:t>
            </a:r>
            <a:endParaRPr dirty="0">
              <a:latin typeface="Calibri" panose="020F0502020204030204" pitchFamily="34" charset="0"/>
              <a:cs typeface="Calibri" panose="020F0502020204030204" pitchFamily="34" charset="0"/>
            </a:endParaRPr>
          </a:p>
        </p:txBody>
      </p:sp>
      <p:pic>
        <p:nvPicPr>
          <p:cNvPr id="166" name="Google Shape;166;p12"/>
          <p:cNvPicPr preferRelativeResize="0"/>
          <p:nvPr/>
        </p:nvPicPr>
        <p:blipFill rotWithShape="1">
          <a:blip r:embed="rId3">
            <a:alphaModFix/>
          </a:blip>
          <a:srcRect/>
          <a:stretch/>
        </p:blipFill>
        <p:spPr>
          <a:xfrm>
            <a:off x="7490559" y="390985"/>
            <a:ext cx="1261876" cy="13179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a:spLocks noGrp="1"/>
          </p:cNvSpPr>
          <p:nvPr>
            <p:ph type="title"/>
          </p:nvPr>
        </p:nvSpPr>
        <p:spPr>
          <a:xfrm>
            <a:off x="901219" y="538485"/>
            <a:ext cx="6866100" cy="12833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2800" dirty="0" smtClean="0">
                <a:latin typeface="Calibri" panose="020F0502020204030204" pitchFamily="34" charset="0"/>
                <a:ea typeface="Raleway Light"/>
                <a:cs typeface="Calibri" panose="020F0502020204030204" pitchFamily="34" charset="0"/>
                <a:sym typeface="Raleway Light"/>
              </a:rPr>
              <a:t>Τι γνωρίζετε σχετικά με</a:t>
            </a:r>
            <a:r>
              <a:rPr lang="en-GB" sz="2800" dirty="0">
                <a:latin typeface="Calibri" panose="020F0502020204030204" pitchFamily="34" charset="0"/>
                <a:ea typeface="Raleway Light"/>
                <a:cs typeface="Calibri" panose="020F0502020204030204" pitchFamily="34" charset="0"/>
                <a:sym typeface="Raleway Light"/>
              </a:rPr>
              <a:t/>
            </a:r>
            <a:br>
              <a:rPr lang="en-GB" sz="2800" dirty="0">
                <a:latin typeface="Calibri" panose="020F0502020204030204" pitchFamily="34" charset="0"/>
                <a:ea typeface="Raleway Light"/>
                <a:cs typeface="Calibri" panose="020F0502020204030204" pitchFamily="34" charset="0"/>
                <a:sym typeface="Raleway Light"/>
              </a:rPr>
            </a:br>
            <a:r>
              <a:rPr lang="el-GR" sz="2800" dirty="0" smtClean="0">
                <a:solidFill>
                  <a:srgbClr val="FFB600"/>
                </a:solidFill>
                <a:latin typeface="Calibri" panose="020F0502020204030204" pitchFamily="34" charset="0"/>
                <a:ea typeface="Raleway Light"/>
                <a:cs typeface="Calibri" panose="020F0502020204030204" pitchFamily="34" charset="0"/>
                <a:sym typeface="Raleway Light"/>
              </a:rPr>
              <a:t> τις στρατηγικές διαχείρισης χρόνου</a:t>
            </a:r>
            <a:r>
              <a:rPr lang="en-GB" sz="2800" dirty="0" smtClean="0">
                <a:solidFill>
                  <a:srgbClr val="FFB600"/>
                </a:solidFill>
                <a:latin typeface="Calibri" panose="020F0502020204030204" pitchFamily="34" charset="0"/>
                <a:ea typeface="Raleway Light"/>
                <a:cs typeface="Calibri" panose="020F0502020204030204" pitchFamily="34" charset="0"/>
                <a:sym typeface="Raleway Light"/>
              </a:rPr>
              <a:t>?</a:t>
            </a:r>
            <a:endParaRPr sz="2800" dirty="0">
              <a:solidFill>
                <a:srgbClr val="FFB600"/>
              </a:solidFill>
              <a:latin typeface="Calibri" panose="020F0502020204030204" pitchFamily="34" charset="0"/>
              <a:ea typeface="Raleway Light"/>
              <a:cs typeface="Calibri" panose="020F0502020204030204" pitchFamily="34" charset="0"/>
              <a:sym typeface="Raleway Light"/>
            </a:endParaRPr>
          </a:p>
        </p:txBody>
      </p:sp>
      <p:sp>
        <p:nvSpPr>
          <p:cNvPr id="172" name="Google Shape;172;p13"/>
          <p:cNvSpPr txBox="1">
            <a:spLocks noGrp="1"/>
          </p:cNvSpPr>
          <p:nvPr>
            <p:ph type="body" idx="1"/>
          </p:nvPr>
        </p:nvSpPr>
        <p:spPr>
          <a:xfrm>
            <a:off x="901219" y="1585597"/>
            <a:ext cx="7627639" cy="279936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Φαντάσου τον εαυτό σου ως έναν παίκτη σκακιού</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Μπροστά σου υπάρχουν 16 διαθέσιμα πιόνια που μπορείς να χρησιμοποιήσεις για να παίξεις</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κάθε ένα με διαφορετικά χαρακτηριστικά τα οποία θα σε βοηθήσουν να  κερδίσεις</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Θα θυσίαζες ένα πιόνι ώστε να αποκτήσεις καλύτερη θέση ή θα προστατέψεις το βασιλιά σου από επικείμενες επιθέσεις</a:t>
            </a:r>
            <a:r>
              <a:rPr lang="en-GB" sz="1300" dirty="0" smtClean="0">
                <a:latin typeface="Calibri" panose="020F0502020204030204" pitchFamily="34" charset="0"/>
                <a:ea typeface="Raleway Light"/>
                <a:cs typeface="Calibri" panose="020F0502020204030204" pitchFamily="34" charset="0"/>
                <a:sym typeface="Raleway Light"/>
              </a:rPr>
              <a:t>?</a:t>
            </a:r>
            <a:endParaRPr dirty="0" smtClean="0">
              <a:latin typeface="Calibri" panose="020F0502020204030204" pitchFamily="34" charset="0"/>
              <a:cs typeface="Calibri" panose="020F0502020204030204" pitchFamily="34" charset="0"/>
            </a:endParaRPr>
          </a:p>
          <a:p>
            <a:pPr marL="0" lvl="0" indent="0">
              <a:buNone/>
            </a:pPr>
            <a:r>
              <a:rPr lang="el-GR" sz="1300" dirty="0" smtClean="0">
                <a:latin typeface="Calibri" panose="020F0502020204030204" pitchFamily="34" charset="0"/>
                <a:ea typeface="Raleway Light"/>
                <a:cs typeface="Calibri" panose="020F0502020204030204" pitchFamily="34" charset="0"/>
                <a:sym typeface="Raleway Light"/>
              </a:rPr>
              <a:t>Στην επαγγελματική ζωή, όπως και στο σκάκι, όλες οι κινήσεις σου θα πρέπει να οδηγούν στην επιτυχία. Όμως πρώτα θα πρέπει να γνωρίζεις τα δυνατά και αδύναμα </a:t>
            </a:r>
            <a:r>
              <a:rPr lang="el-GR" sz="1300" dirty="0">
                <a:latin typeface="Calibri" panose="020F0502020204030204" pitchFamily="34" charset="0"/>
                <a:ea typeface="Raleway Light"/>
                <a:cs typeface="Calibri" panose="020F0502020204030204" pitchFamily="34" charset="0"/>
                <a:sym typeface="Raleway Light"/>
              </a:rPr>
              <a:t>σημεία σου, </a:t>
            </a:r>
            <a:r>
              <a:rPr lang="el-GR" sz="1300" dirty="0" smtClean="0">
                <a:latin typeface="Calibri" panose="020F0502020204030204" pitchFamily="34" charset="0"/>
                <a:ea typeface="Raleway Light"/>
                <a:cs typeface="Calibri" panose="020F0502020204030204" pitchFamily="34" charset="0"/>
                <a:sym typeface="Raleway Light"/>
              </a:rPr>
              <a:t>τι θέλεις να κάνεις και πως θα το πετύχεις</a:t>
            </a:r>
            <a:r>
              <a:rPr lang="en-GB" sz="1300" dirty="0" smtClean="0">
                <a:latin typeface="Calibri" panose="020F0502020204030204" pitchFamily="34" charset="0"/>
                <a:ea typeface="Raleway Light"/>
                <a:cs typeface="Calibri" panose="020F0502020204030204" pitchFamily="34" charset="0"/>
                <a:sym typeface="Raleway Light"/>
              </a:rPr>
              <a:t>.</a:t>
            </a:r>
            <a:endParaRPr dirty="0" smtClean="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Προσπάθησε να κάνεις ένα πράγμα τη φορά, καθώς το ρίσκο της αποτυχίας αυξάνεται όταν προσπαθούμε να κάνουμε πολλά πράγματα ταυτόχρονα</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Όπως και στο σκάκι, δεν μπορείς να παίξεις με όλα τα πιόνια σου ταυτόχρονα. Θα πρέπει να έχετε ένα οργανωμένο πλάνο στη στρατηγική σας</a:t>
            </a:r>
            <a:r>
              <a:rPr lang="en-GB" sz="1300" dirty="0">
                <a:latin typeface="Calibri" panose="020F0502020204030204" pitchFamily="34" charset="0"/>
                <a:ea typeface="Raleway Light"/>
                <a:cs typeface="Calibri" panose="020F0502020204030204" pitchFamily="34" charset="0"/>
                <a:sym typeface="Raleway Light"/>
              </a:rPr>
              <a:t>.</a:t>
            </a:r>
            <a:endParaRPr dirty="0" smtClean="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Προσδιορίστε τους στόχους σας, διαχειριστείτε τα εμπόδια, ο προγραμματισμός αποτελεί στρατηγική η οποία θα σας βοηθήσει να χειριστείτε τις δεξιότητες σας σχετικά με τη διαχείριση του χρόνου σας.</a:t>
            </a:r>
          </a:p>
          <a:p>
            <a:pPr marL="0" lvl="0" indent="0" algn="l"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Μάθετε περισσότερα στις επόμενες διαφάνειες</a:t>
            </a:r>
            <a:r>
              <a:rPr lang="en-GB" sz="1300" dirty="0" smtClean="0">
                <a:latin typeface="Calibri" panose="020F0502020204030204" pitchFamily="34" charset="0"/>
                <a:ea typeface="Raleway Light"/>
                <a:cs typeface="Calibri" panose="020F0502020204030204" pitchFamily="34" charset="0"/>
                <a:sym typeface="Raleway Light"/>
              </a:rPr>
              <a:t>.</a:t>
            </a:r>
            <a:endParaRPr sz="1300" dirty="0">
              <a:highlight>
                <a:srgbClr val="FFFF00"/>
              </a:highlight>
              <a:latin typeface="Calibri" panose="020F0502020204030204" pitchFamily="34" charset="0"/>
              <a:ea typeface="Raleway Light"/>
              <a:cs typeface="Calibri" panose="020F0502020204030204" pitchFamily="34" charset="0"/>
              <a:sym typeface="Raleway Light"/>
            </a:endParaRPr>
          </a:p>
        </p:txBody>
      </p:sp>
      <p:sp>
        <p:nvSpPr>
          <p:cNvPr id="173" name="Google Shape;173;p13"/>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p14" descr="Uma imagem com pessoa, mulher&#10;&#10;Descrição gerada automaticamente"/>
          <p:cNvPicPr preferRelativeResize="0"/>
          <p:nvPr/>
        </p:nvPicPr>
        <p:blipFill rotWithShape="1">
          <a:blip r:embed="rId3">
            <a:alphaModFix/>
          </a:blip>
          <a:srcRect/>
          <a:stretch/>
        </p:blipFill>
        <p:spPr>
          <a:xfrm>
            <a:off x="5098433" y="714501"/>
            <a:ext cx="2479038" cy="3718557"/>
          </a:xfrm>
          <a:prstGeom prst="rect">
            <a:avLst/>
          </a:prstGeom>
          <a:noFill/>
          <a:ln>
            <a:noFill/>
          </a:ln>
        </p:spPr>
      </p:pic>
      <p:sp>
        <p:nvSpPr>
          <p:cNvPr id="179" name="Google Shape;179;p14"/>
          <p:cNvSpPr txBox="1">
            <a:spLocks noGrp="1"/>
          </p:cNvSpPr>
          <p:nvPr>
            <p:ph type="body" idx="1"/>
          </p:nvPr>
        </p:nvSpPr>
        <p:spPr>
          <a:xfrm>
            <a:off x="922000" y="541020"/>
            <a:ext cx="3871200" cy="43219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Ο προσδιορισμός στόχων είναι το πρώτο πράγμα που θα πρέπει να κάνετε ώστε να βελτιώσετε τις δεξιότητές σας στη διαχείριση χρόνου. Χωρίς στόχους, θα χάνετε πολύτιμο χρόνο και ενέργεια, πηγαίνοντας από τη μια υποχρέωση στην άλλη, χωρίς να αντιλαμβάνεστε τι θέλετε να κάνετε ή ποιος είναι ο τελικός στόχος της εργασίας σας.</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Με τη βοήθεια ενός διαγράμματος θα μπορέσετε να έχετε τα ξεχωριστά βήματα που πρέπει να κάνετε ώστε να πετύχετε τους στόχους σας αλλά και πόσος χρόνος απαιτείται για όλα αυτά</a:t>
            </a:r>
            <a:r>
              <a:rPr lang="en-GB" sz="1300" dirty="0" smtClean="0">
                <a:latin typeface="Calibri" panose="020F0502020204030204" pitchFamily="34" charset="0"/>
                <a:ea typeface="Raleway Light"/>
                <a:cs typeface="Calibri" panose="020F0502020204030204" pitchFamily="34" charset="0"/>
                <a:sym typeface="Raleway Light"/>
              </a:rPr>
              <a:t>. </a:t>
            </a:r>
            <a:endParaRPr lang="el-GR" sz="1300" dirty="0" smtClean="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Για να δημιουργήσετε ένα διάγραμμα θα χρειαστείτε</a:t>
            </a:r>
            <a:r>
              <a:rPr lang="en-GB" sz="1300" dirty="0" smtClean="0">
                <a:latin typeface="Calibri" panose="020F0502020204030204" pitchFamily="34" charset="0"/>
                <a:ea typeface="Raleway Light"/>
                <a:cs typeface="Calibri" panose="020F0502020204030204" pitchFamily="34" charset="0"/>
                <a:sym typeface="Raleway Light"/>
              </a:rPr>
              <a:t>:</a:t>
            </a:r>
            <a:endParaRPr dirty="0" smtClean="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Font typeface="Noto Sans Symbols"/>
              <a:buChar char="❖"/>
            </a:pPr>
            <a:r>
              <a:rPr lang="el-GR" sz="1300" dirty="0" smtClean="0">
                <a:latin typeface="Calibri" panose="020F0502020204030204" pitchFamily="34" charset="0"/>
                <a:ea typeface="Raleway Light"/>
                <a:cs typeface="Calibri" panose="020F0502020204030204" pitchFamily="34" charset="0"/>
                <a:sym typeface="Raleway Light"/>
              </a:rPr>
              <a:t>Προσδιορίστε το συγκεκριμένο στόχο που θέλετε να πετύχετε.</a:t>
            </a:r>
          </a:p>
          <a:p>
            <a:pPr marL="285750" lvl="0" indent="-285750" algn="l" rtl="0">
              <a:lnSpc>
                <a:spcPct val="100000"/>
              </a:lnSpc>
              <a:spcBef>
                <a:spcPts val="601"/>
              </a:spcBef>
              <a:spcAft>
                <a:spcPts val="0"/>
              </a:spcAft>
              <a:buSzPts val="1800"/>
              <a:buFont typeface="Noto Sans Symbols"/>
              <a:buChar char="❖"/>
            </a:pPr>
            <a:r>
              <a:rPr lang="el-GR" sz="1300" dirty="0" smtClean="0">
                <a:latin typeface="Calibri" panose="020F0502020204030204" pitchFamily="34" charset="0"/>
                <a:ea typeface="Raleway Light"/>
                <a:cs typeface="Calibri" panose="020F0502020204030204" pitchFamily="34" charset="0"/>
                <a:sym typeface="Raleway Light"/>
              </a:rPr>
              <a:t>Γράψτε τις αναγκαίες εργασίες και καθήκοντα που χρειάζονται ώστε να πετύχετε το στόχο σας.</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Font typeface="Noto Sans Symbols"/>
              <a:buChar char="❖"/>
            </a:pPr>
            <a:r>
              <a:rPr lang="el-GR" sz="1300" dirty="0" smtClean="0">
                <a:latin typeface="Calibri" panose="020F0502020204030204" pitchFamily="34" charset="0"/>
                <a:ea typeface="Raleway Light"/>
                <a:cs typeface="Calibri" panose="020F0502020204030204" pitchFamily="34" charset="0"/>
                <a:sym typeface="Raleway Light"/>
              </a:rPr>
              <a:t>Βάλτε χρονικό όριο στα καθήκοντά σας.</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Font typeface="Noto Sans Symbols"/>
              <a:buChar char="❖"/>
            </a:pPr>
            <a:r>
              <a:rPr lang="el-GR" sz="1300" dirty="0" smtClean="0">
                <a:latin typeface="Calibri" panose="020F0502020204030204" pitchFamily="34" charset="0"/>
                <a:ea typeface="Raleway Light"/>
                <a:cs typeface="Calibri" panose="020F0502020204030204" pitchFamily="34" charset="0"/>
                <a:sym typeface="Raleway Light"/>
              </a:rPr>
              <a:t>Επανεξετάστε το διάγραμμα αν χρειάζεται.</a:t>
            </a:r>
            <a:endParaRPr dirty="0">
              <a:latin typeface="Calibri" panose="020F0502020204030204" pitchFamily="34" charset="0"/>
              <a:cs typeface="Calibri" panose="020F0502020204030204" pitchFamily="34" charset="0"/>
            </a:endParaRPr>
          </a:p>
        </p:txBody>
      </p:sp>
      <p:sp>
        <p:nvSpPr>
          <p:cNvPr id="180" name="Google Shape;180;p14"/>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181" name="Google Shape;181;p14"/>
          <p:cNvSpPr txBox="1"/>
          <p:nvPr/>
        </p:nvSpPr>
        <p:spPr>
          <a:xfrm>
            <a:off x="5152381" y="4428999"/>
            <a:ext cx="2542674" cy="18466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600" b="1" i="0" u="none" strike="noStrike" cap="none">
                <a:solidFill>
                  <a:srgbClr val="FFB600"/>
                </a:solidFill>
                <a:latin typeface="Raleway Light"/>
                <a:ea typeface="Raleway Light"/>
                <a:cs typeface="Raleway Light"/>
                <a:sym typeface="Raleway Light"/>
              </a:rPr>
              <a:t>Source: </a:t>
            </a:r>
            <a:r>
              <a:rPr lang="en-GB" sz="600" b="1" i="0" u="sng" strike="noStrike" cap="none">
                <a:solidFill>
                  <a:srgbClr val="B3B3B3"/>
                </a:solidFill>
                <a:latin typeface="Raleway Light"/>
                <a:ea typeface="Raleway Light"/>
                <a:cs typeface="Raleway Light"/>
                <a:sym typeface="Raleway Light"/>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https://url.gratis/mWlA</a:t>
            </a:r>
            <a:r>
              <a:rPr lang="en-GB" sz="600" b="1" i="0" u="none" strike="noStrike" cap="none">
                <a:solidFill>
                  <a:srgbClr val="B3B3B3"/>
                </a:solidFill>
                <a:latin typeface="Raleway Light"/>
                <a:ea typeface="Raleway Light"/>
                <a:cs typeface="Raleway Light"/>
                <a:sym typeface="Raleway Light"/>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186" name="Google Shape;186;p15"/>
          <p:cNvGrpSpPr/>
          <p:nvPr/>
        </p:nvGrpSpPr>
        <p:grpSpPr>
          <a:xfrm>
            <a:off x="3637275" y="504374"/>
            <a:ext cx="4077934" cy="3955756"/>
            <a:chOff x="2210595" y="580574"/>
            <a:chExt cx="4057054" cy="3955756"/>
          </a:xfrm>
        </p:grpSpPr>
        <p:sp>
          <p:nvSpPr>
            <p:cNvPr id="187" name="Google Shape;187;p15"/>
            <p:cNvSpPr/>
            <p:nvPr/>
          </p:nvSpPr>
          <p:spPr>
            <a:xfrm rot="-6597333">
              <a:off x="4296826" y="3950027"/>
              <a:ext cx="586303" cy="586303"/>
            </a:xfrm>
            <a:prstGeom prst="ellipse">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188" name="Google Shape;188;p15"/>
            <p:cNvSpPr/>
            <p:nvPr/>
          </p:nvSpPr>
          <p:spPr>
            <a:xfrm rot="15000614">
              <a:off x="2317248" y="1337132"/>
              <a:ext cx="440541" cy="440541"/>
            </a:xfrm>
            <a:prstGeom prst="ellipse">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189" name="Google Shape;189;p15"/>
            <p:cNvSpPr/>
            <p:nvPr/>
          </p:nvSpPr>
          <p:spPr>
            <a:xfrm>
              <a:off x="2855755" y="2143373"/>
              <a:ext cx="1395683" cy="1275102"/>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l-GR" sz="800" b="0" i="0" u="none" strike="noStrike" cap="none" dirty="0" smtClean="0">
                  <a:solidFill>
                    <a:srgbClr val="981C22"/>
                  </a:solidFill>
                  <a:latin typeface="Calibri" panose="020F0502020204030204" pitchFamily="34" charset="0"/>
                  <a:ea typeface="Raleway ExtraBold"/>
                  <a:cs typeface="Calibri" panose="020F0502020204030204" pitchFamily="34" charset="0"/>
                  <a:sym typeface="Raleway ExtraBold"/>
                </a:rPr>
                <a:t>Αντιπροσώπευση</a:t>
              </a:r>
              <a:endParaRPr sz="800" b="0" i="0" u="none" strike="noStrike" cap="none" dirty="0">
                <a:solidFill>
                  <a:srgbClr val="981C22"/>
                </a:solidFill>
                <a:latin typeface="Calibri" panose="020F0502020204030204" pitchFamily="34" charset="0"/>
                <a:ea typeface="Raleway ExtraBold"/>
                <a:cs typeface="Calibri" panose="020F0502020204030204" pitchFamily="34" charset="0"/>
                <a:sym typeface="Raleway ExtraBold"/>
              </a:endParaRPr>
            </a:p>
          </p:txBody>
        </p:sp>
        <p:sp>
          <p:nvSpPr>
            <p:cNvPr id="190" name="Google Shape;190;p15"/>
            <p:cNvSpPr/>
            <p:nvPr/>
          </p:nvSpPr>
          <p:spPr>
            <a:xfrm>
              <a:off x="4594679" y="580574"/>
              <a:ext cx="1672970" cy="1690236"/>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l-GR" sz="1000" b="1" dirty="0" smtClean="0">
                  <a:solidFill>
                    <a:srgbClr val="981C22"/>
                  </a:solidFill>
                  <a:latin typeface="Calibri" panose="020F0502020204030204" pitchFamily="34" charset="0"/>
                  <a:ea typeface="Raleway ExtraBold"/>
                  <a:cs typeface="Calibri" panose="020F0502020204030204" pitchFamily="34" charset="0"/>
                  <a:sym typeface="Raleway ExtraBold"/>
                </a:rPr>
                <a:t>Προγραμματισμός</a:t>
              </a:r>
              <a:endParaRPr sz="1000" b="1" i="0" u="none" strike="noStrike" cap="none" dirty="0">
                <a:solidFill>
                  <a:srgbClr val="981C22"/>
                </a:solidFill>
                <a:latin typeface="Calibri" panose="020F0502020204030204" pitchFamily="34" charset="0"/>
                <a:ea typeface="Raleway ExtraBold"/>
                <a:cs typeface="Calibri" panose="020F0502020204030204" pitchFamily="34" charset="0"/>
                <a:sym typeface="Raleway ExtraBold"/>
              </a:endParaRPr>
            </a:p>
          </p:txBody>
        </p:sp>
        <p:sp>
          <p:nvSpPr>
            <p:cNvPr id="191" name="Google Shape;191;p15"/>
            <p:cNvSpPr/>
            <p:nvPr/>
          </p:nvSpPr>
          <p:spPr>
            <a:xfrm>
              <a:off x="2210595" y="1832695"/>
              <a:ext cx="1044640" cy="1027799"/>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l-GR" sz="900" dirty="0" smtClean="0">
                  <a:solidFill>
                    <a:schemeClr val="lt1"/>
                  </a:solidFill>
                  <a:latin typeface="Calibri" panose="020F0502020204030204" pitchFamily="34" charset="0"/>
                  <a:ea typeface="Raleway ExtraBold"/>
                  <a:cs typeface="Calibri" panose="020F0502020204030204" pitchFamily="34" charset="0"/>
                  <a:sym typeface="Raleway ExtraBold"/>
                </a:rPr>
                <a:t>Προνοήστε</a:t>
              </a:r>
              <a:endParaRPr sz="900" b="0" i="0" u="none" strike="noStrike" cap="none" dirty="0">
                <a:solidFill>
                  <a:schemeClr val="lt1"/>
                </a:solidFill>
                <a:latin typeface="Calibri" panose="020F0502020204030204" pitchFamily="34" charset="0"/>
                <a:ea typeface="Raleway ExtraBold"/>
                <a:cs typeface="Calibri" panose="020F0502020204030204" pitchFamily="34" charset="0"/>
                <a:sym typeface="Raleway ExtraBold"/>
              </a:endParaRPr>
            </a:p>
          </p:txBody>
        </p:sp>
        <p:sp>
          <p:nvSpPr>
            <p:cNvPr id="192" name="Google Shape;192;p15"/>
            <p:cNvSpPr/>
            <p:nvPr/>
          </p:nvSpPr>
          <p:spPr>
            <a:xfrm rot="-6597701">
              <a:off x="3267625" y="1113818"/>
              <a:ext cx="274172" cy="274172"/>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grpSp>
      <p:grpSp>
        <p:nvGrpSpPr>
          <p:cNvPr id="193" name="Google Shape;193;p15"/>
          <p:cNvGrpSpPr/>
          <p:nvPr/>
        </p:nvGrpSpPr>
        <p:grpSpPr>
          <a:xfrm>
            <a:off x="5893670" y="1739566"/>
            <a:ext cx="2440201" cy="2440201"/>
            <a:chOff x="4447194" y="1815766"/>
            <a:chExt cx="2440200" cy="2440200"/>
          </a:xfrm>
        </p:grpSpPr>
        <p:sp>
          <p:nvSpPr>
            <p:cNvPr id="194" name="Google Shape;194;p15"/>
            <p:cNvSpPr/>
            <p:nvPr/>
          </p:nvSpPr>
          <p:spPr>
            <a:xfrm>
              <a:off x="4447194" y="1815766"/>
              <a:ext cx="2440200" cy="2440200"/>
            </a:xfrm>
            <a:prstGeom prst="ellipse">
              <a:avLst/>
            </a:prstGeom>
            <a:solidFill>
              <a:schemeClr val="accent1"/>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195" name="Google Shape;195;p15"/>
            <p:cNvSpPr txBox="1"/>
            <p:nvPr/>
          </p:nvSpPr>
          <p:spPr>
            <a:xfrm>
              <a:off x="4735950" y="2504275"/>
              <a:ext cx="1862700" cy="1163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2000" b="1" dirty="0" smtClean="0">
                  <a:solidFill>
                    <a:srgbClr val="FFFFFF"/>
                  </a:solidFill>
                  <a:latin typeface="Calibri" panose="020F0502020204030204" pitchFamily="34" charset="0"/>
                  <a:ea typeface="Raleway ExtraBold"/>
                  <a:cs typeface="Calibri" panose="020F0502020204030204" pitchFamily="34" charset="0"/>
                  <a:sym typeface="Raleway ExtraBold"/>
                </a:rPr>
                <a:t>Καθορισμός στόχων</a:t>
              </a:r>
              <a:endParaRPr sz="2000" b="1" i="0" u="none" strike="noStrike" cap="none" dirty="0">
                <a:solidFill>
                  <a:srgbClr val="FFFFFF"/>
                </a:solidFill>
                <a:latin typeface="Calibri" panose="020F0502020204030204" pitchFamily="34" charset="0"/>
                <a:ea typeface="Raleway ExtraBold"/>
                <a:cs typeface="Calibri" panose="020F0502020204030204" pitchFamily="34" charset="0"/>
                <a:sym typeface="Raleway ExtraBold"/>
              </a:endParaRPr>
            </a:p>
          </p:txBody>
        </p:sp>
      </p:grpSp>
      <p:grpSp>
        <p:nvGrpSpPr>
          <p:cNvPr id="196" name="Google Shape;196;p15"/>
          <p:cNvGrpSpPr/>
          <p:nvPr/>
        </p:nvGrpSpPr>
        <p:grpSpPr>
          <a:xfrm>
            <a:off x="5013412" y="1297853"/>
            <a:ext cx="1423801" cy="1423801"/>
            <a:chOff x="3490737" y="1374053"/>
            <a:chExt cx="1423800" cy="1423800"/>
          </a:xfrm>
        </p:grpSpPr>
        <p:sp>
          <p:nvSpPr>
            <p:cNvPr id="197" name="Google Shape;197;p15"/>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198" name="Google Shape;198;p15"/>
            <p:cNvSpPr txBox="1"/>
            <p:nvPr/>
          </p:nvSpPr>
          <p:spPr>
            <a:xfrm>
              <a:off x="3718754" y="1613603"/>
              <a:ext cx="967800" cy="94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900" dirty="0" smtClean="0">
                  <a:solidFill>
                    <a:srgbClr val="FFFFFF"/>
                  </a:solidFill>
                  <a:latin typeface="+mn-lt"/>
                  <a:ea typeface="Raleway ExtraBold"/>
                  <a:cs typeface="Raleway ExtraBold"/>
                  <a:sym typeface="Raleway ExtraBold"/>
                </a:rPr>
                <a:t>Προτεραιότητα</a:t>
              </a:r>
              <a:endParaRPr sz="900" b="0" i="0" u="none" strike="noStrike" cap="none" dirty="0">
                <a:solidFill>
                  <a:srgbClr val="FFFFFF"/>
                </a:solidFill>
                <a:latin typeface="+mn-lt"/>
                <a:ea typeface="Raleway ExtraBold"/>
                <a:cs typeface="Raleway ExtraBold"/>
                <a:sym typeface="Raleway ExtraBold"/>
              </a:endParaRPr>
            </a:p>
          </p:txBody>
        </p:sp>
      </p:grpSp>
      <p:grpSp>
        <p:nvGrpSpPr>
          <p:cNvPr id="199" name="Google Shape;199;p15"/>
          <p:cNvGrpSpPr/>
          <p:nvPr/>
        </p:nvGrpSpPr>
        <p:grpSpPr>
          <a:xfrm>
            <a:off x="4672228" y="2862090"/>
            <a:ext cx="1498800" cy="1498800"/>
            <a:chOff x="644203" y="3718814"/>
            <a:chExt cx="1498800" cy="1498800"/>
          </a:xfrm>
        </p:grpSpPr>
        <p:sp>
          <p:nvSpPr>
            <p:cNvPr id="200" name="Google Shape;200;p15"/>
            <p:cNvSpPr/>
            <p:nvPr/>
          </p:nvSpPr>
          <p:spPr>
            <a:xfrm>
              <a:off x="644203" y="3718814"/>
              <a:ext cx="1498800" cy="1498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201" name="Google Shape;201;p15"/>
            <p:cNvSpPr txBox="1"/>
            <p:nvPr/>
          </p:nvSpPr>
          <p:spPr>
            <a:xfrm>
              <a:off x="762835" y="3995874"/>
              <a:ext cx="1167541" cy="100553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100" dirty="0" smtClean="0">
                  <a:solidFill>
                    <a:schemeClr val="lt1"/>
                  </a:solidFill>
                  <a:latin typeface="Calibri" panose="020F0502020204030204" pitchFamily="34" charset="0"/>
                  <a:ea typeface="Raleway ExtraBold"/>
                  <a:cs typeface="Calibri" panose="020F0502020204030204" pitchFamily="34" charset="0"/>
                  <a:sym typeface="Raleway ExtraBold"/>
                </a:rPr>
                <a:t>Καθορισμός προθεσμιών</a:t>
              </a:r>
              <a:endParaRPr sz="1100" b="0" i="0" u="none" strike="noStrike" cap="none" dirty="0">
                <a:solidFill>
                  <a:schemeClr val="lt1"/>
                </a:solidFill>
                <a:latin typeface="Calibri" panose="020F0502020204030204" pitchFamily="34" charset="0"/>
                <a:ea typeface="Raleway ExtraBold"/>
                <a:cs typeface="Calibri" panose="020F0502020204030204" pitchFamily="34" charset="0"/>
                <a:sym typeface="Raleway ExtraBold"/>
              </a:endParaRPr>
            </a:p>
          </p:txBody>
        </p:sp>
      </p:grpSp>
      <p:grpSp>
        <p:nvGrpSpPr>
          <p:cNvPr id="202" name="Google Shape;202;p15"/>
          <p:cNvGrpSpPr/>
          <p:nvPr/>
        </p:nvGrpSpPr>
        <p:grpSpPr>
          <a:xfrm>
            <a:off x="7334059" y="1114294"/>
            <a:ext cx="1030261" cy="1030261"/>
            <a:chOff x="3490737" y="1374053"/>
            <a:chExt cx="1423800" cy="1423800"/>
          </a:xfrm>
        </p:grpSpPr>
        <p:sp>
          <p:nvSpPr>
            <p:cNvPr id="203" name="Google Shape;203;p15"/>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204" name="Google Shape;204;p15"/>
            <p:cNvSpPr txBox="1"/>
            <p:nvPr/>
          </p:nvSpPr>
          <p:spPr>
            <a:xfrm>
              <a:off x="3718754" y="1613603"/>
              <a:ext cx="967800" cy="94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900" b="0" i="0" u="none" strike="noStrike" cap="none" dirty="0" smtClean="0">
                  <a:solidFill>
                    <a:srgbClr val="981C22"/>
                  </a:solidFill>
                  <a:latin typeface="Calibri" panose="020F0502020204030204" pitchFamily="34" charset="0"/>
                  <a:ea typeface="Raleway ExtraBold"/>
                  <a:cs typeface="Calibri" panose="020F0502020204030204" pitchFamily="34" charset="0"/>
                  <a:sym typeface="Raleway ExtraBold"/>
                </a:rPr>
                <a:t>Κάντε διαλλείματα</a:t>
              </a:r>
              <a:endParaRPr sz="900" b="0" i="0" u="none" strike="noStrike" cap="none" dirty="0">
                <a:solidFill>
                  <a:srgbClr val="981C22"/>
                </a:solidFill>
                <a:latin typeface="Calibri" panose="020F0502020204030204" pitchFamily="34" charset="0"/>
                <a:ea typeface="Raleway ExtraBold"/>
                <a:cs typeface="Calibri" panose="020F0502020204030204" pitchFamily="34" charset="0"/>
                <a:sym typeface="Raleway ExtraBold"/>
              </a:endParaRPr>
            </a:p>
          </p:txBody>
        </p:sp>
      </p:grpSp>
      <p:sp>
        <p:nvSpPr>
          <p:cNvPr id="205" name="Google Shape;205;p15"/>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06" name="Google Shape;206;p15"/>
          <p:cNvSpPr txBox="1"/>
          <p:nvPr/>
        </p:nvSpPr>
        <p:spPr>
          <a:xfrm>
            <a:off x="768927" y="522089"/>
            <a:ext cx="3042275" cy="414527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1"/>
              </a:spcBef>
              <a:spcAft>
                <a:spcPts val="0"/>
              </a:spcAft>
              <a:buNone/>
            </a:pP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Το να προσπαθείτε να κάνετε τα πάντα ταυτόχρονα, μπορεί να αποτελεί σημάδι ετοιμότητας και δέσμευσης στην εργασία, αλλά δείχνει και έλλειψη διαχείρισης του χρόνου σας. </a:t>
            </a:r>
          </a:p>
          <a:p>
            <a:pPr marL="0" marR="0" lvl="0" indent="0" algn="l" rtl="0">
              <a:lnSpc>
                <a:spcPct val="100000"/>
              </a:lnSpc>
              <a:spcBef>
                <a:spcPts val="601"/>
              </a:spcBef>
              <a:spcAft>
                <a:spcPts val="0"/>
              </a:spcAft>
              <a:buNone/>
            </a:pP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Θα πρέπει να χωρίσετε και να βάλετε σε προτεραιότητα τα καθήκοντά σας </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r>
              <a:rPr lang="en-GB" sz="1300" b="0" i="0" u="none" strike="noStrike" cap="none" dirty="0">
                <a:solidFill>
                  <a:schemeClr val="dk2"/>
                </a:solidFill>
                <a:latin typeface="Calibri" panose="020F0502020204030204" pitchFamily="34" charset="0"/>
                <a:ea typeface="Raleway Light"/>
                <a:cs typeface="Calibri" panose="020F0502020204030204" pitchFamily="34" charset="0"/>
                <a:sym typeface="Raleway Light"/>
              </a:rPr>
              <a:t>Eisenhower matrix):</a:t>
            </a:r>
            <a:endParaRPr dirty="0">
              <a:latin typeface="Calibri" panose="020F0502020204030204" pitchFamily="34" charset="0"/>
              <a:cs typeface="Calibri" panose="020F0502020204030204" pitchFamily="34" charset="0"/>
            </a:endParaRPr>
          </a:p>
          <a:p>
            <a:pPr marL="285750" marR="0" lvl="0" indent="-285750" algn="l" rtl="0">
              <a:lnSpc>
                <a:spcPct val="100000"/>
              </a:lnSpc>
              <a:spcBef>
                <a:spcPts val="601"/>
              </a:spcBef>
              <a:spcAft>
                <a:spcPts val="0"/>
              </a:spcAft>
              <a:buClr>
                <a:srgbClr val="FFB600"/>
              </a:buClr>
              <a:buSzPts val="1800"/>
              <a:buFont typeface="Noto Sans Symbols"/>
              <a:buChar char="❖"/>
            </a:pP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Πρώτος τομέας</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σημαντικά και επείγοντα καθήκοντα</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marR="0" lvl="0" indent="-285750" algn="l" rtl="0">
              <a:lnSpc>
                <a:spcPct val="100000"/>
              </a:lnSpc>
              <a:spcBef>
                <a:spcPts val="601"/>
              </a:spcBef>
              <a:spcAft>
                <a:spcPts val="0"/>
              </a:spcAft>
              <a:buClr>
                <a:srgbClr val="FFB600"/>
              </a:buClr>
              <a:buSzPts val="1800"/>
              <a:buFont typeface="Noto Sans Symbols"/>
              <a:buChar char="❖"/>
            </a:pP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Τομέας προγράμματος</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σημαντικά, αλλά όχι τόσο επείγοντα καθήκοντα</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marR="0" lvl="0" indent="-285750" algn="l" rtl="0">
              <a:lnSpc>
                <a:spcPct val="100000"/>
              </a:lnSpc>
              <a:spcBef>
                <a:spcPts val="601"/>
              </a:spcBef>
              <a:spcAft>
                <a:spcPts val="0"/>
              </a:spcAft>
              <a:buClr>
                <a:srgbClr val="FFB600"/>
              </a:buClr>
              <a:buSzPts val="1800"/>
              <a:buFont typeface="Noto Sans Symbols"/>
              <a:buChar char="❖"/>
            </a:pPr>
            <a:r>
              <a:rPr lang="el-GR" sz="1300" dirty="0" smtClean="0">
                <a:solidFill>
                  <a:schemeClr val="dk2"/>
                </a:solidFill>
                <a:latin typeface="Calibri" panose="020F0502020204030204" pitchFamily="34" charset="0"/>
                <a:ea typeface="Raleway Light"/>
                <a:cs typeface="Calibri" panose="020F0502020204030204" pitchFamily="34" charset="0"/>
                <a:sym typeface="Raleway Light"/>
              </a:rPr>
              <a:t>Αντιπροσωπευτικός τομέας</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 (</a:t>
            </a:r>
            <a:r>
              <a:rPr lang="el-GR" sz="1300" dirty="0" smtClean="0">
                <a:solidFill>
                  <a:schemeClr val="dk2"/>
                </a:solidFill>
                <a:latin typeface="Calibri" panose="020F0502020204030204" pitchFamily="34" charset="0"/>
                <a:ea typeface="Raleway Light"/>
                <a:cs typeface="Calibri" panose="020F0502020204030204" pitchFamily="34" charset="0"/>
                <a:sym typeface="Raleway Light"/>
              </a:rPr>
              <a:t>επείγοντα καθήκοντα αλλά λιγότερο σημαντικά</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marR="0" lvl="0" indent="-285750" algn="l" rtl="0">
              <a:lnSpc>
                <a:spcPct val="100000"/>
              </a:lnSpc>
              <a:spcBef>
                <a:spcPts val="601"/>
              </a:spcBef>
              <a:spcAft>
                <a:spcPts val="0"/>
              </a:spcAft>
              <a:buClr>
                <a:srgbClr val="FFB600"/>
              </a:buClr>
              <a:buSzPts val="1800"/>
              <a:buFont typeface="Noto Sans Symbols"/>
              <a:buChar char="❖"/>
            </a:pP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Τομέας διαγραφής</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λιγότερο σημαντικά και επείγοντα καθήκοντα</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6"/>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800"/>
              <a:buNone/>
            </a:pPr>
            <a:r>
              <a:rPr lang="el-GR" sz="1600" b="1" dirty="0" smtClean="0">
                <a:solidFill>
                  <a:schemeClr val="accent1"/>
                </a:solidFill>
                <a:latin typeface="Calibri" panose="020F0502020204030204" pitchFamily="34" charset="0"/>
                <a:ea typeface="Raleway Light"/>
                <a:cs typeface="Calibri" panose="020F0502020204030204" pitchFamily="34" charset="0"/>
                <a:sym typeface="Raleway Light"/>
              </a:rPr>
              <a:t>Δημιουργία αποτελεσματικής στρατηγικής παρακολούθησης χρόνου</a:t>
            </a:r>
            <a:br>
              <a:rPr lang="el-GR" sz="1600" b="1" dirty="0" smtClean="0">
                <a:solidFill>
                  <a:schemeClr val="accent1"/>
                </a:solidFill>
                <a:latin typeface="Calibri" panose="020F0502020204030204" pitchFamily="34" charset="0"/>
                <a:ea typeface="Raleway Light"/>
                <a:cs typeface="Calibri" panose="020F0502020204030204" pitchFamily="34" charset="0"/>
                <a:sym typeface="Raleway Light"/>
              </a:rPr>
            </a:br>
            <a:r>
              <a:rPr lang="el-GR" sz="1200" dirty="0" smtClean="0">
                <a:latin typeface="Calibri" panose="020F0502020204030204" pitchFamily="34" charset="0"/>
                <a:ea typeface="Raleway Light"/>
                <a:cs typeface="Calibri" panose="020F0502020204030204" pitchFamily="34" charset="0"/>
                <a:sym typeface="Raleway Light"/>
              </a:rPr>
              <a:t>Υπάρχουν πολλές στρατηγικές, τεχνικές και συμβουλές διαθέσιμες στο διαδίκτυο οι οποίες μπορούν να σε βοηθήσουν στην ανάπτυξη των δεξιοτήτων διαχείρισης του χρόνου σου</a:t>
            </a:r>
            <a:r>
              <a:rPr lang="en-GB" sz="1200" dirty="0" smtClean="0">
                <a:latin typeface="Calibri" panose="020F0502020204030204" pitchFamily="34" charset="0"/>
                <a:ea typeface="Raleway Light"/>
                <a:cs typeface="Calibri" panose="020F0502020204030204" pitchFamily="34" charset="0"/>
                <a:sym typeface="Raleway Light"/>
              </a:rPr>
              <a:t>, </a:t>
            </a:r>
            <a:r>
              <a:rPr lang="el-GR" sz="1200" dirty="0" smtClean="0">
                <a:latin typeface="Calibri" panose="020F0502020204030204" pitchFamily="34" charset="0"/>
                <a:ea typeface="Raleway Light"/>
                <a:cs typeface="Calibri" panose="020F0502020204030204" pitchFamily="34" charset="0"/>
                <a:sym typeface="Raleway Light"/>
              </a:rPr>
              <a:t>πρώτα όμως, θα πρέπει να καταγράφεις την μέρα σου και τους χρόνους σου, να αναγνωρίζεις τις σημαντικές δραστηριότητες, εκείνες που είναι σημαντικές αλλά όχι επείγουσες, αυτές που μπορείς να δόσεις σε κάποιον άλλον, και τέλος αυτές που μπορείς να παραβλέψεις</a:t>
            </a:r>
            <a:r>
              <a:rPr lang="en-GB" sz="1200" dirty="0" smtClean="0">
                <a:latin typeface="Calibri" panose="020F0502020204030204" pitchFamily="34" charset="0"/>
                <a:ea typeface="Raleway Light"/>
                <a:cs typeface="Calibri" panose="020F0502020204030204" pitchFamily="34" charset="0"/>
                <a:sym typeface="Raleway Light"/>
              </a:rPr>
              <a:t>.</a:t>
            </a:r>
            <a:endParaRPr sz="1200" b="1" dirty="0">
              <a:solidFill>
                <a:schemeClr val="accent1"/>
              </a:solidFill>
              <a:latin typeface="Calibri" panose="020F0502020204030204" pitchFamily="34" charset="0"/>
              <a:ea typeface="Raleway Light"/>
              <a:cs typeface="Calibri" panose="020F0502020204030204" pitchFamily="34" charset="0"/>
              <a:sym typeface="Raleway Light"/>
            </a:endParaRPr>
          </a:p>
        </p:txBody>
      </p:sp>
      <p:sp>
        <p:nvSpPr>
          <p:cNvPr id="212" name="Google Shape;212;p16"/>
          <p:cNvSpPr txBox="1">
            <a:spLocks noGrp="1"/>
          </p:cNvSpPr>
          <p:nvPr>
            <p:ph type="body" idx="1"/>
          </p:nvPr>
        </p:nvSpPr>
        <p:spPr>
          <a:xfrm>
            <a:off x="922001" y="1759263"/>
            <a:ext cx="3968654" cy="310718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Βήματα για την ολοκλήρωση της δραστηριότητας</a:t>
            </a: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buNone/>
            </a:pPr>
            <a:r>
              <a:rPr lang="el-GR" sz="1100" b="1" dirty="0" smtClean="0">
                <a:latin typeface="Calibri" panose="020F0502020204030204" pitchFamily="34" charset="0"/>
                <a:ea typeface="Raleway Light"/>
                <a:cs typeface="Calibri" panose="020F0502020204030204" pitchFamily="34" charset="0"/>
                <a:sym typeface="Raleway Light"/>
              </a:rPr>
              <a:t>Βήμα </a:t>
            </a:r>
            <a:r>
              <a:rPr lang="en-GB" sz="1100" b="1" dirty="0" smtClean="0">
                <a:latin typeface="Calibri" panose="020F0502020204030204" pitchFamily="34" charset="0"/>
                <a:ea typeface="Raleway Light"/>
                <a:cs typeface="Calibri" panose="020F0502020204030204" pitchFamily="34" charset="0"/>
                <a:sym typeface="Raleway Light"/>
              </a:rPr>
              <a:t>1</a:t>
            </a:r>
            <a:r>
              <a:rPr lang="en-GB" sz="1100" b="1" dirty="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Δημιούργησε ένα χάρτη της ημέρας σου προσδιορίζοντας τις δραστηριότητες</a:t>
            </a:r>
            <a:r>
              <a:rPr lang="en-US" sz="1100" dirty="0" smtClean="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και τον ελεύθερο </a:t>
            </a:r>
            <a:r>
              <a:rPr lang="el-GR" sz="1100" dirty="0">
                <a:latin typeface="Calibri" panose="020F0502020204030204" pitchFamily="34" charset="0"/>
                <a:ea typeface="Raleway Light"/>
                <a:cs typeface="Calibri" panose="020F0502020204030204" pitchFamily="34" charset="0"/>
                <a:sym typeface="Raleway Light"/>
              </a:rPr>
              <a:t>χρόνο σου</a:t>
            </a:r>
            <a:r>
              <a:rPr lang="en-GB" sz="11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l-GR" sz="1100" b="1" dirty="0" smtClean="0">
                <a:latin typeface="Calibri" panose="020F0502020204030204" pitchFamily="34" charset="0"/>
                <a:ea typeface="Raleway Light"/>
                <a:cs typeface="Calibri" panose="020F0502020204030204" pitchFamily="34" charset="0"/>
                <a:sym typeface="Raleway Light"/>
              </a:rPr>
              <a:t>Βήμα </a:t>
            </a:r>
            <a:r>
              <a:rPr lang="en-GB" sz="1100" b="1" dirty="0" smtClean="0">
                <a:latin typeface="Calibri" panose="020F0502020204030204" pitchFamily="34" charset="0"/>
                <a:ea typeface="Raleway Light"/>
                <a:cs typeface="Calibri" panose="020F0502020204030204" pitchFamily="34" charset="0"/>
                <a:sym typeface="Raleway Light"/>
              </a:rPr>
              <a:t>2</a:t>
            </a:r>
            <a:r>
              <a:rPr lang="en-GB" sz="1100" b="1" dirty="0">
                <a:latin typeface="Calibri" panose="020F0502020204030204" pitchFamily="34" charset="0"/>
                <a:ea typeface="Raleway Light"/>
                <a:cs typeface="Calibri" panose="020F0502020204030204" pitchFamily="34" charset="0"/>
                <a:sym typeface="Raleway Light"/>
              </a:rPr>
              <a:t>: </a:t>
            </a:r>
            <a:r>
              <a:rPr lang="en-GB" sz="1100" dirty="0" smtClean="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Δες το βίντεο</a:t>
            </a:r>
            <a:r>
              <a:rPr lang="en-GB" sz="1100" dirty="0" smtClean="0">
                <a:latin typeface="Calibri" panose="020F0502020204030204" pitchFamily="34" charset="0"/>
                <a:ea typeface="Raleway Light"/>
                <a:cs typeface="Calibri" panose="020F0502020204030204" pitchFamily="34" charset="0"/>
                <a:sym typeface="Raleway Light"/>
              </a:rPr>
              <a:t> “</a:t>
            </a:r>
            <a:r>
              <a:rPr lang="en-GB" sz="1100" dirty="0">
                <a:latin typeface="Calibri" panose="020F0502020204030204" pitchFamily="34" charset="0"/>
                <a:ea typeface="Raleway Light"/>
                <a:cs typeface="Calibri" panose="020F0502020204030204" pitchFamily="34" charset="0"/>
                <a:sym typeface="Raleway Light"/>
              </a:rPr>
              <a:t>The Eisenhower matrix: How to manage your tasks with EISENHOWER”.</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l-GR" sz="1100" b="1" dirty="0" smtClean="0">
                <a:latin typeface="Calibri" panose="020F0502020204030204" pitchFamily="34" charset="0"/>
                <a:ea typeface="Raleway Light"/>
                <a:cs typeface="Calibri" panose="020F0502020204030204" pitchFamily="34" charset="0"/>
                <a:sym typeface="Raleway Light"/>
              </a:rPr>
              <a:t>Βήμα </a:t>
            </a:r>
            <a:r>
              <a:rPr lang="en-GB" sz="1100" b="1" dirty="0" smtClean="0">
                <a:latin typeface="Calibri" panose="020F0502020204030204" pitchFamily="34" charset="0"/>
                <a:ea typeface="Raleway Light"/>
                <a:cs typeface="Calibri" panose="020F0502020204030204" pitchFamily="34" charset="0"/>
                <a:sym typeface="Raleway Light"/>
              </a:rPr>
              <a:t>3</a:t>
            </a:r>
            <a:r>
              <a:rPr lang="en-GB" sz="1100" dirty="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Λαμβάνοντας υπόψη τον πίνακα του </a:t>
            </a:r>
            <a:r>
              <a:rPr lang="en-GB" sz="1100" dirty="0" smtClean="0">
                <a:latin typeface="Calibri" panose="020F0502020204030204" pitchFamily="34" charset="0"/>
                <a:ea typeface="Raleway Light"/>
                <a:cs typeface="Calibri" panose="020F0502020204030204" pitchFamily="34" charset="0"/>
                <a:sym typeface="Raleway Light"/>
              </a:rPr>
              <a:t>Eisenhower, </a:t>
            </a:r>
            <a:r>
              <a:rPr lang="el-GR" sz="1100" dirty="0" smtClean="0">
                <a:latin typeface="Calibri" panose="020F0502020204030204" pitchFamily="34" charset="0"/>
                <a:ea typeface="Raleway Light"/>
                <a:cs typeface="Calibri" panose="020F0502020204030204" pitchFamily="34" charset="0"/>
                <a:sym typeface="Raleway Light"/>
              </a:rPr>
              <a:t>προσδιόρισε σε πια από τα τέσσερα τμήματα ανήκουν οι καθημερινές σου δραστηριότητες</a:t>
            </a:r>
            <a:r>
              <a:rPr lang="en-GB" sz="11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l-GR" sz="1100" b="1" dirty="0" smtClean="0">
                <a:latin typeface="Calibri" panose="020F0502020204030204" pitchFamily="34" charset="0"/>
                <a:ea typeface="Raleway Light"/>
                <a:cs typeface="Calibri" panose="020F0502020204030204" pitchFamily="34" charset="0"/>
                <a:sym typeface="Raleway Light"/>
              </a:rPr>
              <a:t>Βήμα </a:t>
            </a:r>
            <a:r>
              <a:rPr lang="en-GB" sz="1100" b="1" dirty="0" smtClean="0">
                <a:latin typeface="Calibri" panose="020F0502020204030204" pitchFamily="34" charset="0"/>
                <a:ea typeface="Raleway Light"/>
                <a:cs typeface="Calibri" panose="020F0502020204030204" pitchFamily="34" charset="0"/>
                <a:sym typeface="Raleway Light"/>
              </a:rPr>
              <a:t>4</a:t>
            </a:r>
            <a:r>
              <a:rPr lang="en-GB" sz="1100" dirty="0" smtClean="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Διάβασε το άρθρο</a:t>
            </a:r>
            <a:r>
              <a:rPr lang="en-GB" sz="1100" dirty="0" smtClean="0">
                <a:latin typeface="Calibri" panose="020F0502020204030204" pitchFamily="34" charset="0"/>
                <a:ea typeface="Raleway Light"/>
                <a:cs typeface="Calibri" panose="020F0502020204030204" pitchFamily="34" charset="0"/>
                <a:sym typeface="Raleway Light"/>
              </a:rPr>
              <a:t> “</a:t>
            </a:r>
            <a:r>
              <a:rPr lang="en-GB" sz="1100" dirty="0">
                <a:latin typeface="Calibri" panose="020F0502020204030204" pitchFamily="34" charset="0"/>
                <a:ea typeface="Raleway Light"/>
                <a:cs typeface="Calibri" panose="020F0502020204030204" pitchFamily="34" charset="0"/>
                <a:sym typeface="Raleway Light"/>
              </a:rPr>
              <a:t>The </a:t>
            </a:r>
            <a:r>
              <a:rPr lang="en-GB" sz="1100" dirty="0" err="1">
                <a:latin typeface="Calibri" panose="020F0502020204030204" pitchFamily="34" charset="0"/>
                <a:ea typeface="Raleway Light"/>
                <a:cs typeface="Calibri" panose="020F0502020204030204" pitchFamily="34" charset="0"/>
                <a:sym typeface="Raleway Light"/>
              </a:rPr>
              <a:t>Pomodoro</a:t>
            </a:r>
            <a:r>
              <a:rPr lang="en-GB" sz="1100" dirty="0">
                <a:latin typeface="Calibri" panose="020F0502020204030204" pitchFamily="34" charset="0"/>
                <a:ea typeface="Raleway Light"/>
                <a:cs typeface="Calibri" panose="020F0502020204030204" pitchFamily="34" charset="0"/>
                <a:sym typeface="Raleway Light"/>
              </a:rPr>
              <a:t> Technique</a:t>
            </a:r>
            <a:r>
              <a:rPr lang="en-GB" sz="1100" dirty="0" smtClean="0">
                <a:latin typeface="Calibri" panose="020F0502020204030204" pitchFamily="34" charset="0"/>
                <a:ea typeface="Raleway Light"/>
                <a:cs typeface="Calibri" panose="020F0502020204030204" pitchFamily="34" charset="0"/>
                <a:sym typeface="Raleway Light"/>
              </a:rPr>
              <a:t>”</a:t>
            </a:r>
            <a:r>
              <a:rPr lang="el-GR" sz="11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l-GR" sz="1100" b="1" dirty="0" smtClean="0">
                <a:latin typeface="Calibri" panose="020F0502020204030204" pitchFamily="34" charset="0"/>
                <a:ea typeface="Raleway Light"/>
                <a:cs typeface="Calibri" panose="020F0502020204030204" pitchFamily="34" charset="0"/>
                <a:sym typeface="Raleway Light"/>
              </a:rPr>
              <a:t>Βήμα </a:t>
            </a:r>
            <a:r>
              <a:rPr lang="en-GB" sz="1100" b="1" dirty="0" smtClean="0">
                <a:latin typeface="Calibri" panose="020F0502020204030204" pitchFamily="34" charset="0"/>
                <a:ea typeface="Raleway Light"/>
                <a:cs typeface="Calibri" panose="020F0502020204030204" pitchFamily="34" charset="0"/>
                <a:sym typeface="Raleway Light"/>
              </a:rPr>
              <a:t>5: </a:t>
            </a:r>
            <a:r>
              <a:rPr lang="el-GR" sz="1100" b="1" dirty="0" smtClean="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Εφαρμόστε τις στρατηγικές που προτείνονται στο άρθρο και στο βίντεο και να τις εφαρμόσετε στις καθημερινές δραστηριότητές σας</a:t>
            </a:r>
            <a:r>
              <a:rPr lang="en-GB" sz="1100" dirty="0" smtClean="0">
                <a:latin typeface="Calibri" panose="020F0502020204030204" pitchFamily="34" charset="0"/>
                <a:ea typeface="Raleway Light"/>
                <a:cs typeface="Calibri" panose="020F0502020204030204" pitchFamily="34" charset="0"/>
                <a:sym typeface="Raleway Light"/>
              </a:rPr>
              <a:t>.</a:t>
            </a:r>
            <a:endParaRPr dirty="0" smtClean="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200" dirty="0" smtClean="0">
              <a:latin typeface="Raleway Light"/>
              <a:ea typeface="Raleway Light"/>
              <a:cs typeface="Raleway Light"/>
              <a:sym typeface="Raleway Light"/>
            </a:endParaRPr>
          </a:p>
          <a:p>
            <a:pPr marL="0" lvl="0" indent="0" algn="l" rtl="0">
              <a:lnSpc>
                <a:spcPct val="100000"/>
              </a:lnSpc>
              <a:spcBef>
                <a:spcPts val="601"/>
              </a:spcBef>
              <a:spcAft>
                <a:spcPts val="0"/>
              </a:spcAft>
              <a:buSzPts val="1800"/>
              <a:buNone/>
            </a:pPr>
            <a:r>
              <a:rPr lang="el-GR" sz="1200" dirty="0" smtClean="0">
                <a:solidFill>
                  <a:schemeClr val="lt1"/>
                </a:solidFill>
                <a:highlight>
                  <a:srgbClr val="FFB600"/>
                </a:highlight>
                <a:latin typeface="Raleway Light"/>
                <a:ea typeface="Raleway Light"/>
                <a:cs typeface="Raleway Light"/>
                <a:sym typeface="Raleway Light"/>
              </a:rPr>
              <a:t>ΧΡΟΝΟΣ</a:t>
            </a:r>
            <a:r>
              <a:rPr lang="en-GB" sz="1200" dirty="0" smtClean="0">
                <a:solidFill>
                  <a:schemeClr val="lt1"/>
                </a:solidFill>
                <a:highlight>
                  <a:srgbClr val="FFB600"/>
                </a:highlight>
                <a:latin typeface="Raleway Light"/>
                <a:ea typeface="Raleway Light"/>
                <a:cs typeface="Raleway Light"/>
                <a:sym typeface="Raleway Light"/>
              </a:rPr>
              <a:t>:</a:t>
            </a:r>
            <a:r>
              <a:rPr lang="en-GB" sz="1200" dirty="0" smtClean="0">
                <a:solidFill>
                  <a:schemeClr val="lt1"/>
                </a:solidFill>
                <a:latin typeface="Raleway Light"/>
                <a:ea typeface="Raleway Light"/>
                <a:cs typeface="Raleway Light"/>
                <a:sym typeface="Raleway Light"/>
              </a:rPr>
              <a:t> </a:t>
            </a:r>
            <a:r>
              <a:rPr lang="en-GB" sz="1200" dirty="0">
                <a:solidFill>
                  <a:schemeClr val="dk1"/>
                </a:solidFill>
                <a:latin typeface="Raleway Light"/>
                <a:ea typeface="Raleway Light"/>
                <a:cs typeface="Raleway Light"/>
                <a:sym typeface="Raleway Light"/>
              </a:rPr>
              <a:t>20 </a:t>
            </a:r>
            <a:r>
              <a:rPr lang="el-GR" sz="1200" dirty="0" smtClean="0">
                <a:solidFill>
                  <a:schemeClr val="dk1"/>
                </a:solidFill>
                <a:latin typeface="Raleway Light"/>
                <a:ea typeface="Raleway Light"/>
                <a:cs typeface="Raleway Light"/>
                <a:sym typeface="Raleway Light"/>
              </a:rPr>
              <a:t>λεπτά</a:t>
            </a:r>
            <a:endParaRPr dirty="0"/>
          </a:p>
          <a:p>
            <a:pPr marL="0" lvl="0" indent="0" algn="l" rtl="0">
              <a:lnSpc>
                <a:spcPct val="100000"/>
              </a:lnSpc>
              <a:spcBef>
                <a:spcPts val="601"/>
              </a:spcBef>
              <a:spcAft>
                <a:spcPts val="0"/>
              </a:spcAft>
              <a:buSzPts val="1800"/>
              <a:buNone/>
            </a:pPr>
            <a:endParaRPr sz="1200" b="1" dirty="0">
              <a:solidFill>
                <a:srgbClr val="FFB600"/>
              </a:solidFill>
            </a:endParaRPr>
          </a:p>
        </p:txBody>
      </p:sp>
      <p:sp>
        <p:nvSpPr>
          <p:cNvPr id="213" name="Google Shape;213;p16"/>
          <p:cNvSpPr txBox="1">
            <a:spLocks noGrp="1"/>
          </p:cNvSpPr>
          <p:nvPr>
            <p:ph type="body" idx="2"/>
          </p:nvPr>
        </p:nvSpPr>
        <p:spPr>
          <a:xfrm>
            <a:off x="5089531" y="1759263"/>
            <a:ext cx="3543300" cy="282178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Πηγές και εργαλεία</a:t>
            </a:r>
            <a:endParaRPr sz="1200" dirty="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n-GB" sz="1200" b="1" dirty="0">
                <a:latin typeface="Calibri" panose="020F0502020204030204" pitchFamily="34" charset="0"/>
                <a:ea typeface="Raleway Light"/>
                <a:cs typeface="Calibri" panose="020F0502020204030204" pitchFamily="34" charset="0"/>
                <a:sym typeface="Raleway Light"/>
              </a:rPr>
              <a:t>The Eisenhower matrix: How to manage your tasks with EISENHOWER</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n-GB" sz="1200" u="sng" dirty="0">
                <a:solidFill>
                  <a:schemeClr val="hlink"/>
                </a:solidFill>
                <a:latin typeface="Calibri" panose="020F0502020204030204" pitchFamily="34" charset="0"/>
                <a:cs typeface="Calibri" panose="020F0502020204030204" pitchFamily="34" charset="0"/>
                <a:hlinkClick r:id="rId3"/>
              </a:rPr>
              <a:t>www.youtube.com/watch?v=tT89OZ7TNwc&amp;t=14s</a:t>
            </a:r>
            <a:r>
              <a:rPr lang="en-GB" sz="1200"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n-GB" sz="1200" b="1" dirty="0">
                <a:latin typeface="Calibri" panose="020F0502020204030204" pitchFamily="34" charset="0"/>
                <a:ea typeface="Raleway Light"/>
                <a:cs typeface="Calibri" panose="020F0502020204030204" pitchFamily="34" charset="0"/>
                <a:sym typeface="Raleway Light"/>
              </a:rPr>
              <a:t>The </a:t>
            </a:r>
            <a:r>
              <a:rPr lang="en-GB" sz="1200" b="1" dirty="0" err="1">
                <a:latin typeface="Calibri" panose="020F0502020204030204" pitchFamily="34" charset="0"/>
                <a:ea typeface="Raleway Light"/>
                <a:cs typeface="Calibri" panose="020F0502020204030204" pitchFamily="34" charset="0"/>
                <a:sym typeface="Raleway Light"/>
              </a:rPr>
              <a:t>Pomodoro</a:t>
            </a:r>
            <a:r>
              <a:rPr lang="en-GB" sz="1200" b="1" dirty="0">
                <a:latin typeface="Calibri" panose="020F0502020204030204" pitchFamily="34" charset="0"/>
                <a:ea typeface="Raleway Light"/>
                <a:cs typeface="Calibri" panose="020F0502020204030204" pitchFamily="34" charset="0"/>
                <a:sym typeface="Raleway Light"/>
              </a:rPr>
              <a:t> Technique</a:t>
            </a:r>
            <a:endParaRPr sz="1200" b="1" dirty="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n-GB" sz="1200" u="sng" dirty="0">
                <a:solidFill>
                  <a:schemeClr val="hlink"/>
                </a:solidFill>
                <a:latin typeface="Calibri" panose="020F0502020204030204" pitchFamily="34" charset="0"/>
                <a:cs typeface="Calibri" panose="020F0502020204030204" pitchFamily="34" charset="0"/>
                <a:hlinkClick r:id="rId4"/>
              </a:rPr>
              <a:t>https://todoist.com/productivity-methods/pomodoro-technique</a:t>
            </a:r>
            <a:r>
              <a:rPr lang="en-GB" sz="1200"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grpSp>
        <p:nvGrpSpPr>
          <p:cNvPr id="214" name="Google Shape;214;p16"/>
          <p:cNvGrpSpPr/>
          <p:nvPr/>
        </p:nvGrpSpPr>
        <p:grpSpPr>
          <a:xfrm>
            <a:off x="7964732" y="329097"/>
            <a:ext cx="977040" cy="722852"/>
            <a:chOff x="5255200" y="3006475"/>
            <a:chExt cx="511700" cy="378575"/>
          </a:xfrm>
        </p:grpSpPr>
        <p:sp>
          <p:nvSpPr>
            <p:cNvPr id="215" name="Google Shape;215;p16"/>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16" name="Google Shape;216;p16"/>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7"/>
          <p:cNvSpPr txBox="1"/>
          <p:nvPr/>
        </p:nvSpPr>
        <p:spPr>
          <a:xfrm>
            <a:off x="4678688" y="1449185"/>
            <a:ext cx="3543300" cy="31699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1"/>
              </a:spcBef>
              <a:spcAft>
                <a:spcPts val="0"/>
              </a:spcAft>
              <a:buClr>
                <a:schemeClr val="accent1"/>
              </a:buClr>
              <a:buSzPts val="1800"/>
              <a:buFont typeface="Raleway Thin"/>
              <a:buNone/>
            </a:pPr>
            <a:r>
              <a:rPr lang="el-GR" sz="1600" b="1" dirty="0" smtClean="0">
                <a:solidFill>
                  <a:schemeClr val="lt1"/>
                </a:solidFill>
                <a:highlight>
                  <a:srgbClr val="FFB600"/>
                </a:highlight>
                <a:latin typeface="Calibri" panose="020F0502020204030204" pitchFamily="34" charset="0"/>
                <a:cs typeface="Calibri" panose="020F0502020204030204" pitchFamily="34" charset="0"/>
                <a:sym typeface="Raleway Light"/>
              </a:rPr>
              <a:t>Δράση</a:t>
            </a:r>
            <a:endParaRPr dirty="0">
              <a:latin typeface="Calibri" panose="020F0502020204030204" pitchFamily="34" charset="0"/>
              <a:cs typeface="Calibri" panose="020F0502020204030204" pitchFamily="34" charset="0"/>
            </a:endParaRPr>
          </a:p>
          <a:p>
            <a:pPr marL="0" marR="0" lvl="0" indent="0" algn="l" rtl="0">
              <a:lnSpc>
                <a:spcPct val="100000"/>
              </a:lnSpc>
              <a:spcBef>
                <a:spcPts val="601"/>
              </a:spcBef>
              <a:spcAft>
                <a:spcPts val="0"/>
              </a:spcAft>
              <a:buClr>
                <a:schemeClr val="accent1"/>
              </a:buClr>
              <a:buSzPts val="1800"/>
              <a:buFont typeface="Raleway Thin"/>
              <a:buNone/>
            </a:pPr>
            <a:endParaRPr sz="1200" b="0" i="0" u="none" strike="noStrike" cap="none" dirty="0">
              <a:solidFill>
                <a:schemeClr val="dk2"/>
              </a:solidFill>
              <a:latin typeface="Calibri" panose="020F0502020204030204" pitchFamily="34" charset="0"/>
              <a:ea typeface="Raleway Light"/>
              <a:cs typeface="Calibri" panose="020F0502020204030204" pitchFamily="34" charset="0"/>
              <a:sym typeface="Raleway Light"/>
            </a:endParaRPr>
          </a:p>
          <a:p>
            <a:pPr marL="0" marR="0" lvl="0" indent="0" algn="l" rtl="0">
              <a:lnSpc>
                <a:spcPct val="100000"/>
              </a:lnSpc>
              <a:spcBef>
                <a:spcPts val="601"/>
              </a:spcBef>
              <a:spcAft>
                <a:spcPts val="0"/>
              </a:spcAft>
              <a:buClr>
                <a:schemeClr val="accent1"/>
              </a:buClr>
              <a:buSzPts val="1800"/>
              <a:buFont typeface="Raleway Thin"/>
              <a:buNone/>
            </a:pPr>
            <a:r>
              <a:rPr lang="el-GR" sz="1200" b="1" i="0" u="none" strike="noStrike" cap="none" dirty="0" smtClean="0">
                <a:solidFill>
                  <a:srgbClr val="FFB600"/>
                </a:solidFill>
                <a:latin typeface="Calibri" panose="020F0502020204030204" pitchFamily="34" charset="0"/>
                <a:ea typeface="Raleway Light"/>
                <a:cs typeface="Calibri" panose="020F0502020204030204" pitchFamily="34" charset="0"/>
                <a:sym typeface="Raleway Light"/>
              </a:rPr>
              <a:t>Μετέπειτα, μπορείτε να </a:t>
            </a:r>
            <a:r>
              <a:rPr lang="el-GR" sz="1200" dirty="0">
                <a:solidFill>
                  <a:schemeClr val="dk1"/>
                </a:solidFill>
                <a:latin typeface="Calibri" panose="020F0502020204030204" pitchFamily="34" charset="0"/>
                <a:ea typeface="Raleway Light"/>
                <a:cs typeface="Calibri" panose="020F0502020204030204" pitchFamily="34" charset="0"/>
                <a:sym typeface="Raleway Light"/>
              </a:rPr>
              <a:t> </a:t>
            </a:r>
            <a:r>
              <a:rPr lang="el-GR" sz="1200" b="0" i="0" u="none" strike="noStrike" cap="none" dirty="0" smtClean="0">
                <a:solidFill>
                  <a:schemeClr val="dk1"/>
                </a:solidFill>
                <a:latin typeface="Calibri" panose="020F0502020204030204" pitchFamily="34" charset="0"/>
                <a:ea typeface="Raleway Light"/>
                <a:cs typeface="Calibri" panose="020F0502020204030204" pitchFamily="34" charset="0"/>
                <a:sym typeface="Raleway Light"/>
              </a:rPr>
              <a:t>προσδιορίσετε τους στόχους σας</a:t>
            </a:r>
            <a:r>
              <a:rPr lang="en-GB" sz="1200" b="0" i="0" u="none" strike="noStrike" cap="none" dirty="0" smtClean="0">
                <a:solidFill>
                  <a:schemeClr val="dk1"/>
                </a:solidFill>
                <a:latin typeface="Calibri" panose="020F0502020204030204" pitchFamily="34" charset="0"/>
                <a:ea typeface="Raleway Light"/>
                <a:cs typeface="Calibri" panose="020F0502020204030204" pitchFamily="34" charset="0"/>
                <a:sym typeface="Raleway Light"/>
              </a:rPr>
              <a:t> </a:t>
            </a:r>
            <a:r>
              <a:rPr lang="el-GR" sz="1200" b="0" i="0" u="none" strike="noStrike" cap="none" dirty="0" smtClean="0">
                <a:solidFill>
                  <a:schemeClr val="dk1"/>
                </a:solidFill>
                <a:latin typeface="Calibri" panose="020F0502020204030204" pitchFamily="34" charset="0"/>
                <a:ea typeface="Raleway Light"/>
                <a:cs typeface="Calibri" panose="020F0502020204030204" pitchFamily="34" charset="0"/>
                <a:sym typeface="Raleway Light"/>
              </a:rPr>
              <a:t>χρησιμοποιώντας ένα διάγραμμα, επαναπροσδιορίζοντας και παρακολουθώντας τις υποχρεώσεις και δραστηριότητές σας, έχοντας στο πίσω μέρος του μυαλό σας ότι μπορείτε να τις διαγράψετε, να τις προωθήσετε και να τις χρησιμοποιήσετε όπως εσείς θέλετε</a:t>
            </a:r>
            <a:r>
              <a:rPr lang="en-GB" sz="1200" b="0" i="0" u="none" strike="noStrike" cap="none" dirty="0" smtClean="0">
                <a:solidFill>
                  <a:schemeClr val="dk1"/>
                </a:solidFill>
                <a:latin typeface="Calibri" panose="020F0502020204030204" pitchFamily="34" charset="0"/>
                <a:ea typeface="Raleway Light"/>
                <a:cs typeface="Calibri" panose="020F0502020204030204" pitchFamily="34" charset="0"/>
                <a:sym typeface="Raleway Light"/>
              </a:rPr>
              <a:t>.</a:t>
            </a:r>
            <a:endParaRPr sz="1200" b="0" i="0" u="none" strike="noStrike" cap="none" dirty="0">
              <a:solidFill>
                <a:schemeClr val="dk1"/>
              </a:solidFill>
              <a:latin typeface="Calibri" panose="020F0502020204030204" pitchFamily="34" charset="0"/>
              <a:ea typeface="Raleway Light"/>
              <a:cs typeface="Calibri" panose="020F0502020204030204" pitchFamily="34" charset="0"/>
              <a:sym typeface="Raleway Light"/>
            </a:endParaRPr>
          </a:p>
          <a:p>
            <a:pPr marL="0" marR="0" lvl="0" indent="0" algn="l" rtl="0">
              <a:lnSpc>
                <a:spcPct val="100000"/>
              </a:lnSpc>
              <a:spcBef>
                <a:spcPts val="601"/>
              </a:spcBef>
              <a:spcAft>
                <a:spcPts val="0"/>
              </a:spcAft>
              <a:buClr>
                <a:schemeClr val="accent1"/>
              </a:buClr>
              <a:buSzPts val="1800"/>
              <a:buFont typeface="Raleway Thin"/>
              <a:buNone/>
            </a:pPr>
            <a:endParaRPr sz="1200" b="0" i="0" u="none" strike="noStrike" cap="none" dirty="0">
              <a:solidFill>
                <a:schemeClr val="dk2"/>
              </a:solidFill>
              <a:latin typeface="Raleway Light"/>
              <a:ea typeface="Raleway Light"/>
              <a:cs typeface="Raleway Light"/>
              <a:sym typeface="Raleway Light"/>
            </a:endParaRPr>
          </a:p>
          <a:p>
            <a:pPr marL="139702" marR="0" lvl="0" indent="0" algn="l" rtl="0">
              <a:lnSpc>
                <a:spcPct val="100000"/>
              </a:lnSpc>
              <a:spcBef>
                <a:spcPts val="601"/>
              </a:spcBef>
              <a:spcAft>
                <a:spcPts val="0"/>
              </a:spcAft>
              <a:buClr>
                <a:schemeClr val="accent1"/>
              </a:buClr>
              <a:buSzPts val="1800"/>
              <a:buFont typeface="Raleway Thin"/>
              <a:buNone/>
            </a:pPr>
            <a:endParaRPr sz="1800" b="0" i="0" u="none" strike="noStrike" cap="none" dirty="0">
              <a:solidFill>
                <a:schemeClr val="dk2"/>
              </a:solidFill>
              <a:latin typeface="Raleway Light"/>
              <a:ea typeface="Raleway Light"/>
              <a:cs typeface="Raleway Light"/>
              <a:sym typeface="Raleway Light"/>
            </a:endParaRPr>
          </a:p>
        </p:txBody>
      </p:sp>
      <p:sp>
        <p:nvSpPr>
          <p:cNvPr id="222" name="Google Shape;222;p17"/>
          <p:cNvSpPr txBox="1">
            <a:spLocks noGrp="1"/>
          </p:cNvSpPr>
          <p:nvPr>
            <p:ph type="title"/>
          </p:nvPr>
        </p:nvSpPr>
        <p:spPr>
          <a:xfrm>
            <a:off x="922000" y="671835"/>
            <a:ext cx="6866100" cy="52554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800"/>
              <a:buNone/>
            </a:pPr>
            <a:r>
              <a:rPr lang="el-GR" sz="1600" b="1" dirty="0" smtClean="0">
                <a:solidFill>
                  <a:schemeClr val="accent1"/>
                </a:solidFill>
                <a:latin typeface="Calibri" panose="020F0502020204030204" pitchFamily="34" charset="0"/>
                <a:ea typeface="Raleway Light"/>
                <a:cs typeface="Calibri" panose="020F0502020204030204" pitchFamily="34" charset="0"/>
                <a:sym typeface="Raleway Light"/>
              </a:rPr>
              <a:t>Ο χρόνος είναι ζωή</a:t>
            </a:r>
            <a:r>
              <a:rPr lang="en-GB" sz="1600" b="1" dirty="0" smtClean="0">
                <a:solidFill>
                  <a:schemeClr val="accent1"/>
                </a:solidFill>
                <a:latin typeface="Calibri" panose="020F0502020204030204" pitchFamily="34" charset="0"/>
                <a:ea typeface="Raleway Light"/>
                <a:cs typeface="Calibri" panose="020F0502020204030204" pitchFamily="34" charset="0"/>
                <a:sym typeface="Raleway Light"/>
              </a:rPr>
              <a:t>!</a:t>
            </a:r>
            <a:endParaRPr sz="1200" b="1" dirty="0">
              <a:solidFill>
                <a:schemeClr val="accent1"/>
              </a:solidFill>
              <a:latin typeface="Calibri" panose="020F0502020204030204" pitchFamily="34" charset="0"/>
              <a:ea typeface="Raleway Light"/>
              <a:cs typeface="Calibri" panose="020F0502020204030204" pitchFamily="34" charset="0"/>
              <a:sym typeface="Raleway Light"/>
            </a:endParaRPr>
          </a:p>
        </p:txBody>
      </p:sp>
      <p:sp>
        <p:nvSpPr>
          <p:cNvPr id="223" name="Google Shape;223;p17"/>
          <p:cNvSpPr txBox="1">
            <a:spLocks noGrp="1"/>
          </p:cNvSpPr>
          <p:nvPr>
            <p:ph type="body" idx="1"/>
          </p:nvPr>
        </p:nvSpPr>
        <p:spPr>
          <a:xfrm>
            <a:off x="922000" y="1449185"/>
            <a:ext cx="3543300" cy="31699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Συλλογισμοί</a:t>
            </a: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285750" lvl="0" indent="-285750" algn="l" rtl="0">
              <a:lnSpc>
                <a:spcPct val="100000"/>
              </a:lnSpc>
              <a:spcBef>
                <a:spcPts val="601"/>
              </a:spcBef>
              <a:spcAft>
                <a:spcPts val="0"/>
              </a:spcAft>
              <a:buSzPts val="1800"/>
              <a:buFont typeface="Noto Sans Symbols"/>
              <a:buChar char="▪"/>
            </a:pP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Στην προηγούμενη άσκηση, προσδιορίσατε τις καθημερινές σας δραστηριότητες, καθορίσατε τη στρατηγική που θα υιοθετήσετε και παρακολουθήσατε το χρόνο σας στην καθημερινότητά σας. Λαμβάνοντας υπόψη τις προσδοκίες της κοινωνίας σχετικά με τις γυναίκες</a:t>
            </a:r>
            <a:r>
              <a:rPr lang="en-US" sz="1200" dirty="0" smtClean="0">
                <a:solidFill>
                  <a:schemeClr val="dk1"/>
                </a:solidFill>
                <a:latin typeface="Calibri" panose="020F0502020204030204" pitchFamily="34" charset="0"/>
                <a:ea typeface="Raleway Light"/>
                <a:cs typeface="Calibri" panose="020F0502020204030204" pitchFamily="34" charset="0"/>
                <a:sym typeface="Raleway Light"/>
              </a:rPr>
              <a:t>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και το επακόλουθο ψυχικό φορτίο. </a:t>
            </a:r>
            <a:r>
              <a:rPr lang="el-GR" sz="1200" dirty="0">
                <a:solidFill>
                  <a:schemeClr val="dk1"/>
                </a:solidFill>
                <a:latin typeface="Calibri" panose="020F0502020204030204" pitchFamily="34" charset="0"/>
                <a:ea typeface="Raleway Light"/>
                <a:cs typeface="Calibri" panose="020F0502020204030204" pitchFamily="34" charset="0"/>
                <a:sym typeface="Raleway Light"/>
              </a:rPr>
              <a:t>Σ</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κεφτείτε τρόπους ανάθεσης, μείωσης ή εξάλειψής τους.</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Font typeface="Noto Sans Symbols"/>
              <a:buChar char="▪"/>
            </a:pP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Δώστε  έμφαση στο χρόνο που κερδίζετε από την ανάθεση, τη μείωση και την εξάλειψη δραστηριοτήτων που σχετίζονται με το φύλο</a:t>
            </a:r>
            <a:r>
              <a:rPr lang="en-GB" sz="1200" dirty="0" smtClean="0">
                <a:solidFill>
                  <a:schemeClr val="dk1"/>
                </a:solidFill>
                <a:latin typeface="Raleway Light"/>
                <a:ea typeface="Raleway Light"/>
                <a:cs typeface="Raleway Light"/>
                <a:sym typeface="Raleway Light"/>
              </a:rPr>
              <a:t>.</a:t>
            </a:r>
            <a:endParaRPr dirty="0"/>
          </a:p>
          <a:p>
            <a:pPr marL="285750" lvl="0" indent="-171450" algn="l" rtl="0">
              <a:lnSpc>
                <a:spcPct val="100000"/>
              </a:lnSpc>
              <a:spcBef>
                <a:spcPts val="601"/>
              </a:spcBef>
              <a:spcAft>
                <a:spcPts val="0"/>
              </a:spcAft>
              <a:buSzPts val="1800"/>
              <a:buFont typeface="Noto Sans Symbols"/>
              <a:buNone/>
            </a:pPr>
            <a:endParaRPr sz="1200" dirty="0">
              <a:solidFill>
                <a:schemeClr val="dk1"/>
              </a:solidFill>
              <a:latin typeface="Raleway Light"/>
              <a:ea typeface="Raleway Light"/>
              <a:cs typeface="Raleway Light"/>
              <a:sym typeface="Raleway Light"/>
            </a:endParaRPr>
          </a:p>
          <a:p>
            <a:pPr marL="0" lvl="0" indent="0" algn="l" rtl="0">
              <a:lnSpc>
                <a:spcPct val="100000"/>
              </a:lnSpc>
              <a:spcBef>
                <a:spcPts val="601"/>
              </a:spcBef>
              <a:spcAft>
                <a:spcPts val="0"/>
              </a:spcAft>
              <a:buSzPts val="1800"/>
              <a:buNone/>
            </a:pPr>
            <a:endParaRPr sz="1300" dirty="0">
              <a:solidFill>
                <a:schemeClr val="dk1"/>
              </a:solidFill>
              <a:latin typeface="Raleway Light"/>
              <a:ea typeface="Raleway Light"/>
              <a:cs typeface="Raleway Light"/>
              <a:sym typeface="Raleway Light"/>
            </a:endParaRPr>
          </a:p>
          <a:p>
            <a:pPr marL="0" lvl="0" indent="0" algn="l" rtl="0">
              <a:lnSpc>
                <a:spcPct val="100000"/>
              </a:lnSpc>
              <a:spcBef>
                <a:spcPts val="601"/>
              </a:spcBef>
              <a:spcAft>
                <a:spcPts val="0"/>
              </a:spcAft>
              <a:buSzPts val="1800"/>
              <a:buNone/>
            </a:pPr>
            <a:endParaRPr sz="1200" b="1" dirty="0">
              <a:solidFill>
                <a:srgbClr val="FFB600"/>
              </a:solidFill>
              <a:latin typeface="Raleway Light"/>
              <a:ea typeface="Raleway Light"/>
              <a:cs typeface="Raleway Light"/>
              <a:sym typeface="Raleway Light"/>
            </a:endParaRPr>
          </a:p>
        </p:txBody>
      </p:sp>
      <p:grpSp>
        <p:nvGrpSpPr>
          <p:cNvPr id="224" name="Google Shape;224;p17"/>
          <p:cNvGrpSpPr/>
          <p:nvPr/>
        </p:nvGrpSpPr>
        <p:grpSpPr>
          <a:xfrm>
            <a:off x="7964732" y="329097"/>
            <a:ext cx="977040" cy="722852"/>
            <a:chOff x="5255200" y="3006475"/>
            <a:chExt cx="511700" cy="378575"/>
          </a:xfrm>
        </p:grpSpPr>
        <p:sp>
          <p:nvSpPr>
            <p:cNvPr id="225" name="Google Shape;225;p17"/>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26" name="Google Shape;226;p17"/>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8"/>
          <p:cNvSpPr txBox="1">
            <a:spLocks noGrp="1"/>
          </p:cNvSpPr>
          <p:nvPr>
            <p:ph type="ctrTitle"/>
          </p:nvPr>
        </p:nvSpPr>
        <p:spPr>
          <a:xfrm>
            <a:off x="678875" y="2878504"/>
            <a:ext cx="77724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6000"/>
              <a:buNone/>
            </a:pPr>
            <a:r>
              <a:rPr lang="el-GR" b="1" dirty="0" smtClean="0">
                <a:solidFill>
                  <a:schemeClr val="lt1"/>
                </a:solidFill>
                <a:latin typeface="Calibri" panose="020F0502020204030204" pitchFamily="34" charset="0"/>
                <a:cs typeface="Calibri" panose="020F0502020204030204" pitchFamily="34" charset="0"/>
              </a:rPr>
              <a:t>Προσωπικό πλάνο στρατηγικής</a:t>
            </a:r>
            <a:endParaRPr b="1" dirty="0">
              <a:solidFill>
                <a:schemeClr val="lt1"/>
              </a:solidFill>
              <a:latin typeface="Calibri" panose="020F0502020204030204" pitchFamily="34" charset="0"/>
              <a:cs typeface="Calibri" panose="020F0502020204030204" pitchFamily="34" charset="0"/>
            </a:endParaRPr>
          </a:p>
        </p:txBody>
      </p:sp>
      <p:pic>
        <p:nvPicPr>
          <p:cNvPr id="232" name="Google Shape;232;p18"/>
          <p:cNvPicPr preferRelativeResize="0"/>
          <p:nvPr/>
        </p:nvPicPr>
        <p:blipFill rotWithShape="1">
          <a:blip r:embed="rId3">
            <a:alphaModFix/>
          </a:blip>
          <a:srcRect/>
          <a:stretch/>
        </p:blipFill>
        <p:spPr>
          <a:xfrm>
            <a:off x="7490559" y="390985"/>
            <a:ext cx="1261876" cy="13179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9"/>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2800" dirty="0" smtClean="0">
                <a:latin typeface="Calibri" panose="020F0502020204030204" pitchFamily="34" charset="0"/>
                <a:ea typeface="Raleway Light"/>
                <a:cs typeface="Calibri" panose="020F0502020204030204" pitchFamily="34" charset="0"/>
                <a:sym typeface="Raleway Light"/>
              </a:rPr>
              <a:t>Τι γνωρίζετε για </a:t>
            </a:r>
            <a:r>
              <a:rPr lang="el-GR" sz="2800" dirty="0" smtClean="0">
                <a:solidFill>
                  <a:srgbClr val="FFB600"/>
                </a:solidFill>
                <a:latin typeface="Calibri" panose="020F0502020204030204" pitchFamily="34" charset="0"/>
                <a:ea typeface="Raleway Light"/>
                <a:cs typeface="Calibri" panose="020F0502020204030204" pitchFamily="34" charset="0"/>
                <a:sym typeface="Raleway Light"/>
              </a:rPr>
              <a:t>το πλάνο στρατηγικής στη Διαχείριση Χρόνου</a:t>
            </a:r>
            <a:r>
              <a:rPr lang="en-GB" sz="2800" dirty="0" smtClean="0">
                <a:solidFill>
                  <a:srgbClr val="FFB600"/>
                </a:solidFill>
                <a:latin typeface="Calibri" panose="020F0502020204030204" pitchFamily="34" charset="0"/>
                <a:ea typeface="Raleway Light"/>
                <a:cs typeface="Calibri" panose="020F0502020204030204" pitchFamily="34" charset="0"/>
                <a:sym typeface="Raleway Light"/>
              </a:rPr>
              <a:t>?</a:t>
            </a:r>
            <a:endParaRPr sz="2800" dirty="0">
              <a:solidFill>
                <a:srgbClr val="FFB600"/>
              </a:solidFill>
              <a:latin typeface="Calibri" panose="020F0502020204030204" pitchFamily="34" charset="0"/>
              <a:ea typeface="Raleway Light"/>
              <a:cs typeface="Calibri" panose="020F0502020204030204" pitchFamily="34" charset="0"/>
              <a:sym typeface="Raleway Light"/>
            </a:endParaRPr>
          </a:p>
        </p:txBody>
      </p:sp>
      <p:sp>
        <p:nvSpPr>
          <p:cNvPr id="238" name="Google Shape;238;p19"/>
          <p:cNvSpPr txBox="1">
            <a:spLocks noGrp="1"/>
          </p:cNvSpPr>
          <p:nvPr>
            <p:ph type="body" idx="1"/>
          </p:nvPr>
        </p:nvSpPr>
        <p:spPr>
          <a:xfrm>
            <a:off x="922001" y="2571750"/>
            <a:ext cx="7627639" cy="236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endParaRPr sz="1300" dirty="0">
              <a:latin typeface="Raleway Light"/>
              <a:ea typeface="Raleway Light"/>
              <a:cs typeface="Raleway Light"/>
              <a:sym typeface="Raleway Light"/>
            </a:endParaRPr>
          </a:p>
          <a:p>
            <a:pPr marL="0" lvl="0" indent="0" algn="l" rtl="0">
              <a:lnSpc>
                <a:spcPct val="100000"/>
              </a:lnSpc>
              <a:spcBef>
                <a:spcPts val="601"/>
              </a:spcBef>
              <a:spcAft>
                <a:spcPts val="0"/>
              </a:spcAft>
              <a:buSzPts val="1800"/>
              <a:buNone/>
            </a:pPr>
            <a:r>
              <a:rPr lang="el-GR" sz="1300" b="0" i="0" dirty="0" smtClean="0">
                <a:solidFill>
                  <a:srgbClr val="64676E"/>
                </a:solidFill>
                <a:latin typeface="Calibri" panose="020F0502020204030204" pitchFamily="34" charset="0"/>
                <a:ea typeface="Raleway Light"/>
                <a:cs typeface="Calibri" panose="020F0502020204030204" pitchFamily="34" charset="0"/>
                <a:sym typeface="Raleway Light"/>
              </a:rPr>
              <a:t>Μερικοί άνθρωποι περνούν όλη τους την ζωή δουλεύοντας σκληρά, χωρίς να σκέφτονται τι τους ωθεί να κάνουν αυτή την δουλειά, ποια είναι τα όνειρά τους και οι  προσωπικές τους απόψεις για την ζωή</a:t>
            </a:r>
            <a:r>
              <a:rPr lang="en-GB" sz="1300" b="0" i="0" dirty="0" smtClean="0">
                <a:solidFill>
                  <a:srgbClr val="64676E"/>
                </a:solidFill>
                <a:latin typeface="Calibri" panose="020F0502020204030204" pitchFamily="34" charset="0"/>
                <a:ea typeface="Raleway Light"/>
                <a:cs typeface="Calibri" panose="020F0502020204030204" pitchFamily="34" charset="0"/>
                <a:sym typeface="Raleway Light"/>
              </a:rPr>
              <a:t>.</a:t>
            </a:r>
            <a:r>
              <a:rPr lang="el-GR" sz="1300" b="0" i="0" dirty="0" smtClean="0">
                <a:solidFill>
                  <a:srgbClr val="64676E"/>
                </a:solidFill>
                <a:latin typeface="Calibri" panose="020F0502020204030204" pitchFamily="34" charset="0"/>
                <a:ea typeface="Raleway Light"/>
                <a:cs typeface="Calibri" panose="020F0502020204030204" pitchFamily="34" charset="0"/>
                <a:sym typeface="Raleway Light"/>
              </a:rPr>
              <a:t> Είναι πολύ σημαντικό να γνωρίζετε ποια είναι τα όνειρα και τα θέλω σας </a:t>
            </a:r>
            <a:r>
              <a:rPr lang="en-GB" sz="1300" b="0" i="0" dirty="0" smtClean="0">
                <a:solidFill>
                  <a:srgbClr val="64676E"/>
                </a:solidFill>
                <a:latin typeface="Calibri" panose="020F0502020204030204" pitchFamily="34" charset="0"/>
                <a:ea typeface="Raleway Light"/>
                <a:cs typeface="Calibri" panose="020F0502020204030204" pitchFamily="34" charset="0"/>
                <a:sym typeface="Raleway Light"/>
              </a:rPr>
              <a:t>: </a:t>
            </a:r>
            <a:r>
              <a:rPr lang="el-GR" sz="1300" b="0" i="0" dirty="0" smtClean="0">
                <a:solidFill>
                  <a:srgbClr val="64676E"/>
                </a:solidFill>
                <a:latin typeface="Calibri" panose="020F0502020204030204" pitchFamily="34" charset="0"/>
                <a:ea typeface="Raleway Light"/>
                <a:cs typeface="Calibri" panose="020F0502020204030204" pitchFamily="34" charset="0"/>
                <a:sym typeface="Raleway Light"/>
              </a:rPr>
              <a:t>αν το μονοπάτι που θα πρέπει να ακολουθήσετε για να επιτευχθούν  οι στόχοι σας είναι ξεκάθαρο, τότε όλος ο κόπος και η δουλειά που έχετε κάνει έχουν απόλυτο νόημα. Στη συνέχεια θα βρείτε όλα τα απαραίτητα εργαλεία που θα σας χρειαστούν για αυτή την διαδρομή</a:t>
            </a:r>
            <a:r>
              <a:rPr lang="en-GB" sz="1300" b="0" i="0" dirty="0" smtClean="0">
                <a:solidFill>
                  <a:srgbClr val="64676E"/>
                </a:solidFill>
                <a:latin typeface="Calibri" panose="020F0502020204030204" pitchFamily="34" charset="0"/>
                <a:ea typeface="Raleway Light"/>
                <a:cs typeface="Calibri" panose="020F0502020204030204" pitchFamily="34" charset="0"/>
                <a:sym typeface="Raleway Light"/>
              </a:rPr>
              <a:t>.</a:t>
            </a:r>
            <a:r>
              <a:rPr lang="en-GB" sz="1300" dirty="0">
                <a:latin typeface="Calibri" panose="020F0502020204030204" pitchFamily="34" charset="0"/>
                <a:ea typeface="Raleway Light"/>
                <a:cs typeface="Calibri" panose="020F0502020204030204" pitchFamily="34" charset="0"/>
                <a:sym typeface="Raleway Light"/>
              </a:rPr>
              <a:t/>
            </a:r>
            <a:br>
              <a:rPr lang="en-GB" sz="1300" dirty="0">
                <a:latin typeface="Calibri" panose="020F0502020204030204" pitchFamily="34" charset="0"/>
                <a:ea typeface="Raleway Light"/>
                <a:cs typeface="Calibri" panose="020F0502020204030204" pitchFamily="34" charset="0"/>
                <a:sym typeface="Raleway Light"/>
              </a:rPr>
            </a:br>
            <a:endParaRPr sz="1300" dirty="0">
              <a:latin typeface="Calibri" panose="020F0502020204030204" pitchFamily="34" charset="0"/>
              <a:ea typeface="Raleway Light"/>
              <a:cs typeface="Calibri" panose="020F0502020204030204" pitchFamily="34" charset="0"/>
              <a:sym typeface="Raleway Light"/>
            </a:endParaRPr>
          </a:p>
        </p:txBody>
      </p:sp>
      <p:sp>
        <p:nvSpPr>
          <p:cNvPr id="239" name="Google Shape;239;p19"/>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a:spLocks noGrp="1"/>
          </p:cNvSpPr>
          <p:nvPr>
            <p:ph type="body" idx="1"/>
          </p:nvPr>
        </p:nvSpPr>
        <p:spPr>
          <a:xfrm>
            <a:off x="3848430" y="4031027"/>
            <a:ext cx="4643562" cy="59552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GB" sz="7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marL="0" lvl="0" indent="0" algn="l" rtl="0">
              <a:lnSpc>
                <a:spcPct val="100000"/>
              </a:lnSpc>
              <a:spcBef>
                <a:spcPts val="0"/>
              </a:spcBef>
              <a:spcAft>
                <a:spcPts val="0"/>
              </a:spcAft>
              <a:buSzPts val="1800"/>
              <a:buNone/>
            </a:pPr>
            <a:r>
              <a:rPr lang="en-GB" sz="700">
                <a:solidFill>
                  <a:srgbClr val="981C22"/>
                </a:solidFill>
              </a:rPr>
              <a:t>Project number 2021-1-RO01-KA220-ADU-000026741</a:t>
            </a: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p:txBody>
      </p:sp>
      <p:pic>
        <p:nvPicPr>
          <p:cNvPr id="72" name="Google Shape;72;p2" descr="Text&#10;&#10;Description automatically generated with medium confidence"/>
          <p:cNvPicPr preferRelativeResize="0"/>
          <p:nvPr/>
        </p:nvPicPr>
        <p:blipFill rotWithShape="1">
          <a:blip r:embed="rId3">
            <a:alphaModFix/>
          </a:blip>
          <a:srcRect/>
          <a:stretch/>
        </p:blipFill>
        <p:spPr>
          <a:xfrm>
            <a:off x="922001" y="4031027"/>
            <a:ext cx="2838616" cy="595528"/>
          </a:xfrm>
          <a:prstGeom prst="rect">
            <a:avLst/>
          </a:prstGeom>
          <a:noFill/>
          <a:ln>
            <a:noFill/>
          </a:ln>
        </p:spPr>
      </p:pic>
      <p:pic>
        <p:nvPicPr>
          <p:cNvPr id="73" name="Google Shape;73;p2"/>
          <p:cNvPicPr preferRelativeResize="0"/>
          <p:nvPr/>
        </p:nvPicPr>
        <p:blipFill rotWithShape="1">
          <a:blip r:embed="rId4">
            <a:alphaModFix/>
          </a:blip>
          <a:srcRect/>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0"/>
          <p:cNvSpPr txBox="1">
            <a:spLocks noGrp="1"/>
          </p:cNvSpPr>
          <p:nvPr>
            <p:ph type="body" idx="1"/>
          </p:nvPr>
        </p:nvSpPr>
        <p:spPr>
          <a:xfrm>
            <a:off x="621131" y="327816"/>
            <a:ext cx="4013213" cy="449990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Ένα πλάνο στρατηγικής που ανταποκρίνεται στις ανάγκες, στα όνειρα και στις ικανότητές σας, θα έχει διαφορετικό περιεχόμενο, οπότε θα πρέπει να δώσετε ιδιαίτερη προσοχή</a:t>
            </a:r>
            <a:r>
              <a:rPr lang="en-GB" sz="13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Font typeface="Noto Sans Symbols"/>
              <a:buChar char="❖"/>
            </a:pPr>
            <a:r>
              <a:rPr lang="el-GR" sz="1300" dirty="0" smtClean="0">
                <a:latin typeface="Calibri" panose="020F0502020204030204" pitchFamily="34" charset="0"/>
                <a:ea typeface="Raleway Light"/>
                <a:cs typeface="Calibri" panose="020F0502020204030204" pitchFamily="34" charset="0"/>
                <a:sym typeface="Raleway Light"/>
              </a:rPr>
              <a:t>Στο καθορισμό στόχων και χρονικού περιορισμού των καθηκόντων σας</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χρησιμοποιείστε διάγραμμα – όπως αναφέρεται και στην προηγούμενη ενότητα.</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Font typeface="Noto Sans Symbols"/>
              <a:buChar char="❖"/>
            </a:pPr>
            <a:r>
              <a:rPr lang="el-GR" sz="1300" dirty="0" smtClean="0">
                <a:latin typeface="Calibri" panose="020F0502020204030204" pitchFamily="34" charset="0"/>
                <a:ea typeface="Raleway Light"/>
                <a:cs typeface="Calibri" panose="020F0502020204030204" pitchFamily="34" charset="0"/>
                <a:sym typeface="Raleway Light"/>
              </a:rPr>
              <a:t>Σκεφτείτε καλά τις προτεραιότητές σας</a:t>
            </a:r>
            <a:r>
              <a:rPr lang="el-GR" sz="1300" dirty="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χρησιμοποιήστε τον πίνακα </a:t>
            </a:r>
            <a:r>
              <a:rPr lang="en-GB" sz="1300" dirty="0" smtClean="0">
                <a:latin typeface="Calibri" panose="020F0502020204030204" pitchFamily="34" charset="0"/>
                <a:ea typeface="Raleway Light"/>
                <a:cs typeface="Calibri" panose="020F0502020204030204" pitchFamily="34" charset="0"/>
                <a:sym typeface="Raleway Light"/>
              </a:rPr>
              <a:t>Eisenhower, </a:t>
            </a:r>
            <a:r>
              <a:rPr lang="el-GR" sz="1300" dirty="0" smtClean="0">
                <a:latin typeface="Calibri" panose="020F0502020204030204" pitchFamily="34" charset="0"/>
                <a:ea typeface="Raleway Light"/>
                <a:cs typeface="Calibri" panose="020F0502020204030204" pitchFamily="34" charset="0"/>
                <a:sym typeface="Raleway Light"/>
              </a:rPr>
              <a:t>όπως εξηγήθηκε και στην προηγούμενη ενότητα.</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Font typeface="Noto Sans Symbols"/>
              <a:buChar char="❖"/>
            </a:pPr>
            <a:r>
              <a:rPr lang="el-GR" sz="1300" dirty="0" smtClean="0">
                <a:latin typeface="Calibri" panose="020F0502020204030204" pitchFamily="34" charset="0"/>
                <a:ea typeface="Raleway Light"/>
                <a:cs typeface="Calibri" panose="020F0502020204030204" pitchFamily="34" charset="0"/>
                <a:sym typeface="Raleway Light"/>
              </a:rPr>
              <a:t>Κάντε ένα διάλειμμα μεταξύ των καθηκόντων σας</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διαφορετικά είναι σχεδόν σίγουρο ότι θα χάσετε τη συγκέντρωση και το κίνητρό σας</a:t>
            </a:r>
            <a:r>
              <a:rPr lang="en-GB" sz="1300" dirty="0" smtClean="0">
                <a:latin typeface="Calibri" panose="020F0502020204030204" pitchFamily="34" charset="0"/>
                <a:ea typeface="Raleway Light"/>
                <a:cs typeface="Calibri" panose="020F0502020204030204" pitchFamily="34" charset="0"/>
                <a:sym typeface="Raleway Light"/>
              </a:rPr>
              <a:t>)</a:t>
            </a:r>
            <a:r>
              <a:rPr lang="el-GR" sz="13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Font typeface="Noto Sans Symbols"/>
              <a:buChar char="❖"/>
            </a:pPr>
            <a:r>
              <a:rPr lang="el-GR" sz="1300" dirty="0" smtClean="0">
                <a:latin typeface="Calibri" panose="020F0502020204030204" pitchFamily="34" charset="0"/>
                <a:ea typeface="Raleway Light"/>
                <a:cs typeface="Calibri" panose="020F0502020204030204" pitchFamily="34" charset="0"/>
                <a:sym typeface="Raleway Light"/>
              </a:rPr>
              <a:t>Οργανωθείτε </a:t>
            </a:r>
            <a:r>
              <a:rPr lang="en-GB" sz="1300" dirty="0" smtClean="0">
                <a:latin typeface="Calibri" panose="020F0502020204030204" pitchFamily="34" charset="0"/>
                <a:ea typeface="Raleway Light"/>
                <a:cs typeface="Calibri" panose="020F0502020204030204" pitchFamily="34" charset="0"/>
                <a:sym typeface="Raleway Light"/>
              </a:rPr>
              <a:t>(</a:t>
            </a:r>
            <a:r>
              <a:rPr lang="el-GR" sz="1300" dirty="0" smtClean="0">
                <a:latin typeface="Calibri" panose="020F0502020204030204" pitchFamily="34" charset="0"/>
                <a:ea typeface="Raleway Light"/>
                <a:cs typeface="Calibri" panose="020F0502020204030204" pitchFamily="34" charset="0"/>
                <a:sym typeface="Raleway Light"/>
              </a:rPr>
              <a:t>σκεφτείτε ποιες ώρες της ημέρας είναι πιο παραγωγικές, ώστε να οργανώσετε τις δραστηριότητές σας</a:t>
            </a:r>
            <a:r>
              <a:rPr lang="en-GB" sz="1300" dirty="0" smtClean="0">
                <a:latin typeface="Calibri" panose="020F0502020204030204" pitchFamily="34" charset="0"/>
                <a:ea typeface="Raleway Light"/>
                <a:cs typeface="Calibri" panose="020F0502020204030204" pitchFamily="34" charset="0"/>
                <a:sym typeface="Raleway Light"/>
              </a:rPr>
              <a:t>)</a:t>
            </a:r>
            <a:r>
              <a:rPr lang="el-GR" sz="13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Font typeface="Noto Sans Symbols"/>
              <a:buChar char="❖"/>
            </a:pPr>
            <a:r>
              <a:rPr lang="el-GR" sz="1300" dirty="0" smtClean="0">
                <a:latin typeface="Calibri" panose="020F0502020204030204" pitchFamily="34" charset="0"/>
                <a:ea typeface="Raleway Light"/>
                <a:cs typeface="Calibri" panose="020F0502020204030204" pitchFamily="34" charset="0"/>
                <a:sym typeface="Raleway Light"/>
              </a:rPr>
              <a:t>Αφαιρέστε τις μη αναγκαίες δραστηριότητες.</a:t>
            </a:r>
            <a:r>
              <a:rPr lang="en-GB" sz="1300" dirty="0" smtClean="0">
                <a:latin typeface="Calibri" panose="020F0502020204030204" pitchFamily="34" charset="0"/>
                <a:ea typeface="Raleway Light"/>
                <a:cs typeface="Calibri" panose="020F0502020204030204" pitchFamily="34" charset="0"/>
                <a:sym typeface="Raleway Light"/>
              </a:rPr>
              <a:t> </a:t>
            </a:r>
            <a:endParaRPr lang="el-GR" sz="1300" dirty="0" smtClean="0">
              <a:latin typeface="Calibri" panose="020F0502020204030204" pitchFamily="34" charset="0"/>
              <a:ea typeface="Raleway Light"/>
              <a:cs typeface="Calibri" panose="020F0502020204030204" pitchFamily="34" charset="0"/>
              <a:sym typeface="Raleway Light"/>
            </a:endParaRPr>
          </a:p>
          <a:p>
            <a:pPr marL="285750" lvl="0" indent="-285750" algn="l" rtl="0">
              <a:lnSpc>
                <a:spcPct val="100000"/>
              </a:lnSpc>
              <a:spcBef>
                <a:spcPts val="601"/>
              </a:spcBef>
              <a:spcAft>
                <a:spcPts val="0"/>
              </a:spcAft>
              <a:buSzPts val="1800"/>
              <a:buFont typeface="Noto Sans Symbols"/>
              <a:buChar char="❖"/>
            </a:pPr>
            <a:r>
              <a:rPr lang="el-GR" sz="1300" dirty="0" smtClean="0">
                <a:latin typeface="Calibri" panose="020F0502020204030204" pitchFamily="34" charset="0"/>
                <a:ea typeface="Raleway Light"/>
                <a:cs typeface="Calibri" panose="020F0502020204030204" pitchFamily="34" charset="0"/>
                <a:sym typeface="Raleway Light"/>
              </a:rPr>
              <a:t>Προγραμματίστε από πριν τις υποχρεώσεις της ημέρας.</a:t>
            </a:r>
            <a:endParaRPr dirty="0">
              <a:latin typeface="Calibri" panose="020F0502020204030204" pitchFamily="34" charset="0"/>
              <a:cs typeface="Calibri" panose="020F0502020204030204" pitchFamily="34" charset="0"/>
            </a:endParaRPr>
          </a:p>
        </p:txBody>
      </p:sp>
      <p:sp>
        <p:nvSpPr>
          <p:cNvPr id="245" name="Google Shape;245;p20"/>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pic>
        <p:nvPicPr>
          <p:cNvPr id="246" name="Google Shape;246;p20"/>
          <p:cNvPicPr preferRelativeResize="0"/>
          <p:nvPr/>
        </p:nvPicPr>
        <p:blipFill rotWithShape="1">
          <a:blip r:embed="rId3">
            <a:alphaModFix/>
          </a:blip>
          <a:srcRect/>
          <a:stretch/>
        </p:blipFill>
        <p:spPr>
          <a:xfrm>
            <a:off x="4817914" y="457201"/>
            <a:ext cx="2973813" cy="3971358"/>
          </a:xfrm>
          <a:prstGeom prst="rect">
            <a:avLst/>
          </a:prstGeom>
          <a:noFill/>
          <a:ln>
            <a:noFill/>
          </a:ln>
        </p:spPr>
      </p:pic>
      <p:sp>
        <p:nvSpPr>
          <p:cNvPr id="247" name="Google Shape;247;p20"/>
          <p:cNvSpPr txBox="1"/>
          <p:nvPr/>
        </p:nvSpPr>
        <p:spPr>
          <a:xfrm>
            <a:off x="5312664" y="4420072"/>
            <a:ext cx="2542674" cy="18466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600" b="1" i="0" u="none" strike="noStrike" cap="none">
                <a:solidFill>
                  <a:srgbClr val="FFB600"/>
                </a:solidFill>
                <a:latin typeface="Raleway Light"/>
                <a:ea typeface="Raleway Light"/>
                <a:cs typeface="Raleway Light"/>
                <a:sym typeface="Raleway Light"/>
              </a:rPr>
              <a:t>Source: </a:t>
            </a:r>
            <a:r>
              <a:rPr lang="en-GB" sz="600" b="1" i="0" u="sng" strike="noStrike" cap="none">
                <a:solidFill>
                  <a:srgbClr val="B3B3B3"/>
                </a:solidFill>
                <a:latin typeface="Raleway Light"/>
                <a:ea typeface="Raleway Light"/>
                <a:cs typeface="Raleway Light"/>
                <a:sym typeface="Raleway Light"/>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www.shorturl.at/knzEU</a:t>
            </a:r>
            <a:r>
              <a:rPr lang="en-GB" sz="600" b="1" i="0" u="none" strike="noStrike" cap="none">
                <a:solidFill>
                  <a:srgbClr val="B3B3B3"/>
                </a:solidFill>
                <a:latin typeface="Raleway Light"/>
                <a:ea typeface="Raleway Light"/>
                <a:cs typeface="Raleway Light"/>
                <a:sym typeface="Raleway Light"/>
              </a:rPr>
              <a:t> </a:t>
            </a:r>
            <a:endParaRPr/>
          </a:p>
        </p:txBody>
      </p:sp>
      <p:pic>
        <p:nvPicPr>
          <p:cNvPr id="248" name="Google Shape;248;p20" descr="Uma imagem com objeto, peça-de-xadrez&#10;&#10;Descrição gerada automaticamente"/>
          <p:cNvPicPr preferRelativeResize="0"/>
          <p:nvPr/>
        </p:nvPicPr>
        <p:blipFill rotWithShape="1">
          <a:blip r:embed="rId5">
            <a:alphaModFix/>
          </a:blip>
          <a:srcRect/>
          <a:stretch/>
        </p:blipFill>
        <p:spPr>
          <a:xfrm>
            <a:off x="4813209" y="457201"/>
            <a:ext cx="2978518" cy="397135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21"/>
          <p:cNvGrpSpPr/>
          <p:nvPr/>
        </p:nvGrpSpPr>
        <p:grpSpPr>
          <a:xfrm>
            <a:off x="3703042" y="551462"/>
            <a:ext cx="3799930" cy="3991116"/>
            <a:chOff x="2256567" y="627662"/>
            <a:chExt cx="3799930" cy="3991116"/>
          </a:xfrm>
        </p:grpSpPr>
        <p:sp>
          <p:nvSpPr>
            <p:cNvPr id="254" name="Google Shape;254;p21"/>
            <p:cNvSpPr/>
            <p:nvPr/>
          </p:nvSpPr>
          <p:spPr>
            <a:xfrm rot="-6597333">
              <a:off x="4296826" y="3950027"/>
              <a:ext cx="586303" cy="586303"/>
            </a:xfrm>
            <a:prstGeom prst="ellipse">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255" name="Google Shape;255;p21"/>
            <p:cNvSpPr/>
            <p:nvPr/>
          </p:nvSpPr>
          <p:spPr>
            <a:xfrm rot="-6599386">
              <a:off x="2318596" y="1407533"/>
              <a:ext cx="440541" cy="440541"/>
            </a:xfrm>
            <a:prstGeom prst="ellipse">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256" name="Google Shape;256;p21"/>
            <p:cNvSpPr/>
            <p:nvPr/>
          </p:nvSpPr>
          <p:spPr>
            <a:xfrm>
              <a:off x="2887641" y="2279664"/>
              <a:ext cx="1199287" cy="1199287"/>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l-GR" sz="1401" dirty="0" smtClean="0">
                  <a:solidFill>
                    <a:srgbClr val="981C22"/>
                  </a:solidFill>
                  <a:latin typeface="+mn-lt"/>
                  <a:ea typeface="Raleway ExtraBold"/>
                  <a:cs typeface="Raleway ExtraBold"/>
                  <a:sym typeface="Raleway ExtraBold"/>
                </a:rPr>
                <a:t>Άγχος</a:t>
              </a:r>
              <a:endParaRPr sz="1401" b="0" i="0" u="none" strike="noStrike" cap="none" dirty="0">
                <a:solidFill>
                  <a:srgbClr val="981C22"/>
                </a:solidFill>
                <a:latin typeface="+mn-lt"/>
                <a:ea typeface="Raleway ExtraBold"/>
                <a:cs typeface="Raleway ExtraBold"/>
                <a:sym typeface="Raleway ExtraBold"/>
              </a:endParaRPr>
            </a:p>
          </p:txBody>
        </p:sp>
        <p:sp>
          <p:nvSpPr>
            <p:cNvPr id="257" name="Google Shape;257;p21"/>
            <p:cNvSpPr/>
            <p:nvPr/>
          </p:nvSpPr>
          <p:spPr>
            <a:xfrm>
              <a:off x="4374916" y="627662"/>
              <a:ext cx="1681581" cy="1681581"/>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401" b="1" i="0" u="none" strike="noStrike" cap="none" dirty="0" smtClean="0">
                  <a:solidFill>
                    <a:srgbClr val="981C22"/>
                  </a:solidFill>
                  <a:latin typeface="Calibri" panose="020F0502020204030204" pitchFamily="34" charset="0"/>
                  <a:ea typeface="Raleway ExtraBold"/>
                  <a:cs typeface="Calibri" panose="020F0502020204030204" pitchFamily="34" charset="0"/>
                  <a:sym typeface="Raleway ExtraBold"/>
                </a:rPr>
                <a:t>Χρόνος που χάθηκε</a:t>
              </a:r>
              <a:endParaRPr sz="1401" b="1" i="0" u="none" strike="noStrike" cap="none" dirty="0">
                <a:solidFill>
                  <a:srgbClr val="981C22"/>
                </a:solidFill>
                <a:latin typeface="Calibri" panose="020F0502020204030204" pitchFamily="34" charset="0"/>
                <a:ea typeface="Raleway ExtraBold"/>
                <a:cs typeface="Calibri" panose="020F0502020204030204" pitchFamily="34" charset="0"/>
                <a:sym typeface="Raleway ExtraBold"/>
              </a:endParaRPr>
            </a:p>
          </p:txBody>
        </p:sp>
        <p:sp>
          <p:nvSpPr>
            <p:cNvPr id="258" name="Google Shape;258;p21"/>
            <p:cNvSpPr/>
            <p:nvPr/>
          </p:nvSpPr>
          <p:spPr>
            <a:xfrm>
              <a:off x="2527374" y="2047416"/>
              <a:ext cx="763561" cy="789906"/>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l-GR" sz="900" dirty="0" smtClean="0">
                  <a:solidFill>
                    <a:srgbClr val="981C22"/>
                  </a:solidFill>
                  <a:latin typeface="Calibri" panose="020F0502020204030204" pitchFamily="34" charset="0"/>
                  <a:ea typeface="Raleway ExtraBold"/>
                  <a:cs typeface="Calibri" panose="020F0502020204030204" pitchFamily="34" charset="0"/>
                  <a:sym typeface="Raleway ExtraBold"/>
                </a:rPr>
                <a:t>Στρες</a:t>
              </a:r>
              <a:endParaRPr sz="900" b="0" i="0" u="none" strike="noStrike" cap="none" dirty="0">
                <a:solidFill>
                  <a:srgbClr val="981C22"/>
                </a:solidFill>
                <a:latin typeface="Calibri" panose="020F0502020204030204" pitchFamily="34" charset="0"/>
                <a:ea typeface="Raleway ExtraBold"/>
                <a:cs typeface="Calibri" panose="020F0502020204030204" pitchFamily="34" charset="0"/>
                <a:sym typeface="Raleway ExtraBold"/>
              </a:endParaRPr>
            </a:p>
          </p:txBody>
        </p:sp>
        <p:sp>
          <p:nvSpPr>
            <p:cNvPr id="259" name="Google Shape;259;p21"/>
            <p:cNvSpPr/>
            <p:nvPr/>
          </p:nvSpPr>
          <p:spPr>
            <a:xfrm rot="-6597701">
              <a:off x="3267625" y="1113818"/>
              <a:ext cx="274172" cy="274172"/>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grpSp>
      <p:grpSp>
        <p:nvGrpSpPr>
          <p:cNvPr id="260" name="Google Shape;260;p21"/>
          <p:cNvGrpSpPr/>
          <p:nvPr/>
        </p:nvGrpSpPr>
        <p:grpSpPr>
          <a:xfrm>
            <a:off x="5893670" y="1739566"/>
            <a:ext cx="2440201" cy="2440201"/>
            <a:chOff x="4447194" y="1815766"/>
            <a:chExt cx="2440200" cy="2440200"/>
          </a:xfrm>
        </p:grpSpPr>
        <p:sp>
          <p:nvSpPr>
            <p:cNvPr id="261" name="Google Shape;261;p21"/>
            <p:cNvSpPr/>
            <p:nvPr/>
          </p:nvSpPr>
          <p:spPr>
            <a:xfrm>
              <a:off x="4447194" y="1815766"/>
              <a:ext cx="2440200" cy="2440200"/>
            </a:xfrm>
            <a:prstGeom prst="ellipse">
              <a:avLst/>
            </a:prstGeom>
            <a:solidFill>
              <a:schemeClr val="accent1"/>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262" name="Google Shape;262;p21"/>
            <p:cNvSpPr txBox="1"/>
            <p:nvPr/>
          </p:nvSpPr>
          <p:spPr>
            <a:xfrm>
              <a:off x="4735950" y="2504275"/>
              <a:ext cx="1862700" cy="1163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2400" b="0" i="0" u="none" strike="noStrike" cap="none" dirty="0" smtClean="0">
                  <a:solidFill>
                    <a:srgbClr val="FFFFFF"/>
                  </a:solidFill>
                  <a:latin typeface="Calibri" panose="020F0502020204030204" pitchFamily="34" charset="0"/>
                  <a:ea typeface="Raleway ExtraBold"/>
                  <a:cs typeface="Calibri" panose="020F0502020204030204" pitchFamily="34" charset="0"/>
                  <a:sym typeface="Raleway ExtraBold"/>
                </a:rPr>
                <a:t>Χαμηλή ποιότητα στην εργασία</a:t>
              </a:r>
              <a:endParaRPr sz="2400" b="0" i="0" u="none" strike="noStrike" cap="none" dirty="0">
                <a:solidFill>
                  <a:srgbClr val="FFFFFF"/>
                </a:solidFill>
                <a:latin typeface="Calibri" panose="020F0502020204030204" pitchFamily="34" charset="0"/>
                <a:ea typeface="Raleway ExtraBold"/>
                <a:cs typeface="Calibri" panose="020F0502020204030204" pitchFamily="34" charset="0"/>
                <a:sym typeface="Raleway ExtraBold"/>
              </a:endParaRPr>
            </a:p>
          </p:txBody>
        </p:sp>
      </p:grpSp>
      <p:grpSp>
        <p:nvGrpSpPr>
          <p:cNvPr id="263" name="Google Shape;263;p21"/>
          <p:cNvGrpSpPr/>
          <p:nvPr/>
        </p:nvGrpSpPr>
        <p:grpSpPr>
          <a:xfrm>
            <a:off x="5013412" y="1297853"/>
            <a:ext cx="1423801" cy="1423801"/>
            <a:chOff x="3490737" y="1374053"/>
            <a:chExt cx="1423800" cy="1423800"/>
          </a:xfrm>
        </p:grpSpPr>
        <p:sp>
          <p:nvSpPr>
            <p:cNvPr id="264" name="Google Shape;264;p21"/>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265" name="Google Shape;265;p21"/>
            <p:cNvSpPr txBox="1"/>
            <p:nvPr/>
          </p:nvSpPr>
          <p:spPr>
            <a:xfrm>
              <a:off x="3718754" y="1613603"/>
              <a:ext cx="967800" cy="94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001" b="0" i="0" u="none" strike="noStrike" cap="none" dirty="0" smtClean="0">
                  <a:solidFill>
                    <a:srgbClr val="FFFFFF"/>
                  </a:solidFill>
                  <a:latin typeface="Calibri" panose="020F0502020204030204" pitchFamily="34" charset="0"/>
                  <a:ea typeface="Raleway ExtraBold"/>
                  <a:cs typeface="Calibri" panose="020F0502020204030204" pitchFamily="34" charset="0"/>
                  <a:sym typeface="Raleway ExtraBold"/>
                </a:rPr>
                <a:t>Απώλεια ελέγχου</a:t>
              </a:r>
              <a:endParaRPr sz="1001" b="0" i="0" u="none" strike="noStrike" cap="none" dirty="0">
                <a:solidFill>
                  <a:srgbClr val="FFFFFF"/>
                </a:solidFill>
                <a:latin typeface="Calibri" panose="020F0502020204030204" pitchFamily="34" charset="0"/>
                <a:ea typeface="Raleway ExtraBold"/>
                <a:cs typeface="Calibri" panose="020F0502020204030204" pitchFamily="34" charset="0"/>
                <a:sym typeface="Raleway ExtraBold"/>
              </a:endParaRPr>
            </a:p>
          </p:txBody>
        </p:sp>
      </p:grpSp>
      <p:grpSp>
        <p:nvGrpSpPr>
          <p:cNvPr id="266" name="Google Shape;266;p21"/>
          <p:cNvGrpSpPr/>
          <p:nvPr/>
        </p:nvGrpSpPr>
        <p:grpSpPr>
          <a:xfrm>
            <a:off x="4672228" y="2862090"/>
            <a:ext cx="1498800" cy="1498800"/>
            <a:chOff x="644203" y="3718814"/>
            <a:chExt cx="1498800" cy="1498800"/>
          </a:xfrm>
        </p:grpSpPr>
        <p:sp>
          <p:nvSpPr>
            <p:cNvPr id="267" name="Google Shape;267;p21"/>
            <p:cNvSpPr/>
            <p:nvPr/>
          </p:nvSpPr>
          <p:spPr>
            <a:xfrm>
              <a:off x="644203" y="3718814"/>
              <a:ext cx="1498800" cy="1498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268" name="Google Shape;268;p21"/>
            <p:cNvSpPr txBox="1"/>
            <p:nvPr/>
          </p:nvSpPr>
          <p:spPr>
            <a:xfrm>
              <a:off x="856976" y="3995875"/>
              <a:ext cx="1073400" cy="94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001" b="0" i="0" u="none" strike="noStrike" cap="none" dirty="0" smtClean="0">
                  <a:solidFill>
                    <a:srgbClr val="FFFFFF"/>
                  </a:solidFill>
                  <a:latin typeface="Calibri" panose="020F0502020204030204" pitchFamily="34" charset="0"/>
                  <a:ea typeface="Raleway ExtraBold"/>
                  <a:cs typeface="Calibri" panose="020F0502020204030204" pitchFamily="34" charset="0"/>
                  <a:sym typeface="Raleway ExtraBold"/>
                </a:rPr>
                <a:t>Κακή φήμη</a:t>
              </a:r>
              <a:endParaRPr sz="1001" b="0" i="0" u="none" strike="noStrike" cap="none" dirty="0">
                <a:solidFill>
                  <a:srgbClr val="FFFFFF"/>
                </a:solidFill>
                <a:latin typeface="Calibri" panose="020F0502020204030204" pitchFamily="34" charset="0"/>
                <a:ea typeface="Raleway ExtraBold"/>
                <a:cs typeface="Calibri" panose="020F0502020204030204" pitchFamily="34" charset="0"/>
                <a:sym typeface="Raleway ExtraBold"/>
              </a:endParaRPr>
            </a:p>
          </p:txBody>
        </p:sp>
      </p:grpSp>
      <p:grpSp>
        <p:nvGrpSpPr>
          <p:cNvPr id="269" name="Google Shape;269;p21"/>
          <p:cNvGrpSpPr/>
          <p:nvPr/>
        </p:nvGrpSpPr>
        <p:grpSpPr>
          <a:xfrm>
            <a:off x="7334059" y="1114294"/>
            <a:ext cx="1030261" cy="1030261"/>
            <a:chOff x="3490737" y="1374053"/>
            <a:chExt cx="1423800" cy="1423800"/>
          </a:xfrm>
        </p:grpSpPr>
        <p:sp>
          <p:nvSpPr>
            <p:cNvPr id="270" name="Google Shape;270;p21"/>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271" name="Google Shape;271;p21"/>
            <p:cNvSpPr txBox="1"/>
            <p:nvPr/>
          </p:nvSpPr>
          <p:spPr>
            <a:xfrm>
              <a:off x="3582225" y="1613603"/>
              <a:ext cx="1240004" cy="9446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001" b="0" i="0" u="none" strike="noStrike" cap="none" dirty="0" smtClean="0">
                  <a:solidFill>
                    <a:srgbClr val="FFFFFF"/>
                  </a:solidFill>
                  <a:latin typeface="Calibri" panose="020F0502020204030204" pitchFamily="34" charset="0"/>
                  <a:ea typeface="Raleway ExtraBold"/>
                  <a:cs typeface="Calibri" panose="020F0502020204030204" pitchFamily="34" charset="0"/>
                  <a:sym typeface="Raleway ExtraBold"/>
                </a:rPr>
                <a:t>Χαμηλή επίδοση</a:t>
              </a:r>
              <a:endParaRPr sz="1001" b="0" i="0" u="none" strike="noStrike" cap="none" dirty="0">
                <a:solidFill>
                  <a:srgbClr val="FFFFFF"/>
                </a:solidFill>
                <a:latin typeface="Calibri" panose="020F0502020204030204" pitchFamily="34" charset="0"/>
                <a:ea typeface="Raleway ExtraBold"/>
                <a:cs typeface="Calibri" panose="020F0502020204030204" pitchFamily="34" charset="0"/>
                <a:sym typeface="Raleway ExtraBold"/>
              </a:endParaRPr>
            </a:p>
          </p:txBody>
        </p:sp>
      </p:grpSp>
      <p:sp>
        <p:nvSpPr>
          <p:cNvPr id="272" name="Google Shape;272;p21"/>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73" name="Google Shape;273;p21"/>
          <p:cNvSpPr txBox="1"/>
          <p:nvPr/>
        </p:nvSpPr>
        <p:spPr>
          <a:xfrm>
            <a:off x="456100" y="551462"/>
            <a:ext cx="3528795" cy="414527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1"/>
              </a:spcBef>
              <a:spcAft>
                <a:spcPts val="0"/>
              </a:spcAft>
              <a:buNone/>
            </a:pP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Η αναγνώριση των δυσκολιών που επιφέρει η κακή διαχείριση χρόνου, αποτελεί μια συνεχή υπενθύμιση του τι δεν θέλουμε</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FFB600"/>
              </a:buClr>
              <a:buSzPts val="1800"/>
              <a:buFont typeface="Noto Sans Symbols"/>
              <a:buChar char="❖"/>
            </a:pP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Χαμηλή επίδοση</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err="1" smtClean="0">
                <a:solidFill>
                  <a:schemeClr val="dk2"/>
                </a:solidFill>
                <a:latin typeface="Calibri" panose="020F0502020204030204" pitchFamily="34" charset="0"/>
                <a:ea typeface="Raleway Light"/>
                <a:cs typeface="Calibri" panose="020F0502020204030204" pitchFamily="34" charset="0"/>
                <a:sym typeface="Raleway Light"/>
              </a:rPr>
              <a:t>π.χ</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η μη ολοκλήρωση σχετικών δραστηριοτήτων μειώνει την αποτελεσματικότητα</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 </a:t>
            </a:r>
            <a:endParaRPr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FFB600"/>
              </a:buClr>
              <a:buSzPts val="1800"/>
              <a:buFont typeface="Noto Sans Symbols"/>
              <a:buChar char="❖"/>
            </a:pP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Χρόνος που χάθηκε </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r>
              <a:rPr lang="el-GR" sz="1300" b="0" i="0" u="none" strike="noStrike" cap="none" dirty="0" err="1" smtClean="0">
                <a:solidFill>
                  <a:schemeClr val="dk2"/>
                </a:solidFill>
                <a:latin typeface="Calibri" panose="020F0502020204030204" pitchFamily="34" charset="0"/>
                <a:ea typeface="Raleway Light"/>
                <a:cs typeface="Calibri" panose="020F0502020204030204" pitchFamily="34" charset="0"/>
                <a:sym typeface="Raleway Light"/>
              </a:rPr>
              <a:t>π.χ</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η χρήση των μέσων κοινωνικής δικτύωσης ενώ παράλληλα εργάζεστε πάνω σε κάτι άλλο, δεν θα σας αφήσει να ολοκληρώσετε την εργασία σας</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FFB600"/>
              </a:buClr>
              <a:buSzPts val="1800"/>
              <a:buFont typeface="Noto Sans Symbols"/>
              <a:buChar char="❖"/>
            </a:pPr>
            <a:r>
              <a:rPr lang="el-GR" sz="1300" dirty="0" smtClean="0">
                <a:solidFill>
                  <a:schemeClr val="dk2"/>
                </a:solidFill>
                <a:latin typeface="Calibri" panose="020F0502020204030204" pitchFamily="34" charset="0"/>
                <a:ea typeface="Raleway Light"/>
                <a:cs typeface="Calibri" panose="020F0502020204030204" pitchFamily="34" charset="0"/>
                <a:sym typeface="Raleway Light"/>
              </a:rPr>
              <a:t>Απώλεια</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 ελέγχου</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err="1" smtClean="0">
                <a:solidFill>
                  <a:schemeClr val="dk2"/>
                </a:solidFill>
                <a:latin typeface="Calibri" panose="020F0502020204030204" pitchFamily="34" charset="0"/>
                <a:ea typeface="Raleway Light"/>
                <a:cs typeface="Calibri" panose="020F0502020204030204" pitchFamily="34" charset="0"/>
                <a:sym typeface="Raleway Light"/>
              </a:rPr>
              <a:t>π.χ</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αρχίζετε να αγχώνεστε περισσότερο όταν δεν γνωρίζετε τι πρέπει να κάνετε σε μια καινούρια υποχρέωση).</a:t>
            </a:r>
            <a:endParaRPr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FFB600"/>
              </a:buClr>
              <a:buSzPts val="1800"/>
              <a:buFont typeface="Noto Sans Symbols"/>
              <a:buChar char="❖"/>
            </a:pP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Χαμηλή ποιότητα στην εργασία</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err="1" smtClean="0">
                <a:solidFill>
                  <a:schemeClr val="dk2"/>
                </a:solidFill>
                <a:latin typeface="Calibri" panose="020F0502020204030204" pitchFamily="34" charset="0"/>
                <a:ea typeface="Raleway Light"/>
                <a:cs typeface="Calibri" panose="020F0502020204030204" pitchFamily="34" charset="0"/>
                <a:sym typeface="Raleway Light"/>
              </a:rPr>
              <a:t>π.χ</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η βιασύνη στην ολοκλήρωση καθηκόντων επιβαρύνει την επίδοση</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FFB600"/>
              </a:buClr>
              <a:buSzPts val="1800"/>
              <a:buFont typeface="Noto Sans Symbols"/>
              <a:buChar char="❖"/>
            </a:pP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Κακή φήμη</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err="1" smtClean="0">
                <a:solidFill>
                  <a:schemeClr val="dk2"/>
                </a:solidFill>
                <a:latin typeface="Calibri" panose="020F0502020204030204" pitchFamily="34" charset="0"/>
                <a:ea typeface="Raleway Light"/>
                <a:cs typeface="Calibri" panose="020F0502020204030204" pitchFamily="34" charset="0"/>
                <a:sym typeface="Raleway Light"/>
              </a:rPr>
              <a:t>π.χ</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 αν δεν τηρείς τ</a:t>
            </a:r>
            <a:r>
              <a:rPr lang="el-GR" sz="1300" dirty="0" smtClean="0">
                <a:solidFill>
                  <a:schemeClr val="dk2"/>
                </a:solidFill>
                <a:latin typeface="Calibri" panose="020F0502020204030204" pitchFamily="34" charset="0"/>
                <a:ea typeface="Raleway Light"/>
                <a:cs typeface="Calibri" panose="020F0502020204030204" pitchFamily="34" charset="0"/>
                <a:sym typeface="Raleway Light"/>
              </a:rPr>
              <a:t>ις προθεσμίες</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 υπάρχει πιθανότητα να χάσεις τους πελάτες σου</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 </a:t>
            </a:r>
            <a:endParaRPr dirty="0">
              <a:latin typeface="Calibri" panose="020F0502020204030204" pitchFamily="34" charset="0"/>
              <a:cs typeface="Calibri" panose="020F0502020204030204" pitchFamily="34" charset="0"/>
            </a:endParaRPr>
          </a:p>
          <a:p>
            <a:pPr marL="0" marR="0" lvl="0" indent="0" algn="l" rtl="0">
              <a:lnSpc>
                <a:spcPct val="100000"/>
              </a:lnSpc>
              <a:spcBef>
                <a:spcPts val="601"/>
              </a:spcBef>
              <a:spcAft>
                <a:spcPts val="0"/>
              </a:spcAft>
              <a:buNone/>
            </a:pPr>
            <a:endParaRPr sz="1300" b="0" i="0" u="none" strike="noStrike" cap="none" dirty="0">
              <a:solidFill>
                <a:schemeClr val="dk2"/>
              </a:solidFill>
              <a:latin typeface="Raleway Light"/>
              <a:ea typeface="Raleway Light"/>
              <a:cs typeface="Raleway Light"/>
              <a:sym typeface="Raleway Light"/>
            </a:endParaRPr>
          </a:p>
          <a:p>
            <a:pPr marL="0" marR="0" lvl="0" indent="0" algn="l" rtl="0">
              <a:lnSpc>
                <a:spcPct val="100000"/>
              </a:lnSpc>
              <a:spcBef>
                <a:spcPts val="601"/>
              </a:spcBef>
              <a:spcAft>
                <a:spcPts val="0"/>
              </a:spcAft>
              <a:buNone/>
            </a:pPr>
            <a:endParaRPr sz="1300" b="0" i="0" u="none" strike="noStrike" cap="none" dirty="0">
              <a:solidFill>
                <a:srgbClr val="000000"/>
              </a:solidFill>
              <a:latin typeface="Raleway Light"/>
              <a:ea typeface="Raleway Light"/>
              <a:cs typeface="Raleway Light"/>
              <a:sym typeface="Raleway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2"/>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800"/>
              <a:buNone/>
            </a:pPr>
            <a:r>
              <a:rPr lang="el-GR" sz="1600" b="1" dirty="0" smtClean="0">
                <a:solidFill>
                  <a:schemeClr val="accent1"/>
                </a:solidFill>
                <a:latin typeface="Calibri" panose="020F0502020204030204" pitchFamily="34" charset="0"/>
                <a:ea typeface="Raleway Light"/>
                <a:cs typeface="Calibri" panose="020F0502020204030204" pitchFamily="34" charset="0"/>
                <a:sym typeface="Raleway Light"/>
              </a:rPr>
              <a:t>Προσχέδιο στρατηγικού πλάνου</a:t>
            </a:r>
            <a:r>
              <a:rPr lang="en-GB" sz="1400" b="1" dirty="0">
                <a:solidFill>
                  <a:schemeClr val="accent1"/>
                </a:solidFill>
                <a:latin typeface="Calibri" panose="020F0502020204030204" pitchFamily="34" charset="0"/>
                <a:ea typeface="Raleway Light"/>
                <a:cs typeface="Calibri" panose="020F0502020204030204" pitchFamily="34" charset="0"/>
                <a:sym typeface="Raleway Light"/>
              </a:rPr>
              <a:t/>
            </a:r>
            <a:br>
              <a:rPr lang="en-GB" sz="1400" b="1" dirty="0">
                <a:solidFill>
                  <a:schemeClr val="accent1"/>
                </a:solidFill>
                <a:latin typeface="Calibri" panose="020F0502020204030204" pitchFamily="34" charset="0"/>
                <a:ea typeface="Raleway Light"/>
                <a:cs typeface="Calibri" panose="020F0502020204030204" pitchFamily="34" charset="0"/>
                <a:sym typeface="Raleway Light"/>
              </a:rPr>
            </a:br>
            <a:r>
              <a:rPr lang="el-GR" sz="1200" dirty="0" smtClean="0">
                <a:latin typeface="Calibri" panose="020F0502020204030204" pitchFamily="34" charset="0"/>
                <a:ea typeface="Raleway Light"/>
                <a:cs typeface="Calibri" panose="020F0502020204030204" pitchFamily="34" charset="0"/>
                <a:sym typeface="Raleway Light"/>
              </a:rPr>
              <a:t>Σχεδιάστε μια στρατηγική διαχείρισης χρόνου, λαμβάνοντας υπόψη τις προσδοκίες, τις αρχές και τις ανάγκες σας, χωρίς να χρειάζεται να πέσετε θύμα των εμποδίων που προκύπτουν στην καθημερινότητά σας</a:t>
            </a:r>
            <a:r>
              <a:rPr lang="en-GB" sz="1200" dirty="0" smtClean="0">
                <a:latin typeface="Calibri" panose="020F0502020204030204" pitchFamily="34" charset="0"/>
                <a:ea typeface="Raleway Light"/>
                <a:cs typeface="Calibri" panose="020F0502020204030204" pitchFamily="34" charset="0"/>
                <a:sym typeface="Raleway Light"/>
              </a:rPr>
              <a:t>. </a:t>
            </a:r>
            <a:endParaRPr sz="1200" b="1" dirty="0">
              <a:solidFill>
                <a:schemeClr val="accent1"/>
              </a:solidFill>
              <a:latin typeface="Calibri" panose="020F0502020204030204" pitchFamily="34" charset="0"/>
              <a:ea typeface="Raleway Light"/>
              <a:cs typeface="Calibri" panose="020F0502020204030204" pitchFamily="34" charset="0"/>
              <a:sym typeface="Raleway Light"/>
            </a:endParaRPr>
          </a:p>
        </p:txBody>
      </p:sp>
      <p:sp>
        <p:nvSpPr>
          <p:cNvPr id="279" name="Google Shape;279;p22"/>
          <p:cNvSpPr txBox="1">
            <a:spLocks noGrp="1"/>
          </p:cNvSpPr>
          <p:nvPr>
            <p:ph type="body" idx="1"/>
          </p:nvPr>
        </p:nvSpPr>
        <p:spPr>
          <a:xfrm>
            <a:off x="922000" y="1887378"/>
            <a:ext cx="3543300" cy="282178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Βήματα για την ολοκλήρωση της δραστηριότητας</a:t>
            </a: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100" b="1" dirty="0" smtClean="0">
                <a:latin typeface="Calibri" panose="020F0502020204030204" pitchFamily="34" charset="0"/>
                <a:ea typeface="Raleway Light"/>
                <a:cs typeface="Calibri" panose="020F0502020204030204" pitchFamily="34" charset="0"/>
                <a:sym typeface="Raleway Light"/>
              </a:rPr>
              <a:t>Βήμα </a:t>
            </a:r>
            <a:r>
              <a:rPr lang="en-GB" sz="1100" b="1" dirty="0" smtClean="0">
                <a:latin typeface="Calibri" panose="020F0502020204030204" pitchFamily="34" charset="0"/>
                <a:ea typeface="Raleway Light"/>
                <a:cs typeface="Calibri" panose="020F0502020204030204" pitchFamily="34" charset="0"/>
                <a:sym typeface="Raleway Light"/>
              </a:rPr>
              <a:t>1</a:t>
            </a:r>
            <a:r>
              <a:rPr lang="en-GB" sz="1100" b="1" dirty="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Δείτε το βίντεο</a:t>
            </a:r>
            <a:r>
              <a:rPr lang="en-GB" sz="1100" dirty="0" smtClean="0">
                <a:latin typeface="Calibri" panose="020F0502020204030204" pitchFamily="34" charset="0"/>
                <a:ea typeface="Raleway Light"/>
                <a:cs typeface="Calibri" panose="020F0502020204030204" pitchFamily="34" charset="0"/>
                <a:sym typeface="Raleway Light"/>
              </a:rPr>
              <a:t> “</a:t>
            </a:r>
            <a:r>
              <a:rPr lang="en-GB" sz="1100" dirty="0">
                <a:latin typeface="Calibri" panose="020F0502020204030204" pitchFamily="34" charset="0"/>
                <a:ea typeface="Raleway Light"/>
                <a:cs typeface="Calibri" panose="020F0502020204030204" pitchFamily="34" charset="0"/>
                <a:sym typeface="Raleway Light"/>
              </a:rPr>
              <a:t>Time Management Training Activities”.</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l-GR" sz="1100" b="1" dirty="0" smtClean="0">
                <a:latin typeface="Calibri" panose="020F0502020204030204" pitchFamily="34" charset="0"/>
                <a:ea typeface="Raleway Light"/>
                <a:cs typeface="Calibri" panose="020F0502020204030204" pitchFamily="34" charset="0"/>
                <a:sym typeface="Raleway Light"/>
              </a:rPr>
              <a:t>Βήμα </a:t>
            </a:r>
            <a:r>
              <a:rPr lang="en-GB" sz="1100" b="1" dirty="0" smtClean="0">
                <a:latin typeface="Calibri" panose="020F0502020204030204" pitchFamily="34" charset="0"/>
                <a:ea typeface="Raleway Light"/>
                <a:cs typeface="Calibri" panose="020F0502020204030204" pitchFamily="34" charset="0"/>
                <a:sym typeface="Raleway Light"/>
              </a:rPr>
              <a:t>2</a:t>
            </a:r>
            <a:r>
              <a:rPr lang="en-GB" sz="1100" b="1" dirty="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Σύμφωνα με τις στρατηγικές που παρουσιάζονται στο βίντεο, προσδιορίστε εκείνες που θεωρείτε ότι σας ταιριάζουν περισσότερο και πιστεύετε ότι θα μπορούσατε να κάνετε.</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l-GR" sz="1100" b="1" dirty="0" smtClean="0">
                <a:latin typeface="Calibri" panose="020F0502020204030204" pitchFamily="34" charset="0"/>
                <a:ea typeface="Raleway Light"/>
                <a:cs typeface="Calibri" panose="020F0502020204030204" pitchFamily="34" charset="0"/>
                <a:sym typeface="Raleway Light"/>
              </a:rPr>
              <a:t>Βήμα </a:t>
            </a:r>
            <a:r>
              <a:rPr lang="en-GB" sz="1100" b="1" dirty="0" smtClean="0">
                <a:latin typeface="Calibri" panose="020F0502020204030204" pitchFamily="34" charset="0"/>
                <a:ea typeface="Raleway Light"/>
                <a:cs typeface="Calibri" panose="020F0502020204030204" pitchFamily="34" charset="0"/>
                <a:sym typeface="Raleway Light"/>
              </a:rPr>
              <a:t>3:</a:t>
            </a:r>
            <a:r>
              <a:rPr lang="el-GR" sz="1100" b="1" dirty="0" smtClean="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Συζητήστε με τους συναδέλφους σας ποιες στρατηγικές επιλέξατε και γιατί</a:t>
            </a:r>
            <a:r>
              <a:rPr lang="en-GB" sz="11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l-GR" sz="1100" b="1" dirty="0" smtClean="0">
                <a:latin typeface="Calibri" panose="020F0502020204030204" pitchFamily="34" charset="0"/>
                <a:ea typeface="Raleway Light"/>
                <a:cs typeface="Calibri" panose="020F0502020204030204" pitchFamily="34" charset="0"/>
                <a:sym typeface="Raleway Light"/>
              </a:rPr>
              <a:t>Βήμα </a:t>
            </a:r>
            <a:r>
              <a:rPr lang="en-GB" sz="1100" b="1" dirty="0" smtClean="0">
                <a:latin typeface="Calibri" panose="020F0502020204030204" pitchFamily="34" charset="0"/>
                <a:ea typeface="Raleway Light"/>
                <a:cs typeface="Calibri" panose="020F0502020204030204" pitchFamily="34" charset="0"/>
                <a:sym typeface="Raleway Light"/>
              </a:rPr>
              <a:t>4</a:t>
            </a:r>
            <a:r>
              <a:rPr lang="en-GB" sz="1100" b="1" dirty="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Επανεξετάστε τις επιλογές σας, έπειτα από τη συζήτηση που είχατε</a:t>
            </a:r>
            <a:r>
              <a:rPr lang="en-GB" sz="11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200" dirty="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200"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ΧΡΟΝΟΣ</a:t>
            </a:r>
            <a:r>
              <a:rPr lang="en-GB" sz="1200"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a:t>
            </a:r>
            <a:r>
              <a:rPr lang="en-GB" sz="1200" dirty="0" smtClean="0">
                <a:solidFill>
                  <a:schemeClr val="lt1"/>
                </a:solidFill>
                <a:latin typeface="Calibri" panose="020F0502020204030204" pitchFamily="34" charset="0"/>
                <a:ea typeface="Raleway Light"/>
                <a:cs typeface="Calibri" panose="020F0502020204030204" pitchFamily="34" charset="0"/>
                <a:sym typeface="Raleway Light"/>
              </a:rPr>
              <a:t> </a:t>
            </a:r>
            <a:r>
              <a:rPr lang="en-GB" sz="1200" dirty="0">
                <a:solidFill>
                  <a:schemeClr val="dk1"/>
                </a:solidFill>
                <a:latin typeface="Calibri" panose="020F0502020204030204" pitchFamily="34" charset="0"/>
                <a:ea typeface="Raleway Light"/>
                <a:cs typeface="Calibri" panose="020F0502020204030204" pitchFamily="34" charset="0"/>
                <a:sym typeface="Raleway Light"/>
              </a:rPr>
              <a:t>20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λεπτά</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200" b="1" dirty="0">
              <a:solidFill>
                <a:srgbClr val="FFB600"/>
              </a:solidFill>
              <a:latin typeface="Raleway Light"/>
              <a:ea typeface="Raleway Light"/>
              <a:cs typeface="Raleway Light"/>
              <a:sym typeface="Raleway Light"/>
            </a:endParaRPr>
          </a:p>
        </p:txBody>
      </p:sp>
      <p:sp>
        <p:nvSpPr>
          <p:cNvPr id="280" name="Google Shape;280;p22"/>
          <p:cNvSpPr txBox="1">
            <a:spLocks noGrp="1"/>
          </p:cNvSpPr>
          <p:nvPr>
            <p:ph type="body" idx="2"/>
          </p:nvPr>
        </p:nvSpPr>
        <p:spPr>
          <a:xfrm>
            <a:off x="4678688" y="1887378"/>
            <a:ext cx="3543300" cy="282178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Πηγές και εργαλεία</a:t>
            </a: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n-GB" sz="1200" b="1" dirty="0">
                <a:latin typeface="Calibri" panose="020F0502020204030204" pitchFamily="34" charset="0"/>
                <a:ea typeface="Raleway Light"/>
                <a:cs typeface="Calibri" panose="020F0502020204030204" pitchFamily="34" charset="0"/>
                <a:sym typeface="Raleway Light"/>
              </a:rPr>
              <a:t>Time Management Training Activities</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n-GB" sz="1200" u="sng" dirty="0">
                <a:solidFill>
                  <a:schemeClr val="hlink"/>
                </a:solidFill>
                <a:latin typeface="Calibri" panose="020F0502020204030204" pitchFamily="34" charset="0"/>
                <a:ea typeface="Raleway Light"/>
                <a:cs typeface="Calibri" panose="020F0502020204030204" pitchFamily="34" charset="0"/>
                <a:sym typeface="Raleway Light"/>
                <a:hlinkClick r:id="rId3"/>
              </a:rPr>
              <a:t>www.youtube.com/watch?v=Kq5dlmojKYc</a:t>
            </a:r>
            <a:r>
              <a:rPr lang="en-GB" sz="1200" dirty="0">
                <a:latin typeface="Calibri" panose="020F0502020204030204" pitchFamily="34" charset="0"/>
                <a:ea typeface="Raleway Light"/>
                <a:cs typeface="Calibri" panose="020F0502020204030204" pitchFamily="34" charset="0"/>
                <a:sym typeface="Raleway Light"/>
              </a:rPr>
              <a:t> </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800"/>
              <a:buNone/>
            </a:pPr>
            <a:endParaRPr sz="1200" dirty="0">
              <a:latin typeface="Raleway Light"/>
              <a:ea typeface="Raleway Light"/>
              <a:cs typeface="Raleway Light"/>
              <a:sym typeface="Raleway Light"/>
            </a:endParaRPr>
          </a:p>
          <a:p>
            <a:pPr marL="0" lvl="0" indent="0" algn="l" rtl="0">
              <a:lnSpc>
                <a:spcPct val="100000"/>
              </a:lnSpc>
              <a:spcBef>
                <a:spcPts val="601"/>
              </a:spcBef>
              <a:spcAft>
                <a:spcPts val="0"/>
              </a:spcAft>
              <a:buSzPts val="1800"/>
              <a:buNone/>
            </a:pPr>
            <a:endParaRPr sz="1200" dirty="0">
              <a:latin typeface="Raleway Light"/>
              <a:ea typeface="Raleway Light"/>
              <a:cs typeface="Raleway Light"/>
              <a:sym typeface="Raleway Light"/>
            </a:endParaRPr>
          </a:p>
          <a:p>
            <a:pPr marL="139702" lvl="0" indent="0" algn="l" rtl="0">
              <a:lnSpc>
                <a:spcPct val="100000"/>
              </a:lnSpc>
              <a:spcBef>
                <a:spcPts val="601"/>
              </a:spcBef>
              <a:spcAft>
                <a:spcPts val="0"/>
              </a:spcAft>
              <a:buSzPts val="1800"/>
              <a:buNone/>
            </a:pPr>
            <a:endParaRPr dirty="0">
              <a:latin typeface="Raleway Light"/>
              <a:ea typeface="Raleway Light"/>
              <a:cs typeface="Raleway Light"/>
              <a:sym typeface="Raleway Light"/>
            </a:endParaRPr>
          </a:p>
        </p:txBody>
      </p:sp>
      <p:grpSp>
        <p:nvGrpSpPr>
          <p:cNvPr id="281" name="Google Shape;281;p22"/>
          <p:cNvGrpSpPr/>
          <p:nvPr/>
        </p:nvGrpSpPr>
        <p:grpSpPr>
          <a:xfrm>
            <a:off x="7964732" y="329097"/>
            <a:ext cx="977040" cy="722852"/>
            <a:chOff x="5255200" y="3006475"/>
            <a:chExt cx="511700" cy="378575"/>
          </a:xfrm>
        </p:grpSpPr>
        <p:sp>
          <p:nvSpPr>
            <p:cNvPr id="282" name="Google Shape;282;p22"/>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83" name="Google Shape;283;p22"/>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3"/>
          <p:cNvSpPr txBox="1">
            <a:spLocks noGrp="1"/>
          </p:cNvSpPr>
          <p:nvPr>
            <p:ph type="title"/>
          </p:nvPr>
        </p:nvSpPr>
        <p:spPr>
          <a:xfrm>
            <a:off x="922001" y="671835"/>
            <a:ext cx="6866100" cy="52554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800"/>
              <a:buNone/>
            </a:pPr>
            <a:r>
              <a:rPr lang="el-GR" sz="1600" b="1" dirty="0" smtClean="0">
                <a:solidFill>
                  <a:schemeClr val="accent1"/>
                </a:solidFill>
                <a:latin typeface="Calibri" panose="020F0502020204030204" pitchFamily="34" charset="0"/>
                <a:ea typeface="Raleway Light"/>
                <a:cs typeface="Calibri" panose="020F0502020204030204" pitchFamily="34" charset="0"/>
                <a:sym typeface="Raleway Light"/>
              </a:rPr>
              <a:t>Σκεφτείτε τα μακροπρόθεσμα οφέλη της στρατηγικής διαχείρισης χρόνου</a:t>
            </a:r>
            <a:endParaRPr sz="1200" b="1" dirty="0">
              <a:solidFill>
                <a:schemeClr val="accent1"/>
              </a:solidFill>
              <a:latin typeface="Calibri" panose="020F0502020204030204" pitchFamily="34" charset="0"/>
              <a:ea typeface="Raleway Light"/>
              <a:cs typeface="Calibri" panose="020F0502020204030204" pitchFamily="34" charset="0"/>
              <a:sym typeface="Raleway Light"/>
            </a:endParaRPr>
          </a:p>
        </p:txBody>
      </p:sp>
      <p:sp>
        <p:nvSpPr>
          <p:cNvPr id="289" name="Google Shape;289;p23"/>
          <p:cNvSpPr txBox="1">
            <a:spLocks noGrp="1"/>
          </p:cNvSpPr>
          <p:nvPr>
            <p:ph type="body" idx="1"/>
          </p:nvPr>
        </p:nvSpPr>
        <p:spPr>
          <a:xfrm>
            <a:off x="922001" y="1197379"/>
            <a:ext cx="3543300" cy="31699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cs typeface="Calibri" panose="020F0502020204030204" pitchFamily="34" charset="0"/>
                <a:sym typeface="Raleway Light"/>
              </a:rPr>
              <a:t>Συλλογισμοί</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285750" lvl="0" indent="-285750" algn="l" rtl="0">
              <a:lnSpc>
                <a:spcPct val="100000"/>
              </a:lnSpc>
              <a:spcBef>
                <a:spcPts val="601"/>
              </a:spcBef>
              <a:spcAft>
                <a:spcPts val="0"/>
              </a:spcAft>
              <a:buSzPts val="1800"/>
              <a:buFont typeface="Noto Sans Symbols"/>
              <a:buChar char="▪"/>
            </a:pP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Η συνεχής οικογενειακή φροντίδα που απαιτείται από τις γυναίκες</a:t>
            </a:r>
            <a:r>
              <a:rPr lang="en-GB" sz="1200" dirty="0" smtClean="0">
                <a:solidFill>
                  <a:schemeClr val="dk1"/>
                </a:solidFill>
                <a:latin typeface="Calibri" panose="020F0502020204030204" pitchFamily="34" charset="0"/>
                <a:ea typeface="Raleway Light"/>
                <a:cs typeface="Calibri" panose="020F0502020204030204" pitchFamily="34" charset="0"/>
                <a:sym typeface="Raleway Light"/>
              </a:rPr>
              <a:t>,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μπορεί να οδηγήσει σε στρες και εξουθένωση</a:t>
            </a:r>
            <a:r>
              <a:rPr lang="en-GB" sz="1200" dirty="0" smtClean="0">
                <a:solidFill>
                  <a:schemeClr val="dk1"/>
                </a:solidFill>
                <a:latin typeface="Calibri" panose="020F0502020204030204" pitchFamily="34" charset="0"/>
                <a:ea typeface="Raleway Light"/>
                <a:cs typeface="Calibri" panose="020F0502020204030204" pitchFamily="34" charset="0"/>
                <a:sym typeface="Raleway Light"/>
              </a:rPr>
              <a:t>.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Πως μπορεί η χρήση αυτής της στρατηγικής να βοηθήσει στην αποφυγή αυτών των φαινομένων</a:t>
            </a:r>
            <a:r>
              <a:rPr lang="en-GB" sz="1200" dirty="0" smtClean="0">
                <a:solidFill>
                  <a:schemeClr val="dk1"/>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Font typeface="Noto Sans Symbols"/>
              <a:buChar char="▪"/>
            </a:pP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Το ψυχολογικό φορτίο που επιβαρύνονται οι γυναίκες λόγω της άνισης κατανομής στις οικιακές εργασίες, είναι αόρατο, διαρκές, χωρίς όρια, και επηρεάζει όχι μόνο την εργασιακή τους απόδοση αλλά και την υγεία τους</a:t>
            </a:r>
            <a:r>
              <a:rPr lang="en-GB" sz="1200" dirty="0" smtClean="0">
                <a:solidFill>
                  <a:schemeClr val="dk1"/>
                </a:solidFill>
                <a:latin typeface="Calibri" panose="020F0502020204030204" pitchFamily="34" charset="0"/>
                <a:ea typeface="Raleway Light"/>
                <a:cs typeface="Calibri" panose="020F0502020204030204" pitchFamily="34" charset="0"/>
                <a:sym typeface="Raleway Light"/>
              </a:rPr>
              <a:t>.</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 Εξηγήστε πως ο σωστός καταμερισμός των εργασιών στο σπίτι μπορεί να σας βοηθήσει να συμβιβάσετε τις απαιτήσεις του σπιτιού και της εργασίας.</a:t>
            </a:r>
            <a:endParaRPr sz="1200" b="1" dirty="0">
              <a:solidFill>
                <a:srgbClr val="FFB600"/>
              </a:solidFill>
              <a:latin typeface="Calibri" panose="020F0502020204030204" pitchFamily="34" charset="0"/>
              <a:ea typeface="Raleway Light"/>
              <a:cs typeface="Calibri" panose="020F0502020204030204" pitchFamily="34" charset="0"/>
              <a:sym typeface="Raleway Light"/>
            </a:endParaRPr>
          </a:p>
        </p:txBody>
      </p:sp>
      <p:sp>
        <p:nvSpPr>
          <p:cNvPr id="290" name="Google Shape;290;p23"/>
          <p:cNvSpPr txBox="1">
            <a:spLocks noGrp="1"/>
          </p:cNvSpPr>
          <p:nvPr>
            <p:ph type="body" idx="2"/>
          </p:nvPr>
        </p:nvSpPr>
        <p:spPr>
          <a:xfrm>
            <a:off x="4706397" y="1197379"/>
            <a:ext cx="3543300" cy="31699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cs typeface="Calibri" panose="020F0502020204030204" pitchFamily="34" charset="0"/>
                <a:sym typeface="Raleway Light"/>
              </a:rPr>
              <a:t>Δράση</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200" dirty="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200" b="1" dirty="0" smtClean="0">
                <a:solidFill>
                  <a:srgbClr val="FFB600"/>
                </a:solidFill>
                <a:latin typeface="Calibri" panose="020F0502020204030204" pitchFamily="34" charset="0"/>
                <a:ea typeface="Raleway Light"/>
                <a:cs typeface="Calibri" panose="020F0502020204030204" pitchFamily="34" charset="0"/>
                <a:sym typeface="Raleway Light"/>
              </a:rPr>
              <a:t>Έπειτα μπορείτε να δημιουργήσετε</a:t>
            </a:r>
            <a:r>
              <a:rPr lang="en-GB" sz="1200" dirty="0" smtClean="0">
                <a:latin typeface="Calibri" panose="020F0502020204030204" pitchFamily="34" charset="0"/>
                <a:ea typeface="Raleway Light"/>
                <a:cs typeface="Calibri" panose="020F0502020204030204" pitchFamily="34" charset="0"/>
                <a:sym typeface="Raleway Light"/>
              </a:rPr>
              <a:t> </a:t>
            </a:r>
            <a:r>
              <a:rPr lang="el-GR" sz="1200" dirty="0" smtClean="0">
                <a:latin typeface="Calibri" panose="020F0502020204030204" pitchFamily="34" charset="0"/>
                <a:ea typeface="Raleway Light"/>
                <a:cs typeface="Calibri" panose="020F0502020204030204" pitchFamily="34" charset="0"/>
                <a:sym typeface="Raleway Light"/>
              </a:rPr>
              <a:t>τη στρατηγική σας</a:t>
            </a:r>
            <a:r>
              <a:rPr lang="en-GB" sz="1200" dirty="0" smtClean="0">
                <a:latin typeface="Calibri" panose="020F0502020204030204" pitchFamily="34" charset="0"/>
                <a:ea typeface="Raleway Light"/>
                <a:cs typeface="Calibri" panose="020F0502020204030204" pitchFamily="34" charset="0"/>
                <a:sym typeface="Raleway Light"/>
              </a:rPr>
              <a:t> </a:t>
            </a:r>
            <a:r>
              <a:rPr lang="el-GR" sz="1200" dirty="0" smtClean="0">
                <a:latin typeface="Calibri" panose="020F0502020204030204" pitchFamily="34" charset="0"/>
                <a:ea typeface="Raleway Light"/>
                <a:cs typeface="Calibri" panose="020F0502020204030204" pitchFamily="34" charset="0"/>
                <a:sym typeface="Raleway Light"/>
              </a:rPr>
              <a:t>υιοθετώντας τις πράξεις που θεωρείτε απαραίτητες για κάθε περίσταση με βάση τους στόχους σας, και βάζοντάς τες καθημερινά σε προτεραιότητα</a:t>
            </a:r>
            <a:r>
              <a:rPr lang="en-GB" sz="12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p:txBody>
      </p:sp>
      <p:grpSp>
        <p:nvGrpSpPr>
          <p:cNvPr id="291" name="Google Shape;291;p23"/>
          <p:cNvGrpSpPr/>
          <p:nvPr/>
        </p:nvGrpSpPr>
        <p:grpSpPr>
          <a:xfrm>
            <a:off x="7964732" y="329097"/>
            <a:ext cx="977040" cy="722852"/>
            <a:chOff x="5255200" y="3006475"/>
            <a:chExt cx="511700" cy="378575"/>
          </a:xfrm>
        </p:grpSpPr>
        <p:sp>
          <p:nvSpPr>
            <p:cNvPr id="292" name="Google Shape;292;p23"/>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93" name="Google Shape;293;p23"/>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4"/>
          <p:cNvSpPr txBox="1">
            <a:spLocks noGrp="1"/>
          </p:cNvSpPr>
          <p:nvPr>
            <p:ph type="title"/>
          </p:nvPr>
        </p:nvSpPr>
        <p:spPr>
          <a:xfrm>
            <a:off x="922001" y="891775"/>
            <a:ext cx="6866100" cy="6348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2400" dirty="0" smtClean="0">
                <a:solidFill>
                  <a:srgbClr val="FFB600"/>
                </a:solidFill>
                <a:latin typeface="Calibri" panose="020F0502020204030204" pitchFamily="34" charset="0"/>
                <a:ea typeface="Raleway Medium"/>
                <a:cs typeface="Calibri" panose="020F0502020204030204" pitchFamily="34" charset="0"/>
                <a:sym typeface="Raleway Medium"/>
              </a:rPr>
              <a:t>Περισσότερα σχετικά με αυτή την ενότητα</a:t>
            </a:r>
            <a:r>
              <a:rPr lang="en-GB" sz="3200" dirty="0" smtClean="0">
                <a:solidFill>
                  <a:srgbClr val="FFB600"/>
                </a:solidFill>
                <a:latin typeface="Calibri" panose="020F0502020204030204" pitchFamily="34" charset="0"/>
                <a:ea typeface="Raleway Medium"/>
                <a:cs typeface="Calibri" panose="020F0502020204030204" pitchFamily="34" charset="0"/>
                <a:sym typeface="Raleway Medium"/>
              </a:rPr>
              <a:t>:</a:t>
            </a:r>
            <a:endParaRPr sz="3200" dirty="0">
              <a:solidFill>
                <a:srgbClr val="FFB600"/>
              </a:solidFill>
              <a:latin typeface="Calibri" panose="020F0502020204030204" pitchFamily="34" charset="0"/>
              <a:ea typeface="Raleway Medium"/>
              <a:cs typeface="Calibri" panose="020F0502020204030204" pitchFamily="34" charset="0"/>
              <a:sym typeface="Raleway Medium"/>
            </a:endParaRPr>
          </a:p>
        </p:txBody>
      </p:sp>
      <p:sp>
        <p:nvSpPr>
          <p:cNvPr id="299" name="Google Shape;299;p24"/>
          <p:cNvSpPr txBox="1">
            <a:spLocks noGrp="1"/>
          </p:cNvSpPr>
          <p:nvPr>
            <p:ph type="body" idx="1"/>
          </p:nvPr>
        </p:nvSpPr>
        <p:spPr>
          <a:xfrm>
            <a:off x="922000" y="1588772"/>
            <a:ext cx="7567175" cy="2366100"/>
          </a:xfrm>
          <a:prstGeom prst="rect">
            <a:avLst/>
          </a:prstGeom>
          <a:noFill/>
          <a:ln>
            <a:noFill/>
          </a:ln>
        </p:spPr>
        <p:txBody>
          <a:bodyPr spcFirstLastPara="1" wrap="square" lIns="91425" tIns="91425" rIns="91425" bIns="91425" anchor="t" anchorCtr="0">
            <a:noAutofit/>
          </a:bodyPr>
          <a:lstStyle/>
          <a:p>
            <a:pPr marL="114302" lvl="0" indent="0" algn="l" rtl="0">
              <a:lnSpc>
                <a:spcPct val="100000"/>
              </a:lnSpc>
              <a:spcBef>
                <a:spcPts val="601"/>
              </a:spcBef>
              <a:spcAft>
                <a:spcPts val="0"/>
              </a:spcAft>
              <a:buSzPts val="1800"/>
              <a:buNone/>
            </a:pPr>
            <a:r>
              <a:rPr lang="en-GB" sz="1300" b="1" dirty="0">
                <a:solidFill>
                  <a:srgbClr val="FFB600"/>
                </a:solidFill>
                <a:latin typeface="Calibri" panose="020F0502020204030204" pitchFamily="34" charset="0"/>
                <a:ea typeface="Raleway Light"/>
                <a:cs typeface="Calibri" panose="020F0502020204030204" pitchFamily="34" charset="0"/>
                <a:sym typeface="Raleway Light"/>
              </a:rPr>
              <a:t>Time Management – Planning and controlling how much time to spend on specific activities: </a:t>
            </a:r>
            <a:endParaRPr dirty="0">
              <a:latin typeface="Calibri" panose="020F0502020204030204" pitchFamily="34" charset="0"/>
              <a:cs typeface="Calibri" panose="020F0502020204030204" pitchFamily="34" charset="0"/>
            </a:endParaRPr>
          </a:p>
          <a:p>
            <a:pPr marL="114302" lvl="0" indent="0" algn="l" rtl="0">
              <a:lnSpc>
                <a:spcPct val="100000"/>
              </a:lnSpc>
              <a:spcBef>
                <a:spcPts val="0"/>
              </a:spcBef>
              <a:spcAft>
                <a:spcPts val="0"/>
              </a:spcAft>
              <a:buSzPts val="1800"/>
              <a:buNone/>
            </a:pPr>
            <a:r>
              <a:rPr lang="en-GB" sz="1300" u="sng" dirty="0">
                <a:solidFill>
                  <a:schemeClr val="hlink"/>
                </a:solidFill>
                <a:latin typeface="Calibri" panose="020F0502020204030204" pitchFamily="34" charset="0"/>
                <a:ea typeface="Raleway Light"/>
                <a:cs typeface="Calibri" panose="020F0502020204030204" pitchFamily="34" charset="0"/>
                <a:sym typeface="Raleway Light"/>
                <a:hlinkClick r:id="rId3"/>
              </a:rPr>
              <a:t>https://corporatefinanceinstitute.com/resources/management/time-management-list-tips/</a:t>
            </a:r>
            <a:r>
              <a:rPr lang="en-GB" sz="1300" dirty="0">
                <a:latin typeface="Calibri" panose="020F0502020204030204" pitchFamily="34" charset="0"/>
                <a:ea typeface="Raleway Light"/>
                <a:cs typeface="Calibri" panose="020F0502020204030204" pitchFamily="34" charset="0"/>
                <a:sym typeface="Raleway Light"/>
              </a:rPr>
              <a:t> </a:t>
            </a:r>
            <a:endParaRPr sz="1300" b="1" dirty="0">
              <a:solidFill>
                <a:srgbClr val="FFB600"/>
              </a:solidFill>
              <a:latin typeface="Calibri" panose="020F0502020204030204" pitchFamily="34" charset="0"/>
              <a:ea typeface="Raleway Light"/>
              <a:cs typeface="Calibri" panose="020F0502020204030204" pitchFamily="34" charset="0"/>
              <a:sym typeface="Raleway Light"/>
            </a:endParaRPr>
          </a:p>
          <a:p>
            <a:pPr marL="114302" lvl="0" indent="0" algn="l" rtl="0">
              <a:lnSpc>
                <a:spcPct val="100000"/>
              </a:lnSpc>
              <a:spcBef>
                <a:spcPts val="601"/>
              </a:spcBef>
              <a:spcAft>
                <a:spcPts val="0"/>
              </a:spcAft>
              <a:buSzPts val="1800"/>
              <a:buNone/>
            </a:pPr>
            <a:r>
              <a:rPr lang="en-GB" sz="1300" b="1" dirty="0">
                <a:solidFill>
                  <a:srgbClr val="FFB600"/>
                </a:solidFill>
                <a:latin typeface="Calibri" panose="020F0502020204030204" pitchFamily="34" charset="0"/>
                <a:ea typeface="Raleway Light"/>
                <a:cs typeface="Calibri" panose="020F0502020204030204" pitchFamily="34" charset="0"/>
                <a:sym typeface="Raleway Light"/>
              </a:rPr>
              <a:t>Important Time Management Skills For Workplace Success</a:t>
            </a:r>
            <a:endParaRPr dirty="0">
              <a:latin typeface="Calibri" panose="020F0502020204030204" pitchFamily="34" charset="0"/>
              <a:cs typeface="Calibri" panose="020F0502020204030204" pitchFamily="34" charset="0"/>
            </a:endParaRPr>
          </a:p>
          <a:p>
            <a:pPr marL="114302" lvl="0" indent="0" algn="l" rtl="0">
              <a:lnSpc>
                <a:spcPct val="100000"/>
              </a:lnSpc>
              <a:spcBef>
                <a:spcPts val="601"/>
              </a:spcBef>
              <a:spcAft>
                <a:spcPts val="0"/>
              </a:spcAft>
              <a:buSzPts val="1800"/>
              <a:buNone/>
            </a:pPr>
            <a:r>
              <a:rPr lang="en-GB" sz="1300" u="sng" dirty="0">
                <a:solidFill>
                  <a:schemeClr val="hlink"/>
                </a:solidFill>
                <a:latin typeface="Calibri" panose="020F0502020204030204" pitchFamily="34" charset="0"/>
                <a:ea typeface="Raleway Light"/>
                <a:cs typeface="Calibri" panose="020F0502020204030204" pitchFamily="34" charset="0"/>
                <a:sym typeface="Raleway Light"/>
                <a:hlinkClick r:id="rId4"/>
              </a:rPr>
              <a:t>www.thebalancemoney.com/time-management-skills-2063776</a:t>
            </a:r>
            <a:r>
              <a:rPr lang="en-GB" sz="1300" dirty="0">
                <a:latin typeface="Calibri" panose="020F0502020204030204" pitchFamily="34" charset="0"/>
                <a:ea typeface="Raleway Light"/>
                <a:cs typeface="Calibri" panose="020F0502020204030204" pitchFamily="34" charset="0"/>
                <a:sym typeface="Raleway Light"/>
              </a:rPr>
              <a:t>  </a:t>
            </a:r>
            <a:endParaRPr sz="1300" b="1" dirty="0">
              <a:solidFill>
                <a:srgbClr val="FFB600"/>
              </a:solidFill>
              <a:latin typeface="Calibri" panose="020F0502020204030204" pitchFamily="34" charset="0"/>
              <a:ea typeface="Raleway Light"/>
              <a:cs typeface="Calibri" panose="020F0502020204030204" pitchFamily="34" charset="0"/>
              <a:sym typeface="Raleway Light"/>
            </a:endParaRPr>
          </a:p>
          <a:p>
            <a:pPr marL="114302" lvl="0" indent="0" algn="l" rtl="0">
              <a:lnSpc>
                <a:spcPct val="100000"/>
              </a:lnSpc>
              <a:spcBef>
                <a:spcPts val="601"/>
              </a:spcBef>
              <a:spcAft>
                <a:spcPts val="0"/>
              </a:spcAft>
              <a:buSzPts val="1800"/>
              <a:buNone/>
            </a:pPr>
            <a:r>
              <a:rPr lang="en-GB" sz="1300" b="1" dirty="0">
                <a:solidFill>
                  <a:srgbClr val="FFB600"/>
                </a:solidFill>
                <a:latin typeface="Calibri" panose="020F0502020204030204" pitchFamily="34" charset="0"/>
                <a:ea typeface="Raleway Light"/>
                <a:cs typeface="Calibri" panose="020F0502020204030204" pitchFamily="34" charset="0"/>
                <a:sym typeface="Raleway Light"/>
              </a:rPr>
              <a:t>What is a flowchart?</a:t>
            </a:r>
            <a:endParaRPr sz="1300" b="1" dirty="0">
              <a:solidFill>
                <a:srgbClr val="FFB600"/>
              </a:solidFill>
              <a:latin typeface="Calibri" panose="020F0502020204030204" pitchFamily="34" charset="0"/>
              <a:ea typeface="Raleway Light"/>
              <a:cs typeface="Calibri" panose="020F0502020204030204" pitchFamily="34" charset="0"/>
              <a:sym typeface="Raleway Light"/>
            </a:endParaRPr>
          </a:p>
          <a:p>
            <a:pPr marL="114302" lvl="0" indent="0" algn="l" rtl="0">
              <a:lnSpc>
                <a:spcPct val="100000"/>
              </a:lnSpc>
              <a:spcBef>
                <a:spcPts val="601"/>
              </a:spcBef>
              <a:spcAft>
                <a:spcPts val="0"/>
              </a:spcAft>
              <a:buSzPts val="1800"/>
              <a:buNone/>
            </a:pPr>
            <a:r>
              <a:rPr lang="en-GB" sz="1300" u="sng" dirty="0">
                <a:solidFill>
                  <a:schemeClr val="hlink"/>
                </a:solidFill>
                <a:latin typeface="Calibri" panose="020F0502020204030204" pitchFamily="34" charset="0"/>
                <a:ea typeface="Raleway Light"/>
                <a:cs typeface="Calibri" panose="020F0502020204030204" pitchFamily="34" charset="0"/>
                <a:sym typeface="Raleway Light"/>
                <a:hlinkClick r:id="rId5"/>
              </a:rPr>
              <a:t>https://asq.org/quality-resources/flowchart</a:t>
            </a:r>
            <a:endParaRPr sz="1300" dirty="0">
              <a:latin typeface="Calibri" panose="020F0502020204030204" pitchFamily="34" charset="0"/>
              <a:ea typeface="Raleway Light"/>
              <a:cs typeface="Calibri" panose="020F0502020204030204" pitchFamily="34" charset="0"/>
              <a:sym typeface="Raleway Light"/>
            </a:endParaRPr>
          </a:p>
          <a:p>
            <a:pPr marL="114302" lvl="0" indent="0" algn="l" rtl="0">
              <a:lnSpc>
                <a:spcPct val="100000"/>
              </a:lnSpc>
              <a:spcBef>
                <a:spcPts val="601"/>
              </a:spcBef>
              <a:spcAft>
                <a:spcPts val="0"/>
              </a:spcAft>
              <a:buSzPts val="1800"/>
              <a:buNone/>
            </a:pPr>
            <a:r>
              <a:rPr lang="en-GB" sz="1300" b="1" dirty="0">
                <a:solidFill>
                  <a:srgbClr val="FFB600"/>
                </a:solidFill>
                <a:latin typeface="Calibri" panose="020F0502020204030204" pitchFamily="34" charset="0"/>
                <a:ea typeface="Raleway Light"/>
                <a:cs typeface="Calibri" panose="020F0502020204030204" pitchFamily="34" charset="0"/>
                <a:sym typeface="Raleway Light"/>
              </a:rPr>
              <a:t>Planning, stress and worry put the mental load on mothers – will 2022 be the year they share the burden?</a:t>
            </a:r>
            <a:endParaRPr dirty="0">
              <a:latin typeface="Calibri" panose="020F0502020204030204" pitchFamily="34" charset="0"/>
              <a:cs typeface="Calibri" panose="020F0502020204030204" pitchFamily="34" charset="0"/>
            </a:endParaRPr>
          </a:p>
          <a:p>
            <a:pPr marL="114302" lvl="0" indent="0" algn="l" rtl="0">
              <a:lnSpc>
                <a:spcPct val="100000"/>
              </a:lnSpc>
              <a:spcBef>
                <a:spcPts val="601"/>
              </a:spcBef>
              <a:spcAft>
                <a:spcPts val="0"/>
              </a:spcAft>
              <a:buSzPts val="1800"/>
              <a:buNone/>
            </a:pPr>
            <a:r>
              <a:rPr lang="en-GB" sz="1300" u="sng" dirty="0">
                <a:solidFill>
                  <a:schemeClr val="hlink"/>
                </a:solidFill>
                <a:latin typeface="Calibri" panose="020F0502020204030204" pitchFamily="34" charset="0"/>
                <a:ea typeface="Raleway Light"/>
                <a:cs typeface="Calibri" panose="020F0502020204030204" pitchFamily="34" charset="0"/>
                <a:sym typeface="Raleway Light"/>
                <a:hlinkClick r:id="rId6"/>
              </a:rPr>
              <a:t>https://theconversation.com/planning-stress-and-worry-put-the-mental-load-on-mothers-will-2022-be-the-year-they-share-the-burden-172599</a:t>
            </a:r>
            <a:r>
              <a:rPr lang="en-GB" sz="1300" dirty="0">
                <a:latin typeface="Calibri" panose="020F0502020204030204" pitchFamily="34" charset="0"/>
                <a:ea typeface="Raleway Light"/>
                <a:cs typeface="Calibri" panose="020F0502020204030204" pitchFamily="34" charset="0"/>
                <a:sym typeface="Raleway Light"/>
              </a:rPr>
              <a:t> </a:t>
            </a:r>
            <a:endParaRPr sz="1200" dirty="0">
              <a:latin typeface="Calibri" panose="020F0502020204030204" pitchFamily="34" charset="0"/>
              <a:ea typeface="Raleway Light"/>
              <a:cs typeface="Calibri" panose="020F0502020204030204" pitchFamily="34" charset="0"/>
              <a:sym typeface="Raleway Light"/>
            </a:endParaRPr>
          </a:p>
        </p:txBody>
      </p:sp>
      <p:grpSp>
        <p:nvGrpSpPr>
          <p:cNvPr id="300" name="Google Shape;300;p24"/>
          <p:cNvGrpSpPr/>
          <p:nvPr/>
        </p:nvGrpSpPr>
        <p:grpSpPr>
          <a:xfrm>
            <a:off x="8089119" y="319162"/>
            <a:ext cx="728350" cy="743348"/>
            <a:chOff x="3955900" y="2984500"/>
            <a:chExt cx="414000" cy="422525"/>
          </a:xfrm>
        </p:grpSpPr>
        <p:sp>
          <p:nvSpPr>
            <p:cNvPr id="301" name="Google Shape;301;p24"/>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02" name="Google Shape;302;p24"/>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03" name="Google Shape;303;p24"/>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5"/>
          <p:cNvSpPr txBox="1">
            <a:spLocks noGrp="1"/>
          </p:cNvSpPr>
          <p:nvPr>
            <p:ph type="body" idx="1"/>
          </p:nvPr>
        </p:nvSpPr>
        <p:spPr>
          <a:xfrm>
            <a:off x="1757201" y="2161800"/>
            <a:ext cx="5629801" cy="819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601"/>
              </a:spcBef>
              <a:spcAft>
                <a:spcPts val="0"/>
              </a:spcAft>
              <a:buSzPts val="3000"/>
              <a:buNone/>
            </a:pPr>
            <a:r>
              <a:rPr lang="el-GR" dirty="0" smtClean="0">
                <a:solidFill>
                  <a:srgbClr val="981C22"/>
                </a:solidFill>
                <a:latin typeface="Calibri" panose="020F0502020204030204" pitchFamily="34" charset="0"/>
                <a:ea typeface="Raleway ExtraBold"/>
                <a:cs typeface="Calibri" panose="020F0502020204030204" pitchFamily="34" charset="0"/>
                <a:sym typeface="Raleway ExtraBold"/>
              </a:rPr>
              <a:t>Η ισορροπία δε σημαίνει απαραίτητα καλύτερη διαχείριση χρόνου, αλλά καλύτερη οριοθέτηση</a:t>
            </a:r>
            <a:r>
              <a:rPr lang="en-GB" dirty="0" smtClean="0">
                <a:solidFill>
                  <a:srgbClr val="981C22"/>
                </a:solidFill>
                <a:latin typeface="Calibri" panose="020F0502020204030204" pitchFamily="34" charset="0"/>
                <a:ea typeface="Raleway ExtraBold"/>
                <a:cs typeface="Calibri" panose="020F0502020204030204" pitchFamily="34" charset="0"/>
                <a:sym typeface="Raleway ExtraBold"/>
              </a:rPr>
              <a:t>.</a:t>
            </a:r>
            <a:r>
              <a:rPr lang="el-GR" dirty="0">
                <a:solidFill>
                  <a:srgbClr val="981C22"/>
                </a:solidFill>
                <a:latin typeface="Calibri" panose="020F0502020204030204" pitchFamily="34" charset="0"/>
                <a:ea typeface="Raleway ExtraBold"/>
                <a:cs typeface="Calibri" panose="020F0502020204030204" pitchFamily="34" charset="0"/>
                <a:sym typeface="Raleway ExtraBold"/>
              </a:rPr>
              <a:t> </a:t>
            </a:r>
            <a:r>
              <a:rPr lang="el-GR" dirty="0" smtClean="0">
                <a:solidFill>
                  <a:srgbClr val="981C22"/>
                </a:solidFill>
                <a:latin typeface="Calibri" panose="020F0502020204030204" pitchFamily="34" charset="0"/>
                <a:ea typeface="Raleway ExtraBold"/>
                <a:cs typeface="Calibri" panose="020F0502020204030204" pitchFamily="34" charset="0"/>
                <a:sym typeface="Raleway ExtraBold"/>
              </a:rPr>
              <a:t>Σημαίνει να κάνεις επιλογές τις οποίες θα απολαμβάνεις</a:t>
            </a:r>
            <a:r>
              <a:rPr lang="en-GB" dirty="0" smtClean="0">
                <a:solidFill>
                  <a:srgbClr val="981C22"/>
                </a:solidFill>
                <a:latin typeface="Calibri" panose="020F0502020204030204" pitchFamily="34" charset="0"/>
                <a:ea typeface="Raleway ExtraBold"/>
                <a:cs typeface="Calibri" panose="020F0502020204030204" pitchFamily="34" charset="0"/>
                <a:sym typeface="Raleway ExtraBold"/>
              </a:rPr>
              <a:t>. </a:t>
            </a:r>
            <a:endParaRPr dirty="0">
              <a:latin typeface="Calibri" panose="020F0502020204030204" pitchFamily="34" charset="0"/>
              <a:cs typeface="Calibri" panose="020F0502020204030204" pitchFamily="34" charset="0"/>
            </a:endParaRPr>
          </a:p>
          <a:p>
            <a:pPr marL="0" lvl="0" indent="0" algn="ctr" rtl="0">
              <a:lnSpc>
                <a:spcPct val="100000"/>
              </a:lnSpc>
              <a:spcBef>
                <a:spcPts val="601"/>
              </a:spcBef>
              <a:spcAft>
                <a:spcPts val="0"/>
              </a:spcAft>
              <a:buSzPts val="3000"/>
              <a:buNone/>
            </a:pPr>
            <a:r>
              <a:rPr lang="en-GB" i="0" dirty="0">
                <a:solidFill>
                  <a:srgbClr val="981C22"/>
                </a:solidFill>
                <a:latin typeface="Calibri" panose="020F0502020204030204" pitchFamily="34" charset="0"/>
                <a:ea typeface="Raleway ExtraBold"/>
                <a:cs typeface="Calibri" panose="020F0502020204030204" pitchFamily="34" charset="0"/>
                <a:sym typeface="Raleway ExtraBold"/>
              </a:rPr>
              <a:t>´Betsy Jacobson</a:t>
            </a:r>
            <a:endParaRPr dirty="0">
              <a:latin typeface="Calibri" panose="020F0502020204030204" pitchFamily="34" charset="0"/>
              <a:ea typeface="Raleway ExtraBold"/>
              <a:cs typeface="Calibri" panose="020F0502020204030204" pitchFamily="34" charset="0"/>
              <a:sym typeface="Raleway Extra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6"/>
          <p:cNvSpPr txBox="1">
            <a:spLocks noGrp="1"/>
          </p:cNvSpPr>
          <p:nvPr>
            <p:ph type="title"/>
          </p:nvPr>
        </p:nvSpPr>
        <p:spPr>
          <a:xfrm>
            <a:off x="879764" y="891775"/>
            <a:ext cx="2753937" cy="8574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3600" smtClean="0">
                <a:latin typeface="Calibri" panose="020F0502020204030204" pitchFamily="34" charset="0"/>
                <a:cs typeface="Calibri" panose="020F0502020204030204" pitchFamily="34" charset="0"/>
              </a:rPr>
              <a:t>Βάλε </a:t>
            </a:r>
            <a:r>
              <a:rPr lang="el-GR" sz="3600" smtClean="0">
                <a:latin typeface="Calibri" panose="020F0502020204030204" pitchFamily="34" charset="0"/>
                <a:cs typeface="Calibri" panose="020F0502020204030204" pitchFamily="34" charset="0"/>
              </a:rPr>
              <a:t>ένα</a:t>
            </a:r>
            <a:r>
              <a:rPr lang="el-GR" sz="3600">
                <a:latin typeface="Calibri" panose="020F0502020204030204" pitchFamily="34" charset="0"/>
                <a:cs typeface="Calibri" panose="020F0502020204030204" pitchFamily="34" charset="0"/>
              </a:rPr>
              <a:t>ν</a:t>
            </a:r>
            <a:r>
              <a:rPr lang="en-US" sz="3600" smtClean="0">
                <a:latin typeface="Calibri" panose="020F0502020204030204" pitchFamily="34" charset="0"/>
                <a:cs typeface="Calibri" panose="020F0502020204030204" pitchFamily="34" charset="0"/>
              </a:rPr>
              <a:t> </a:t>
            </a:r>
            <a:r>
              <a:rPr lang="el-GR" sz="3600" dirty="0" smtClean="0">
                <a:solidFill>
                  <a:srgbClr val="FFB600"/>
                </a:solidFill>
                <a:latin typeface="Calibri" panose="020F0502020204030204" pitchFamily="34" charset="0"/>
                <a:cs typeface="Calibri" panose="020F0502020204030204" pitchFamily="34" charset="0"/>
              </a:rPr>
              <a:t>καινούριο </a:t>
            </a:r>
            <a:r>
              <a:rPr lang="el-GR" sz="3600" dirty="0" smtClean="0">
                <a:solidFill>
                  <a:srgbClr val="FFB600"/>
                </a:solidFill>
                <a:latin typeface="Calibri" panose="020F0502020204030204" pitchFamily="34" charset="0"/>
                <a:cs typeface="Calibri" panose="020F0502020204030204" pitchFamily="34" charset="0"/>
              </a:rPr>
              <a:t>στόχο</a:t>
            </a:r>
            <a:r>
              <a:rPr lang="en-GB" sz="3600" dirty="0" smtClean="0">
                <a:solidFill>
                  <a:srgbClr val="FFB600"/>
                </a:solidFill>
                <a:latin typeface="Calibri" panose="020F0502020204030204" pitchFamily="34" charset="0"/>
                <a:cs typeface="Calibri" panose="020F0502020204030204" pitchFamily="34" charset="0"/>
              </a:rPr>
              <a:t> </a:t>
            </a:r>
            <a:r>
              <a:rPr lang="el-GR" sz="3600" dirty="0" smtClean="0">
                <a:latin typeface="Calibri" panose="020F0502020204030204" pitchFamily="34" charset="0"/>
                <a:cs typeface="Calibri" panose="020F0502020204030204" pitchFamily="34" charset="0"/>
              </a:rPr>
              <a:t>και ολοκλήρωσε μια ακόμη ενότητα</a:t>
            </a:r>
            <a:r>
              <a:rPr lang="en-GB" sz="3600" dirty="0" smtClean="0">
                <a:latin typeface="Calibri" panose="020F0502020204030204" pitchFamily="34" charset="0"/>
                <a:cs typeface="Calibri" panose="020F0502020204030204" pitchFamily="34" charset="0"/>
              </a:rPr>
              <a:t>!</a:t>
            </a:r>
            <a:endParaRPr sz="3600" dirty="0">
              <a:latin typeface="Calibri" panose="020F0502020204030204" pitchFamily="34" charset="0"/>
              <a:cs typeface="Calibri" panose="020F0502020204030204" pitchFamily="34" charset="0"/>
            </a:endParaRPr>
          </a:p>
        </p:txBody>
      </p:sp>
      <p:sp>
        <p:nvSpPr>
          <p:cNvPr id="314" name="Google Shape;314;p26"/>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GB"/>
              <a:t>26</a:t>
            </a:fld>
            <a:endParaRPr/>
          </a:p>
        </p:txBody>
      </p:sp>
      <p:grpSp>
        <p:nvGrpSpPr>
          <p:cNvPr id="315" name="Google Shape;315;p26"/>
          <p:cNvGrpSpPr/>
          <p:nvPr/>
        </p:nvGrpSpPr>
        <p:grpSpPr>
          <a:xfrm>
            <a:off x="8152039" y="369833"/>
            <a:ext cx="602425" cy="641836"/>
            <a:chOff x="5970800" y="1619250"/>
            <a:chExt cx="428650" cy="456725"/>
          </a:xfrm>
        </p:grpSpPr>
        <p:sp>
          <p:nvSpPr>
            <p:cNvPr id="316" name="Google Shape;316;p26"/>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17" name="Google Shape;317;p26"/>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18" name="Google Shape;318;p26"/>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19" name="Google Shape;319;p26"/>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20" name="Google Shape;320;p26"/>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graphicFrame>
        <p:nvGraphicFramePr>
          <p:cNvPr id="321" name="Google Shape;321;p26"/>
          <p:cNvGraphicFramePr/>
          <p:nvPr>
            <p:extLst>
              <p:ext uri="{D42A27DB-BD31-4B8C-83A1-F6EECF244321}">
                <p14:modId xmlns:p14="http://schemas.microsoft.com/office/powerpoint/2010/main" val="797520276"/>
              </p:ext>
            </p:extLst>
          </p:nvPr>
        </p:nvGraphicFramePr>
        <p:xfrm>
          <a:off x="3925427" y="703846"/>
          <a:ext cx="3819725" cy="3992550"/>
        </p:xfrm>
        <a:graphic>
          <a:graphicData uri="http://schemas.openxmlformats.org/drawingml/2006/table">
            <a:tbl>
              <a:tblPr firstRow="1" bandRow="1">
                <a:noFill/>
                <a:tableStyleId>{554CFF79-5FFC-4FF1-AC5F-886065955DA9}</a:tableStyleId>
              </a:tblPr>
              <a:tblGrid>
                <a:gridCol w="3819725">
                  <a:extLst>
                    <a:ext uri="{9D8B030D-6E8A-4147-A177-3AD203B41FA5}">
                      <a16:colId xmlns:a16="http://schemas.microsoft.com/office/drawing/2014/main" val="20000"/>
                    </a:ext>
                  </a:extLst>
                </a:gridCol>
              </a:tblGrid>
              <a:tr h="466275">
                <a:tc>
                  <a:txBody>
                    <a:bodyPr/>
                    <a:lstStyle/>
                    <a:p>
                      <a:pPr marL="0" marR="0" lvl="0" indent="0" algn="l" rtl="0">
                        <a:lnSpc>
                          <a:spcPct val="100000"/>
                        </a:lnSpc>
                        <a:spcBef>
                          <a:spcPts val="0"/>
                        </a:spcBef>
                        <a:spcAft>
                          <a:spcPts val="0"/>
                        </a:spcAft>
                        <a:buClr>
                          <a:schemeClr val="dk1"/>
                        </a:buClr>
                        <a:buSzPts val="5800"/>
                        <a:buFont typeface="Raleway Thin"/>
                        <a:buNone/>
                      </a:pPr>
                      <a:r>
                        <a:rPr lang="el-GR" sz="2250" b="1" i="0" u="none" strike="noStrike" cap="none" dirty="0" smtClean="0">
                          <a:solidFill>
                            <a:schemeClr val="lt1"/>
                          </a:solidFill>
                          <a:latin typeface="Calibri" panose="020F0502020204030204" pitchFamily="34" charset="0"/>
                          <a:cs typeface="Calibri" panose="020F0502020204030204" pitchFamily="34" charset="0"/>
                          <a:sym typeface="Raleway Thin"/>
                        </a:rPr>
                        <a:t>Κοινωνικές</a:t>
                      </a:r>
                      <a:r>
                        <a:rPr lang="el-GR" sz="2250" b="1" i="0" u="none" strike="noStrike" cap="none" baseline="0" dirty="0" smtClean="0">
                          <a:solidFill>
                            <a:schemeClr val="lt1"/>
                          </a:solidFill>
                          <a:latin typeface="Calibri" panose="020F0502020204030204" pitchFamily="34" charset="0"/>
                          <a:cs typeface="Calibri" panose="020F0502020204030204" pitchFamily="34" charset="0"/>
                          <a:sym typeface="Raleway Thin"/>
                        </a:rPr>
                        <a:t> δεξιότητες</a:t>
                      </a:r>
                      <a:endParaRPr dirty="0">
                        <a:latin typeface="Calibri" panose="020F0502020204030204" pitchFamily="34" charset="0"/>
                        <a:cs typeface="Calibri" panose="020F050202020403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B600"/>
                    </a:solidFill>
                  </a:tcPr>
                </a:tc>
                <a:extLst>
                  <a:ext uri="{0D108BD9-81ED-4DB2-BD59-A6C34878D82A}">
                    <a16:rowId xmlns:a16="http://schemas.microsoft.com/office/drawing/2014/main" val="10000"/>
                  </a:ext>
                </a:extLst>
              </a:tr>
              <a:tr h="425375">
                <a:tc>
                  <a:txBody>
                    <a:bodyPr/>
                    <a:lstStyle/>
                    <a:p>
                      <a:pPr marL="0" marR="0" lvl="0" indent="0" algn="l" rtl="0">
                        <a:lnSpc>
                          <a:spcPct val="100000"/>
                        </a:lnSpc>
                        <a:spcBef>
                          <a:spcPts val="0"/>
                        </a:spcBef>
                        <a:spcAft>
                          <a:spcPts val="0"/>
                        </a:spcAft>
                        <a:buNone/>
                      </a:pPr>
                      <a:endParaRPr lang="el-GR" sz="1000" b="1" i="0" u="none" strike="noStrike" cap="none" dirty="0" smtClean="0">
                        <a:solidFill>
                          <a:srgbClr val="FFB600"/>
                        </a:solidFill>
                        <a:latin typeface="Calibri" panose="020F0502020204030204" pitchFamily="34" charset="0"/>
                        <a:ea typeface="Raleway Thin"/>
                        <a:cs typeface="Calibri" panose="020F0502020204030204" pitchFamily="34" charset="0"/>
                        <a:sym typeface="Raleway Thin"/>
                      </a:endParaRPr>
                    </a:p>
                    <a:p>
                      <a:pPr marL="0" marR="0" lvl="0" indent="0" algn="l" rtl="0">
                        <a:lnSpc>
                          <a:spcPct val="100000"/>
                        </a:lnSpc>
                        <a:spcBef>
                          <a:spcPts val="0"/>
                        </a:spcBef>
                        <a:spcAft>
                          <a:spcPts val="0"/>
                        </a:spcAft>
                        <a:buNone/>
                      </a:pPr>
                      <a:r>
                        <a:rPr lang="en-GB" sz="1000" b="1" i="0" u="none" strike="noStrike" cap="none" dirty="0" smtClean="0">
                          <a:solidFill>
                            <a:srgbClr val="FFB600"/>
                          </a:solidFill>
                          <a:latin typeface="Calibri" panose="020F0502020204030204" pitchFamily="34" charset="0"/>
                          <a:ea typeface="Raleway Thin"/>
                          <a:cs typeface="Calibri" panose="020F0502020204030204" pitchFamily="34" charset="0"/>
                          <a:sym typeface="Raleway Thin"/>
                        </a:rPr>
                        <a:t>M6</a:t>
                      </a:r>
                      <a:r>
                        <a:rPr lang="en-GB"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Επικοινωνιακές</a:t>
                      </a:r>
                      <a:r>
                        <a:rPr lang="el-GR" sz="1000" b="1" i="0" u="none" strike="noStrike" cap="none" baseline="0" dirty="0" smtClean="0">
                          <a:solidFill>
                            <a:srgbClr val="000000"/>
                          </a:solidFill>
                          <a:latin typeface="Calibri" panose="020F0502020204030204" pitchFamily="34" charset="0"/>
                          <a:ea typeface="Raleway Thin"/>
                          <a:cs typeface="Calibri" panose="020F0502020204030204" pitchFamily="34" charset="0"/>
                          <a:sym typeface="Raleway Thin"/>
                        </a:rPr>
                        <a:t> δεξιότητες</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25375">
                <a:tc>
                  <a:txBody>
                    <a:bodyPr/>
                    <a:lstStyle/>
                    <a:p>
                      <a:pPr marL="0" marR="0" lvl="0" indent="0" algn="l" rtl="0">
                        <a:lnSpc>
                          <a:spcPct val="100000"/>
                        </a:lnSpc>
                        <a:spcBef>
                          <a:spcPts val="0"/>
                        </a:spcBef>
                        <a:spcAft>
                          <a:spcPts val="0"/>
                        </a:spcAft>
                        <a:buNone/>
                      </a:pPr>
                      <a:r>
                        <a:rPr lang="en-GB"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M7: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Κίνητρα</a:t>
                      </a:r>
                      <a:r>
                        <a:rPr lang="el-GR" sz="1000" b="1" i="0" u="none" strike="noStrike" cap="none" baseline="0" dirty="0" smtClean="0">
                          <a:solidFill>
                            <a:srgbClr val="000000"/>
                          </a:solidFill>
                          <a:latin typeface="Calibri" panose="020F0502020204030204" pitchFamily="34" charset="0"/>
                          <a:ea typeface="Raleway Thin"/>
                          <a:cs typeface="Calibri" panose="020F0502020204030204" pitchFamily="34" charset="0"/>
                          <a:sym typeface="Raleway Thin"/>
                        </a:rPr>
                        <a:t> και προσωπική ενδυνάμωση</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25375">
                <a:tc>
                  <a:txBody>
                    <a:bodyPr/>
                    <a:lstStyle/>
                    <a:p>
                      <a:pPr marL="0" marR="0" lvl="0" indent="0" algn="l" rtl="0">
                        <a:lnSpc>
                          <a:spcPct val="100000"/>
                        </a:lnSpc>
                        <a:spcBef>
                          <a:spcPts val="0"/>
                        </a:spcBef>
                        <a:spcAft>
                          <a:spcPts val="0"/>
                        </a:spcAft>
                        <a:buNone/>
                      </a:pPr>
                      <a:r>
                        <a:rPr lang="en-GB"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M8: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Διαχείριση</a:t>
                      </a:r>
                      <a:r>
                        <a:rPr lang="el-GR" sz="1000" b="1" i="0" u="none" strike="noStrike" cap="none" baseline="0" dirty="0" smtClean="0">
                          <a:solidFill>
                            <a:srgbClr val="000000"/>
                          </a:solidFill>
                          <a:latin typeface="Calibri" panose="020F0502020204030204" pitchFamily="34" charset="0"/>
                          <a:ea typeface="Raleway Thin"/>
                          <a:cs typeface="Calibri" panose="020F0502020204030204" pitchFamily="34" charset="0"/>
                          <a:sym typeface="Raleway Thin"/>
                        </a:rPr>
                        <a:t> χρόνου</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25375">
                <a:tc>
                  <a:txBody>
                    <a:bodyPr/>
                    <a:lstStyle/>
                    <a:p>
                      <a:pPr marL="0" marR="0" lvl="0" indent="0" algn="l" rtl="0">
                        <a:lnSpc>
                          <a:spcPct val="100000"/>
                        </a:lnSpc>
                        <a:spcBef>
                          <a:spcPts val="0"/>
                        </a:spcBef>
                        <a:spcAft>
                          <a:spcPts val="0"/>
                        </a:spcAft>
                        <a:buNone/>
                      </a:pPr>
                      <a:r>
                        <a:rPr lang="en-GB"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M9: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Ισορροπία</a:t>
                      </a:r>
                      <a:r>
                        <a:rPr lang="el-GR" sz="1000" b="1" i="0" u="none" strike="noStrike" cap="none" baseline="0" dirty="0" smtClean="0">
                          <a:solidFill>
                            <a:srgbClr val="000000"/>
                          </a:solidFill>
                          <a:latin typeface="Calibri" panose="020F0502020204030204" pitchFamily="34" charset="0"/>
                          <a:ea typeface="Raleway Thin"/>
                          <a:cs typeface="Calibri" panose="020F0502020204030204" pitchFamily="34" charset="0"/>
                          <a:sym typeface="Raleway Thin"/>
                        </a:rPr>
                        <a:t> εργασίας και ζωής</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25375">
                <a:tc>
                  <a:txBody>
                    <a:bodyPr/>
                    <a:lstStyle/>
                    <a:p>
                      <a:pPr marL="0" marR="0" lvl="0" indent="0" algn="l" rtl="0">
                        <a:lnSpc>
                          <a:spcPct val="100000"/>
                        </a:lnSpc>
                        <a:spcBef>
                          <a:spcPts val="0"/>
                        </a:spcBef>
                        <a:spcAft>
                          <a:spcPts val="0"/>
                        </a:spcAft>
                        <a:buNone/>
                      </a:pPr>
                      <a:r>
                        <a:rPr lang="en-GB"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M10: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Στοχοθεσία</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25375">
                <a:tc>
                  <a:txBody>
                    <a:bodyPr/>
                    <a:lstStyle/>
                    <a:p>
                      <a:pPr marL="0" marR="0" lvl="0" indent="0" algn="l" rtl="0">
                        <a:lnSpc>
                          <a:spcPct val="100000"/>
                        </a:lnSpc>
                        <a:spcBef>
                          <a:spcPts val="0"/>
                        </a:spcBef>
                        <a:spcAft>
                          <a:spcPts val="0"/>
                        </a:spcAft>
                        <a:buNone/>
                      </a:pPr>
                      <a:r>
                        <a:rPr lang="en-GB"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M11: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Επίλυση</a:t>
                      </a:r>
                      <a:r>
                        <a:rPr lang="el-GR" sz="1000" b="1" i="0" u="none" strike="noStrike" cap="none" baseline="0" dirty="0" smtClean="0">
                          <a:solidFill>
                            <a:srgbClr val="000000"/>
                          </a:solidFill>
                          <a:latin typeface="Calibri" panose="020F0502020204030204" pitchFamily="34" charset="0"/>
                          <a:ea typeface="Raleway Thin"/>
                          <a:cs typeface="Calibri" panose="020F0502020204030204" pitchFamily="34" charset="0"/>
                          <a:sym typeface="Raleway Thin"/>
                        </a:rPr>
                        <a:t> προβλημάτων</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25375">
                <a:tc>
                  <a:txBody>
                    <a:bodyPr/>
                    <a:lstStyle/>
                    <a:p>
                      <a:pPr marL="0" marR="0" lvl="0" indent="0" algn="l" rtl="0">
                        <a:lnSpc>
                          <a:spcPct val="100000"/>
                        </a:lnSpc>
                        <a:spcBef>
                          <a:spcPts val="0"/>
                        </a:spcBef>
                        <a:spcAft>
                          <a:spcPts val="0"/>
                        </a:spcAft>
                        <a:buNone/>
                      </a:pPr>
                      <a:r>
                        <a:rPr lang="en-GB"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M12: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Αυτοπροβολή</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425375">
                <a:tc>
                  <a:txBody>
                    <a:bodyPr/>
                    <a:lstStyle/>
                    <a:p>
                      <a:pPr marL="0" marR="0" lvl="0" indent="0" algn="l" rtl="0">
                        <a:lnSpc>
                          <a:spcPct val="100000"/>
                        </a:lnSpc>
                        <a:spcBef>
                          <a:spcPts val="0"/>
                        </a:spcBef>
                        <a:spcAft>
                          <a:spcPts val="0"/>
                        </a:spcAft>
                        <a:buNone/>
                      </a:pPr>
                      <a:r>
                        <a:rPr lang="en-GB" sz="1000" b="1" i="0" u="none" strike="noStrike" cap="none" dirty="0" smtClean="0">
                          <a:solidFill>
                            <a:srgbClr val="FFB600"/>
                          </a:solidFill>
                          <a:latin typeface="Calibri" panose="020F0502020204030204" pitchFamily="34" charset="0"/>
                          <a:ea typeface="Raleway Thin"/>
                          <a:cs typeface="Calibri" panose="020F0502020204030204" pitchFamily="34" charset="0"/>
                          <a:sym typeface="Raleway Thin"/>
                        </a:rPr>
                        <a:t>M13: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Δεξιότητες παρουσίασης</a:t>
                      </a:r>
                      <a:endParaRP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7"/>
          <p:cNvSpPr txBox="1">
            <a:spLocks noGrp="1"/>
          </p:cNvSpPr>
          <p:nvPr>
            <p:ph type="body" idx="1"/>
          </p:nvPr>
        </p:nvSpPr>
        <p:spPr>
          <a:xfrm>
            <a:off x="3848430" y="4031027"/>
            <a:ext cx="4643562" cy="59552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GB" sz="7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marL="0" lvl="0" indent="0" algn="l" rtl="0">
              <a:lnSpc>
                <a:spcPct val="100000"/>
              </a:lnSpc>
              <a:spcBef>
                <a:spcPts val="0"/>
              </a:spcBef>
              <a:spcAft>
                <a:spcPts val="0"/>
              </a:spcAft>
              <a:buSzPts val="1800"/>
              <a:buNone/>
            </a:pPr>
            <a:r>
              <a:rPr lang="en-GB" sz="700">
                <a:solidFill>
                  <a:srgbClr val="981C22"/>
                </a:solidFill>
              </a:rPr>
              <a:t>Project number 2021-1-RO01-KA220-ADU-000026741</a:t>
            </a: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p:txBody>
      </p:sp>
      <p:pic>
        <p:nvPicPr>
          <p:cNvPr id="327" name="Google Shape;327;p27"/>
          <p:cNvPicPr preferRelativeResize="0"/>
          <p:nvPr/>
        </p:nvPicPr>
        <p:blipFill rotWithShape="1">
          <a:blip r:embed="rId3">
            <a:alphaModFix/>
          </a:blip>
          <a:srcRect/>
          <a:stretch/>
        </p:blipFill>
        <p:spPr>
          <a:xfrm>
            <a:off x="6934364" y="444319"/>
            <a:ext cx="1763711" cy="1324726"/>
          </a:xfrm>
          <a:prstGeom prst="rect">
            <a:avLst/>
          </a:prstGeom>
          <a:noFill/>
          <a:ln>
            <a:noFill/>
          </a:ln>
        </p:spPr>
      </p:pic>
      <p:pic>
        <p:nvPicPr>
          <p:cNvPr id="328" name="Google Shape;328;p27" descr="Text&#10;&#10;Description automatically generated with medium confidence"/>
          <p:cNvPicPr preferRelativeResize="0"/>
          <p:nvPr/>
        </p:nvPicPr>
        <p:blipFill rotWithShape="1">
          <a:blip r:embed="rId4">
            <a:alphaModFix/>
          </a:blip>
          <a:srcRect/>
          <a:stretch/>
        </p:blipFill>
        <p:spPr>
          <a:xfrm>
            <a:off x="922001" y="4031027"/>
            <a:ext cx="2838616" cy="595528"/>
          </a:xfrm>
          <a:prstGeom prst="rect">
            <a:avLst/>
          </a:prstGeom>
          <a:noFill/>
          <a:ln>
            <a:noFill/>
          </a:ln>
        </p:spPr>
      </p:pic>
      <p:pic>
        <p:nvPicPr>
          <p:cNvPr id="329" name="Google Shape;329;p27"/>
          <p:cNvPicPr preferRelativeResize="0"/>
          <p:nvPr/>
        </p:nvPicPr>
        <p:blipFill rotWithShape="1">
          <a:blip r:embed="rId5">
            <a:alphaModFix/>
          </a:blip>
          <a:srcRect/>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body" idx="1"/>
          </p:nvPr>
        </p:nvSpPr>
        <p:spPr>
          <a:xfrm>
            <a:off x="1757201" y="2161800"/>
            <a:ext cx="5629801" cy="819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601"/>
              </a:spcBef>
              <a:spcAft>
                <a:spcPts val="0"/>
              </a:spcAft>
              <a:buSzPts val="3000"/>
              <a:buNone/>
            </a:pPr>
            <a:r>
              <a:rPr lang="el-GR" dirty="0" smtClean="0">
                <a:latin typeface="Calibri" panose="020F0502020204030204" pitchFamily="34" charset="0"/>
                <a:ea typeface="Raleway Medium"/>
                <a:cs typeface="Calibri" panose="020F0502020204030204" pitchFamily="34" charset="0"/>
                <a:sym typeface="Raleway Medium"/>
              </a:rPr>
              <a:t>Μην φοβάσαι τις μικρές αλλαγές, να φοβάσαι τη στασιμότητα</a:t>
            </a:r>
            <a:r>
              <a:rPr lang="en-GB" dirty="0" smtClean="0">
                <a:latin typeface="Calibri" panose="020F0502020204030204" pitchFamily="34" charset="0"/>
                <a:ea typeface="Raleway Medium"/>
                <a:cs typeface="Calibri" panose="020F0502020204030204" pitchFamily="34" charset="0"/>
                <a:sym typeface="Raleway Medium"/>
              </a:rPr>
              <a:t>.</a:t>
            </a:r>
            <a:r>
              <a:rPr lang="en-GB" i="0" dirty="0" smtClean="0">
                <a:latin typeface="Calibri" panose="020F0502020204030204" pitchFamily="34" charset="0"/>
                <a:ea typeface="Raleway Medium"/>
                <a:cs typeface="Calibri" panose="020F0502020204030204" pitchFamily="34" charset="0"/>
                <a:sym typeface="Raleway Medium"/>
              </a:rPr>
              <a:t> </a:t>
            </a:r>
            <a:endParaRPr dirty="0">
              <a:latin typeface="Calibri" panose="020F0502020204030204" pitchFamily="34" charset="0"/>
              <a:cs typeface="Calibri" panose="020F0502020204030204" pitchFamily="34" charset="0"/>
            </a:endParaRPr>
          </a:p>
          <a:p>
            <a:pPr marL="0" lvl="0" indent="0" algn="ctr" rtl="0">
              <a:lnSpc>
                <a:spcPct val="100000"/>
              </a:lnSpc>
              <a:spcBef>
                <a:spcPts val="601"/>
              </a:spcBef>
              <a:spcAft>
                <a:spcPts val="0"/>
              </a:spcAft>
              <a:buSzPts val="3000"/>
              <a:buNone/>
            </a:pPr>
            <a:r>
              <a:rPr lang="en-GB" i="0" dirty="0">
                <a:latin typeface="Calibri" panose="020F0502020204030204" pitchFamily="34" charset="0"/>
                <a:ea typeface="Raleway Medium"/>
                <a:cs typeface="Calibri" panose="020F0502020204030204" pitchFamily="34" charset="0"/>
                <a:sym typeface="Raleway Medium"/>
              </a:rPr>
              <a:t>Chinese Proverb</a:t>
            </a:r>
            <a:endParaRPr i="0" dirty="0">
              <a:latin typeface="Calibri" panose="020F0502020204030204" pitchFamily="34" charset="0"/>
              <a:ea typeface="Raleway Medium"/>
              <a:cs typeface="Calibri" panose="020F0502020204030204" pitchFamily="34" charset="0"/>
              <a:sym typeface="Ralew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ctrTitle"/>
          </p:nvPr>
        </p:nvSpPr>
        <p:spPr>
          <a:xfrm>
            <a:off x="685802" y="2726342"/>
            <a:ext cx="7772400" cy="1159801"/>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l-GR" dirty="0" smtClean="0">
                <a:solidFill>
                  <a:srgbClr val="981C22"/>
                </a:solidFill>
                <a:latin typeface="Calibri" panose="020F0502020204030204" pitchFamily="34" charset="0"/>
                <a:cs typeface="Calibri" panose="020F0502020204030204" pitchFamily="34" charset="0"/>
              </a:rPr>
              <a:t>Διαχείριση χρόνου</a:t>
            </a:r>
            <a:endParaRPr dirty="0">
              <a:latin typeface="Calibri" panose="020F0502020204030204" pitchFamily="34" charset="0"/>
              <a:cs typeface="Calibri" panose="020F0502020204030204" pitchFamily="34" charset="0"/>
            </a:endParaRPr>
          </a:p>
        </p:txBody>
      </p:sp>
      <p:sp>
        <p:nvSpPr>
          <p:cNvPr id="84" name="Google Shape;84;p4"/>
          <p:cNvSpPr txBox="1">
            <a:spLocks noGrp="1"/>
          </p:cNvSpPr>
          <p:nvPr>
            <p:ph type="subTitle" idx="1"/>
          </p:nvPr>
        </p:nvSpPr>
        <p:spPr>
          <a:xfrm>
            <a:off x="685802" y="3830653"/>
            <a:ext cx="7772400" cy="784800"/>
          </a:xfrm>
          <a:prstGeom prst="rect">
            <a:avLst/>
          </a:prstGeom>
          <a:noFill/>
          <a:ln>
            <a:noFill/>
          </a:ln>
        </p:spPr>
        <p:txBody>
          <a:bodyPr spcFirstLastPara="1" wrap="square" lIns="91425" tIns="91425" rIns="91425" bIns="91425" anchor="t" anchorCtr="0">
            <a:noAutofit/>
          </a:bodyPr>
          <a:lstStyle/>
          <a:p>
            <a:pPr marL="0" lvl="0" indent="0"/>
            <a:r>
              <a:rPr lang="el-GR" sz="2800" b="1" dirty="0">
                <a:latin typeface="Calibri" panose="020F0502020204030204" pitchFamily="34" charset="0"/>
                <a:cs typeface="Calibri" panose="020F0502020204030204" pitchFamily="34" charset="0"/>
              </a:rPr>
              <a:t>Οργανισμός εταίρος</a:t>
            </a:r>
            <a:r>
              <a:rPr lang="en-GB" sz="2800" b="1" dirty="0" smtClean="0">
                <a:latin typeface="Calibri" panose="020F0502020204030204" pitchFamily="34" charset="0"/>
                <a:cs typeface="Calibri" panose="020F0502020204030204" pitchFamily="34" charset="0"/>
              </a:rPr>
              <a:t>: </a:t>
            </a:r>
            <a:r>
              <a:rPr lang="en-GB" sz="2800" b="1" dirty="0" err="1">
                <a:latin typeface="Calibri" panose="020F0502020204030204" pitchFamily="34" charset="0"/>
                <a:cs typeface="Calibri" panose="020F0502020204030204" pitchFamily="34" charset="0"/>
              </a:rPr>
              <a:t>Mindshift</a:t>
            </a:r>
            <a:r>
              <a:rPr lang="en-GB" sz="2800" b="1" dirty="0">
                <a:latin typeface="Calibri" panose="020F0502020204030204" pitchFamily="34" charset="0"/>
                <a:cs typeface="Calibri" panose="020F0502020204030204" pitchFamily="34" charset="0"/>
              </a:rPr>
              <a:t> Talent Advisory</a:t>
            </a:r>
            <a:endParaRPr dirty="0">
              <a:latin typeface="Calibri" panose="020F0502020204030204" pitchFamily="34" charset="0"/>
              <a:cs typeface="Calibri" panose="020F0502020204030204" pitchFamily="34" charset="0"/>
            </a:endParaRPr>
          </a:p>
        </p:txBody>
      </p:sp>
      <p:sp>
        <p:nvSpPr>
          <p:cNvPr id="85" name="Google Shape;85;p4"/>
          <p:cNvSpPr txBox="1"/>
          <p:nvPr/>
        </p:nvSpPr>
        <p:spPr>
          <a:xfrm>
            <a:off x="7811324" y="0"/>
            <a:ext cx="960900" cy="139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9600" b="0" i="0" u="none" strike="noStrike" cap="none">
                <a:solidFill>
                  <a:srgbClr val="981C22"/>
                </a:solidFill>
                <a:latin typeface="Raleway Thin"/>
                <a:ea typeface="Raleway Thin"/>
                <a:cs typeface="Raleway Thin"/>
                <a:sym typeface="Raleway Thin"/>
              </a:rPr>
              <a:t>8</a:t>
            </a:r>
            <a:endParaRPr sz="9600" b="0" i="0" u="none" strike="noStrike" cap="non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922001" y="891776"/>
            <a:ext cx="6866100" cy="103872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2400" dirty="0" smtClean="0">
                <a:latin typeface="Calibri" panose="020F0502020204030204" pitchFamily="34" charset="0"/>
                <a:ea typeface="Raleway ExtraLight"/>
                <a:cs typeface="Calibri" panose="020F0502020204030204" pitchFamily="34" charset="0"/>
                <a:sym typeface="Raleway ExtraLight"/>
              </a:rPr>
              <a:t>Αφού ολοκληρώσετε αυτή την ενότητα</a:t>
            </a:r>
            <a:r>
              <a:rPr lang="en-GB" sz="2400" dirty="0">
                <a:latin typeface="Calibri" panose="020F0502020204030204" pitchFamily="34" charset="0"/>
                <a:ea typeface="Raleway ExtraLight"/>
                <a:cs typeface="Calibri" panose="020F0502020204030204" pitchFamily="34" charset="0"/>
                <a:sym typeface="Raleway ExtraLight"/>
              </a:rPr>
              <a:t/>
            </a:r>
            <a:br>
              <a:rPr lang="en-GB" sz="2400" dirty="0">
                <a:latin typeface="Calibri" panose="020F0502020204030204" pitchFamily="34" charset="0"/>
                <a:ea typeface="Raleway ExtraLight"/>
                <a:cs typeface="Calibri" panose="020F0502020204030204" pitchFamily="34" charset="0"/>
                <a:sym typeface="Raleway ExtraLight"/>
              </a:rPr>
            </a:br>
            <a:r>
              <a:rPr lang="el-GR" sz="2400" dirty="0" smtClean="0">
                <a:solidFill>
                  <a:srgbClr val="FFB600"/>
                </a:solidFill>
                <a:latin typeface="Calibri" panose="020F0502020204030204" pitchFamily="34" charset="0"/>
                <a:ea typeface="Raleway ExtraLight"/>
                <a:cs typeface="Calibri" panose="020F0502020204030204" pitchFamily="34" charset="0"/>
                <a:sym typeface="Raleway ExtraLight"/>
              </a:rPr>
              <a:t>θα είστε σε θέσει</a:t>
            </a:r>
            <a:r>
              <a:rPr lang="en-GB" sz="2400" dirty="0" smtClean="0">
                <a:solidFill>
                  <a:srgbClr val="FFB600"/>
                </a:solidFill>
                <a:latin typeface="Calibri" panose="020F0502020204030204" pitchFamily="34" charset="0"/>
                <a:ea typeface="Raleway ExtraLight"/>
                <a:cs typeface="Calibri" panose="020F0502020204030204" pitchFamily="34" charset="0"/>
                <a:sym typeface="Raleway ExtraLight"/>
              </a:rPr>
              <a:t> </a:t>
            </a:r>
            <a:r>
              <a:rPr lang="el-GR" sz="2400" dirty="0" smtClean="0">
                <a:latin typeface="Calibri" panose="020F0502020204030204" pitchFamily="34" charset="0"/>
                <a:ea typeface="Raleway ExtraLight"/>
                <a:cs typeface="Calibri" panose="020F0502020204030204" pitchFamily="34" charset="0"/>
                <a:sym typeface="Raleway ExtraLight"/>
              </a:rPr>
              <a:t>να</a:t>
            </a:r>
            <a:r>
              <a:rPr lang="en-GB" sz="2400" dirty="0" smtClean="0">
                <a:latin typeface="Calibri" panose="020F0502020204030204" pitchFamily="34" charset="0"/>
                <a:ea typeface="Raleway ExtraLight"/>
                <a:cs typeface="Calibri" panose="020F0502020204030204" pitchFamily="34" charset="0"/>
                <a:sym typeface="Raleway ExtraLight"/>
              </a:rPr>
              <a:t>:</a:t>
            </a:r>
            <a:endParaRPr sz="2400" dirty="0">
              <a:latin typeface="Calibri" panose="020F0502020204030204" pitchFamily="34" charset="0"/>
              <a:ea typeface="Raleway ExtraLight"/>
              <a:cs typeface="Calibri" panose="020F0502020204030204" pitchFamily="34" charset="0"/>
              <a:sym typeface="Raleway ExtraLight"/>
            </a:endParaRPr>
          </a:p>
        </p:txBody>
      </p:sp>
      <p:sp>
        <p:nvSpPr>
          <p:cNvPr id="91" name="Google Shape;91;p5"/>
          <p:cNvSpPr txBox="1">
            <a:spLocks noGrp="1"/>
          </p:cNvSpPr>
          <p:nvPr>
            <p:ph type="body" idx="1"/>
          </p:nvPr>
        </p:nvSpPr>
        <p:spPr>
          <a:xfrm>
            <a:off x="922001" y="1930500"/>
            <a:ext cx="2332201" cy="277866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601"/>
              </a:spcBef>
              <a:spcAft>
                <a:spcPts val="0"/>
              </a:spcAft>
              <a:buSzPts val="1400"/>
              <a:buFont typeface="Noto Sans Symbols"/>
              <a:buChar char="▪"/>
            </a:pPr>
            <a:r>
              <a:rPr lang="el-GR" dirty="0" smtClean="0">
                <a:latin typeface="Calibri" panose="020F0502020204030204" pitchFamily="34" charset="0"/>
                <a:ea typeface="Raleway Light"/>
                <a:cs typeface="Calibri" panose="020F0502020204030204" pitchFamily="34" charset="0"/>
                <a:sym typeface="Raleway Light"/>
              </a:rPr>
              <a:t>Ορίσετε τη διαχείριση του χρόνου</a:t>
            </a:r>
          </a:p>
          <a:p>
            <a:pPr marL="285750" lvl="0" indent="-285750" algn="l" rtl="0">
              <a:lnSpc>
                <a:spcPct val="100000"/>
              </a:lnSpc>
              <a:spcBef>
                <a:spcPts val="601"/>
              </a:spcBef>
              <a:spcAft>
                <a:spcPts val="0"/>
              </a:spcAft>
              <a:buSzPts val="1400"/>
              <a:buFont typeface="Noto Sans Symbols"/>
              <a:buChar char="▪"/>
            </a:pPr>
            <a:r>
              <a:rPr lang="el-GR" dirty="0" smtClean="0">
                <a:latin typeface="Calibri" panose="020F0502020204030204" pitchFamily="34" charset="0"/>
                <a:ea typeface="Raleway Light"/>
                <a:cs typeface="Calibri" panose="020F0502020204030204" pitchFamily="34" charset="0"/>
                <a:sym typeface="Raleway Light"/>
              </a:rPr>
              <a:t>Να κάνετε μια λίστα με στρατηγικές διαχείρισης χρόνου</a:t>
            </a:r>
          </a:p>
          <a:p>
            <a:pPr marL="285750" lvl="0" indent="-285750" algn="l" rtl="0">
              <a:lnSpc>
                <a:spcPct val="100000"/>
              </a:lnSpc>
              <a:spcBef>
                <a:spcPts val="601"/>
              </a:spcBef>
              <a:spcAft>
                <a:spcPts val="0"/>
              </a:spcAft>
              <a:buSzPts val="1400"/>
              <a:buFont typeface="Noto Sans Symbols"/>
              <a:buChar char="▪"/>
            </a:pPr>
            <a:r>
              <a:rPr lang="el-GR" dirty="0" smtClean="0">
                <a:latin typeface="Calibri" panose="020F0502020204030204" pitchFamily="34" charset="0"/>
                <a:ea typeface="Raleway Light"/>
                <a:cs typeface="Calibri" panose="020F0502020204030204" pitchFamily="34" charset="0"/>
                <a:sym typeface="Raleway Light"/>
              </a:rPr>
              <a:t>Να εξηγήσετε τα αναγκαία ώστε να οριστεί ένα στρατηγικό πλάνο</a:t>
            </a:r>
            <a:endParaRPr dirty="0">
              <a:latin typeface="Calibri" panose="020F0502020204030204" pitchFamily="34" charset="0"/>
              <a:ea typeface="Raleway Light"/>
              <a:cs typeface="Calibri" panose="020F0502020204030204" pitchFamily="34" charset="0"/>
              <a:sym typeface="Raleway Light"/>
            </a:endParaRPr>
          </a:p>
        </p:txBody>
      </p:sp>
      <p:sp>
        <p:nvSpPr>
          <p:cNvPr id="92" name="Google Shape;92;p5"/>
          <p:cNvSpPr txBox="1">
            <a:spLocks noGrp="1"/>
          </p:cNvSpPr>
          <p:nvPr>
            <p:ph type="body" idx="2"/>
          </p:nvPr>
        </p:nvSpPr>
        <p:spPr>
          <a:xfrm>
            <a:off x="3254202" y="1930500"/>
            <a:ext cx="2516021" cy="277866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601"/>
              </a:spcBef>
              <a:spcAft>
                <a:spcPts val="0"/>
              </a:spcAft>
              <a:buSzPts val="1400"/>
              <a:buFont typeface="Noto Sans Symbols"/>
              <a:buChar char="▪"/>
            </a:pPr>
            <a:r>
              <a:rPr lang="el-GR" dirty="0" smtClean="0">
                <a:latin typeface="Calibri" panose="020F0502020204030204" pitchFamily="34" charset="0"/>
                <a:ea typeface="Raleway Light"/>
                <a:cs typeface="Calibri" panose="020F0502020204030204" pitchFamily="34" charset="0"/>
                <a:sym typeface="Raleway Light"/>
              </a:rPr>
              <a:t>Να αναγνωρίσετε τις δυσκολίες ή επιτυχίες της διαχείρισης χρόνου</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400"/>
              <a:buFont typeface="Noto Sans Symbols"/>
              <a:buChar char="▪"/>
            </a:pPr>
            <a:r>
              <a:rPr lang="el-GR" dirty="0" smtClean="0">
                <a:latin typeface="Calibri" panose="020F0502020204030204" pitchFamily="34" charset="0"/>
                <a:ea typeface="Raleway Light"/>
                <a:cs typeface="Calibri" panose="020F0502020204030204" pitchFamily="34" charset="0"/>
                <a:sym typeface="Raleway Light"/>
              </a:rPr>
              <a:t>Επιλέξετε στρατηγικές</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400"/>
              <a:buFont typeface="Noto Sans Symbols"/>
              <a:buChar char="▪"/>
            </a:pPr>
            <a:r>
              <a:rPr lang="el-GR" dirty="0" smtClean="0">
                <a:latin typeface="Calibri" panose="020F0502020204030204" pitchFamily="34" charset="0"/>
                <a:ea typeface="Raleway Light"/>
                <a:cs typeface="Calibri" panose="020F0502020204030204" pitchFamily="34" charset="0"/>
                <a:sym typeface="Raleway Light"/>
              </a:rPr>
              <a:t>Σχεδιάστε ένα προσωπικό στρατηγικό πλάνο</a:t>
            </a:r>
            <a:endParaRPr dirty="0">
              <a:latin typeface="Calibri" panose="020F0502020204030204" pitchFamily="34" charset="0"/>
              <a:ea typeface="Raleway Light"/>
              <a:cs typeface="Calibri" panose="020F0502020204030204" pitchFamily="34" charset="0"/>
              <a:sym typeface="Raleway Light"/>
            </a:endParaRPr>
          </a:p>
        </p:txBody>
      </p:sp>
      <p:sp>
        <p:nvSpPr>
          <p:cNvPr id="93" name="Google Shape;93;p5"/>
          <p:cNvSpPr txBox="1">
            <a:spLocks noGrp="1"/>
          </p:cNvSpPr>
          <p:nvPr>
            <p:ph type="body" idx="3"/>
          </p:nvPr>
        </p:nvSpPr>
        <p:spPr>
          <a:xfrm>
            <a:off x="5770223" y="1930500"/>
            <a:ext cx="2656705" cy="277866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601"/>
              </a:spcBef>
              <a:spcAft>
                <a:spcPts val="0"/>
              </a:spcAft>
              <a:buSzPts val="1400"/>
              <a:buFont typeface="Noto Sans Symbols"/>
              <a:buChar char="▪"/>
            </a:pPr>
            <a:r>
              <a:rPr lang="el-GR" dirty="0" smtClean="0">
                <a:latin typeface="Calibri" panose="020F0502020204030204" pitchFamily="34" charset="0"/>
                <a:ea typeface="Raleway Light"/>
                <a:cs typeface="Calibri" panose="020F0502020204030204" pitchFamily="34" charset="0"/>
                <a:sym typeface="Raleway Light"/>
              </a:rPr>
              <a:t>Αναδείξετε πως σχετίζεται η διαχείριση χρόνου με τη</a:t>
            </a:r>
            <a:r>
              <a:rPr lang="en-US" dirty="0" smtClean="0">
                <a:latin typeface="Calibri" panose="020F0502020204030204" pitchFamily="34" charset="0"/>
                <a:ea typeface="Raleway Light"/>
                <a:cs typeface="Calibri" panose="020F0502020204030204" pitchFamily="34" charset="0"/>
                <a:sym typeface="Raleway Light"/>
              </a:rPr>
              <a:t> </a:t>
            </a:r>
            <a:r>
              <a:rPr lang="el-GR" dirty="0" smtClean="0">
                <a:latin typeface="Calibri" panose="020F0502020204030204" pitchFamily="34" charset="0"/>
                <a:ea typeface="Raleway Light"/>
                <a:cs typeface="Calibri" panose="020F0502020204030204" pitchFamily="34" charset="0"/>
                <a:sym typeface="Raleway Light"/>
              </a:rPr>
              <a:t>βελτίωση της επαγγελματικής και προσωπικής ζωής</a:t>
            </a:r>
          </a:p>
          <a:p>
            <a:pPr marL="285750" lvl="0" indent="-285750" algn="l" rtl="0">
              <a:lnSpc>
                <a:spcPct val="100000"/>
              </a:lnSpc>
              <a:spcBef>
                <a:spcPts val="601"/>
              </a:spcBef>
              <a:spcAft>
                <a:spcPts val="0"/>
              </a:spcAft>
              <a:buSzPts val="1400"/>
              <a:buFont typeface="Noto Sans Symbols"/>
              <a:buChar char="▪"/>
            </a:pPr>
            <a:r>
              <a:rPr lang="el-GR" dirty="0" smtClean="0">
                <a:latin typeface="Calibri" panose="020F0502020204030204" pitchFamily="34" charset="0"/>
                <a:ea typeface="Raleway Light"/>
                <a:cs typeface="Calibri" panose="020F0502020204030204" pitchFamily="34" charset="0"/>
                <a:sym typeface="Raleway Light"/>
              </a:rPr>
              <a:t>Ελέγξτε το χρόνο που περνάτε σε διαφορετικές δραστηριότητες και ενέργειες</a:t>
            </a:r>
          </a:p>
          <a:p>
            <a:pPr marL="285750" lvl="0" indent="-285750" algn="l" rtl="0">
              <a:lnSpc>
                <a:spcPct val="100000"/>
              </a:lnSpc>
              <a:spcBef>
                <a:spcPts val="601"/>
              </a:spcBef>
              <a:spcAft>
                <a:spcPts val="0"/>
              </a:spcAft>
              <a:buSzPts val="1400"/>
              <a:buFont typeface="Noto Sans Symbols"/>
              <a:buChar char="▪"/>
            </a:pPr>
            <a:r>
              <a:rPr lang="el-GR" dirty="0" smtClean="0">
                <a:latin typeface="Calibri" panose="020F0502020204030204" pitchFamily="34" charset="0"/>
                <a:ea typeface="Raleway Light"/>
                <a:cs typeface="Calibri" panose="020F0502020204030204" pitchFamily="34" charset="0"/>
                <a:sym typeface="Raleway Light"/>
              </a:rPr>
              <a:t>Ακολουθήστε ένα προσωπικό  πλάνο στρατηγικής</a:t>
            </a:r>
            <a:endParaRPr dirty="0">
              <a:latin typeface="Calibri" panose="020F0502020204030204" pitchFamily="34" charset="0"/>
              <a:ea typeface="Raleway Light"/>
              <a:cs typeface="Calibri" panose="020F0502020204030204" pitchFamily="34" charset="0"/>
              <a:sym typeface="Raleway Light"/>
            </a:endParaRPr>
          </a:p>
        </p:txBody>
      </p:sp>
      <p:pic>
        <p:nvPicPr>
          <p:cNvPr id="94" name="Google Shape;94;p5"/>
          <p:cNvPicPr preferRelativeResize="0"/>
          <p:nvPr/>
        </p:nvPicPr>
        <p:blipFill rotWithShape="1">
          <a:blip r:embed="rId3">
            <a:alphaModFix/>
          </a:blip>
          <a:srcRect/>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a:spLocks noGrp="1"/>
          </p:cNvSpPr>
          <p:nvPr>
            <p:ph type="ctrTitle"/>
          </p:nvPr>
        </p:nvSpPr>
        <p:spPr>
          <a:xfrm>
            <a:off x="685802" y="3287213"/>
            <a:ext cx="77724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6000"/>
              <a:buNone/>
            </a:pPr>
            <a:r>
              <a:rPr lang="el-GR" b="1" dirty="0" smtClean="0">
                <a:solidFill>
                  <a:schemeClr val="lt1"/>
                </a:solidFill>
                <a:latin typeface="Calibri" panose="020F0502020204030204" pitchFamily="34" charset="0"/>
                <a:cs typeface="Calibri" panose="020F0502020204030204" pitchFamily="34" charset="0"/>
              </a:rPr>
              <a:t>Τι είναι η διαχείριση χρόνου</a:t>
            </a:r>
            <a:r>
              <a:rPr lang="en-GB" b="1" dirty="0" smtClean="0">
                <a:solidFill>
                  <a:schemeClr val="lt1"/>
                </a:solidFill>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pic>
        <p:nvPicPr>
          <p:cNvPr id="100" name="Google Shape;100;p6"/>
          <p:cNvPicPr preferRelativeResize="0"/>
          <p:nvPr/>
        </p:nvPicPr>
        <p:blipFill rotWithShape="1">
          <a:blip r:embed="rId3">
            <a:alphaModFix/>
          </a:blip>
          <a:srcRect/>
          <a:stretch/>
        </p:blipFill>
        <p:spPr>
          <a:xfrm>
            <a:off x="7490559" y="390985"/>
            <a:ext cx="1261876" cy="13179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7"/>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3600" dirty="0" smtClean="0">
                <a:latin typeface="Calibri" panose="020F0502020204030204" pitchFamily="34" charset="0"/>
                <a:ea typeface="Raleway ExtraLight"/>
                <a:cs typeface="Calibri" panose="020F0502020204030204" pitchFamily="34" charset="0"/>
                <a:sym typeface="Raleway ExtraLight"/>
              </a:rPr>
              <a:t>Τι γνωρίζετε σχετικά με τη </a:t>
            </a:r>
            <a:r>
              <a:rPr lang="en-GB" sz="3600" dirty="0">
                <a:latin typeface="Calibri" panose="020F0502020204030204" pitchFamily="34" charset="0"/>
                <a:ea typeface="Raleway ExtraLight"/>
                <a:cs typeface="Calibri" panose="020F0502020204030204" pitchFamily="34" charset="0"/>
                <a:sym typeface="Raleway ExtraLight"/>
              </a:rPr>
              <a:t/>
            </a:r>
            <a:br>
              <a:rPr lang="en-GB" sz="3600" dirty="0">
                <a:latin typeface="Calibri" panose="020F0502020204030204" pitchFamily="34" charset="0"/>
                <a:ea typeface="Raleway ExtraLight"/>
                <a:cs typeface="Calibri" panose="020F0502020204030204" pitchFamily="34" charset="0"/>
                <a:sym typeface="Raleway ExtraLight"/>
              </a:rPr>
            </a:br>
            <a:r>
              <a:rPr lang="el-GR" sz="3600" dirty="0" smtClean="0">
                <a:solidFill>
                  <a:srgbClr val="FFB600"/>
                </a:solidFill>
                <a:latin typeface="Calibri" panose="020F0502020204030204" pitchFamily="34" charset="0"/>
                <a:ea typeface="Raleway ExtraLight"/>
                <a:cs typeface="Calibri" panose="020F0502020204030204" pitchFamily="34" charset="0"/>
                <a:sym typeface="Raleway ExtraLight"/>
              </a:rPr>
              <a:t>διαχείριση χρόνου</a:t>
            </a:r>
            <a:r>
              <a:rPr lang="en-GB" sz="3600" dirty="0" smtClean="0">
                <a:solidFill>
                  <a:srgbClr val="FFB600"/>
                </a:solidFill>
                <a:latin typeface="Calibri" panose="020F0502020204030204" pitchFamily="34" charset="0"/>
                <a:ea typeface="Raleway ExtraLight"/>
                <a:cs typeface="Calibri" panose="020F0502020204030204" pitchFamily="34" charset="0"/>
                <a:sym typeface="Raleway ExtraLight"/>
              </a:rPr>
              <a:t>?</a:t>
            </a:r>
            <a:endParaRPr sz="3600" dirty="0">
              <a:solidFill>
                <a:srgbClr val="FFB600"/>
              </a:solidFill>
              <a:latin typeface="Calibri" panose="020F0502020204030204" pitchFamily="34" charset="0"/>
              <a:ea typeface="Raleway ExtraLight"/>
              <a:cs typeface="Calibri" panose="020F0502020204030204" pitchFamily="34" charset="0"/>
              <a:sym typeface="Raleway ExtraLight"/>
            </a:endParaRPr>
          </a:p>
        </p:txBody>
      </p:sp>
      <p:sp>
        <p:nvSpPr>
          <p:cNvPr id="106" name="Google Shape;106;p7"/>
          <p:cNvSpPr txBox="1">
            <a:spLocks noGrp="1"/>
          </p:cNvSpPr>
          <p:nvPr>
            <p:ph type="body" idx="1"/>
          </p:nvPr>
        </p:nvSpPr>
        <p:spPr>
          <a:xfrm>
            <a:off x="982960" y="2211275"/>
            <a:ext cx="7627639" cy="236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Βρίσκεις συχνά τον εαυτό σου να τρέχει να προλάβει μέσα στην ημέρα και να μη σου φτάνει ποτέ ο χρόνος</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Σου φαίνεται δύσκολο να συγκεντρωθείς στην εργασία σου ενώ ταυτόχρονα οργανώνεις και αναλαμβάνεις τις ανάγκες τις οικογένειας σου</a:t>
            </a:r>
            <a:r>
              <a:rPr lang="en-GB" sz="1300" dirty="0" smtClean="0">
                <a:latin typeface="Calibri" panose="020F0502020204030204" pitchFamily="34" charset="0"/>
                <a:ea typeface="Raleway Light"/>
                <a:cs typeface="Calibri" panose="020F0502020204030204" pitchFamily="34" charset="0"/>
                <a:sym typeface="Raleway Light"/>
              </a:rPr>
              <a:t>?</a:t>
            </a:r>
            <a:r>
              <a:rPr lang="el-GR" sz="1300" dirty="0" smtClean="0">
                <a:latin typeface="Calibri" panose="020F0502020204030204" pitchFamily="34" charset="0"/>
                <a:ea typeface="Raleway Light"/>
                <a:cs typeface="Calibri" panose="020F0502020204030204" pitchFamily="34" charset="0"/>
                <a:sym typeface="Raleway Light"/>
              </a:rPr>
              <a:t> Αν επιθυμείς να ανακαλύψεις πιο έξυπνους τρόπους να διαχειρίζεσαι</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τις καθημερινές σου υποχρεώσεις, ενώ είσαι παραγωγική</a:t>
            </a:r>
            <a:r>
              <a:rPr lang="en-US"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και στη δουλειά σου, αυτή η ενότητα είναι για εσένα</a:t>
            </a:r>
            <a:r>
              <a:rPr lang="en-GB" sz="13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Τα προβλήματα διαχείρισης χρόνου είναι κάτι που αντιμετωπίζουμε καθημερινά  στη σύγχρονη κοινωνία. </a:t>
            </a:r>
            <a:r>
              <a:rPr lang="el-GR" sz="1300" dirty="0">
                <a:latin typeface="Calibri" panose="020F0502020204030204" pitchFamily="34" charset="0"/>
                <a:ea typeface="Raleway Light"/>
                <a:cs typeface="Calibri" panose="020F0502020204030204" pitchFamily="34" charset="0"/>
                <a:sym typeface="Raleway Light"/>
              </a:rPr>
              <a:t>Ο</a:t>
            </a:r>
            <a:r>
              <a:rPr lang="el-GR" sz="1300" dirty="0" smtClean="0">
                <a:latin typeface="Calibri" panose="020F0502020204030204" pitchFamily="34" charset="0"/>
                <a:ea typeface="Raleway Light"/>
                <a:cs typeface="Calibri" panose="020F0502020204030204" pitchFamily="34" charset="0"/>
                <a:sym typeface="Raleway Light"/>
              </a:rPr>
              <a:t>ι γυναίκες βρίσκονται σε χειρότερη θέση λόγω των στερεοτυπικών προσδοκιών της κοινωνίας όσον αφορά τη φροντίδα της οικογένειας</a:t>
            </a:r>
            <a:r>
              <a:rPr lang="en-GB" sz="13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Παρακάτω θα παρουσιάσουμε έναν πρακτικό ορισμό της διαχείρισης χρόνου, θα αναγνωρίσουμε κοινές δυσκολίες αλλά και καλές πρακτικές ώστε να βελτιωθείτε μέσα από αυτήν τη διαδικασία</a:t>
            </a:r>
            <a:r>
              <a:rPr lang="en-GB" sz="13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171450" algn="l" rtl="0">
              <a:lnSpc>
                <a:spcPct val="100000"/>
              </a:lnSpc>
              <a:spcBef>
                <a:spcPts val="601"/>
              </a:spcBef>
              <a:spcAft>
                <a:spcPts val="0"/>
              </a:spcAft>
              <a:buSzPts val="1800"/>
              <a:buFont typeface="Noto Sans Symbols"/>
              <a:buNone/>
            </a:pPr>
            <a:endParaRPr sz="1300" dirty="0">
              <a:latin typeface="Raleway Light"/>
              <a:ea typeface="Raleway Light"/>
              <a:cs typeface="Raleway Light"/>
              <a:sym typeface="Raleway Light"/>
            </a:endParaRPr>
          </a:p>
          <a:p>
            <a:pPr marL="285750" lvl="0" indent="-171450" algn="l" rtl="0">
              <a:lnSpc>
                <a:spcPct val="100000"/>
              </a:lnSpc>
              <a:spcBef>
                <a:spcPts val="601"/>
              </a:spcBef>
              <a:spcAft>
                <a:spcPts val="0"/>
              </a:spcAft>
              <a:buSzPts val="1800"/>
              <a:buFont typeface="Noto Sans Symbols"/>
              <a:buNone/>
            </a:pPr>
            <a:endParaRPr sz="1300" dirty="0">
              <a:latin typeface="Raleway Light"/>
              <a:ea typeface="Raleway Light"/>
              <a:cs typeface="Raleway Light"/>
              <a:sym typeface="Raleway Light"/>
            </a:endParaRPr>
          </a:p>
          <a:p>
            <a:pPr marL="0" lvl="0" indent="0" algn="l" rtl="0">
              <a:lnSpc>
                <a:spcPct val="100000"/>
              </a:lnSpc>
              <a:spcBef>
                <a:spcPts val="601"/>
              </a:spcBef>
              <a:spcAft>
                <a:spcPts val="0"/>
              </a:spcAft>
              <a:buSzPts val="1800"/>
              <a:buNone/>
            </a:pPr>
            <a:endParaRPr sz="1300" dirty="0">
              <a:latin typeface="Raleway Light"/>
              <a:ea typeface="Raleway Light"/>
              <a:cs typeface="Raleway Light"/>
              <a:sym typeface="Raleway Light"/>
            </a:endParaRPr>
          </a:p>
        </p:txBody>
      </p:sp>
      <p:sp>
        <p:nvSpPr>
          <p:cNvPr id="107" name="Google Shape;107;p7"/>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8" descr="Uma imagem com texto, pessoa, interior&#10;&#10;Descrição gerada automaticamente"/>
          <p:cNvPicPr preferRelativeResize="0"/>
          <p:nvPr/>
        </p:nvPicPr>
        <p:blipFill rotWithShape="1">
          <a:blip r:embed="rId3">
            <a:alphaModFix/>
          </a:blip>
          <a:srcRect/>
          <a:stretch/>
        </p:blipFill>
        <p:spPr>
          <a:xfrm>
            <a:off x="5121242" y="431933"/>
            <a:ext cx="2724666" cy="4084945"/>
          </a:xfrm>
          <a:prstGeom prst="rect">
            <a:avLst/>
          </a:prstGeom>
          <a:noFill/>
          <a:ln>
            <a:noFill/>
          </a:ln>
        </p:spPr>
      </p:pic>
      <p:sp>
        <p:nvSpPr>
          <p:cNvPr id="113" name="Google Shape;113;p8"/>
          <p:cNvSpPr txBox="1">
            <a:spLocks noGrp="1"/>
          </p:cNvSpPr>
          <p:nvPr>
            <p:ph type="body" idx="1"/>
          </p:nvPr>
        </p:nvSpPr>
        <p:spPr>
          <a:xfrm>
            <a:off x="922000" y="541020"/>
            <a:ext cx="3871200" cy="414527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Η διαχείριση χρόνου μπορεί να προσδιοριστεί ως η πράξη του να διαιρείς οργανωμένα τον χρόνο σου μεταξύ δραστηριοτήτων, κάτι που σχετίζεται με την ικανότητα να βάζεις προτεραιότητες</a:t>
            </a:r>
            <a:r>
              <a:rPr lang="en-GB" sz="1300" dirty="0" smtClean="0">
                <a:latin typeface="Calibri" panose="020F0502020204030204" pitchFamily="34" charset="0"/>
                <a:ea typeface="Raleway Light"/>
                <a:cs typeface="Calibri" panose="020F0502020204030204" pitchFamily="34" charset="0"/>
                <a:sym typeface="Raleway Light"/>
              </a:rPr>
              <a:t>.</a:t>
            </a:r>
            <a:endParaRPr lang="el-GR" dirty="0">
              <a:latin typeface="Calibri" panose="020F0502020204030204" pitchFamily="34" charset="0"/>
              <a:ea typeface="Raleway Light"/>
              <a:cs typeface="Calibri" panose="020F0502020204030204" pitchFamily="34" charset="0"/>
            </a:endParaRPr>
          </a:p>
          <a:p>
            <a:pPr marL="0" lvl="0" indent="0" algn="l" rtl="0">
              <a:lnSpc>
                <a:spcPct val="100000"/>
              </a:lnSpc>
              <a:spcBef>
                <a:spcPts val="601"/>
              </a:spcBef>
              <a:spcAft>
                <a:spcPts val="0"/>
              </a:spcAft>
              <a:buSzPts val="1800"/>
              <a:buNone/>
            </a:pPr>
            <a:endParaRPr sz="1300" dirty="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Ενώ ο ορισμός μπορεί να φαίνεται απλός, η διαχείριση του χρόνου πρακτικά στην καθημερινή ζωή μπορεί να δημιουργήσει εμπόδια</a:t>
            </a:r>
            <a:r>
              <a:rPr lang="en-GB" sz="13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300" dirty="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Τα μεγαλύτερα εμπόδια σύμφωνα με τους ερευνητές, μπορούν να χωριστούν σε τέσσερις τομείς</a:t>
            </a:r>
            <a:r>
              <a:rPr lang="en-GB" sz="13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Font typeface="Noto Sans Symbols"/>
              <a:buChar char="❖"/>
            </a:pPr>
            <a:r>
              <a:rPr lang="el-GR" sz="1300" dirty="0" smtClean="0">
                <a:latin typeface="Calibri" panose="020F0502020204030204" pitchFamily="34" charset="0"/>
                <a:ea typeface="Raleway Light"/>
                <a:cs typeface="Calibri" panose="020F0502020204030204" pitchFamily="34" charset="0"/>
                <a:sym typeface="Raleway Light"/>
              </a:rPr>
              <a:t>Προσωπικά</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φύλο</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εκπαίδευση</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ηλικία</a:t>
            </a:r>
            <a:r>
              <a:rPr lang="en-GB" sz="1300" dirty="0" smtClean="0">
                <a:latin typeface="Calibri" panose="020F0502020204030204" pitchFamily="34" charset="0"/>
                <a:ea typeface="Raleway Light"/>
                <a:cs typeface="Calibri" panose="020F0502020204030204" pitchFamily="34" charset="0"/>
                <a:sym typeface="Raleway Light"/>
              </a:rPr>
              <a:t>)</a:t>
            </a:r>
            <a:r>
              <a:rPr lang="el-GR" sz="13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Font typeface="Noto Sans Symbols"/>
              <a:buChar char="❖"/>
            </a:pPr>
            <a:r>
              <a:rPr lang="el-GR" sz="1300" dirty="0" smtClean="0">
                <a:latin typeface="Calibri" panose="020F0502020204030204" pitchFamily="34" charset="0"/>
                <a:ea typeface="Raleway Light"/>
                <a:cs typeface="Calibri" panose="020F0502020204030204" pitchFamily="34" charset="0"/>
                <a:sym typeface="Raleway Light"/>
              </a:rPr>
              <a:t>Ρόλων</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γάμος</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γονεικότητα</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απασχόληση</a:t>
            </a:r>
            <a:r>
              <a:rPr lang="en-GB" sz="1300" dirty="0" smtClean="0">
                <a:latin typeface="Calibri" panose="020F0502020204030204" pitchFamily="34" charset="0"/>
                <a:ea typeface="Raleway Light"/>
                <a:cs typeface="Calibri" panose="020F0502020204030204" pitchFamily="34" charset="0"/>
                <a:sym typeface="Raleway Light"/>
              </a:rPr>
              <a:t>)</a:t>
            </a:r>
            <a:r>
              <a:rPr lang="el-GR" sz="13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Font typeface="Noto Sans Symbols"/>
              <a:buChar char="❖"/>
            </a:pPr>
            <a:r>
              <a:rPr lang="el-GR" sz="1300" dirty="0" smtClean="0">
                <a:latin typeface="Calibri" panose="020F0502020204030204" pitchFamily="34" charset="0"/>
                <a:ea typeface="Raleway Light"/>
                <a:cs typeface="Calibri" panose="020F0502020204030204" pitchFamily="34" charset="0"/>
                <a:sym typeface="Raleway Light"/>
              </a:rPr>
              <a:t>Εφοδίων</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μέσο μετακίνησης</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εισόδημα</a:t>
            </a:r>
            <a:r>
              <a:rPr lang="en-GB" sz="1300" dirty="0" smtClean="0">
                <a:latin typeface="Calibri" panose="020F0502020204030204" pitchFamily="34" charset="0"/>
                <a:ea typeface="Raleway Light"/>
                <a:cs typeface="Calibri" panose="020F0502020204030204" pitchFamily="34" charset="0"/>
                <a:sym typeface="Raleway Light"/>
              </a:rPr>
              <a:t>)</a:t>
            </a:r>
            <a:r>
              <a:rPr lang="el-GR" sz="13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Font typeface="Noto Sans Symbols"/>
              <a:buChar char="❖"/>
            </a:pPr>
            <a:r>
              <a:rPr lang="el-GR" sz="1300" dirty="0" smtClean="0">
                <a:latin typeface="Calibri" panose="020F0502020204030204" pitchFamily="34" charset="0"/>
                <a:ea typeface="Raleway Light"/>
                <a:cs typeface="Calibri" panose="020F0502020204030204" pitchFamily="34" charset="0"/>
                <a:sym typeface="Raleway Light"/>
              </a:rPr>
              <a:t>Περιβαντολογικά</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γεωγραφική τοποθεσία</a:t>
            </a:r>
            <a:r>
              <a:rPr lang="en-GB"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καιρός</a:t>
            </a:r>
            <a:r>
              <a:rPr lang="en-GB" sz="1300" dirty="0" smtClean="0">
                <a:latin typeface="Calibri" panose="020F0502020204030204" pitchFamily="34" charset="0"/>
                <a:ea typeface="Raleway Light"/>
                <a:cs typeface="Calibri" panose="020F0502020204030204" pitchFamily="34" charset="0"/>
                <a:sym typeface="Raleway Light"/>
              </a:rPr>
              <a:t>,</a:t>
            </a:r>
            <a:r>
              <a:rPr lang="el-GR" sz="1300" dirty="0" smtClean="0">
                <a:latin typeface="Calibri" panose="020F0502020204030204" pitchFamily="34" charset="0"/>
                <a:ea typeface="Raleway Light"/>
                <a:cs typeface="Calibri" panose="020F0502020204030204" pitchFamily="34" charset="0"/>
                <a:sym typeface="Raleway Light"/>
              </a:rPr>
              <a:t> μέρα της εβδομάδας</a:t>
            </a:r>
            <a:r>
              <a:rPr lang="en-GB" sz="1300" dirty="0" smtClean="0">
                <a:latin typeface="Calibri" panose="020F0502020204030204" pitchFamily="34" charset="0"/>
                <a:ea typeface="Raleway Light"/>
                <a:cs typeface="Calibri" panose="020F0502020204030204" pitchFamily="34" charset="0"/>
                <a:sym typeface="Raleway Light"/>
              </a:rPr>
              <a:t>)</a:t>
            </a:r>
            <a:r>
              <a:rPr lang="el-GR" sz="13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p:txBody>
      </p:sp>
      <p:sp>
        <p:nvSpPr>
          <p:cNvPr id="114" name="Google Shape;114;p8"/>
          <p:cNvSpPr txBox="1"/>
          <p:nvPr/>
        </p:nvSpPr>
        <p:spPr>
          <a:xfrm>
            <a:off x="5390148" y="4516878"/>
            <a:ext cx="2542674" cy="18466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600" b="1" i="0" u="none" strike="noStrike" cap="none">
                <a:solidFill>
                  <a:srgbClr val="FFB600"/>
                </a:solidFill>
                <a:latin typeface="Raleway Light"/>
                <a:ea typeface="Raleway Light"/>
                <a:cs typeface="Raleway Light"/>
                <a:sym typeface="Raleway Light"/>
              </a:rPr>
              <a:t>Source: </a:t>
            </a:r>
            <a:r>
              <a:rPr lang="en-GB" sz="600" b="1" i="0" u="sng" strike="noStrike" cap="none">
                <a:solidFill>
                  <a:schemeClr val="dk1"/>
                </a:solidFill>
                <a:latin typeface="Raleway Light"/>
                <a:ea typeface="Raleway Light"/>
                <a:cs typeface="Raleway Light"/>
                <a:sym typeface="Raleway Light"/>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www.shorturl.at/iEY57</a:t>
            </a:r>
            <a:r>
              <a:rPr lang="en-GB" sz="600" b="1" i="0" u="none" strike="noStrike" cap="none">
                <a:solidFill>
                  <a:schemeClr val="dk1"/>
                </a:solidFill>
                <a:latin typeface="Raleway Light"/>
                <a:ea typeface="Raleway Light"/>
                <a:cs typeface="Raleway Light"/>
                <a:sym typeface="Raleway Light"/>
              </a:rPr>
              <a:t>  </a:t>
            </a:r>
            <a:endParaRPr sz="600" b="1" i="0" u="none" strike="noStrike" cap="none">
              <a:solidFill>
                <a:schemeClr val="dk1"/>
              </a:solidFill>
              <a:latin typeface="Raleway Light"/>
              <a:ea typeface="Raleway Light"/>
              <a:cs typeface="Raleway Light"/>
              <a:sym typeface="Raleway Light"/>
            </a:endParaRPr>
          </a:p>
        </p:txBody>
      </p:sp>
      <p:sp>
        <p:nvSpPr>
          <p:cNvPr id="115" name="Google Shape;115;p8"/>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9"/>
          <p:cNvGrpSpPr/>
          <p:nvPr/>
        </p:nvGrpSpPr>
        <p:grpSpPr>
          <a:xfrm>
            <a:off x="3703042" y="530676"/>
            <a:ext cx="3799930" cy="4011902"/>
            <a:chOff x="2256567" y="606876"/>
            <a:chExt cx="3799930" cy="4011902"/>
          </a:xfrm>
        </p:grpSpPr>
        <p:sp>
          <p:nvSpPr>
            <p:cNvPr id="121" name="Google Shape;121;p9"/>
            <p:cNvSpPr/>
            <p:nvPr/>
          </p:nvSpPr>
          <p:spPr>
            <a:xfrm rot="-6597333">
              <a:off x="4296826" y="3950027"/>
              <a:ext cx="586303" cy="586303"/>
            </a:xfrm>
            <a:prstGeom prst="ellipse">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122" name="Google Shape;122;p9"/>
            <p:cNvSpPr/>
            <p:nvPr/>
          </p:nvSpPr>
          <p:spPr>
            <a:xfrm rot="-6599386">
              <a:off x="2318596" y="1407533"/>
              <a:ext cx="440541" cy="440541"/>
            </a:xfrm>
            <a:prstGeom prst="ellipse">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123" name="Google Shape;123;p9"/>
            <p:cNvSpPr/>
            <p:nvPr/>
          </p:nvSpPr>
          <p:spPr>
            <a:xfrm>
              <a:off x="2887641" y="2346984"/>
              <a:ext cx="1199287" cy="1199287"/>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l-GR" sz="1401" dirty="0" smtClean="0">
                  <a:solidFill>
                    <a:srgbClr val="981C22"/>
                  </a:solidFill>
                  <a:latin typeface="Calibri" panose="020F0502020204030204" pitchFamily="34" charset="0"/>
                  <a:ea typeface="Raleway ExtraBold"/>
                  <a:cs typeface="Calibri" panose="020F0502020204030204" pitchFamily="34" charset="0"/>
                  <a:sym typeface="Raleway ExtraBold"/>
                </a:rPr>
                <a:t>Ηλικία</a:t>
              </a:r>
              <a:endParaRPr sz="1401" b="0" i="0" u="none" strike="noStrike" cap="none" dirty="0">
                <a:solidFill>
                  <a:srgbClr val="981C22"/>
                </a:solidFill>
                <a:latin typeface="Calibri" panose="020F0502020204030204" pitchFamily="34" charset="0"/>
                <a:ea typeface="Raleway ExtraBold"/>
                <a:cs typeface="Calibri" panose="020F0502020204030204" pitchFamily="34" charset="0"/>
                <a:sym typeface="Raleway ExtraBold"/>
              </a:endParaRPr>
            </a:p>
          </p:txBody>
        </p:sp>
        <p:sp>
          <p:nvSpPr>
            <p:cNvPr id="124" name="Google Shape;124;p9"/>
            <p:cNvSpPr/>
            <p:nvPr/>
          </p:nvSpPr>
          <p:spPr>
            <a:xfrm>
              <a:off x="4374916" y="606876"/>
              <a:ext cx="1681581" cy="1681581"/>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None/>
              </a:pPr>
              <a:r>
                <a:rPr lang="el-GR" sz="1401" dirty="0" smtClean="0">
                  <a:solidFill>
                    <a:srgbClr val="981C22"/>
                  </a:solidFill>
                  <a:latin typeface="+mn-lt"/>
                  <a:ea typeface="Raleway ExtraBold"/>
                  <a:cs typeface="Raleway ExtraBold"/>
                  <a:sym typeface="Raleway ExtraBold"/>
                </a:rPr>
                <a:t>Φροντίδα παιδιού</a:t>
              </a:r>
              <a:endParaRPr sz="1401" b="0" i="0" u="none" strike="noStrike" cap="none" dirty="0">
                <a:solidFill>
                  <a:srgbClr val="981C22"/>
                </a:solidFill>
                <a:latin typeface="+mn-lt"/>
                <a:ea typeface="Raleway ExtraBold"/>
                <a:cs typeface="Raleway ExtraBold"/>
                <a:sym typeface="Raleway ExtraBold"/>
              </a:endParaRPr>
            </a:p>
          </p:txBody>
        </p:sp>
        <p:sp>
          <p:nvSpPr>
            <p:cNvPr id="125" name="Google Shape;125;p9"/>
            <p:cNvSpPr/>
            <p:nvPr/>
          </p:nvSpPr>
          <p:spPr>
            <a:xfrm>
              <a:off x="2489454" y="1910104"/>
              <a:ext cx="949072" cy="912806"/>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l-GR" sz="1050" b="1" dirty="0" smtClean="0">
                  <a:solidFill>
                    <a:srgbClr val="981C22"/>
                  </a:solidFill>
                  <a:latin typeface="Calibri" panose="020F0502020204030204" pitchFamily="34" charset="0"/>
                  <a:ea typeface="Raleway ExtraBold"/>
                  <a:cs typeface="Calibri" panose="020F0502020204030204" pitchFamily="34" charset="0"/>
                  <a:sym typeface="Raleway ExtraBold"/>
                </a:rPr>
                <a:t>Φύλο</a:t>
              </a:r>
              <a:endParaRPr sz="1050" b="1" i="0" u="none" strike="noStrike" cap="none" dirty="0">
                <a:solidFill>
                  <a:srgbClr val="981C22"/>
                </a:solidFill>
                <a:latin typeface="Calibri" panose="020F0502020204030204" pitchFamily="34" charset="0"/>
                <a:ea typeface="Raleway ExtraBold"/>
                <a:cs typeface="Calibri" panose="020F0502020204030204" pitchFamily="34" charset="0"/>
                <a:sym typeface="Raleway ExtraBold"/>
              </a:endParaRPr>
            </a:p>
          </p:txBody>
        </p:sp>
        <p:sp>
          <p:nvSpPr>
            <p:cNvPr id="126" name="Google Shape;126;p9"/>
            <p:cNvSpPr/>
            <p:nvPr/>
          </p:nvSpPr>
          <p:spPr>
            <a:xfrm rot="-6597701">
              <a:off x="3267625" y="1113818"/>
              <a:ext cx="274172" cy="274172"/>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grpSp>
      <p:grpSp>
        <p:nvGrpSpPr>
          <p:cNvPr id="127" name="Google Shape;127;p9"/>
          <p:cNvGrpSpPr/>
          <p:nvPr/>
        </p:nvGrpSpPr>
        <p:grpSpPr>
          <a:xfrm>
            <a:off x="5893670" y="1739566"/>
            <a:ext cx="2440201" cy="2440201"/>
            <a:chOff x="4447194" y="1815766"/>
            <a:chExt cx="2440200" cy="2440200"/>
          </a:xfrm>
        </p:grpSpPr>
        <p:sp>
          <p:nvSpPr>
            <p:cNvPr id="128" name="Google Shape;128;p9"/>
            <p:cNvSpPr/>
            <p:nvPr/>
          </p:nvSpPr>
          <p:spPr>
            <a:xfrm>
              <a:off x="4447194" y="1815766"/>
              <a:ext cx="2440200" cy="2440200"/>
            </a:xfrm>
            <a:prstGeom prst="ellipse">
              <a:avLst/>
            </a:prstGeom>
            <a:solidFill>
              <a:schemeClr val="accent1"/>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129" name="Google Shape;129;p9"/>
            <p:cNvSpPr txBox="1"/>
            <p:nvPr/>
          </p:nvSpPr>
          <p:spPr>
            <a:xfrm>
              <a:off x="4735950" y="2504275"/>
              <a:ext cx="1862700" cy="1163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2800" dirty="0" smtClean="0">
                  <a:solidFill>
                    <a:srgbClr val="FFFFFF"/>
                  </a:solidFill>
                  <a:latin typeface="Calibri" panose="020F0502020204030204" pitchFamily="34" charset="0"/>
                  <a:ea typeface="Raleway ExtraBold"/>
                  <a:cs typeface="Calibri" panose="020F0502020204030204" pitchFamily="34" charset="0"/>
                  <a:sym typeface="Raleway ExtraBold"/>
                </a:rPr>
                <a:t>Εισόδημα</a:t>
              </a:r>
              <a:endParaRPr sz="2800" b="0" i="0" u="none" strike="noStrike" cap="none" dirty="0">
                <a:solidFill>
                  <a:srgbClr val="FFFFFF"/>
                </a:solidFill>
                <a:latin typeface="Calibri" panose="020F0502020204030204" pitchFamily="34" charset="0"/>
                <a:ea typeface="Raleway ExtraBold"/>
                <a:cs typeface="Calibri" panose="020F0502020204030204" pitchFamily="34" charset="0"/>
                <a:sym typeface="Raleway ExtraBold"/>
              </a:endParaRPr>
            </a:p>
          </p:txBody>
        </p:sp>
      </p:grpSp>
      <p:grpSp>
        <p:nvGrpSpPr>
          <p:cNvPr id="130" name="Google Shape;130;p9"/>
          <p:cNvGrpSpPr/>
          <p:nvPr/>
        </p:nvGrpSpPr>
        <p:grpSpPr>
          <a:xfrm>
            <a:off x="4923093" y="1362039"/>
            <a:ext cx="1423801" cy="1423801"/>
            <a:chOff x="3490737" y="1374053"/>
            <a:chExt cx="1423800" cy="1423800"/>
          </a:xfrm>
        </p:grpSpPr>
        <p:sp>
          <p:nvSpPr>
            <p:cNvPr id="131" name="Google Shape;131;p9"/>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132" name="Google Shape;132;p9"/>
            <p:cNvSpPr txBox="1"/>
            <p:nvPr/>
          </p:nvSpPr>
          <p:spPr>
            <a:xfrm>
              <a:off x="3718754" y="1613603"/>
              <a:ext cx="967800" cy="94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200" dirty="0" smtClean="0">
                  <a:solidFill>
                    <a:srgbClr val="FFFFFF"/>
                  </a:solidFill>
                  <a:latin typeface="Calibri" panose="020F0502020204030204" pitchFamily="34" charset="0"/>
                  <a:ea typeface="Raleway ExtraBold"/>
                  <a:cs typeface="Calibri" panose="020F0502020204030204" pitchFamily="34" charset="0"/>
                  <a:sym typeface="Raleway ExtraBold"/>
                </a:rPr>
                <a:t>Γάμος</a:t>
              </a:r>
              <a:endParaRPr sz="1200" b="0" i="0" u="none" strike="noStrike" cap="none" dirty="0">
                <a:solidFill>
                  <a:srgbClr val="FFFFFF"/>
                </a:solidFill>
                <a:latin typeface="Calibri" panose="020F0502020204030204" pitchFamily="34" charset="0"/>
                <a:ea typeface="Raleway ExtraBold"/>
                <a:cs typeface="Calibri" panose="020F0502020204030204" pitchFamily="34" charset="0"/>
                <a:sym typeface="Raleway ExtraBold"/>
              </a:endParaRPr>
            </a:p>
          </p:txBody>
        </p:sp>
      </p:grpSp>
      <p:grpSp>
        <p:nvGrpSpPr>
          <p:cNvPr id="133" name="Google Shape;133;p9"/>
          <p:cNvGrpSpPr/>
          <p:nvPr/>
        </p:nvGrpSpPr>
        <p:grpSpPr>
          <a:xfrm>
            <a:off x="4675535" y="2881452"/>
            <a:ext cx="1498800" cy="1498800"/>
            <a:chOff x="644203" y="3718814"/>
            <a:chExt cx="1498800" cy="1498800"/>
          </a:xfrm>
        </p:grpSpPr>
        <p:sp>
          <p:nvSpPr>
            <p:cNvPr id="134" name="Google Shape;134;p9"/>
            <p:cNvSpPr/>
            <p:nvPr/>
          </p:nvSpPr>
          <p:spPr>
            <a:xfrm>
              <a:off x="644203" y="3718814"/>
              <a:ext cx="1498800" cy="1498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135" name="Google Shape;135;p9"/>
            <p:cNvSpPr txBox="1"/>
            <p:nvPr/>
          </p:nvSpPr>
          <p:spPr>
            <a:xfrm>
              <a:off x="856976" y="3995875"/>
              <a:ext cx="1073400" cy="94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200" dirty="0" smtClean="0">
                  <a:solidFill>
                    <a:srgbClr val="FFFFFF"/>
                  </a:solidFill>
                  <a:latin typeface="Calibri" panose="020F0502020204030204" pitchFamily="34" charset="0"/>
                  <a:ea typeface="Raleway ExtraBold"/>
                  <a:cs typeface="Calibri" panose="020F0502020204030204" pitchFamily="34" charset="0"/>
                  <a:sym typeface="Raleway ExtraBold"/>
                </a:rPr>
                <a:t>Οικογενειακή στήριξη</a:t>
              </a:r>
              <a:endParaRPr sz="1200" b="0" i="0" u="none" strike="noStrike" cap="none" dirty="0">
                <a:solidFill>
                  <a:srgbClr val="FFFFFF"/>
                </a:solidFill>
                <a:latin typeface="Calibri" panose="020F0502020204030204" pitchFamily="34" charset="0"/>
                <a:ea typeface="Raleway ExtraBold"/>
                <a:cs typeface="Calibri" panose="020F0502020204030204" pitchFamily="34" charset="0"/>
                <a:sym typeface="Raleway ExtraBold"/>
              </a:endParaRPr>
            </a:p>
          </p:txBody>
        </p:sp>
      </p:grpSp>
      <p:grpSp>
        <p:nvGrpSpPr>
          <p:cNvPr id="136" name="Google Shape;136;p9"/>
          <p:cNvGrpSpPr/>
          <p:nvPr/>
        </p:nvGrpSpPr>
        <p:grpSpPr>
          <a:xfrm>
            <a:off x="7334059" y="1114294"/>
            <a:ext cx="1177582" cy="1163400"/>
            <a:chOff x="3490737" y="1374053"/>
            <a:chExt cx="1423800" cy="1423800"/>
          </a:xfrm>
        </p:grpSpPr>
        <p:sp>
          <p:nvSpPr>
            <p:cNvPr id="137" name="Google Shape;137;p9"/>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138" name="Google Shape;138;p9"/>
            <p:cNvSpPr txBox="1"/>
            <p:nvPr/>
          </p:nvSpPr>
          <p:spPr>
            <a:xfrm>
              <a:off x="3587921" y="1543412"/>
              <a:ext cx="1300616" cy="104190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200" dirty="0" smtClean="0">
                  <a:solidFill>
                    <a:schemeClr val="lt1"/>
                  </a:solidFill>
                  <a:latin typeface="Calibri" panose="020F0502020204030204" pitchFamily="34" charset="0"/>
                  <a:ea typeface="Raleway ExtraBold"/>
                  <a:cs typeface="Calibri" panose="020F0502020204030204" pitchFamily="34" charset="0"/>
                  <a:sym typeface="Raleway ExtraBold"/>
                </a:rPr>
                <a:t>Εκπαίδευση</a:t>
              </a:r>
              <a:endParaRPr sz="1200" b="0" i="0" u="none" strike="noStrike" cap="none" dirty="0">
                <a:solidFill>
                  <a:schemeClr val="lt1"/>
                </a:solidFill>
                <a:latin typeface="Calibri" panose="020F0502020204030204" pitchFamily="34" charset="0"/>
                <a:ea typeface="Raleway ExtraBold"/>
                <a:cs typeface="Calibri" panose="020F0502020204030204" pitchFamily="34" charset="0"/>
                <a:sym typeface="Raleway ExtraBold"/>
              </a:endParaRPr>
            </a:p>
          </p:txBody>
        </p:sp>
      </p:grpSp>
      <p:sp>
        <p:nvSpPr>
          <p:cNvPr id="139" name="Google Shape;139;p9"/>
          <p:cNvSpPr txBox="1"/>
          <p:nvPr/>
        </p:nvSpPr>
        <p:spPr>
          <a:xfrm>
            <a:off x="637576" y="397300"/>
            <a:ext cx="2938086" cy="414527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1"/>
              </a:spcBef>
              <a:spcAft>
                <a:spcPts val="0"/>
              </a:spcAft>
              <a:buNone/>
            </a:pPr>
            <a:r>
              <a:rPr lang="el-GR" sz="1300" dirty="0" smtClean="0">
                <a:solidFill>
                  <a:schemeClr val="dk2"/>
                </a:solidFill>
                <a:latin typeface="Calibri" panose="020F0502020204030204" pitchFamily="34" charset="0"/>
                <a:ea typeface="Raleway Light"/>
                <a:cs typeface="Calibri" panose="020F0502020204030204" pitchFamily="34" charset="0"/>
                <a:sym typeface="Raleway Light"/>
              </a:rPr>
              <a:t>Επειδή οι παράγοντες που αναφέρθηκαν πριν βιώνονται προσωπικά και με διαφορετικούς ρυθμούς, για να αντιμετωπίσετε τα προβλήματα διαχείρισης χρόνου θα πρέπει πρώτα να γνωρίζεται ποιοι παράγοντες επηρεάζουν την επίδοσή σας</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marR="0" lvl="0" indent="0" algn="l" rtl="0">
              <a:lnSpc>
                <a:spcPct val="100000"/>
              </a:lnSpc>
              <a:spcBef>
                <a:spcPts val="601"/>
              </a:spcBef>
              <a:spcAft>
                <a:spcPts val="0"/>
              </a:spcAft>
              <a:buNone/>
            </a:pPr>
            <a:r>
              <a:rPr lang="el-GR" sz="1300" dirty="0">
                <a:solidFill>
                  <a:schemeClr val="dk2"/>
                </a:solidFill>
                <a:latin typeface="Calibri" panose="020F0502020204030204" pitchFamily="34" charset="0"/>
                <a:ea typeface="Raleway Light"/>
                <a:cs typeface="Calibri" panose="020F0502020204030204" pitchFamily="34" charset="0"/>
                <a:sym typeface="Raleway Light"/>
              </a:rPr>
              <a:t>Α</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υτοί οι παράγοντες μπορεί να γίνουν ορατοί μέσω της αυτογνωσίας, κάτι που θα αποτελέσει ένα καλό ξεκίνημα για τη διαχείριση του χρόνου σας</a:t>
            </a:r>
            <a:r>
              <a:rPr lang="en-GB"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marR="0" lvl="0" indent="0" algn="l" rtl="0">
              <a:lnSpc>
                <a:spcPct val="100000"/>
              </a:lnSpc>
              <a:spcBef>
                <a:spcPts val="601"/>
              </a:spcBef>
              <a:spcAft>
                <a:spcPts val="0"/>
              </a:spcAft>
              <a:buNone/>
            </a:pP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Λάβετε υπόψη πως ο χρόνος είναι ένα αγαθό διαμοιρασμένο σε όλους ισόποσα. Η διαχείριση του χρόνου περικλείει όλες τις δραστηριότητες του ανθρώπου και οι </a:t>
            </a:r>
            <a:r>
              <a:rPr lang="el-GR" sz="1300" dirty="0" smtClean="0">
                <a:solidFill>
                  <a:schemeClr val="dk2"/>
                </a:solidFill>
                <a:latin typeface="Calibri" panose="020F0502020204030204" pitchFamily="34" charset="0"/>
                <a:ea typeface="Raleway Light"/>
                <a:cs typeface="Calibri" panose="020F0502020204030204" pitchFamily="34" charset="0"/>
                <a:sym typeface="Raleway Light"/>
              </a:rPr>
              <a:t>δ</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ράσεις που αναλαμβάνουμε αντανακλούν την αξία  που εμείς τους δίνουμε</a:t>
            </a:r>
            <a:r>
              <a:rPr lang="en-GB" sz="1300" b="0" i="0" u="none" strike="noStrike" cap="none" dirty="0" smtClean="0">
                <a:solidFill>
                  <a:schemeClr val="dk2"/>
                </a:solidFill>
                <a:latin typeface="+mn-lt"/>
                <a:ea typeface="Raleway Light"/>
                <a:cs typeface="Raleway Light"/>
                <a:sym typeface="Raleway Light"/>
              </a:rPr>
              <a:t>.</a:t>
            </a:r>
            <a:endParaRPr dirty="0">
              <a:latin typeface="+mn-lt"/>
            </a:endParaRPr>
          </a:p>
          <a:p>
            <a:pPr marL="0" marR="0" lvl="0" indent="0" algn="l" rtl="0">
              <a:lnSpc>
                <a:spcPct val="100000"/>
              </a:lnSpc>
              <a:spcBef>
                <a:spcPts val="601"/>
              </a:spcBef>
              <a:spcAft>
                <a:spcPts val="0"/>
              </a:spcAft>
              <a:buNone/>
            </a:pPr>
            <a:endParaRPr sz="1300" b="0" i="0" u="none" strike="noStrike" cap="none" dirty="0">
              <a:solidFill>
                <a:schemeClr val="dk2"/>
              </a:solidFill>
              <a:latin typeface="Raleway Light"/>
              <a:ea typeface="Raleway Light"/>
              <a:cs typeface="Raleway Light"/>
              <a:sym typeface="Raleway Light"/>
            </a:endParaRPr>
          </a:p>
          <a:p>
            <a:pPr marL="0" marR="0" lvl="0" indent="0" algn="l" rtl="0">
              <a:lnSpc>
                <a:spcPct val="100000"/>
              </a:lnSpc>
              <a:spcBef>
                <a:spcPts val="601"/>
              </a:spcBef>
              <a:spcAft>
                <a:spcPts val="0"/>
              </a:spcAft>
              <a:buNone/>
            </a:pPr>
            <a:endParaRPr sz="1300" b="0" i="0" u="none" strike="noStrike" cap="none" dirty="0">
              <a:solidFill>
                <a:schemeClr val="dk2"/>
              </a:solidFill>
              <a:latin typeface="Raleway Light"/>
              <a:ea typeface="Raleway Light"/>
              <a:cs typeface="Raleway Light"/>
              <a:sym typeface="Raleway Light"/>
            </a:endParaRPr>
          </a:p>
          <a:p>
            <a:pPr marL="0" marR="0" lvl="0" indent="0" algn="l" rtl="0">
              <a:lnSpc>
                <a:spcPct val="100000"/>
              </a:lnSpc>
              <a:spcBef>
                <a:spcPts val="601"/>
              </a:spcBef>
              <a:spcAft>
                <a:spcPts val="0"/>
              </a:spcAft>
              <a:buNone/>
            </a:pPr>
            <a:endParaRPr sz="1300" b="0" i="0" u="none" strike="noStrike" cap="none" dirty="0">
              <a:solidFill>
                <a:schemeClr val="dk2"/>
              </a:solidFill>
              <a:latin typeface="Raleway Light"/>
              <a:ea typeface="Raleway Light"/>
              <a:cs typeface="Raleway Light"/>
              <a:sym typeface="Raleway Light"/>
            </a:endParaRPr>
          </a:p>
        </p:txBody>
      </p:sp>
      <p:sp>
        <p:nvSpPr>
          <p:cNvPr id="140" name="Google Shape;140;p9"/>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2075</Words>
  <Application>Microsoft Office PowerPoint</Application>
  <PresentationFormat>On-screen Show (16:9)</PresentationFormat>
  <Paragraphs>199</Paragraphs>
  <Slides>27</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Raleway Thin</vt:lpstr>
      <vt:lpstr>Arial</vt:lpstr>
      <vt:lpstr>Raleway Light</vt:lpstr>
      <vt:lpstr>Calibri</vt:lpstr>
      <vt:lpstr>Raleway ExtraBold</vt:lpstr>
      <vt:lpstr>Raleway ExtraLight</vt:lpstr>
      <vt:lpstr>Raleway Medium</vt:lpstr>
      <vt:lpstr>Raleway</vt:lpstr>
      <vt:lpstr>Noto Sans Symbols</vt:lpstr>
      <vt:lpstr>Olivia template</vt:lpstr>
      <vt:lpstr>Olivia template</vt:lpstr>
      <vt:lpstr>Πρόγραμμα εκπαίδευσης για γυναίκες Κοινωνικές δεξιότητες</vt:lpstr>
      <vt:lpstr>PowerPoint Presentation</vt:lpstr>
      <vt:lpstr>PowerPoint Presentation</vt:lpstr>
      <vt:lpstr>Διαχείριση χρόνου</vt:lpstr>
      <vt:lpstr>Αφού ολοκληρώσετε αυτή την ενότητα θα είστε σε θέσει να:</vt:lpstr>
      <vt:lpstr>Τι είναι η διαχείριση χρόνου?</vt:lpstr>
      <vt:lpstr>Τι γνωρίζετε σχετικά με τη  διαχείριση χρόνου?</vt:lpstr>
      <vt:lpstr>PowerPoint Presentation</vt:lpstr>
      <vt:lpstr>PowerPoint Presentation</vt:lpstr>
      <vt:lpstr>Αναγνώριση διαχείρισης χρόνου Η γνώση σχετικά με τη διαχείριση χρόνου προϋποθέτει την κατανόηση των δυνατών και αδύναμων σημείων σχετικά με την απόδοση στην εργασία. Σε αυτή την πρώτη δραστηριότητα θα εντοπίσετε τους παράγοντες που επηρεάζουν και καθορίζουν τη ροή της εργασίας σας μέσα στην μέρα.</vt:lpstr>
      <vt:lpstr>Η σχετικότητα της διαχείρισης χρόνου</vt:lpstr>
      <vt:lpstr>Αποτελεσματικές στρατηγικές διαχείρισης χρόνου</vt:lpstr>
      <vt:lpstr>Τι γνωρίζετε σχετικά με  τις στρατηγικές διαχείρισης χρόνου?</vt:lpstr>
      <vt:lpstr>PowerPoint Presentation</vt:lpstr>
      <vt:lpstr>PowerPoint Presentation</vt:lpstr>
      <vt:lpstr>Δημιουργία αποτελεσματικής στρατηγικής παρακολούθησης χρόνου Υπάρχουν πολλές στρατηγικές, τεχνικές και συμβουλές διαθέσιμες στο διαδίκτυο οι οποίες μπορούν να σε βοηθήσουν στην ανάπτυξη των δεξιοτήτων διαχείρισης του χρόνου σου, πρώτα όμως, θα πρέπει να καταγράφεις την μέρα σου και τους χρόνους σου, να αναγνωρίζεις τις σημαντικές δραστηριότητες, εκείνες που είναι σημαντικές αλλά όχι επείγουσες, αυτές που μπορείς να δόσεις σε κάποιον άλλον, και τέλος αυτές που μπορείς να παραβλέψεις.</vt:lpstr>
      <vt:lpstr>Ο χρόνος είναι ζωή!</vt:lpstr>
      <vt:lpstr>Προσωπικό πλάνο στρατηγικής</vt:lpstr>
      <vt:lpstr>Τι γνωρίζετε για το πλάνο στρατηγικής στη Διαχείριση Χρόνου?</vt:lpstr>
      <vt:lpstr>PowerPoint Presentation</vt:lpstr>
      <vt:lpstr>PowerPoint Presentation</vt:lpstr>
      <vt:lpstr>Προσχέδιο στρατηγικού πλάνου Σχεδιάστε μια στρατηγική διαχείρισης χρόνου, λαμβάνοντας υπόψη τις προσδοκίες, τις αρχές και τις ανάγκες σας, χωρίς να χρειάζεται να πέσετε θύμα των εμποδίων που προκύπτουν στην καθημερινότητά σας. </vt:lpstr>
      <vt:lpstr>Σκεφτείτε τα μακροπρόθεσμα οφέλη της στρατηγικής διαχείρισης χρόνου</vt:lpstr>
      <vt:lpstr>Περισσότερα σχετικά με αυτή την ενότητα:</vt:lpstr>
      <vt:lpstr>PowerPoint Presentation</vt:lpstr>
      <vt:lpstr>Βάλε έναν καινούριο στόχο και ολοκλήρωσε μια ακόμη ενότητα!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Πρόγραμμα εκπαίδευσης για γυναίκες Κοινωνικές δεξιότητες</dc:title>
  <dc:creator>celia.tavares</dc:creator>
  <cp:lastModifiedBy>user</cp:lastModifiedBy>
  <cp:revision>75</cp:revision>
  <dcterms:modified xsi:type="dcterms:W3CDTF">2023-03-08T20:49:40Z</dcterms:modified>
</cp:coreProperties>
</file>