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Raleway"/>
      <p:regular r:id="rId35"/>
      <p:bold r:id="rId36"/>
      <p:italic r:id="rId37"/>
      <p:boldItalic r:id="rId38"/>
    </p:embeddedFont>
    <p:embeddedFont>
      <p:font typeface="Libre Franklin"/>
      <p:regular r:id="rId39"/>
      <p:bold r:id="rId40"/>
      <p:italic r:id="rId41"/>
      <p:boldItalic r:id="rId42"/>
    </p:embeddedFont>
    <p:embeddedFont>
      <p:font typeface="Raleway Thin"/>
      <p:regular r:id="rId43"/>
      <p:bold r:id="rId44"/>
      <p:italic r:id="rId45"/>
      <p:boldItalic r:id="rId46"/>
    </p:embeddedFont>
    <p:embeddedFont>
      <p:font typeface="Raleway Light"/>
      <p:regular r:id="rId47"/>
      <p:bold r:id="rId48"/>
      <p:italic r:id="rId49"/>
      <p:boldItalic r:id="rId50"/>
    </p:embeddedFont>
    <p:embeddedFont>
      <p:font typeface="Raleway Medium"/>
      <p:regular r:id="rId51"/>
      <p:bold r:id="rId52"/>
      <p:italic r:id="rId53"/>
      <p:boldItalic r:id="rId54"/>
    </p:embeddedFont>
    <p:embeddedFont>
      <p:font typeface="Raleway ExtraLight"/>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http://customooxmlschemas.google.com/">
      <go:slidesCustomData xmlns:go="http://customooxmlschemas.google.com/" r:id="rId59" roundtripDataSignature="AMtx7mhygJRjW1lj1VMP0XQ07LNb2tZL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981A45D-FFED-4B68-9235-3734BBBE9A37}">
  <a:tblStyle styleId="{7981A45D-FFED-4B68-9235-3734BBBE9A37}"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ibreFranklin-bold.fntdata"/><Relationship Id="rId42" Type="http://schemas.openxmlformats.org/officeDocument/2006/relationships/font" Target="fonts/LibreFranklin-boldItalic.fntdata"/><Relationship Id="rId41" Type="http://schemas.openxmlformats.org/officeDocument/2006/relationships/font" Target="fonts/LibreFranklin-italic.fntdata"/><Relationship Id="rId44" Type="http://schemas.openxmlformats.org/officeDocument/2006/relationships/font" Target="fonts/RalewayThin-bold.fntdata"/><Relationship Id="rId43" Type="http://schemas.openxmlformats.org/officeDocument/2006/relationships/font" Target="fonts/RalewayThin-regular.fntdata"/><Relationship Id="rId46" Type="http://schemas.openxmlformats.org/officeDocument/2006/relationships/font" Target="fonts/RalewayThin-boldItalic.fntdata"/><Relationship Id="rId45" Type="http://schemas.openxmlformats.org/officeDocument/2006/relationships/font" Target="fonts/RalewayThin-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RalewayLight-bold.fntdata"/><Relationship Id="rId47" Type="http://schemas.openxmlformats.org/officeDocument/2006/relationships/font" Target="fonts/RalewayLight-regular.fntdata"/><Relationship Id="rId49" Type="http://schemas.openxmlformats.org/officeDocument/2006/relationships/font" Target="fonts/RalewayLight-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font" Target="fonts/Raleway-regular.fntdata"/><Relationship Id="rId34" Type="http://schemas.openxmlformats.org/officeDocument/2006/relationships/slide" Target="slides/slide27.xml"/><Relationship Id="rId37" Type="http://schemas.openxmlformats.org/officeDocument/2006/relationships/font" Target="fonts/Raleway-italic.fntdata"/><Relationship Id="rId36" Type="http://schemas.openxmlformats.org/officeDocument/2006/relationships/font" Target="fonts/Raleway-bold.fntdata"/><Relationship Id="rId39" Type="http://schemas.openxmlformats.org/officeDocument/2006/relationships/font" Target="fonts/LibreFranklin-regular.fntdata"/><Relationship Id="rId38" Type="http://schemas.openxmlformats.org/officeDocument/2006/relationships/font" Target="fonts/Raleway-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alewayMedium-regular.fntdata"/><Relationship Id="rId50" Type="http://schemas.openxmlformats.org/officeDocument/2006/relationships/font" Target="fonts/RalewayLight-boldItalic.fntdata"/><Relationship Id="rId53" Type="http://schemas.openxmlformats.org/officeDocument/2006/relationships/font" Target="fonts/RalewayMedium-italic.fntdata"/><Relationship Id="rId52" Type="http://schemas.openxmlformats.org/officeDocument/2006/relationships/font" Target="fonts/RalewayMedium-bold.fntdata"/><Relationship Id="rId11" Type="http://schemas.openxmlformats.org/officeDocument/2006/relationships/slide" Target="slides/slide4.xml"/><Relationship Id="rId55" Type="http://schemas.openxmlformats.org/officeDocument/2006/relationships/font" Target="fonts/RalewayExtraLight-regular.fntdata"/><Relationship Id="rId10" Type="http://schemas.openxmlformats.org/officeDocument/2006/relationships/slide" Target="slides/slide3.xml"/><Relationship Id="rId54" Type="http://schemas.openxmlformats.org/officeDocument/2006/relationships/font" Target="fonts/RalewayMedium-boldItalic.fntdata"/><Relationship Id="rId13" Type="http://schemas.openxmlformats.org/officeDocument/2006/relationships/slide" Target="slides/slide6.xml"/><Relationship Id="rId57" Type="http://schemas.openxmlformats.org/officeDocument/2006/relationships/font" Target="fonts/RalewayExtraLight-italic.fntdata"/><Relationship Id="rId12" Type="http://schemas.openxmlformats.org/officeDocument/2006/relationships/slide" Target="slides/slide5.xml"/><Relationship Id="rId56" Type="http://schemas.openxmlformats.org/officeDocument/2006/relationships/font" Target="fonts/RalewayExtraLight-bold.fntdata"/><Relationship Id="rId15" Type="http://schemas.openxmlformats.org/officeDocument/2006/relationships/slide" Target="slides/slide8.xml"/><Relationship Id="rId59" Type="http://customschemas.google.com/relationships/presentationmetadata" Target="metadata"/><Relationship Id="rId14" Type="http://schemas.openxmlformats.org/officeDocument/2006/relationships/slide" Target="slides/slide7.xml"/><Relationship Id="rId58" Type="http://schemas.openxmlformats.org/officeDocument/2006/relationships/font" Target="fonts/RalewayExtraLight-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cd3fcc1f2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g1cd3fcc1f2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5800"/>
              <a:buFont typeface="Arial"/>
              <a:buNone/>
            </a:pPr>
            <a:r>
              <a:rPr lang="en-GB">
                <a:solidFill>
                  <a:srgbClr val="666666"/>
                </a:solidFill>
                <a:latin typeface="Raleway Thin"/>
                <a:ea typeface="Raleway Thin"/>
                <a:cs typeface="Raleway Thin"/>
                <a:sym typeface="Raleway Thin"/>
              </a:rPr>
              <a:t>This game it is an excellent way to go out of your comfort zone. Skits don't only serve as entertainment for employees; it also allows for proper planning and cooperation among team members. This game is particularly appropriate for a large group of about 20-45 participants.</a:t>
            </a:r>
            <a:endParaRPr b="1" sz="1200">
              <a:solidFill>
                <a:srgbClr val="FFB600"/>
              </a:solidFill>
              <a:latin typeface="Raleway ExtraLight"/>
              <a:ea typeface="Raleway ExtraLight"/>
              <a:cs typeface="Raleway ExtraLight"/>
              <a:sym typeface="Raleway ExtraLight"/>
            </a:endParaRPr>
          </a:p>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82550" lvl="0" marL="17145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cd3fcc1f2a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1cd3fcc1f2a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t/>
            </a:r>
            <a:endParaRPr b="1"/>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cd5dab90f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g1cd5dab90f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g1cd3fcc1f2a_0_53"/>
          <p:cNvSpPr/>
          <p:nvPr/>
        </p:nvSpPr>
        <p:spPr>
          <a:xfrm>
            <a:off x="390737"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1" name="Google Shape;11;g1cd3fcc1f2a_0_53"/>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rgbClr val="FFB600"/>
        </a:solidFill>
      </p:bgPr>
    </p:bg>
    <p:spTree>
      <p:nvGrpSpPr>
        <p:cNvPr id="54" name="Shape 54"/>
        <p:cNvGrpSpPr/>
        <p:nvPr/>
      </p:nvGrpSpPr>
      <p:grpSpPr>
        <a:xfrm>
          <a:off x="0" y="0"/>
          <a:ext cx="0" cy="0"/>
          <a:chOff x="0" y="0"/>
          <a:chExt cx="0" cy="0"/>
        </a:xfrm>
      </p:grpSpPr>
      <p:sp>
        <p:nvSpPr>
          <p:cNvPr id="55" name="Google Shape;55;p37"/>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6" name="Google Shape;56;p37"/>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7" name="Google Shape;57;p37"/>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GB"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58" name="Google Shape;58;p37"/>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59" name="Shape 59"/>
        <p:cNvGrpSpPr/>
        <p:nvPr/>
      </p:nvGrpSpPr>
      <p:grpSpPr>
        <a:xfrm>
          <a:off x="0" y="0"/>
          <a:ext cx="0" cy="0"/>
          <a:chOff x="0" y="0"/>
          <a:chExt cx="0" cy="0"/>
        </a:xfrm>
      </p:grpSpPr>
      <p:sp>
        <p:nvSpPr>
          <p:cNvPr id="60" name="Google Shape;60;p30"/>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61" name="Google Shape;61;p30"/>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62" name="Google Shape;62;p30"/>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GB" sz="12000" u="none" cap="none" strike="noStrike">
                <a:solidFill>
                  <a:srgbClr val="FFB600"/>
                </a:solidFill>
                <a:latin typeface="Raleway"/>
                <a:ea typeface="Raleway"/>
                <a:cs typeface="Raleway"/>
                <a:sym typeface="Raleway"/>
              </a:rPr>
              <a:t>“</a:t>
            </a:r>
            <a:endParaRPr b="1" i="0" sz="12000" u="none" cap="none" strike="noStrike">
              <a:solidFill>
                <a:srgbClr val="FFB600"/>
              </a:solidFill>
              <a:latin typeface="Raleway"/>
              <a:ea typeface="Raleway"/>
              <a:cs typeface="Raleway"/>
              <a:sym typeface="Raleway"/>
            </a:endParaRPr>
          </a:p>
        </p:txBody>
      </p:sp>
      <p:sp>
        <p:nvSpPr>
          <p:cNvPr id="63" name="Google Shape;63;p30"/>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2" name="Shape 12"/>
        <p:cNvGrpSpPr/>
        <p:nvPr/>
      </p:nvGrpSpPr>
      <p:grpSpPr>
        <a:xfrm>
          <a:off x="0" y="0"/>
          <a:ext cx="0" cy="0"/>
          <a:chOff x="0" y="0"/>
          <a:chExt cx="0" cy="0"/>
        </a:xfrm>
      </p:grpSpPr>
      <p:sp>
        <p:nvSpPr>
          <p:cNvPr id="13" name="Google Shape;13;g1cd3fcc1f2a_0_56"/>
          <p:cNvSpPr/>
          <p:nvPr/>
        </p:nvSpPr>
        <p:spPr>
          <a:xfrm>
            <a:off x="390737"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4" name="Google Shape;14;g1cd3fcc1f2a_0_56"/>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5" name="Google Shape;15;g1cd3fcc1f2a_0_56"/>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Clr>
                <a:srgbClr val="FFB600"/>
              </a:buClr>
              <a:buSzPts val="1800"/>
              <a:buChar char="●"/>
              <a:defRPr/>
            </a:lvl1pPr>
            <a:lvl2pPr indent="-342900" lvl="1" marL="914400" algn="l">
              <a:lnSpc>
                <a:spcPct val="100000"/>
              </a:lnSpc>
              <a:spcBef>
                <a:spcPts val="0"/>
              </a:spcBef>
              <a:spcAft>
                <a:spcPts val="0"/>
              </a:spcAft>
              <a:buClr>
                <a:srgbClr val="FFB600"/>
              </a:buClr>
              <a:buSzPts val="1800"/>
              <a:buChar char="○"/>
              <a:defRPr/>
            </a:lvl2pPr>
            <a:lvl3pPr indent="-342900" lvl="2" marL="1371600" algn="l">
              <a:lnSpc>
                <a:spcPct val="100000"/>
              </a:lnSpc>
              <a:spcBef>
                <a:spcPts val="0"/>
              </a:spcBef>
              <a:spcAft>
                <a:spcPts val="0"/>
              </a:spcAft>
              <a:buClr>
                <a:srgbClr val="FFB600"/>
              </a:buClr>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6" name="Google Shape;16;g1cd3fcc1f2a_0_56"/>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1"/>
        </a:solidFill>
      </p:bgPr>
    </p:bg>
    <p:spTree>
      <p:nvGrpSpPr>
        <p:cNvPr id="17" name="Shape 17"/>
        <p:cNvGrpSpPr/>
        <p:nvPr/>
      </p:nvGrpSpPr>
      <p:grpSpPr>
        <a:xfrm>
          <a:off x="0" y="0"/>
          <a:ext cx="0" cy="0"/>
          <a:chOff x="0" y="0"/>
          <a:chExt cx="0" cy="0"/>
        </a:xfrm>
      </p:grpSpPr>
      <p:sp>
        <p:nvSpPr>
          <p:cNvPr id="18" name="Google Shape;18;p31"/>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9" name="Google Shape;19;p31"/>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20" name="Google Shape;20;p31"/>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GB" sz="12000" u="none" cap="none" strike="noStrike">
                <a:solidFill>
                  <a:srgbClr val="FFB600"/>
                </a:solidFill>
                <a:latin typeface="Raleway"/>
                <a:ea typeface="Raleway"/>
                <a:cs typeface="Raleway"/>
                <a:sym typeface="Raleway"/>
              </a:rPr>
              <a:t>“</a:t>
            </a:r>
            <a:endParaRPr b="1" i="0" sz="12000" u="none" cap="none" strike="noStrike">
              <a:solidFill>
                <a:srgbClr val="FFB600"/>
              </a:solidFill>
              <a:latin typeface="Raleway"/>
              <a:ea typeface="Raleway"/>
              <a:cs typeface="Raleway"/>
              <a:sym typeface="Raleway"/>
            </a:endParaRPr>
          </a:p>
        </p:txBody>
      </p:sp>
      <p:sp>
        <p:nvSpPr>
          <p:cNvPr id="21" name="Google Shape;21;p31"/>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26" name="Shape 26"/>
        <p:cNvGrpSpPr/>
        <p:nvPr/>
      </p:nvGrpSpPr>
      <p:grpSpPr>
        <a:xfrm>
          <a:off x="0" y="0"/>
          <a:ext cx="0" cy="0"/>
          <a:chOff x="0" y="0"/>
          <a:chExt cx="0" cy="0"/>
        </a:xfrm>
      </p:grpSpPr>
      <p:sp>
        <p:nvSpPr>
          <p:cNvPr id="27" name="Google Shape;27;p28"/>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8" name="Google Shape;28;p28"/>
          <p:cNvSpPr txBox="1"/>
          <p:nvPr>
            <p:ph type="ctrTitle"/>
          </p:nvPr>
        </p:nvSpPr>
        <p:spPr>
          <a:xfrm>
            <a:off x="685802" y="2726342"/>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9" name="Google Shape;29;p28"/>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1">
                <a:solidFill>
                  <a:schemeClr val="lt1"/>
                </a:solidFill>
              </a:defRPr>
            </a:lvl2pPr>
            <a:lvl3pPr lvl="2" algn="l">
              <a:lnSpc>
                <a:spcPct val="100000"/>
              </a:lnSpc>
              <a:spcBef>
                <a:spcPts val="0"/>
              </a:spcBef>
              <a:spcAft>
                <a:spcPts val="0"/>
              </a:spcAft>
              <a:buClr>
                <a:schemeClr val="lt1"/>
              </a:buClr>
              <a:buSzPts val="3000"/>
              <a:buNone/>
              <a:defRPr sz="3001">
                <a:solidFill>
                  <a:schemeClr val="lt1"/>
                </a:solidFill>
              </a:defRPr>
            </a:lvl3pPr>
            <a:lvl4pPr lvl="3" algn="l">
              <a:lnSpc>
                <a:spcPct val="100000"/>
              </a:lnSpc>
              <a:spcBef>
                <a:spcPts val="0"/>
              </a:spcBef>
              <a:spcAft>
                <a:spcPts val="0"/>
              </a:spcAft>
              <a:buClr>
                <a:schemeClr val="lt1"/>
              </a:buClr>
              <a:buSzPts val="3000"/>
              <a:buNone/>
              <a:defRPr sz="3001">
                <a:solidFill>
                  <a:schemeClr val="lt1"/>
                </a:solidFill>
              </a:defRPr>
            </a:lvl4pPr>
            <a:lvl5pPr lvl="4" algn="l">
              <a:lnSpc>
                <a:spcPct val="100000"/>
              </a:lnSpc>
              <a:spcBef>
                <a:spcPts val="0"/>
              </a:spcBef>
              <a:spcAft>
                <a:spcPts val="0"/>
              </a:spcAft>
              <a:buClr>
                <a:schemeClr val="lt1"/>
              </a:buClr>
              <a:buSzPts val="3000"/>
              <a:buNone/>
              <a:defRPr sz="3001">
                <a:solidFill>
                  <a:schemeClr val="lt1"/>
                </a:solidFill>
              </a:defRPr>
            </a:lvl5pPr>
            <a:lvl6pPr lvl="5" algn="l">
              <a:lnSpc>
                <a:spcPct val="100000"/>
              </a:lnSpc>
              <a:spcBef>
                <a:spcPts val="0"/>
              </a:spcBef>
              <a:spcAft>
                <a:spcPts val="0"/>
              </a:spcAft>
              <a:buClr>
                <a:schemeClr val="lt1"/>
              </a:buClr>
              <a:buSzPts val="3000"/>
              <a:buNone/>
              <a:defRPr sz="3001">
                <a:solidFill>
                  <a:schemeClr val="lt1"/>
                </a:solidFill>
              </a:defRPr>
            </a:lvl6pPr>
            <a:lvl7pPr lvl="6" algn="l">
              <a:lnSpc>
                <a:spcPct val="100000"/>
              </a:lnSpc>
              <a:spcBef>
                <a:spcPts val="0"/>
              </a:spcBef>
              <a:spcAft>
                <a:spcPts val="0"/>
              </a:spcAft>
              <a:buClr>
                <a:schemeClr val="lt1"/>
              </a:buClr>
              <a:buSzPts val="3000"/>
              <a:buNone/>
              <a:defRPr sz="3001">
                <a:solidFill>
                  <a:schemeClr val="lt1"/>
                </a:solidFill>
              </a:defRPr>
            </a:lvl7pPr>
            <a:lvl8pPr lvl="7" algn="l">
              <a:lnSpc>
                <a:spcPct val="100000"/>
              </a:lnSpc>
              <a:spcBef>
                <a:spcPts val="0"/>
              </a:spcBef>
              <a:spcAft>
                <a:spcPts val="0"/>
              </a:spcAft>
              <a:buClr>
                <a:schemeClr val="lt1"/>
              </a:buClr>
              <a:buSzPts val="3000"/>
              <a:buNone/>
              <a:defRPr sz="3001">
                <a:solidFill>
                  <a:schemeClr val="lt1"/>
                </a:solidFill>
              </a:defRPr>
            </a:lvl8pPr>
            <a:lvl9pPr lvl="8" algn="l">
              <a:lnSpc>
                <a:spcPct val="100000"/>
              </a:lnSpc>
              <a:spcBef>
                <a:spcPts val="0"/>
              </a:spcBef>
              <a:spcAft>
                <a:spcPts val="0"/>
              </a:spcAft>
              <a:buClr>
                <a:schemeClr val="lt1"/>
              </a:buClr>
              <a:buSzPts val="3000"/>
              <a:buNone/>
              <a:defRPr sz="3001">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0" name="Shape 30"/>
        <p:cNvGrpSpPr/>
        <p:nvPr/>
      </p:nvGrpSpPr>
      <p:grpSpPr>
        <a:xfrm>
          <a:off x="0" y="0"/>
          <a:ext cx="0" cy="0"/>
          <a:chOff x="0" y="0"/>
          <a:chExt cx="0" cy="0"/>
        </a:xfrm>
      </p:grpSpPr>
      <p:sp>
        <p:nvSpPr>
          <p:cNvPr id="31" name="Google Shape;31;p32"/>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2" name="Google Shape;32;p32"/>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3" name="Google Shape;33;p32"/>
          <p:cNvSpPr txBox="1"/>
          <p:nvPr>
            <p:ph idx="1" type="body"/>
          </p:nvPr>
        </p:nvSpPr>
        <p:spPr>
          <a:xfrm>
            <a:off x="922001"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34" name="Google Shape;34;p32"/>
          <p:cNvSpPr txBox="1"/>
          <p:nvPr>
            <p:ph idx="2" type="body"/>
          </p:nvPr>
        </p:nvSpPr>
        <p:spPr>
          <a:xfrm>
            <a:off x="3373779"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35" name="Google Shape;35;p32"/>
          <p:cNvSpPr txBox="1"/>
          <p:nvPr>
            <p:ph idx="3" type="body"/>
          </p:nvPr>
        </p:nvSpPr>
        <p:spPr>
          <a:xfrm>
            <a:off x="5825558"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36" name="Google Shape;36;p32"/>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37" name="Shape 37"/>
        <p:cNvGrpSpPr/>
        <p:nvPr/>
      </p:nvGrpSpPr>
      <p:grpSpPr>
        <a:xfrm>
          <a:off x="0" y="0"/>
          <a:ext cx="0" cy="0"/>
          <a:chOff x="0" y="0"/>
          <a:chExt cx="0" cy="0"/>
        </a:xfrm>
      </p:grpSpPr>
      <p:sp>
        <p:nvSpPr>
          <p:cNvPr id="38" name="Google Shape;38;p33"/>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9" name="Google Shape;39;p33"/>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0" name="Shape 40"/>
        <p:cNvGrpSpPr/>
        <p:nvPr/>
      </p:nvGrpSpPr>
      <p:grpSpPr>
        <a:xfrm>
          <a:off x="0" y="0"/>
          <a:ext cx="0" cy="0"/>
          <a:chOff x="0" y="0"/>
          <a:chExt cx="0" cy="0"/>
        </a:xfrm>
      </p:grpSpPr>
      <p:sp>
        <p:nvSpPr>
          <p:cNvPr id="41" name="Google Shape;41;p34"/>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42" name="Google Shape;42;p34"/>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3" name="Google Shape;43;p34"/>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Clr>
                <a:srgbClr val="FFB600"/>
              </a:buClr>
              <a:buSzPts val="1800"/>
              <a:buChar char="●"/>
              <a:defRPr/>
            </a:lvl1pPr>
            <a:lvl2pPr indent="-342900" lvl="1" marL="914400" algn="l">
              <a:lnSpc>
                <a:spcPct val="100000"/>
              </a:lnSpc>
              <a:spcBef>
                <a:spcPts val="0"/>
              </a:spcBef>
              <a:spcAft>
                <a:spcPts val="0"/>
              </a:spcAft>
              <a:buClr>
                <a:srgbClr val="FFB600"/>
              </a:buClr>
              <a:buSzPts val="1800"/>
              <a:buChar char="○"/>
              <a:defRPr/>
            </a:lvl2pPr>
            <a:lvl3pPr indent="-342900" lvl="2" marL="1371600" algn="l">
              <a:lnSpc>
                <a:spcPct val="100000"/>
              </a:lnSpc>
              <a:spcBef>
                <a:spcPts val="0"/>
              </a:spcBef>
              <a:spcAft>
                <a:spcPts val="0"/>
              </a:spcAft>
              <a:buClr>
                <a:srgbClr val="FFB600"/>
              </a:buClr>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44" name="Google Shape;44;p34"/>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5"/>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47" name="Google Shape;47;p35"/>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8" name="Google Shape;48;p35"/>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9" name="Shape 49"/>
        <p:cNvGrpSpPr/>
        <p:nvPr/>
      </p:nvGrpSpPr>
      <p:grpSpPr>
        <a:xfrm>
          <a:off x="0" y="0"/>
          <a:ext cx="0" cy="0"/>
          <a:chOff x="0" y="0"/>
          <a:chExt cx="0" cy="0"/>
        </a:xfrm>
      </p:grpSpPr>
      <p:sp>
        <p:nvSpPr>
          <p:cNvPr id="50" name="Google Shape;50;p36"/>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FFB600"/>
          </a:solid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1" name="Google Shape;51;p36"/>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52" name="Google Shape;52;p36"/>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53" name="Google Shape;53;p36"/>
          <p:cNvSpPr txBox="1"/>
          <p:nvPr>
            <p:ph idx="2" type="body"/>
          </p:nvPr>
        </p:nvSpPr>
        <p:spPr>
          <a:xfrm>
            <a:off x="4678688"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9" Type="http://schemas.openxmlformats.org/officeDocument/2006/relationships/theme" Target="../theme/theme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29"/>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7" name="Google Shape;7;p29"/>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8" name="Google Shape;8;p29"/>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22" name="Shape 22"/>
        <p:cNvGrpSpPr/>
        <p:nvPr/>
      </p:nvGrpSpPr>
      <p:grpSpPr>
        <a:xfrm>
          <a:off x="0" y="0"/>
          <a:ext cx="0" cy="0"/>
          <a:chOff x="0" y="0"/>
          <a:chExt cx="0" cy="0"/>
        </a:xfrm>
      </p:grpSpPr>
      <p:sp>
        <p:nvSpPr>
          <p:cNvPr id="23" name="Google Shape;23;p2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24" name="Google Shape;24;p27"/>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25" name="Google Shape;25;p27"/>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hyperlink" Target="https://www.creativelearningsociety.com/news/paper-bag-drama-weekly-team-builder" TargetMode="External"/><Relationship Id="rId4" Type="http://schemas.openxmlformats.org/officeDocument/2006/relationships/hyperlink" Target="https://www.creativelearningsociety.com/news/paper-bag-drama-weekly-team-builde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hyperlink" Target="https://www.stateofmind.it/autostim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hyperlink" Target="https://elearningindustry.com/tips-apply-proactive-learning-online-training" TargetMode="External"/><Relationship Id="rId4" Type="http://schemas.openxmlformats.org/officeDocument/2006/relationships/hyperlink" Target="http://www.freshbooks.com/en-ca/hub/productivity/how-to-be-proactiv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hyperlink" Target="http://www.youtube.com/watch?v=w-HYZv6HzAs" TargetMode="External"/><Relationship Id="rId4" Type="http://schemas.openxmlformats.org/officeDocument/2006/relationships/hyperlink" Target="http://www.youtube.com/watch?v=l_NYrWqUR4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7.png"/><Relationship Id="rId4" Type="http://schemas.openxmlformats.org/officeDocument/2006/relationships/image" Target="../media/image2.jpg"/><Relationship Id="rId5"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8.png"/><Relationship Id="rId11" Type="http://schemas.openxmlformats.org/officeDocument/2006/relationships/image" Target="../media/image11.png"/><Relationship Id="rId10" Type="http://schemas.openxmlformats.org/officeDocument/2006/relationships/image" Target="../media/image9.png"/><Relationship Id="rId9"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1cd3fcc1f2a_0_0"/>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lang="en-GB" sz="4000"/>
              <a:t>Program de formare pentru femei </a:t>
            </a:r>
            <a:br>
              <a:rPr lang="en-GB" sz="4000"/>
            </a:br>
            <a:r>
              <a:rPr b="1" lang="en-GB" sz="4000">
                <a:solidFill>
                  <a:srgbClr val="981C22"/>
                </a:solidFill>
              </a:rPr>
              <a:t>Soft Skills</a:t>
            </a:r>
            <a:endParaRPr b="1" sz="4000">
              <a:solidFill>
                <a:srgbClr val="981C22"/>
              </a:solidFill>
            </a:endParaRPr>
          </a:p>
        </p:txBody>
      </p:sp>
      <p:pic>
        <p:nvPicPr>
          <p:cNvPr id="69" name="Google Shape;69;g1cd3fcc1f2a_0_0"/>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8"/>
          <p:cNvSpPr txBox="1"/>
          <p:nvPr>
            <p:ph type="title"/>
          </p:nvPr>
        </p:nvSpPr>
        <p:spPr>
          <a:xfrm>
            <a:off x="551775" y="503124"/>
            <a:ext cx="6866100" cy="723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400">
                <a:latin typeface="Raleway ExtraLight"/>
                <a:ea typeface="Raleway ExtraLight"/>
                <a:cs typeface="Raleway ExtraLight"/>
                <a:sym typeface="Raleway ExtraLight"/>
              </a:rPr>
              <a:t>Cum să crești motivația? </a:t>
            </a:r>
            <a:br>
              <a:rPr lang="en-GB" sz="1200">
                <a:latin typeface="Raleway ExtraLight"/>
                <a:ea typeface="Raleway ExtraLight"/>
                <a:cs typeface="Raleway ExtraLight"/>
                <a:sym typeface="Raleway ExtraLight"/>
              </a:rPr>
            </a:br>
            <a:r>
              <a:rPr lang="en-GB" sz="1200">
                <a:latin typeface="Raleway ExtraLight"/>
                <a:ea typeface="Raleway ExtraLight"/>
                <a:cs typeface="Raleway ExtraLight"/>
                <a:sym typeface="Raleway ExtraLight"/>
              </a:rPr>
              <a:t> Identificarea unor strategii eficiente pentru a crește motivația în vederea realizării proiectelor noastre și a ne urmări obiectivele.</a:t>
            </a:r>
            <a:endParaRPr b="1" sz="1200">
              <a:solidFill>
                <a:schemeClr val="accent1"/>
              </a:solidFill>
              <a:latin typeface="Raleway ExtraLight"/>
              <a:ea typeface="Raleway ExtraLight"/>
              <a:cs typeface="Raleway ExtraLight"/>
              <a:sym typeface="Raleway ExtraLight"/>
            </a:endParaRPr>
          </a:p>
        </p:txBody>
      </p:sp>
      <p:sp>
        <p:nvSpPr>
          <p:cNvPr id="153" name="Google Shape;153;p8"/>
          <p:cNvSpPr txBox="1"/>
          <p:nvPr>
            <p:ph idx="1" type="body"/>
          </p:nvPr>
        </p:nvSpPr>
        <p:spPr>
          <a:xfrm>
            <a:off x="439696" y="1413067"/>
            <a:ext cx="6000000" cy="3230385"/>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GB" sz="1600">
                <a:solidFill>
                  <a:schemeClr val="lt1"/>
                </a:solidFill>
                <a:highlight>
                  <a:srgbClr val="FFB600"/>
                </a:highlight>
              </a:rPr>
              <a:t>Pași pentru finalizarea activității </a:t>
            </a:r>
            <a:br>
              <a:rPr lang="en-GB" sz="1600">
                <a:solidFill>
                  <a:schemeClr val="lt1"/>
                </a:solidFill>
                <a:highlight>
                  <a:srgbClr val="FFB600"/>
                </a:highlight>
              </a:rPr>
            </a:br>
            <a:r>
              <a:rPr lang="en-GB" sz="1200"/>
              <a:t>Joc- Geanta cu bunătăți</a:t>
            </a:r>
            <a:endParaRPr sz="1200"/>
          </a:p>
          <a:p>
            <a:pPr indent="0" lvl="0" marL="0" rtl="0" algn="just">
              <a:lnSpc>
                <a:spcPct val="100000"/>
              </a:lnSpc>
              <a:spcBef>
                <a:spcPts val="601"/>
              </a:spcBef>
              <a:spcAft>
                <a:spcPts val="0"/>
              </a:spcAft>
              <a:buSzPts val="1800"/>
              <a:buNone/>
            </a:pPr>
            <a:r>
              <a:rPr lang="en-GB" sz="1200"/>
              <a:t>Pasul 1: Participanții se vor împărți în echipe care conțin 4-8 persoane. Fiecare parte primește o pungă cu bunătăți care conține mai multe articole aleatorii. Puteți folosi articole precum bețișoare de lipici, stropi de cupcake, foarfece, hârtie, markere, cercei, pachet de ceai, cafea, pachete de zahăr, sfoară, ruj și multe altele.</a:t>
            </a:r>
            <a:endParaRPr/>
          </a:p>
          <a:p>
            <a:pPr indent="0" lvl="0" marL="0" rtl="0" algn="just">
              <a:lnSpc>
                <a:spcPct val="100000"/>
              </a:lnSpc>
              <a:spcBef>
                <a:spcPts val="601"/>
              </a:spcBef>
              <a:spcAft>
                <a:spcPts val="0"/>
              </a:spcAft>
              <a:buSzPts val="1800"/>
              <a:buNone/>
            </a:pPr>
            <a:r>
              <a:rPr lang="en-GB" sz="1200"/>
              <a:t>Pasul 2: Fiecărei echipe i se acordă 8 minute pentru a pregăti o scenetă cu elemente aleatorii și apoi să efectueze în decurs de 3 minute. Facilitatorul poate predetermina subiecte, iar grupurile le pot alege.</a:t>
            </a:r>
            <a:endParaRPr/>
          </a:p>
          <a:p>
            <a:pPr indent="0" lvl="0" marL="0" rtl="0" algn="just">
              <a:lnSpc>
                <a:spcPct val="100000"/>
              </a:lnSpc>
              <a:spcBef>
                <a:spcPts val="601"/>
              </a:spcBef>
              <a:spcAft>
                <a:spcPts val="0"/>
              </a:spcAft>
              <a:buSzPts val="1800"/>
              <a:buNone/>
            </a:pPr>
            <a:r>
              <a:rPr lang="en-GB" sz="1200"/>
              <a:t>Pasul 3: Grupurile vor prezenta ceea ce au în funcție de nivelul lor de creativitate și de cât de bine pot gestiona resursele pe care le au din geantă.</a:t>
            </a:r>
            <a:endParaRPr/>
          </a:p>
          <a:p>
            <a:pPr indent="0" lvl="0" marL="0" rtl="0" algn="just">
              <a:lnSpc>
                <a:spcPct val="100000"/>
              </a:lnSpc>
              <a:spcBef>
                <a:spcPts val="601"/>
              </a:spcBef>
              <a:spcAft>
                <a:spcPts val="0"/>
              </a:spcAft>
              <a:buSzPts val="1800"/>
              <a:buNone/>
            </a:pPr>
            <a:r>
              <a:rPr lang="en-GB" sz="1200"/>
              <a:t>Pasul 4: Pe măsură ce o echipă prezintă, alte echipe urmăresc performanța și odată ce toate grupele au evoluat, câștigătorul poate fi anunțat pe baza votului organizației</a:t>
            </a:r>
            <a:r>
              <a:rPr lang="en-GB" sz="1600"/>
              <a:t>.</a:t>
            </a:r>
            <a:endParaRPr sz="1600"/>
          </a:p>
          <a:p>
            <a:pPr indent="0" lvl="0" marL="0" rtl="0" algn="just">
              <a:lnSpc>
                <a:spcPct val="100000"/>
              </a:lnSpc>
              <a:spcBef>
                <a:spcPts val="601"/>
              </a:spcBef>
              <a:spcAft>
                <a:spcPts val="0"/>
              </a:spcAft>
              <a:buSzPts val="1800"/>
              <a:buNone/>
            </a:pPr>
            <a:r>
              <a:rPr lang="en-GB" sz="1200">
                <a:solidFill>
                  <a:schemeClr val="lt1"/>
                </a:solidFill>
                <a:highlight>
                  <a:srgbClr val="FFB600"/>
                </a:highlight>
              </a:rPr>
              <a:t>TIMP:</a:t>
            </a:r>
            <a:r>
              <a:rPr lang="en-GB" sz="1200">
                <a:solidFill>
                  <a:schemeClr val="lt1"/>
                </a:solidFill>
              </a:rPr>
              <a:t> </a:t>
            </a:r>
            <a:r>
              <a:rPr lang="en-GB" sz="1200">
                <a:solidFill>
                  <a:schemeClr val="dk1"/>
                </a:solidFill>
              </a:rPr>
              <a:t>20 minute</a:t>
            </a:r>
            <a:endParaRPr/>
          </a:p>
          <a:p>
            <a:pPr indent="0" lvl="0" marL="0" rtl="0" algn="just">
              <a:lnSpc>
                <a:spcPct val="100000"/>
              </a:lnSpc>
              <a:spcBef>
                <a:spcPts val="601"/>
              </a:spcBef>
              <a:spcAft>
                <a:spcPts val="0"/>
              </a:spcAft>
              <a:buSzPts val="1800"/>
              <a:buNone/>
            </a:pPr>
            <a:r>
              <a:t/>
            </a:r>
            <a:endParaRPr sz="1200">
              <a:solidFill>
                <a:srgbClr val="FFB600"/>
              </a:solidFill>
            </a:endParaRPr>
          </a:p>
        </p:txBody>
      </p:sp>
      <p:sp>
        <p:nvSpPr>
          <p:cNvPr id="154" name="Google Shape;154;p8"/>
          <p:cNvSpPr txBox="1"/>
          <p:nvPr>
            <p:ph idx="2" type="body"/>
          </p:nvPr>
        </p:nvSpPr>
        <p:spPr>
          <a:xfrm>
            <a:off x="6358467" y="1519640"/>
            <a:ext cx="2433841" cy="136749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Resurse și instrumente</a:t>
            </a:r>
            <a:endParaRPr b="1" sz="1600">
              <a:solidFill>
                <a:schemeClr val="lt1"/>
              </a:solidFill>
              <a:highlight>
                <a:srgbClr val="FFB600"/>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en-GB" sz="1200" u="sng">
                <a:solidFill>
                  <a:schemeClr val="hlink"/>
                </a:solidFill>
                <a:hlinkClick r:id="rId3"/>
              </a:rPr>
              <a:t>Paper Bag Drama</a:t>
            </a:r>
            <a:br>
              <a:rPr b="1" lang="en-GB" sz="1200" u="sng">
                <a:latin typeface="Raleway Light"/>
                <a:ea typeface="Raleway Light"/>
                <a:cs typeface="Raleway Light"/>
                <a:sym typeface="Raleway Light"/>
              </a:rPr>
            </a:br>
            <a:r>
              <a:rPr lang="en-GB" sz="1200" u="sng">
                <a:solidFill>
                  <a:schemeClr val="hlink"/>
                </a:solidFill>
                <a:latin typeface="Raleway Light"/>
                <a:ea typeface="Raleway Light"/>
                <a:cs typeface="Raleway Light"/>
                <a:sym typeface="Raleway Light"/>
                <a:hlinkClick r:id="rId4"/>
              </a:rPr>
              <a:t>www.creativelearningsociety.com/news/paper-bag-drama-weekly-team-builder</a:t>
            </a:r>
            <a:endParaRPr sz="1200" u="sng">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u="sng">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p:txBody>
      </p:sp>
      <p:grpSp>
        <p:nvGrpSpPr>
          <p:cNvPr id="155" name="Google Shape;155;p8"/>
          <p:cNvGrpSpPr/>
          <p:nvPr/>
        </p:nvGrpSpPr>
        <p:grpSpPr>
          <a:xfrm>
            <a:off x="7964732" y="329097"/>
            <a:ext cx="977040" cy="722852"/>
            <a:chOff x="5255200" y="3006475"/>
            <a:chExt cx="511700" cy="378575"/>
          </a:xfrm>
        </p:grpSpPr>
        <p:sp>
          <p:nvSpPr>
            <p:cNvPr id="156" name="Google Shape;156;p8"/>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57" name="Google Shape;157;p8"/>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9"/>
          <p:cNvSpPr txBox="1"/>
          <p:nvPr>
            <p:ph type="title"/>
          </p:nvPr>
        </p:nvSpPr>
        <p:spPr>
          <a:xfrm>
            <a:off x="512257" y="329101"/>
            <a:ext cx="6866100" cy="525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600">
                <a:solidFill>
                  <a:schemeClr val="accent1"/>
                </a:solidFill>
                <a:latin typeface="Raleway ExtraLight"/>
                <a:ea typeface="Raleway ExtraLight"/>
                <a:cs typeface="Raleway ExtraLight"/>
                <a:sym typeface="Raleway ExtraLight"/>
              </a:rPr>
              <a:t>Teorii despre motivație</a:t>
            </a:r>
            <a:endParaRPr b="1" sz="1200">
              <a:solidFill>
                <a:schemeClr val="accent1"/>
              </a:solidFill>
              <a:latin typeface="Raleway Light"/>
              <a:ea typeface="Raleway Light"/>
              <a:cs typeface="Raleway Light"/>
              <a:sym typeface="Raleway Light"/>
            </a:endParaRPr>
          </a:p>
        </p:txBody>
      </p:sp>
      <p:sp>
        <p:nvSpPr>
          <p:cNvPr id="163" name="Google Shape;163;p9"/>
          <p:cNvSpPr txBox="1"/>
          <p:nvPr>
            <p:ph idx="1" type="body"/>
          </p:nvPr>
        </p:nvSpPr>
        <p:spPr>
          <a:xfrm>
            <a:off x="404080" y="925895"/>
            <a:ext cx="3313800" cy="3169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GB" sz="1600">
                <a:solidFill>
                  <a:schemeClr val="lt1"/>
                </a:solidFill>
                <a:highlight>
                  <a:srgbClr val="FFB600"/>
                </a:highlight>
              </a:rPr>
              <a:t>Reflecție</a:t>
            </a:r>
            <a:endParaRPr sz="1600">
              <a:solidFill>
                <a:schemeClr val="lt1"/>
              </a:solidFill>
              <a:highlight>
                <a:srgbClr val="FFB600"/>
              </a:highlight>
            </a:endParaRPr>
          </a:p>
          <a:p>
            <a:pPr indent="-285750" lvl="0" marL="285750" rtl="0" algn="just">
              <a:lnSpc>
                <a:spcPct val="100000"/>
              </a:lnSpc>
              <a:spcBef>
                <a:spcPts val="601"/>
              </a:spcBef>
              <a:spcAft>
                <a:spcPts val="0"/>
              </a:spcAft>
              <a:buSzPts val="1800"/>
              <a:buChar char="▪"/>
            </a:pPr>
            <a:r>
              <a:rPr lang="en-GB" sz="1200">
                <a:solidFill>
                  <a:schemeClr val="dk1"/>
                </a:solidFill>
              </a:rPr>
              <a:t>De ce este atât de important să fii motivat?</a:t>
            </a:r>
            <a:endParaRPr/>
          </a:p>
          <a:p>
            <a:pPr indent="-285750" lvl="0" marL="285750" rtl="0" algn="just">
              <a:lnSpc>
                <a:spcPct val="100000"/>
              </a:lnSpc>
              <a:spcBef>
                <a:spcPts val="601"/>
              </a:spcBef>
              <a:spcAft>
                <a:spcPts val="0"/>
              </a:spcAft>
              <a:buSzPts val="1800"/>
              <a:buChar char="▪"/>
            </a:pPr>
            <a:r>
              <a:rPr lang="en-GB" sz="1200">
                <a:solidFill>
                  <a:schemeClr val="dk1"/>
                </a:solidFill>
              </a:rPr>
              <a:t>Cum să găsești motivația atunci când este rară și cum să continui să fii motivat în timp?</a:t>
            </a:r>
            <a:endParaRPr/>
          </a:p>
          <a:p>
            <a:pPr indent="-285750" lvl="0" marL="285750" rtl="0" algn="just">
              <a:lnSpc>
                <a:spcPct val="100000"/>
              </a:lnSpc>
              <a:spcBef>
                <a:spcPts val="601"/>
              </a:spcBef>
              <a:spcAft>
                <a:spcPts val="0"/>
              </a:spcAft>
              <a:buSzPts val="1800"/>
              <a:buChar char="▪"/>
            </a:pPr>
            <a:r>
              <a:rPr lang="en-GB" sz="1200">
                <a:solidFill>
                  <a:schemeClr val="dk1"/>
                </a:solidFill>
              </a:rPr>
              <a:t>De ce este motivația intrinsecă mai eficientă decât motivația extrinsecă?</a:t>
            </a:r>
            <a:endParaRPr/>
          </a:p>
          <a:p>
            <a:pPr indent="-285750" lvl="0" marL="285750" rtl="0" algn="just">
              <a:lnSpc>
                <a:spcPct val="100000"/>
              </a:lnSpc>
              <a:spcBef>
                <a:spcPts val="601"/>
              </a:spcBef>
              <a:spcAft>
                <a:spcPts val="0"/>
              </a:spcAft>
              <a:buSzPts val="1800"/>
              <a:buChar char="▪"/>
            </a:pPr>
            <a:r>
              <a:rPr lang="en-GB" sz="1200">
                <a:solidFill>
                  <a:schemeClr val="dk1"/>
                </a:solidFill>
              </a:rPr>
              <a:t>Ce leagă motivația și împuternicirea personală?</a:t>
            </a:r>
            <a:endParaRPr sz="1200">
              <a:solidFill>
                <a:srgbClr val="FFB600"/>
              </a:solidFill>
            </a:endParaRPr>
          </a:p>
        </p:txBody>
      </p:sp>
      <p:sp>
        <p:nvSpPr>
          <p:cNvPr id="164" name="Google Shape;164;p9"/>
          <p:cNvSpPr txBox="1"/>
          <p:nvPr>
            <p:ph idx="2" type="body"/>
          </p:nvPr>
        </p:nvSpPr>
        <p:spPr>
          <a:xfrm>
            <a:off x="3932141" y="893049"/>
            <a:ext cx="4545300" cy="40422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GB" sz="1400">
                <a:solidFill>
                  <a:schemeClr val="lt1"/>
                </a:solidFill>
                <a:highlight>
                  <a:srgbClr val="FFB600"/>
                </a:highlight>
              </a:rPr>
              <a:t>Acțiune</a:t>
            </a:r>
            <a:endParaRPr sz="1100">
              <a:solidFill>
                <a:schemeClr val="lt1"/>
              </a:solidFill>
              <a:highlight>
                <a:srgbClr val="FFB600"/>
              </a:highlight>
            </a:endParaRPr>
          </a:p>
          <a:p>
            <a:pPr indent="0" lvl="0" marL="0" rtl="0" algn="just">
              <a:lnSpc>
                <a:spcPct val="100000"/>
              </a:lnSpc>
              <a:spcBef>
                <a:spcPts val="601"/>
              </a:spcBef>
              <a:spcAft>
                <a:spcPts val="0"/>
              </a:spcAft>
              <a:buSzPts val="1800"/>
              <a:buNone/>
            </a:pPr>
            <a:r>
              <a:rPr lang="en-GB" sz="1100">
                <a:solidFill>
                  <a:srgbClr val="FFB600"/>
                </a:solidFill>
              </a:rPr>
              <a:t>După această activitate veți putea să vă înțelegeți mai bine și să vă puneți la punct acțiuni și strategii motivaționale.</a:t>
            </a:r>
            <a:endParaRPr/>
          </a:p>
          <a:p>
            <a:pPr indent="0" lvl="0" marL="0" rtl="0" algn="just">
              <a:lnSpc>
                <a:spcPct val="100000"/>
              </a:lnSpc>
              <a:spcBef>
                <a:spcPts val="601"/>
              </a:spcBef>
              <a:spcAft>
                <a:spcPts val="0"/>
              </a:spcAft>
              <a:buSzPts val="1800"/>
              <a:buNone/>
            </a:pPr>
            <a:r>
              <a:rPr lang="en-GB" sz="1100">
                <a:latin typeface="Raleway"/>
                <a:ea typeface="Raleway"/>
                <a:cs typeface="Raleway"/>
                <a:sym typeface="Raleway"/>
              </a:rPr>
              <a:t>Pasul 1: Concentrați-vă pe un singur obiectiv la un moment dat; împărțiți-l în obiective mai simple, mai prioritizate. Concentrarea și claritatea sunt baza urmăririi rezultatelor concrete.</a:t>
            </a:r>
            <a:endParaRPr/>
          </a:p>
          <a:p>
            <a:pPr indent="0" lvl="0" marL="0" rtl="0" algn="just">
              <a:lnSpc>
                <a:spcPct val="100000"/>
              </a:lnSpc>
              <a:spcBef>
                <a:spcPts val="601"/>
              </a:spcBef>
              <a:spcAft>
                <a:spcPts val="0"/>
              </a:spcAft>
              <a:buSzPts val="1800"/>
              <a:buNone/>
            </a:pPr>
            <a:r>
              <a:rPr lang="en-GB" sz="1100">
                <a:latin typeface="Raleway"/>
                <a:ea typeface="Raleway"/>
                <a:cs typeface="Raleway"/>
                <a:sym typeface="Raleway"/>
              </a:rPr>
              <a:t>Pasul 2: Creați o listă de motivații foarte puternice care vă conduc la atingerea scopului stabilit; concentrează-te, deci, nu numai pe avantajele pe care ți le va aduce atingerea acestui obiectiv, ci și pe eventualele obstacole pe care le vei întâmpina și notează cum crezi că le poți depăși, asta îți permite să vezi, nu doar rezultatul, ci și calea pe care trebuie să o faci cu echilibrul corect între lucrurile pozitive și cele negative, pentru a rămâne în continuare ancorat de realitate.</a:t>
            </a:r>
            <a:endParaRPr/>
          </a:p>
          <a:p>
            <a:pPr indent="0" lvl="0" marL="0" rtl="0" algn="just">
              <a:lnSpc>
                <a:spcPct val="100000"/>
              </a:lnSpc>
              <a:spcBef>
                <a:spcPts val="601"/>
              </a:spcBef>
              <a:spcAft>
                <a:spcPts val="0"/>
              </a:spcAft>
              <a:buSzPts val="1800"/>
              <a:buNone/>
            </a:pPr>
            <a:r>
              <a:rPr lang="en-GB" sz="1100">
                <a:latin typeface="Raleway"/>
                <a:ea typeface="Raleway"/>
                <a:cs typeface="Raleway"/>
                <a:sym typeface="Raleway"/>
              </a:rPr>
              <a:t>Pasul 3: Decideți cum să vă recompensați atunci când îndepliniți obiectivele sau sub-obiectivele.</a:t>
            </a:r>
            <a:endParaRPr/>
          </a:p>
          <a:p>
            <a:pPr indent="0" lvl="0" marL="0" rtl="0" algn="just">
              <a:lnSpc>
                <a:spcPct val="100000"/>
              </a:lnSpc>
              <a:spcBef>
                <a:spcPts val="601"/>
              </a:spcBef>
              <a:spcAft>
                <a:spcPts val="0"/>
              </a:spcAft>
              <a:buSzPts val="1800"/>
              <a:buNone/>
            </a:pPr>
            <a:r>
              <a:rPr lang="en-GB" sz="1100">
                <a:latin typeface="Raleway"/>
                <a:ea typeface="Raleway"/>
                <a:cs typeface="Raleway"/>
                <a:sym typeface="Raleway"/>
              </a:rPr>
              <a:t>Pasul 4: Nu răsfățați gândul de sabotare, ci lăsați-l să curgă prin minte în timp ce vă țineți scopul și calea. Învață să renunți la toate acele gânduri negative care te blochează. Dacă schimbăm perspectiva din care vedem o situație, schimbăm reacția emoțională care decurge din aceasta.</a:t>
            </a:r>
            <a:endParaRPr/>
          </a:p>
        </p:txBody>
      </p:sp>
      <p:grpSp>
        <p:nvGrpSpPr>
          <p:cNvPr id="165" name="Google Shape;165;p9"/>
          <p:cNvGrpSpPr/>
          <p:nvPr/>
        </p:nvGrpSpPr>
        <p:grpSpPr>
          <a:xfrm>
            <a:off x="7964732" y="329097"/>
            <a:ext cx="977040" cy="722852"/>
            <a:chOff x="5255200" y="3006475"/>
            <a:chExt cx="511700" cy="378575"/>
          </a:xfrm>
        </p:grpSpPr>
        <p:sp>
          <p:nvSpPr>
            <p:cNvPr id="166" name="Google Shape;166;p9"/>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67" name="Google Shape;167;p9"/>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0"/>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b="1" lang="en-GB">
                <a:solidFill>
                  <a:schemeClr val="dk1"/>
                </a:solidFill>
              </a:rPr>
              <a:t>Stima de sine vs încredere în sine</a:t>
            </a:r>
            <a:endParaRPr b="1">
              <a:solidFill>
                <a:schemeClr val="dk1"/>
              </a:solidFill>
              <a:latin typeface="Raleway Thin"/>
              <a:ea typeface="Raleway Thin"/>
              <a:cs typeface="Raleway Thin"/>
              <a:sym typeface="Raleway Thin"/>
            </a:endParaRPr>
          </a:p>
        </p:txBody>
      </p:sp>
      <p:pic>
        <p:nvPicPr>
          <p:cNvPr id="173" name="Google Shape;173;p10"/>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1"/>
          <p:cNvSpPr txBox="1"/>
          <p:nvPr>
            <p:ph type="title"/>
          </p:nvPr>
        </p:nvSpPr>
        <p:spPr>
          <a:xfrm>
            <a:off x="541001" y="558411"/>
            <a:ext cx="8069598" cy="165286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600"/>
              <a:t>Ce știi despre</a:t>
            </a:r>
            <a:r>
              <a:rPr lang="en-GB" sz="3600">
                <a:latin typeface="Raleway ExtraLight"/>
                <a:ea typeface="Raleway ExtraLight"/>
                <a:cs typeface="Raleway ExtraLight"/>
                <a:sym typeface="Raleway ExtraLight"/>
              </a:rPr>
              <a:t>: </a:t>
            </a:r>
            <a:br>
              <a:rPr lang="en-GB" sz="3600">
                <a:solidFill>
                  <a:srgbClr val="FFB600"/>
                </a:solidFill>
                <a:latin typeface="Raleway ExtraLight"/>
                <a:ea typeface="Raleway ExtraLight"/>
                <a:cs typeface="Raleway ExtraLight"/>
                <a:sym typeface="Raleway ExtraLight"/>
              </a:rPr>
            </a:br>
            <a:r>
              <a:rPr lang="en-GB" sz="3600">
                <a:solidFill>
                  <a:srgbClr val="FFB600"/>
                </a:solidFill>
                <a:latin typeface="Raleway ExtraLight"/>
                <a:ea typeface="Raleway ExtraLight"/>
                <a:cs typeface="Raleway ExtraLight"/>
                <a:sym typeface="Raleway ExtraLight"/>
              </a:rPr>
              <a:t> STIMA DE SINE?</a:t>
            </a:r>
            <a:br>
              <a:rPr lang="en-GB" sz="3600">
                <a:solidFill>
                  <a:srgbClr val="FFB600"/>
                </a:solidFill>
                <a:latin typeface="Raleway ExtraLight"/>
                <a:ea typeface="Raleway ExtraLight"/>
                <a:cs typeface="Raleway ExtraLight"/>
                <a:sym typeface="Raleway ExtraLight"/>
              </a:rPr>
            </a:br>
            <a:br>
              <a:rPr lang="en-GB" sz="2000">
                <a:solidFill>
                  <a:srgbClr val="FFB600"/>
                </a:solidFill>
                <a:latin typeface="Raleway ExtraLight"/>
                <a:ea typeface="Raleway ExtraLight"/>
                <a:cs typeface="Raleway ExtraLight"/>
                <a:sym typeface="Raleway ExtraLight"/>
              </a:rPr>
            </a:br>
            <a:br>
              <a:rPr lang="en-GB" sz="3600">
                <a:solidFill>
                  <a:srgbClr val="FFB600"/>
                </a:solidFill>
                <a:latin typeface="Raleway ExtraLight"/>
                <a:ea typeface="Raleway ExtraLight"/>
                <a:cs typeface="Raleway ExtraLight"/>
                <a:sym typeface="Raleway ExtraLight"/>
              </a:rPr>
            </a:br>
            <a:endParaRPr sz="3600">
              <a:solidFill>
                <a:srgbClr val="FFB600"/>
              </a:solidFill>
              <a:latin typeface="Raleway ExtraLight"/>
              <a:ea typeface="Raleway ExtraLight"/>
              <a:cs typeface="Raleway ExtraLight"/>
              <a:sym typeface="Raleway ExtraLight"/>
            </a:endParaRPr>
          </a:p>
        </p:txBody>
      </p:sp>
      <p:sp>
        <p:nvSpPr>
          <p:cNvPr id="179" name="Google Shape;179;p11"/>
          <p:cNvSpPr txBox="1"/>
          <p:nvPr>
            <p:ph idx="1" type="body"/>
          </p:nvPr>
        </p:nvSpPr>
        <p:spPr>
          <a:xfrm>
            <a:off x="541001" y="2067414"/>
            <a:ext cx="8172176" cy="2598697"/>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lang="en-GB" sz="1400"/>
              <a:t>Definită ca „Setul de judecăți evaluative pe care individul le face despre sine”.</a:t>
            </a:r>
            <a:endParaRPr/>
          </a:p>
          <a:p>
            <a:pPr indent="0" lvl="0" marL="114302" rtl="0" algn="l">
              <a:lnSpc>
                <a:spcPct val="100000"/>
              </a:lnSpc>
              <a:spcBef>
                <a:spcPts val="601"/>
              </a:spcBef>
              <a:spcAft>
                <a:spcPts val="0"/>
              </a:spcAft>
              <a:buSzPts val="1800"/>
              <a:buNone/>
            </a:pPr>
            <a:r>
              <a:rPr lang="en-GB" sz="1400"/>
              <a:t>Este, de asemenea, definită ca un produs care rezultă din interacțiunile cu ceilalți, care este creat de-a lungul vieții ca o evaluare reflectată a ceea ce cred ceilalți despre noi.</a:t>
            </a:r>
            <a:endParaRPr sz="1400"/>
          </a:p>
          <a:p>
            <a:pPr indent="0" lvl="0" marL="114302" rtl="0" algn="l">
              <a:lnSpc>
                <a:spcPct val="100000"/>
              </a:lnSpc>
              <a:spcBef>
                <a:spcPts val="601"/>
              </a:spcBef>
              <a:spcAft>
                <a:spcPts val="0"/>
              </a:spcAft>
              <a:buSzPts val="1800"/>
              <a:buNone/>
            </a:pPr>
            <a:r>
              <a:rPr lang="en-GB" sz="1400">
                <a:solidFill>
                  <a:srgbClr val="FFB600"/>
                </a:solidFill>
              </a:rPr>
              <a:t>STIMA DE SINE ESTE UN REZULTAT CARE TREBUIE CONSTRUIT ZI DE ZI!</a:t>
            </a:r>
            <a:endParaRPr sz="1300"/>
          </a:p>
        </p:txBody>
      </p:sp>
      <p:sp>
        <p:nvSpPr>
          <p:cNvPr id="180" name="Google Shape;180;p11"/>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2"/>
          <p:cNvSpPr txBox="1"/>
          <p:nvPr>
            <p:ph idx="1" type="body"/>
          </p:nvPr>
        </p:nvSpPr>
        <p:spPr>
          <a:xfrm>
            <a:off x="412500" y="350825"/>
            <a:ext cx="3062100" cy="4145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t/>
            </a:r>
            <a:endParaRPr sz="1400">
              <a:solidFill>
                <a:srgbClr val="FFB600"/>
              </a:solidFill>
            </a:endParaRPr>
          </a:p>
          <a:p>
            <a:pPr indent="0" lvl="0" marL="0" rtl="0" algn="just">
              <a:lnSpc>
                <a:spcPct val="100000"/>
              </a:lnSpc>
              <a:spcBef>
                <a:spcPts val="601"/>
              </a:spcBef>
              <a:spcAft>
                <a:spcPts val="0"/>
              </a:spcAft>
              <a:buSzPts val="1800"/>
              <a:buNone/>
            </a:pPr>
            <a:r>
              <a:rPr lang="en-GB" sz="1400">
                <a:solidFill>
                  <a:srgbClr val="FFB600"/>
                </a:solidFill>
              </a:rPr>
              <a:t>ÎNCREDEREA ÎN SINE</a:t>
            </a:r>
            <a:endParaRPr sz="1400">
              <a:solidFill>
                <a:srgbClr val="FFB600"/>
              </a:solidFill>
            </a:endParaRPr>
          </a:p>
          <a:p>
            <a:pPr indent="0" lvl="0" marL="0" rtl="0" algn="just">
              <a:lnSpc>
                <a:spcPct val="100000"/>
              </a:lnSpc>
              <a:spcBef>
                <a:spcPts val="601"/>
              </a:spcBef>
              <a:spcAft>
                <a:spcPts val="0"/>
              </a:spcAft>
              <a:buSzPts val="1800"/>
              <a:buNone/>
            </a:pPr>
            <a:r>
              <a:rPr lang="en-GB" sz="1400"/>
              <a:t>A avea încredere în sine înseamnă să te gândești să poți face față situațiilor, diferă de stima de sine care înseamnă, în schimb, evaluarea pozitivă a caracteristicilor personale.</a:t>
            </a:r>
            <a:endParaRPr/>
          </a:p>
          <a:p>
            <a:pPr indent="0" lvl="0" marL="0" rtl="0" algn="just">
              <a:lnSpc>
                <a:spcPct val="100000"/>
              </a:lnSpc>
              <a:spcBef>
                <a:spcPts val="601"/>
              </a:spcBef>
              <a:spcAft>
                <a:spcPts val="0"/>
              </a:spcAft>
              <a:buSzPts val="1800"/>
              <a:buNone/>
            </a:pPr>
            <a:r>
              <a:rPr lang="en-GB" sz="1400"/>
              <a:t>Ambele implică o părere bună despre sine și o anumită stabilitate în fața unor evenimente neașteptate, dificultăți și opinii adverse.</a:t>
            </a:r>
            <a:endParaRPr/>
          </a:p>
          <a:p>
            <a:pPr indent="0" lvl="0" marL="0" rtl="0" algn="just">
              <a:lnSpc>
                <a:spcPct val="100000"/>
              </a:lnSpc>
              <a:spcBef>
                <a:spcPts val="601"/>
              </a:spcBef>
              <a:spcAft>
                <a:spcPts val="0"/>
              </a:spcAft>
              <a:buSzPts val="1800"/>
              <a:buNone/>
            </a:pPr>
            <a:r>
              <a:rPr lang="en-GB" sz="1400"/>
              <a:t>Sentimentul de încredere în sine ajută la gestionarea eșecurilor și a învăța din eșecurile cuiva.</a:t>
            </a:r>
            <a:endParaRPr sz="1400">
              <a:solidFill>
                <a:srgbClr val="FFB600"/>
              </a:solidFill>
            </a:endParaRPr>
          </a:p>
        </p:txBody>
      </p:sp>
      <p:sp>
        <p:nvSpPr>
          <p:cNvPr id="186" name="Google Shape;186;p12"/>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87" name="Google Shape;187;p12"/>
          <p:cNvSpPr/>
          <p:nvPr/>
        </p:nvSpPr>
        <p:spPr>
          <a:xfrm>
            <a:off x="4794956" y="2414466"/>
            <a:ext cx="2711939" cy="867832"/>
          </a:xfrm>
          <a:prstGeom prst="ellipse">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Încrederea în sine</a:t>
            </a:r>
            <a:endParaRPr b="0" i="0" sz="1400" u="none" cap="none" strike="noStrike">
              <a:solidFill>
                <a:schemeClr val="lt1"/>
              </a:solidFill>
              <a:latin typeface="Arial"/>
              <a:ea typeface="Arial"/>
              <a:cs typeface="Arial"/>
              <a:sym typeface="Arial"/>
            </a:endParaRPr>
          </a:p>
        </p:txBody>
      </p:sp>
      <p:sp>
        <p:nvSpPr>
          <p:cNvPr id="188" name="Google Shape;188;p12"/>
          <p:cNvSpPr/>
          <p:nvPr/>
        </p:nvSpPr>
        <p:spPr>
          <a:xfrm>
            <a:off x="5266918" y="1696212"/>
            <a:ext cx="1768014" cy="867832"/>
          </a:xfrm>
          <a:prstGeom prst="ellipse">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Atitudinea</a:t>
            </a:r>
            <a:endParaRPr b="0" i="0" sz="1400" u="none" cap="none" strike="noStrike">
              <a:solidFill>
                <a:schemeClr val="lt1"/>
              </a:solidFill>
              <a:latin typeface="Arial"/>
              <a:ea typeface="Arial"/>
              <a:cs typeface="Arial"/>
              <a:sym typeface="Arial"/>
            </a:endParaRPr>
          </a:p>
        </p:txBody>
      </p:sp>
      <p:sp>
        <p:nvSpPr>
          <p:cNvPr id="189" name="Google Shape;189;p12"/>
          <p:cNvSpPr/>
          <p:nvPr/>
        </p:nvSpPr>
        <p:spPr>
          <a:xfrm>
            <a:off x="6295618" y="3119768"/>
            <a:ext cx="1768014" cy="867832"/>
          </a:xfrm>
          <a:prstGeom prst="ellipse">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Corpul</a:t>
            </a:r>
            <a:endParaRPr b="0" i="0" sz="1400" u="none" cap="none" strike="noStrike">
              <a:solidFill>
                <a:schemeClr val="lt1"/>
              </a:solidFill>
              <a:latin typeface="Arial"/>
              <a:ea typeface="Arial"/>
              <a:cs typeface="Arial"/>
              <a:sym typeface="Arial"/>
            </a:endParaRPr>
          </a:p>
        </p:txBody>
      </p:sp>
      <p:sp>
        <p:nvSpPr>
          <p:cNvPr id="190" name="Google Shape;190;p12"/>
          <p:cNvSpPr/>
          <p:nvPr/>
        </p:nvSpPr>
        <p:spPr>
          <a:xfrm>
            <a:off x="3536197" y="2191032"/>
            <a:ext cx="1768014" cy="867832"/>
          </a:xfrm>
          <a:prstGeom prst="ellipse">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Limbajul și conținutul</a:t>
            </a:r>
            <a:endParaRPr b="0" i="0" sz="1400" u="none" cap="none" strike="noStrike">
              <a:solidFill>
                <a:schemeClr val="lt1"/>
              </a:solidFill>
              <a:latin typeface="Arial"/>
              <a:ea typeface="Arial"/>
              <a:cs typeface="Arial"/>
              <a:sym typeface="Arial"/>
            </a:endParaRPr>
          </a:p>
        </p:txBody>
      </p:sp>
      <p:sp>
        <p:nvSpPr>
          <p:cNvPr id="191" name="Google Shape;191;p12"/>
          <p:cNvSpPr/>
          <p:nvPr/>
        </p:nvSpPr>
        <p:spPr>
          <a:xfrm>
            <a:off x="4527604" y="3115470"/>
            <a:ext cx="1768014" cy="867832"/>
          </a:xfrm>
          <a:prstGeom prst="ellipse">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Răspunsul</a:t>
            </a:r>
            <a:endParaRPr b="0" i="0" sz="1400" u="none" cap="none" strike="noStrike">
              <a:solidFill>
                <a:schemeClr val="lt1"/>
              </a:solidFill>
              <a:latin typeface="Arial"/>
              <a:ea typeface="Arial"/>
              <a:cs typeface="Arial"/>
              <a:sym typeface="Arial"/>
            </a:endParaRPr>
          </a:p>
        </p:txBody>
      </p:sp>
      <p:sp>
        <p:nvSpPr>
          <p:cNvPr id="192" name="Google Shape;192;p12"/>
          <p:cNvSpPr/>
          <p:nvPr/>
        </p:nvSpPr>
        <p:spPr>
          <a:xfrm>
            <a:off x="6786578" y="2191032"/>
            <a:ext cx="2071701" cy="867832"/>
          </a:xfrm>
          <a:prstGeom prst="ellipse">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Comportamente obișnuite</a:t>
            </a:r>
            <a:endParaRPr b="0" i="0" sz="1400" u="none" cap="none" strike="noStrike">
              <a:solidFill>
                <a:schemeClr val="lt1"/>
              </a:solidFill>
              <a:latin typeface="Arial"/>
              <a:ea typeface="Arial"/>
              <a:cs typeface="Arial"/>
              <a:sym typeface="Arial"/>
            </a:endParaRPr>
          </a:p>
        </p:txBody>
      </p:sp>
      <p:sp>
        <p:nvSpPr>
          <p:cNvPr id="193" name="Google Shape;193;p12"/>
          <p:cNvSpPr txBox="1"/>
          <p:nvPr/>
        </p:nvSpPr>
        <p:spPr>
          <a:xfrm>
            <a:off x="5012284" y="1075276"/>
            <a:ext cx="2350200" cy="6001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601"/>
              </a:spcBef>
              <a:spcAft>
                <a:spcPts val="0"/>
              </a:spcAft>
              <a:buNone/>
            </a:pPr>
            <a:r>
              <a:rPr b="0" i="0" lang="en-GB" sz="1400" u="none" cap="none" strike="noStrike">
                <a:solidFill>
                  <a:schemeClr val="dk2"/>
                </a:solidFill>
                <a:latin typeface="Raleway Thin"/>
                <a:ea typeface="Raleway Thin"/>
                <a:cs typeface="Raleway Thin"/>
                <a:sym typeface="Raleway Thin"/>
              </a:rPr>
              <a:t>Factorii care vă afectează încrederea în sine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grpSp>
        <p:nvGrpSpPr>
          <p:cNvPr id="198" name="Google Shape;198;p13"/>
          <p:cNvGrpSpPr/>
          <p:nvPr/>
        </p:nvGrpSpPr>
        <p:grpSpPr>
          <a:xfrm>
            <a:off x="3703042" y="600903"/>
            <a:ext cx="4036590" cy="3941675"/>
            <a:chOff x="2256567" y="677103"/>
            <a:chExt cx="4036590" cy="3941675"/>
          </a:xfrm>
        </p:grpSpPr>
        <p:sp>
          <p:nvSpPr>
            <p:cNvPr id="199" name="Google Shape;199;p13"/>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00" name="Google Shape;200;p13"/>
            <p:cNvSpPr/>
            <p:nvPr/>
          </p:nvSpPr>
          <p:spPr>
            <a:xfrm rot="-6599386">
              <a:off x="2318596" y="140753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01" name="Google Shape;201;p13"/>
            <p:cNvSpPr/>
            <p:nvPr/>
          </p:nvSpPr>
          <p:spPr>
            <a:xfrm rot="-6598839">
              <a:off x="2887641" y="2346984"/>
              <a:ext cx="1199287" cy="1199287"/>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02" name="Google Shape;202;p13"/>
            <p:cNvSpPr/>
            <p:nvPr/>
          </p:nvSpPr>
          <p:spPr>
            <a:xfrm rot="-6598620">
              <a:off x="4374916" y="913763"/>
              <a:ext cx="1681581" cy="1681581"/>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03" name="Google Shape;203;p13"/>
            <p:cNvSpPr/>
            <p:nvPr/>
          </p:nvSpPr>
          <p:spPr>
            <a:xfrm rot="-6597866">
              <a:off x="2661829" y="2208216"/>
              <a:ext cx="629106" cy="629106"/>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04" name="Google Shape;204;p13"/>
            <p:cNvSpPr/>
            <p:nvPr/>
          </p:nvSpPr>
          <p:spPr>
            <a:xfrm rot="-6597701">
              <a:off x="3267625" y="1113818"/>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grpSp>
      <p:grpSp>
        <p:nvGrpSpPr>
          <p:cNvPr id="205" name="Google Shape;205;p13"/>
          <p:cNvGrpSpPr/>
          <p:nvPr/>
        </p:nvGrpSpPr>
        <p:grpSpPr>
          <a:xfrm>
            <a:off x="5893670" y="1739566"/>
            <a:ext cx="2440201" cy="2440201"/>
            <a:chOff x="4447194" y="1815766"/>
            <a:chExt cx="2440200" cy="2440200"/>
          </a:xfrm>
        </p:grpSpPr>
        <p:sp>
          <p:nvSpPr>
            <p:cNvPr id="206" name="Google Shape;206;p13"/>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207" name="Google Shape;207;p13"/>
            <p:cNvSpPr txBox="1"/>
            <p:nvPr/>
          </p:nvSpPr>
          <p:spPr>
            <a:xfrm>
              <a:off x="4735950" y="2504275"/>
              <a:ext cx="1866144"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GB" sz="1800" u="none" cap="none" strike="noStrike">
                  <a:solidFill>
                    <a:srgbClr val="FFFFFF"/>
                  </a:solidFill>
                  <a:latin typeface="Raleway Thin"/>
                  <a:ea typeface="Raleway Thin"/>
                  <a:cs typeface="Raleway Thin"/>
                  <a:sym typeface="Raleway Thin"/>
                </a:rPr>
                <a:t>Stima de sine</a:t>
              </a:r>
              <a:endParaRPr/>
            </a:p>
            <a:p>
              <a:pPr indent="0" lvl="0" marL="0" marR="0" rtl="0" algn="ctr">
                <a:lnSpc>
                  <a:spcPct val="100000"/>
                </a:lnSpc>
                <a:spcBef>
                  <a:spcPts val="0"/>
                </a:spcBef>
                <a:spcAft>
                  <a:spcPts val="0"/>
                </a:spcAft>
                <a:buNone/>
              </a:pPr>
              <a:r>
                <a:rPr b="0" i="0" lang="en-GB" sz="1800" u="none" cap="none" strike="noStrike">
                  <a:solidFill>
                    <a:srgbClr val="FFFFFF"/>
                  </a:solidFill>
                  <a:latin typeface="Raleway Thin"/>
                  <a:ea typeface="Raleway Thin"/>
                  <a:cs typeface="Raleway Thin"/>
                  <a:sym typeface="Raleway Thin"/>
                </a:rPr>
                <a:t>și</a:t>
              </a:r>
              <a:endParaRPr/>
            </a:p>
            <a:p>
              <a:pPr indent="0" lvl="0" marL="0" marR="0" rtl="0" algn="ctr">
                <a:lnSpc>
                  <a:spcPct val="100000"/>
                </a:lnSpc>
                <a:spcBef>
                  <a:spcPts val="0"/>
                </a:spcBef>
                <a:spcAft>
                  <a:spcPts val="0"/>
                </a:spcAft>
                <a:buNone/>
              </a:pPr>
              <a:r>
                <a:rPr b="0" i="0" lang="en-GB" sz="1800" u="none" cap="none" strike="noStrike">
                  <a:solidFill>
                    <a:srgbClr val="FFFFFF"/>
                  </a:solidFill>
                  <a:latin typeface="Raleway Thin"/>
                  <a:ea typeface="Raleway Thin"/>
                  <a:cs typeface="Raleway Thin"/>
                  <a:sym typeface="Raleway Thin"/>
                </a:rPr>
                <a:t>Încrederea în sine</a:t>
              </a:r>
              <a:endParaRPr b="0" i="0" sz="1800" u="none" cap="none" strike="noStrike">
                <a:solidFill>
                  <a:srgbClr val="FFFFFF"/>
                </a:solidFill>
                <a:latin typeface="Raleway Thin"/>
                <a:ea typeface="Raleway Thin"/>
                <a:cs typeface="Raleway Thin"/>
                <a:sym typeface="Raleway Thin"/>
              </a:endParaRPr>
            </a:p>
          </p:txBody>
        </p:sp>
      </p:grpSp>
      <p:grpSp>
        <p:nvGrpSpPr>
          <p:cNvPr id="208" name="Google Shape;208;p13"/>
          <p:cNvGrpSpPr/>
          <p:nvPr/>
        </p:nvGrpSpPr>
        <p:grpSpPr>
          <a:xfrm>
            <a:off x="5013412" y="1297853"/>
            <a:ext cx="1423801" cy="1423801"/>
            <a:chOff x="3490737" y="1374053"/>
            <a:chExt cx="1423800" cy="1423800"/>
          </a:xfrm>
        </p:grpSpPr>
        <p:sp>
          <p:nvSpPr>
            <p:cNvPr id="209" name="Google Shape;209;p13"/>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210" name="Google Shape;210;p13"/>
            <p:cNvSpPr txBox="1"/>
            <p:nvPr/>
          </p:nvSpPr>
          <p:spPr>
            <a:xfrm>
              <a:off x="3536050" y="1613603"/>
              <a:ext cx="1378487"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FFFFFF"/>
                  </a:solidFill>
                  <a:latin typeface="Raleway Thin"/>
                  <a:ea typeface="Raleway Thin"/>
                  <a:cs typeface="Raleway Thin"/>
                  <a:sym typeface="Raleway Thin"/>
                </a:rPr>
                <a:t>Strategii de îmbunătățire</a:t>
              </a:r>
              <a:endParaRPr b="1" i="0" sz="1200" u="none" cap="none" strike="noStrike">
                <a:solidFill>
                  <a:srgbClr val="FFFFFF"/>
                </a:solidFill>
                <a:latin typeface="Raleway Thin"/>
                <a:ea typeface="Raleway Thin"/>
                <a:cs typeface="Raleway Thin"/>
                <a:sym typeface="Raleway Thin"/>
              </a:endParaRPr>
            </a:p>
          </p:txBody>
        </p:sp>
      </p:grpSp>
      <p:grpSp>
        <p:nvGrpSpPr>
          <p:cNvPr id="211" name="Google Shape;211;p13"/>
          <p:cNvGrpSpPr/>
          <p:nvPr/>
        </p:nvGrpSpPr>
        <p:grpSpPr>
          <a:xfrm>
            <a:off x="4672228" y="2862090"/>
            <a:ext cx="1498800" cy="1498800"/>
            <a:chOff x="644203" y="3718814"/>
            <a:chExt cx="1498800" cy="1498800"/>
          </a:xfrm>
        </p:grpSpPr>
        <p:sp>
          <p:nvSpPr>
            <p:cNvPr id="212" name="Google Shape;212;p13"/>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213" name="Google Shape;213;p13"/>
            <p:cNvSpPr txBox="1"/>
            <p:nvPr/>
          </p:nvSpPr>
          <p:spPr>
            <a:xfrm>
              <a:off x="771923" y="3995875"/>
              <a:ext cx="1310155"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GB" sz="1200" u="none" cap="none" strike="noStrike">
                  <a:solidFill>
                    <a:srgbClr val="FFFFFF"/>
                  </a:solidFill>
                  <a:latin typeface="Raleway Thin"/>
                  <a:ea typeface="Raleway Thin"/>
                  <a:cs typeface="Raleway Thin"/>
                  <a:sym typeface="Raleway Thin"/>
                </a:rPr>
                <a:t>Distorsiuni cognitive</a:t>
              </a:r>
              <a:endParaRPr b="1" i="0" sz="1200" u="none" cap="none" strike="noStrike">
                <a:solidFill>
                  <a:srgbClr val="FFFFFF"/>
                </a:solidFill>
                <a:latin typeface="Raleway Thin"/>
                <a:ea typeface="Raleway Thin"/>
                <a:cs typeface="Raleway Thin"/>
                <a:sym typeface="Raleway Thin"/>
              </a:endParaRPr>
            </a:p>
          </p:txBody>
        </p:sp>
      </p:grpSp>
      <p:grpSp>
        <p:nvGrpSpPr>
          <p:cNvPr id="214" name="Google Shape;214;p13"/>
          <p:cNvGrpSpPr/>
          <p:nvPr/>
        </p:nvGrpSpPr>
        <p:grpSpPr>
          <a:xfrm>
            <a:off x="7334059" y="1114294"/>
            <a:ext cx="1030261" cy="1030261"/>
            <a:chOff x="3490737" y="1374053"/>
            <a:chExt cx="1423800" cy="1423800"/>
          </a:xfrm>
        </p:grpSpPr>
        <p:sp>
          <p:nvSpPr>
            <p:cNvPr id="215" name="Google Shape;215;p13"/>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695C"/>
                </a:solidFill>
                <a:latin typeface="Raleway Thin"/>
                <a:ea typeface="Raleway Thin"/>
                <a:cs typeface="Raleway Thin"/>
                <a:sym typeface="Raleway Thin"/>
              </a:endParaRPr>
            </a:p>
          </p:txBody>
        </p:sp>
        <p:sp>
          <p:nvSpPr>
            <p:cNvPr id="216" name="Google Shape;216;p13"/>
            <p:cNvSpPr txBox="1"/>
            <p:nvPr/>
          </p:nvSpPr>
          <p:spPr>
            <a:xfrm>
              <a:off x="3690213" y="1533466"/>
              <a:ext cx="1086412" cy="1124756"/>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FFFFFF"/>
                  </a:solidFill>
                  <a:latin typeface="Raleway Thin"/>
                  <a:ea typeface="Raleway Thin"/>
                  <a:cs typeface="Raleway Thin"/>
                  <a:sym typeface="Raleway Thin"/>
                </a:rPr>
                <a:t>Mare sau mică</a:t>
              </a:r>
              <a:endParaRPr b="1" i="0" sz="1200" u="none" cap="none" strike="noStrike">
                <a:solidFill>
                  <a:srgbClr val="FFFFFF"/>
                </a:solidFill>
                <a:latin typeface="Raleway Thin"/>
                <a:ea typeface="Raleway Thin"/>
                <a:cs typeface="Raleway Thin"/>
                <a:sym typeface="Raleway Thin"/>
              </a:endParaRPr>
            </a:p>
          </p:txBody>
        </p:sp>
      </p:grpSp>
      <p:sp>
        <p:nvSpPr>
          <p:cNvPr id="217" name="Google Shape;217;p13"/>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18" name="Google Shape;218;p13"/>
          <p:cNvSpPr txBox="1"/>
          <p:nvPr/>
        </p:nvSpPr>
        <p:spPr>
          <a:xfrm>
            <a:off x="922000" y="541020"/>
            <a:ext cx="2835416" cy="41452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rgbClr val="000000"/>
              </a:buClr>
              <a:buSzPts val="1300"/>
              <a:buFont typeface="Arial"/>
              <a:buNone/>
            </a:pPr>
            <a:r>
              <a:t/>
            </a:r>
            <a:endParaRPr b="0" i="0" sz="1300" u="none" cap="none" strike="noStrike">
              <a:solidFill>
                <a:srgbClr val="000000"/>
              </a:solidFill>
              <a:latin typeface="Raleway Light"/>
              <a:ea typeface="Raleway Light"/>
              <a:cs typeface="Raleway Light"/>
              <a:sym typeface="Raleway Light"/>
            </a:endParaRPr>
          </a:p>
        </p:txBody>
      </p:sp>
      <p:sp>
        <p:nvSpPr>
          <p:cNvPr id="219" name="Google Shape;219;p13"/>
          <p:cNvSpPr/>
          <p:nvPr/>
        </p:nvSpPr>
        <p:spPr>
          <a:xfrm>
            <a:off x="447006" y="1640421"/>
            <a:ext cx="4572000"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Arial"/>
                <a:ea typeface="Arial"/>
                <a:cs typeface="Arial"/>
                <a:sym typeface="Arial"/>
              </a:rPr>
            </a:br>
            <a:br>
              <a:rPr b="0" i="0" lang="en-GB" sz="1400" u="sng" cap="none" strike="noStrike">
                <a:solidFill>
                  <a:srgbClr val="000000"/>
                </a:solidFill>
                <a:latin typeface="Arial"/>
                <a:ea typeface="Arial"/>
                <a:cs typeface="Arial"/>
                <a:sym typeface="Arial"/>
                <a:hlinkClick r:id="rId3">
                  <a:extLst>
                    <a:ext uri="{A12FA001-AC4F-418D-AE19-62706E023703}">
                      <ahyp:hlinkClr val="tx"/>
                    </a:ext>
                  </a:extLst>
                </a:hlinkClick>
              </a:rPr>
            </a:br>
            <a:br>
              <a:rPr b="0" i="0" lang="en-GB" sz="1400" u="none" cap="none" strike="noStrike">
                <a:solidFill>
                  <a:srgbClr val="000000"/>
                </a:solidFill>
                <a:latin typeface="Arial"/>
                <a:ea typeface="Arial"/>
                <a:cs typeface="Arial"/>
                <a:sym typeface="Arial"/>
              </a:rPr>
            </a:br>
            <a:br>
              <a:rPr b="0" i="0" lang="en-GB" sz="1400" u="none" cap="none" strike="noStrike">
                <a:solidFill>
                  <a:srgbClr val="000000"/>
                </a:solidFill>
                <a:latin typeface="Libre Franklin"/>
                <a:ea typeface="Libre Franklin"/>
                <a:cs typeface="Libre Franklin"/>
                <a:sym typeface="Libre Franklin"/>
              </a:rPr>
            </a:br>
            <a:r>
              <a:rPr b="0" i="0" lang="en-GB" sz="1400" u="none" cap="none" strike="noStrike">
                <a:solidFill>
                  <a:srgbClr val="000000"/>
                </a:solidFill>
                <a:latin typeface="Libre Franklin"/>
                <a:ea typeface="Libre Franklin"/>
                <a:cs typeface="Libre Franklin"/>
                <a:sym typeface="Libre Franklin"/>
              </a:rPr>
              <a:t> </a:t>
            </a:r>
            <a:endParaRPr b="0" i="0" sz="1400" u="none" cap="none" strike="noStrike">
              <a:solidFill>
                <a:srgbClr val="000000"/>
              </a:solidFill>
              <a:latin typeface="Arial"/>
              <a:ea typeface="Arial"/>
              <a:cs typeface="Arial"/>
              <a:sym typeface="Arial"/>
            </a:endParaRPr>
          </a:p>
        </p:txBody>
      </p:sp>
      <p:sp>
        <p:nvSpPr>
          <p:cNvPr id="220" name="Google Shape;220;p13"/>
          <p:cNvSpPr/>
          <p:nvPr/>
        </p:nvSpPr>
        <p:spPr>
          <a:xfrm>
            <a:off x="376348" y="690733"/>
            <a:ext cx="3202158" cy="341627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200" u="none" cap="none" strike="noStrike">
                <a:solidFill>
                  <a:srgbClr val="404040"/>
                </a:solidFill>
                <a:latin typeface="Raleway Thin"/>
                <a:ea typeface="Raleway Thin"/>
                <a:cs typeface="Raleway Thin"/>
                <a:sym typeface="Raleway Thin"/>
              </a:rPr>
              <a:t>Oamenii cu o încredere puternică în sine sunt adesea admirați de ceilalți pentru capacitatea lor de a crede în ei înșiși și de a inspira încredere în ceilalți.</a:t>
            </a:r>
            <a:endParaRPr/>
          </a:p>
          <a:p>
            <a:pPr indent="0" lvl="0" marL="0" marR="0" rtl="0" algn="just">
              <a:lnSpc>
                <a:spcPct val="100000"/>
              </a:lnSpc>
              <a:spcBef>
                <a:spcPts val="0"/>
              </a:spcBef>
              <a:spcAft>
                <a:spcPts val="0"/>
              </a:spcAft>
              <a:buNone/>
            </a:pPr>
            <a:r>
              <a:t/>
            </a:r>
            <a:endParaRPr b="0" i="0" sz="1200" u="none" cap="none" strike="noStrike">
              <a:solidFill>
                <a:srgbClr val="404040"/>
              </a:solidFill>
              <a:latin typeface="Raleway Thin"/>
              <a:ea typeface="Raleway Thin"/>
              <a:cs typeface="Raleway Thin"/>
              <a:sym typeface="Raleway Thin"/>
            </a:endParaRPr>
          </a:p>
          <a:p>
            <a:pPr indent="0" lvl="0" marL="0" marR="0" rtl="0" algn="just">
              <a:lnSpc>
                <a:spcPct val="100000"/>
              </a:lnSpc>
              <a:spcBef>
                <a:spcPts val="0"/>
              </a:spcBef>
              <a:spcAft>
                <a:spcPts val="0"/>
              </a:spcAft>
              <a:buNone/>
            </a:pPr>
            <a:r>
              <a:rPr b="0" i="0" lang="en-GB" sz="1200" u="none" cap="none" strike="noStrike">
                <a:solidFill>
                  <a:srgbClr val="404040"/>
                </a:solidFill>
                <a:latin typeface="Raleway Thin"/>
                <a:ea typeface="Raleway Thin"/>
                <a:cs typeface="Raleway Thin"/>
                <a:sym typeface="Raleway Thin"/>
              </a:rPr>
              <a:t>Ei își înfruntă temerile și sunt capabili să-și asume riscurile alegerilor lor. Oamenii care cred în ei înșiși tind să-și vadă viața într-o lumină pozitivă, nu sunt eliberați de dificultăți, dar au încredere în ei înșiși atunci când se confruntă cu ele.</a:t>
            </a:r>
            <a:endParaRPr/>
          </a:p>
          <a:p>
            <a:pPr indent="0" lvl="0" marL="0" marR="0" rtl="0" algn="just">
              <a:lnSpc>
                <a:spcPct val="100000"/>
              </a:lnSpc>
              <a:spcBef>
                <a:spcPts val="0"/>
              </a:spcBef>
              <a:spcAft>
                <a:spcPts val="0"/>
              </a:spcAft>
              <a:buNone/>
            </a:pPr>
            <a:r>
              <a:t/>
            </a:r>
            <a:endParaRPr b="0" i="0" sz="1200" u="none" cap="none" strike="noStrike">
              <a:solidFill>
                <a:srgbClr val="404040"/>
              </a:solidFill>
              <a:latin typeface="Raleway Thin"/>
              <a:ea typeface="Raleway Thin"/>
              <a:cs typeface="Raleway Thin"/>
              <a:sym typeface="Raleway Thin"/>
            </a:endParaRPr>
          </a:p>
          <a:p>
            <a:pPr indent="0" lvl="0" marL="0" marR="0" rtl="0" algn="just">
              <a:lnSpc>
                <a:spcPct val="100000"/>
              </a:lnSpc>
              <a:spcBef>
                <a:spcPts val="0"/>
              </a:spcBef>
              <a:spcAft>
                <a:spcPts val="0"/>
              </a:spcAft>
              <a:buNone/>
            </a:pPr>
            <a:r>
              <a:rPr b="0" i="0" lang="en-GB" sz="1200" u="none" cap="none" strike="noStrike">
                <a:solidFill>
                  <a:srgbClr val="404040"/>
                </a:solidFill>
                <a:latin typeface="Raleway Thin"/>
                <a:ea typeface="Raleway Thin"/>
                <a:cs typeface="Raleway Thin"/>
                <a:sym typeface="Raleway Thin"/>
              </a:rPr>
              <a:t>Stima de sine a unei persoane nu derivă exclusiv din factori individuali interni, dar o anumită influență au și așa-numitele comparații pe care individul le face, conștient sau nu, cu mediul în care trăiește.</a:t>
            </a:r>
            <a:endParaRPr b="0" i="0" sz="1200" u="none" cap="none" strike="noStrike">
              <a:solidFill>
                <a:srgbClr val="000000"/>
              </a:solidFill>
              <a:latin typeface="Raleway Thin"/>
              <a:ea typeface="Raleway Thin"/>
              <a:cs typeface="Raleway Thin"/>
              <a:sym typeface="Raleway Thi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4"/>
          <p:cNvSpPr txBox="1"/>
          <p:nvPr>
            <p:ph type="title"/>
          </p:nvPr>
        </p:nvSpPr>
        <p:spPr>
          <a:xfrm>
            <a:off x="617644" y="473697"/>
            <a:ext cx="6866100" cy="39627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400">
                <a:solidFill>
                  <a:schemeClr val="accent1"/>
                </a:solidFill>
                <a:latin typeface="Raleway ExtraLight"/>
                <a:ea typeface="Raleway ExtraLight"/>
                <a:cs typeface="Raleway ExtraLight"/>
                <a:sym typeface="Raleway ExtraLight"/>
              </a:rPr>
              <a:t>Găsește-ți factorii de motivație interioară!</a:t>
            </a:r>
            <a:endParaRPr b="1" sz="1400">
              <a:solidFill>
                <a:schemeClr val="accent1"/>
              </a:solidFill>
              <a:latin typeface="Raleway ExtraLight"/>
              <a:ea typeface="Raleway ExtraLight"/>
              <a:cs typeface="Raleway ExtraLight"/>
              <a:sym typeface="Raleway ExtraLight"/>
            </a:endParaRPr>
          </a:p>
        </p:txBody>
      </p:sp>
      <p:sp>
        <p:nvSpPr>
          <p:cNvPr id="226" name="Google Shape;226;p14"/>
          <p:cNvSpPr txBox="1"/>
          <p:nvPr>
            <p:ph idx="1" type="body"/>
          </p:nvPr>
        </p:nvSpPr>
        <p:spPr>
          <a:xfrm>
            <a:off x="617650" y="997150"/>
            <a:ext cx="4500600" cy="32670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GB" sz="1200">
                <a:solidFill>
                  <a:schemeClr val="lt1"/>
                </a:solidFill>
                <a:highlight>
                  <a:srgbClr val="FFB600"/>
                </a:highlight>
              </a:rPr>
              <a:t>Pași pentru finalizarea activității</a:t>
            </a:r>
            <a:endParaRPr sz="1200">
              <a:solidFill>
                <a:schemeClr val="lt1"/>
              </a:solidFill>
              <a:highlight>
                <a:srgbClr val="FFB600"/>
              </a:highlight>
            </a:endParaRPr>
          </a:p>
          <a:p>
            <a:pPr indent="0" lvl="0" marL="7938" rtl="0" algn="just">
              <a:lnSpc>
                <a:spcPct val="100000"/>
              </a:lnSpc>
              <a:spcBef>
                <a:spcPts val="601"/>
              </a:spcBef>
              <a:spcAft>
                <a:spcPts val="0"/>
              </a:spcAft>
              <a:buSzPts val="1800"/>
              <a:buNone/>
            </a:pPr>
            <a:r>
              <a:rPr lang="en-GB" sz="1200"/>
              <a:t>Această activitate îți va permite să găsești noi factori de motivație în rutina ta zilnică.</a:t>
            </a:r>
            <a:endParaRPr sz="1200"/>
          </a:p>
          <a:p>
            <a:pPr indent="0" lvl="0" marL="7938" rtl="0" algn="just">
              <a:lnSpc>
                <a:spcPct val="100000"/>
              </a:lnSpc>
              <a:spcBef>
                <a:spcPts val="601"/>
              </a:spcBef>
              <a:spcAft>
                <a:spcPts val="0"/>
              </a:spcAft>
              <a:buSzPts val="1800"/>
              <a:buNone/>
            </a:pPr>
            <a:r>
              <a:rPr b="1" lang="en-GB" sz="1200">
                <a:latin typeface="Raleway"/>
                <a:ea typeface="Raleway"/>
                <a:cs typeface="Raleway"/>
                <a:sym typeface="Raleway"/>
              </a:rPr>
              <a:t>Pasul1:</a:t>
            </a:r>
            <a:r>
              <a:rPr lang="en-GB" sz="1200"/>
              <a:t> Brainstorming în sesiune plenară. Identificarea motivațiilor extrinseci și intrinseci în viața de zi cu zi. Întrebați cursanții care sunt factorii lor de motivație.</a:t>
            </a:r>
            <a:endParaRPr sz="1200"/>
          </a:p>
          <a:p>
            <a:pPr indent="0" lvl="0" marL="7938" rtl="0" algn="just">
              <a:lnSpc>
                <a:spcPct val="100000"/>
              </a:lnSpc>
              <a:spcBef>
                <a:spcPts val="601"/>
              </a:spcBef>
              <a:spcAft>
                <a:spcPts val="0"/>
              </a:spcAft>
              <a:buSzPts val="1800"/>
              <a:buNone/>
            </a:pPr>
            <a:r>
              <a:rPr b="1" lang="en-GB" sz="1200">
                <a:latin typeface="Raleway"/>
                <a:ea typeface="Raleway"/>
                <a:cs typeface="Raleway"/>
                <a:sym typeface="Raleway"/>
              </a:rPr>
              <a:t>Pasul2:</a:t>
            </a:r>
            <a:r>
              <a:rPr lang="en-GB" sz="1200"/>
              <a:t> Brainstorming. „Joc de schimb de motivații reciproce” (în perechi sau grup mic max 4 persoane). Utilizați lista de situații* în diferite și momente ale zilei, cereți participanților să-și exprime factorii de motivație în astfel de situații și de ce au o astfel de motivație.</a:t>
            </a:r>
            <a:endParaRPr sz="1200"/>
          </a:p>
          <a:p>
            <a:pPr indent="0" lvl="0" marL="7938" rtl="0" algn="just">
              <a:lnSpc>
                <a:spcPct val="100000"/>
              </a:lnSpc>
              <a:spcBef>
                <a:spcPts val="601"/>
              </a:spcBef>
              <a:spcAft>
                <a:spcPts val="0"/>
              </a:spcAft>
              <a:buSzPts val="1800"/>
              <a:buNone/>
            </a:pPr>
            <a:r>
              <a:rPr b="1" lang="en-GB" sz="1200">
                <a:latin typeface="Raleway"/>
                <a:ea typeface="Raleway"/>
                <a:cs typeface="Raleway"/>
                <a:sym typeface="Raleway"/>
              </a:rPr>
              <a:t>Pasul3:</a:t>
            </a:r>
            <a:r>
              <a:rPr lang="en-GB" sz="1200"/>
              <a:t> Schimb de idei și impresii între voi, găsiți asemănări și diferențe.</a:t>
            </a:r>
            <a:endParaRPr sz="1200"/>
          </a:p>
          <a:p>
            <a:pPr indent="0" lvl="0" marL="7938" rtl="0" algn="just">
              <a:lnSpc>
                <a:spcPct val="100000"/>
              </a:lnSpc>
              <a:spcBef>
                <a:spcPts val="601"/>
              </a:spcBef>
              <a:spcAft>
                <a:spcPts val="0"/>
              </a:spcAft>
              <a:buSzPts val="1800"/>
              <a:buNone/>
            </a:pPr>
            <a:r>
              <a:rPr b="1" lang="en-GB" sz="1200">
                <a:latin typeface="Raleway"/>
                <a:ea typeface="Raleway"/>
                <a:cs typeface="Raleway"/>
                <a:sym typeface="Raleway"/>
              </a:rPr>
              <a:t>Pasul4:</a:t>
            </a:r>
            <a:r>
              <a:rPr lang="en-GB" sz="1200"/>
              <a:t> Notează factorii de motivație la care nu te-ai gândit niciodată.</a:t>
            </a:r>
            <a:endParaRPr sz="1200"/>
          </a:p>
          <a:p>
            <a:pPr indent="0" lvl="0" marL="0" rtl="0" algn="just">
              <a:lnSpc>
                <a:spcPct val="100000"/>
              </a:lnSpc>
              <a:spcBef>
                <a:spcPts val="601"/>
              </a:spcBef>
              <a:spcAft>
                <a:spcPts val="0"/>
              </a:spcAft>
              <a:buSzPts val="1800"/>
              <a:buNone/>
            </a:pPr>
            <a:r>
              <a:t/>
            </a:r>
            <a:endParaRPr sz="1200"/>
          </a:p>
          <a:p>
            <a:pPr indent="0" lvl="0" marL="0" rtl="0" algn="just">
              <a:lnSpc>
                <a:spcPct val="100000"/>
              </a:lnSpc>
              <a:spcBef>
                <a:spcPts val="601"/>
              </a:spcBef>
              <a:spcAft>
                <a:spcPts val="0"/>
              </a:spcAft>
              <a:buSzPts val="1800"/>
              <a:buNone/>
            </a:pPr>
            <a:r>
              <a:rPr lang="en-GB" sz="1200">
                <a:solidFill>
                  <a:schemeClr val="lt1"/>
                </a:solidFill>
                <a:highlight>
                  <a:srgbClr val="FFB600"/>
                </a:highlight>
              </a:rPr>
              <a:t>TIMP:</a:t>
            </a:r>
            <a:r>
              <a:rPr lang="en-GB" sz="1200">
                <a:solidFill>
                  <a:schemeClr val="lt1"/>
                </a:solidFill>
              </a:rPr>
              <a:t> </a:t>
            </a:r>
            <a:r>
              <a:rPr lang="en-GB" sz="1200">
                <a:solidFill>
                  <a:schemeClr val="dk1"/>
                </a:solidFill>
              </a:rPr>
              <a:t>20 minute</a:t>
            </a:r>
            <a:endParaRPr sz="1200">
              <a:solidFill>
                <a:schemeClr val="dk1"/>
              </a:solidFill>
            </a:endParaRPr>
          </a:p>
          <a:p>
            <a:pPr indent="0" lvl="0" marL="0" rtl="0" algn="just">
              <a:lnSpc>
                <a:spcPct val="100000"/>
              </a:lnSpc>
              <a:spcBef>
                <a:spcPts val="601"/>
              </a:spcBef>
              <a:spcAft>
                <a:spcPts val="0"/>
              </a:spcAft>
              <a:buSzPts val="1800"/>
              <a:buNone/>
            </a:pPr>
            <a:r>
              <a:t/>
            </a:r>
            <a:endParaRPr sz="1200">
              <a:solidFill>
                <a:srgbClr val="FFB600"/>
              </a:solidFill>
            </a:endParaRPr>
          </a:p>
        </p:txBody>
      </p:sp>
      <p:grpSp>
        <p:nvGrpSpPr>
          <p:cNvPr id="227" name="Google Shape;227;p14"/>
          <p:cNvGrpSpPr/>
          <p:nvPr/>
        </p:nvGrpSpPr>
        <p:grpSpPr>
          <a:xfrm>
            <a:off x="7964732" y="329097"/>
            <a:ext cx="977040" cy="722852"/>
            <a:chOff x="5255200" y="3006475"/>
            <a:chExt cx="511700" cy="378575"/>
          </a:xfrm>
        </p:grpSpPr>
        <p:sp>
          <p:nvSpPr>
            <p:cNvPr id="228" name="Google Shape;228;p14"/>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29" name="Google Shape;229;p14"/>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
        <p:nvSpPr>
          <p:cNvPr id="230" name="Google Shape;230;p14"/>
          <p:cNvSpPr txBox="1"/>
          <p:nvPr>
            <p:ph idx="1" type="body"/>
          </p:nvPr>
        </p:nvSpPr>
        <p:spPr>
          <a:xfrm>
            <a:off x="5167500" y="1051950"/>
            <a:ext cx="3597600" cy="32670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GB" sz="1200">
                <a:highlight>
                  <a:srgbClr val="FFB600"/>
                </a:highlight>
              </a:rPr>
              <a:t>Resurse și instrumente</a:t>
            </a:r>
            <a:endParaRPr sz="1200">
              <a:highlight>
                <a:srgbClr val="FFB600"/>
              </a:highlight>
            </a:endParaRPr>
          </a:p>
          <a:p>
            <a:pPr indent="0" lvl="0" marL="0" rtl="0" algn="just">
              <a:lnSpc>
                <a:spcPct val="100000"/>
              </a:lnSpc>
              <a:spcBef>
                <a:spcPts val="601"/>
              </a:spcBef>
              <a:spcAft>
                <a:spcPts val="0"/>
              </a:spcAft>
              <a:buSzPts val="1800"/>
              <a:buNone/>
            </a:pPr>
            <a:r>
              <a:rPr lang="en-GB" sz="1200"/>
              <a:t> LISTA SITUAȚIILOR:</a:t>
            </a:r>
            <a:endParaRPr/>
          </a:p>
          <a:p>
            <a:pPr indent="0" lvl="0" marL="0" rtl="0" algn="just">
              <a:lnSpc>
                <a:spcPct val="100000"/>
              </a:lnSpc>
              <a:spcBef>
                <a:spcPts val="601"/>
              </a:spcBef>
              <a:spcAft>
                <a:spcPts val="0"/>
              </a:spcAft>
              <a:buSzPts val="1800"/>
              <a:buNone/>
            </a:pPr>
            <a:r>
              <a:rPr lang="en-GB" sz="1200"/>
              <a:t>Pregătiți micul dejun în fiecare dimineață pentru întreaga familie</a:t>
            </a:r>
            <a:endParaRPr/>
          </a:p>
          <a:p>
            <a:pPr indent="0" lvl="0" marL="0" rtl="0" algn="just">
              <a:lnSpc>
                <a:spcPct val="100000"/>
              </a:lnSpc>
              <a:spcBef>
                <a:spcPts val="601"/>
              </a:spcBef>
              <a:spcAft>
                <a:spcPts val="0"/>
              </a:spcAft>
              <a:buSzPts val="1800"/>
              <a:buNone/>
            </a:pPr>
            <a:r>
              <a:rPr lang="en-GB" sz="1200"/>
              <a:t>Mergeți la serviciu pe jos sau cu bicicleta într-o zi ploioasă</a:t>
            </a:r>
            <a:endParaRPr/>
          </a:p>
          <a:p>
            <a:pPr indent="0" lvl="0" marL="0" rtl="0" algn="just">
              <a:lnSpc>
                <a:spcPct val="100000"/>
              </a:lnSpc>
              <a:spcBef>
                <a:spcPts val="601"/>
              </a:spcBef>
              <a:spcAft>
                <a:spcPts val="0"/>
              </a:spcAft>
              <a:buSzPts val="1800"/>
              <a:buNone/>
            </a:pPr>
            <a:r>
              <a:rPr lang="en-GB" sz="1200"/>
              <a:t>Colaborați cu colegii cu care nu vă place să lucrați</a:t>
            </a:r>
            <a:endParaRPr/>
          </a:p>
          <a:p>
            <a:pPr indent="0" lvl="0" marL="0" rtl="0" algn="just">
              <a:lnSpc>
                <a:spcPct val="100000"/>
              </a:lnSpc>
              <a:spcBef>
                <a:spcPts val="601"/>
              </a:spcBef>
              <a:spcAft>
                <a:spcPts val="0"/>
              </a:spcAft>
              <a:buSzPts val="1800"/>
              <a:buNone/>
            </a:pPr>
            <a:r>
              <a:rPr lang="en-GB" sz="1200"/>
              <a:t>Pregătește-te pentru un interviu de angajare</a:t>
            </a:r>
            <a:endParaRPr/>
          </a:p>
          <a:p>
            <a:pPr indent="0" lvl="0" marL="0" rtl="0" algn="just">
              <a:lnSpc>
                <a:spcPct val="100000"/>
              </a:lnSpc>
              <a:spcBef>
                <a:spcPts val="601"/>
              </a:spcBef>
              <a:spcAft>
                <a:spcPts val="0"/>
              </a:spcAft>
              <a:buSzPts val="1800"/>
              <a:buNone/>
            </a:pPr>
            <a:r>
              <a:rPr lang="en-GB" sz="1200"/>
              <a:t>Activități zilnice de îngrijire corporală și wellness</a:t>
            </a:r>
            <a:endParaRPr sz="1200"/>
          </a:p>
          <a:p>
            <a:pPr indent="-82550" lvl="0" marL="171450" rtl="0" algn="l">
              <a:lnSpc>
                <a:spcPct val="100000"/>
              </a:lnSpc>
              <a:spcBef>
                <a:spcPts val="0"/>
              </a:spcBef>
              <a:spcAft>
                <a:spcPts val="0"/>
              </a:spcAft>
              <a:buClr>
                <a:srgbClr val="000000"/>
              </a:buClr>
              <a:buSzPts val="1400"/>
              <a:buFont typeface="Arial"/>
              <a:buNone/>
            </a:pPr>
            <a:r>
              <a:t/>
            </a:r>
            <a:endParaRPr sz="1200"/>
          </a:p>
          <a:p>
            <a:pPr indent="0" lvl="0" marL="0" rtl="0" algn="just">
              <a:lnSpc>
                <a:spcPct val="100000"/>
              </a:lnSpc>
              <a:spcBef>
                <a:spcPts val="601"/>
              </a:spcBef>
              <a:spcAft>
                <a:spcPts val="0"/>
              </a:spcAft>
              <a:buSzPts val="1800"/>
              <a:buNone/>
            </a:pPr>
            <a:r>
              <a:t/>
            </a:r>
            <a:endParaRPr sz="1200"/>
          </a:p>
          <a:p>
            <a:pPr indent="0" lvl="0" marL="0" rtl="0" algn="just">
              <a:lnSpc>
                <a:spcPct val="100000"/>
              </a:lnSpc>
              <a:spcBef>
                <a:spcPts val="601"/>
              </a:spcBef>
              <a:spcAft>
                <a:spcPts val="0"/>
              </a:spcAft>
              <a:buSzPts val="1800"/>
              <a:buNone/>
            </a:pPr>
            <a:r>
              <a:rPr lang="en-GB" sz="1200">
                <a:highlight>
                  <a:srgbClr val="FFB600"/>
                </a:highlight>
              </a:rPr>
              <a:t>TIMP:</a:t>
            </a:r>
            <a:r>
              <a:rPr lang="en-GB" sz="1200"/>
              <a:t> 20 minute</a:t>
            </a:r>
            <a:endParaRPr sz="1200"/>
          </a:p>
          <a:p>
            <a:pPr indent="0" lvl="0" marL="0" rtl="0" algn="just">
              <a:lnSpc>
                <a:spcPct val="100000"/>
              </a:lnSpc>
              <a:spcBef>
                <a:spcPts val="601"/>
              </a:spcBef>
              <a:spcAft>
                <a:spcPts val="0"/>
              </a:spcAft>
              <a:buSzPts val="1800"/>
              <a:buNone/>
            </a:pPr>
            <a:r>
              <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5"/>
          <p:cNvSpPr txBox="1"/>
          <p:nvPr>
            <p:ph type="title"/>
          </p:nvPr>
        </p:nvSpPr>
        <p:spPr>
          <a:xfrm>
            <a:off x="608733" y="471605"/>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lang="en-GB" sz="1600">
                <a:solidFill>
                  <a:schemeClr val="accent1"/>
                </a:solidFill>
                <a:latin typeface="Raleway"/>
                <a:ea typeface="Raleway"/>
                <a:cs typeface="Raleway"/>
                <a:sym typeface="Raleway"/>
              </a:rPr>
              <a:t>Stima de sine vs încrederea în sine</a:t>
            </a:r>
            <a:endParaRPr sz="1200">
              <a:solidFill>
                <a:schemeClr val="accent1"/>
              </a:solidFill>
              <a:latin typeface="Raleway"/>
              <a:ea typeface="Raleway"/>
              <a:cs typeface="Raleway"/>
              <a:sym typeface="Raleway"/>
            </a:endParaRPr>
          </a:p>
        </p:txBody>
      </p:sp>
      <p:sp>
        <p:nvSpPr>
          <p:cNvPr id="236" name="Google Shape;236;p15"/>
          <p:cNvSpPr txBox="1"/>
          <p:nvPr>
            <p:ph idx="1" type="body"/>
          </p:nvPr>
        </p:nvSpPr>
        <p:spPr>
          <a:xfrm>
            <a:off x="693400" y="1051949"/>
            <a:ext cx="22530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en-GB" sz="1600">
                <a:solidFill>
                  <a:schemeClr val="lt1"/>
                </a:solidFill>
                <a:highlight>
                  <a:srgbClr val="FFB600"/>
                </a:highlight>
              </a:rPr>
              <a:t>Reflecție</a:t>
            </a:r>
            <a:endParaRPr sz="1600">
              <a:solidFill>
                <a:schemeClr val="lt1"/>
              </a:solidFill>
              <a:highlight>
                <a:srgbClr val="FFB600"/>
              </a:highlight>
            </a:endParaRPr>
          </a:p>
          <a:p>
            <a:pPr indent="-285750" lvl="0" marL="285750" rtl="0" algn="l">
              <a:lnSpc>
                <a:spcPct val="100000"/>
              </a:lnSpc>
              <a:spcBef>
                <a:spcPts val="601"/>
              </a:spcBef>
              <a:spcAft>
                <a:spcPts val="0"/>
              </a:spcAft>
              <a:buSzPts val="1800"/>
              <a:buChar char="▪"/>
            </a:pPr>
            <a:r>
              <a:rPr lang="en-GB" sz="1200">
                <a:solidFill>
                  <a:srgbClr val="404040"/>
                </a:solidFill>
              </a:rPr>
              <a:t>Dacă încrederea în sine este atât de utilă, de ce este atât de greu pentru mulți oameni să o găsească?</a:t>
            </a:r>
            <a:endParaRPr/>
          </a:p>
          <a:p>
            <a:pPr indent="-285750" lvl="0" marL="285750" rtl="0" algn="l">
              <a:lnSpc>
                <a:spcPct val="100000"/>
              </a:lnSpc>
              <a:spcBef>
                <a:spcPts val="601"/>
              </a:spcBef>
              <a:spcAft>
                <a:spcPts val="0"/>
              </a:spcAft>
              <a:buSzPts val="1800"/>
              <a:buChar char="▪"/>
            </a:pPr>
            <a:r>
              <a:rPr lang="en-GB" sz="1200">
                <a:solidFill>
                  <a:srgbClr val="404040"/>
                </a:solidFill>
              </a:rPr>
              <a:t>Cum să facem ca sinele nostru ideal să coincidă cu cel real?</a:t>
            </a:r>
            <a:endParaRPr/>
          </a:p>
          <a:p>
            <a:pPr indent="-285750" lvl="0" marL="285750" rtl="0" algn="l">
              <a:lnSpc>
                <a:spcPct val="100000"/>
              </a:lnSpc>
              <a:spcBef>
                <a:spcPts val="601"/>
              </a:spcBef>
              <a:spcAft>
                <a:spcPts val="0"/>
              </a:spcAft>
              <a:buSzPts val="1800"/>
              <a:buChar char="▪"/>
            </a:pPr>
            <a:r>
              <a:rPr lang="en-GB" sz="1200">
                <a:solidFill>
                  <a:srgbClr val="404040"/>
                </a:solidFill>
              </a:rPr>
              <a:t>Este posibil să poți accepta imperfecțiunile tale?</a:t>
            </a:r>
            <a:endParaRPr sz="1200">
              <a:solidFill>
                <a:srgbClr val="FFB600"/>
              </a:solidFill>
            </a:endParaRPr>
          </a:p>
        </p:txBody>
      </p:sp>
      <p:sp>
        <p:nvSpPr>
          <p:cNvPr id="237" name="Google Shape;237;p15"/>
          <p:cNvSpPr txBox="1"/>
          <p:nvPr>
            <p:ph idx="2" type="body"/>
          </p:nvPr>
        </p:nvSpPr>
        <p:spPr>
          <a:xfrm>
            <a:off x="3374961" y="1051948"/>
            <a:ext cx="5123781" cy="2673385"/>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GB" sz="1600">
                <a:solidFill>
                  <a:schemeClr val="lt1"/>
                </a:solidFill>
                <a:highlight>
                  <a:srgbClr val="FFB600"/>
                </a:highlight>
              </a:rPr>
              <a:t>Acțiune</a:t>
            </a:r>
            <a:endParaRPr sz="1200"/>
          </a:p>
          <a:p>
            <a:pPr indent="0" lvl="0" marL="0" rtl="0" algn="just">
              <a:lnSpc>
                <a:spcPct val="100000"/>
              </a:lnSpc>
              <a:spcBef>
                <a:spcPts val="601"/>
              </a:spcBef>
              <a:spcAft>
                <a:spcPts val="0"/>
              </a:spcAft>
              <a:buSzPts val="1800"/>
              <a:buNone/>
            </a:pPr>
            <a:r>
              <a:rPr lang="en-GB" sz="1200">
                <a:solidFill>
                  <a:srgbClr val="FFB600"/>
                </a:solidFill>
              </a:rPr>
              <a:t>După această activitate vei putea </a:t>
            </a:r>
            <a:r>
              <a:rPr lang="en-GB" sz="1200"/>
              <a:t>recunoaște gândurile și atitudinile negative și scoate la iveală cele pozitive. Fii atentă la modul în care comunicăm cu noi înșine, la semnalele pe care ni le transmitem unul altuia, la credințele pe care le avem.</a:t>
            </a:r>
            <a:endParaRPr/>
          </a:p>
          <a:p>
            <a:pPr indent="0" lvl="0" marL="0" rtl="0" algn="just">
              <a:lnSpc>
                <a:spcPct val="100000"/>
              </a:lnSpc>
              <a:spcBef>
                <a:spcPts val="601"/>
              </a:spcBef>
              <a:spcAft>
                <a:spcPts val="0"/>
              </a:spcAft>
              <a:buSzPts val="1800"/>
              <a:buNone/>
            </a:pPr>
            <a:r>
              <a:rPr lang="en-GB" sz="1200"/>
              <a:t>Ar trebui: să îți îmbunătățești abilitățile de rezolvare a problemelor, deoarece stima de sine este adesea o funcție a capacității cuiva de a rezolva probleme.</a:t>
            </a:r>
            <a:endParaRPr/>
          </a:p>
          <a:p>
            <a:pPr indent="0" lvl="0" marL="0" rtl="0" algn="just">
              <a:lnSpc>
                <a:spcPct val="100000"/>
              </a:lnSpc>
              <a:spcBef>
                <a:spcPts val="601"/>
              </a:spcBef>
              <a:spcAft>
                <a:spcPts val="0"/>
              </a:spcAft>
              <a:buSzPts val="1800"/>
              <a:buNone/>
            </a:pPr>
            <a:r>
              <a:rPr lang="en-GB" sz="1200"/>
              <a:t>Dezvoltă-ți dialogul intern pozitiv (convorbirea cu sine); stima de sine, de fapt, poate fi crescută printr-un dialog pozitiv cu sine, folosind vocea interioară. Cu alte cuvinte, dacă trimitem mai întâi mesaje pozitive minții noastre, este foarte probabil ca auto-percepțiile să se îmbunătățească.</a:t>
            </a:r>
            <a:endParaRPr sz="1200"/>
          </a:p>
        </p:txBody>
      </p:sp>
      <p:grpSp>
        <p:nvGrpSpPr>
          <p:cNvPr id="238" name="Google Shape;238;p15"/>
          <p:cNvGrpSpPr/>
          <p:nvPr/>
        </p:nvGrpSpPr>
        <p:grpSpPr>
          <a:xfrm>
            <a:off x="7964732" y="329097"/>
            <a:ext cx="977040" cy="722852"/>
            <a:chOff x="5255200" y="3006475"/>
            <a:chExt cx="511700" cy="378575"/>
          </a:xfrm>
        </p:grpSpPr>
        <p:sp>
          <p:nvSpPr>
            <p:cNvPr id="239" name="Google Shape;239;p15"/>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40" name="Google Shape;240;p15"/>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7"/>
          <p:cNvSpPr txBox="1"/>
          <p:nvPr>
            <p:ph type="ctrTitle"/>
          </p:nvPr>
        </p:nvSpPr>
        <p:spPr>
          <a:xfrm>
            <a:off x="685802" y="3432748"/>
            <a:ext cx="7772400" cy="101426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en-GB">
                <a:solidFill>
                  <a:schemeClr val="dk1"/>
                </a:solidFill>
                <a:latin typeface="Raleway Thin"/>
                <a:ea typeface="Raleway Thin"/>
                <a:cs typeface="Raleway Thin"/>
                <a:sym typeface="Raleway Thin"/>
              </a:rPr>
              <a:t>Învățarea proactivă</a:t>
            </a:r>
            <a:endParaRPr/>
          </a:p>
        </p:txBody>
      </p:sp>
      <p:pic>
        <p:nvPicPr>
          <p:cNvPr id="246" name="Google Shape;246;p17"/>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8"/>
          <p:cNvSpPr txBox="1"/>
          <p:nvPr>
            <p:ph type="title"/>
          </p:nvPr>
        </p:nvSpPr>
        <p:spPr>
          <a:xfrm>
            <a:off x="541001" y="393901"/>
            <a:ext cx="7688598" cy="121476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600"/>
              <a:t>Ce știi despre</a:t>
            </a:r>
            <a:r>
              <a:rPr lang="en-GB" sz="3600">
                <a:latin typeface="Raleway ExtraLight"/>
                <a:ea typeface="Raleway ExtraLight"/>
                <a:cs typeface="Raleway ExtraLight"/>
                <a:sym typeface="Raleway ExtraLight"/>
              </a:rPr>
              <a:t>:</a:t>
            </a:r>
            <a:br>
              <a:rPr lang="en-GB" sz="3600">
                <a:latin typeface="Raleway ExtraLight"/>
                <a:ea typeface="Raleway ExtraLight"/>
                <a:cs typeface="Raleway ExtraLight"/>
                <a:sym typeface="Raleway ExtraLight"/>
              </a:rPr>
            </a:br>
            <a:r>
              <a:rPr lang="en-GB" sz="3600">
                <a:solidFill>
                  <a:srgbClr val="FFB600"/>
                </a:solidFill>
                <a:latin typeface="Raleway Thin"/>
                <a:ea typeface="Raleway Thin"/>
                <a:cs typeface="Raleway Thin"/>
                <a:sym typeface="Raleway Thin"/>
              </a:rPr>
              <a:t>învățarea proactivă?</a:t>
            </a:r>
            <a:endParaRPr sz="3600">
              <a:solidFill>
                <a:srgbClr val="FFB600"/>
              </a:solidFill>
              <a:latin typeface="Raleway ExtraLight"/>
              <a:ea typeface="Raleway ExtraLight"/>
              <a:cs typeface="Raleway ExtraLight"/>
              <a:sym typeface="Raleway ExtraLight"/>
            </a:endParaRPr>
          </a:p>
        </p:txBody>
      </p:sp>
      <p:sp>
        <p:nvSpPr>
          <p:cNvPr id="252" name="Google Shape;252;p18"/>
          <p:cNvSpPr txBox="1"/>
          <p:nvPr>
            <p:ph idx="1" type="body"/>
          </p:nvPr>
        </p:nvSpPr>
        <p:spPr>
          <a:xfrm>
            <a:off x="601960" y="1735787"/>
            <a:ext cx="8000173" cy="2624546"/>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GB" sz="1300">
                <a:latin typeface="Raleway ExtraLight"/>
                <a:ea typeface="Raleway ExtraLight"/>
                <a:cs typeface="Raleway ExtraLight"/>
                <a:sym typeface="Raleway ExtraLight"/>
              </a:rPr>
              <a:t>Învățarea activă este o abordare în care indivizii participă la procesul de învățare prin construirea cunoștințelor și înțelegerii lor; vă cere să gândiți activ și să exersați utilizarea noilor cunoștințe și abilități pentru a dezvolta memoria pe termen lung și înțelegerea profundă, ceea ce vă va permite să faceți conexiuni și să gândiți creativ.</a:t>
            </a:r>
            <a:endParaRPr sz="1300">
              <a:latin typeface="Raleway ExtraLight"/>
              <a:ea typeface="Raleway ExtraLight"/>
              <a:cs typeface="Raleway ExtraLight"/>
              <a:sym typeface="Raleway ExtraLight"/>
            </a:endParaRPr>
          </a:p>
          <a:p>
            <a:pPr indent="0" lvl="0" marL="7938" rtl="0" algn="just">
              <a:lnSpc>
                <a:spcPct val="100000"/>
              </a:lnSpc>
              <a:spcBef>
                <a:spcPts val="601"/>
              </a:spcBef>
              <a:spcAft>
                <a:spcPts val="0"/>
              </a:spcAft>
              <a:buSzPts val="1800"/>
              <a:buNone/>
            </a:pPr>
            <a:r>
              <a:rPr b="1" lang="en-GB" sz="1400"/>
              <a:t>Proactivitatea duce la învățare pe tot parcursul vieții</a:t>
            </a:r>
            <a:endParaRPr b="1" sz="1400"/>
          </a:p>
          <a:p>
            <a:pPr indent="0" lvl="0" marL="7938" rtl="0" algn="just">
              <a:lnSpc>
                <a:spcPct val="100000"/>
              </a:lnSpc>
              <a:spcBef>
                <a:spcPts val="601"/>
              </a:spcBef>
              <a:spcAft>
                <a:spcPts val="0"/>
              </a:spcAft>
              <a:buSzPts val="1800"/>
              <a:buNone/>
            </a:pPr>
            <a:r>
              <a:rPr lang="en-GB" sz="1400"/>
              <a:t>Unul dintre cele mai notabile beneficii ale învățării proactive este că devine un obicei.</a:t>
            </a:r>
            <a:endParaRPr/>
          </a:p>
          <a:p>
            <a:pPr indent="0" lvl="0" marL="7938" rtl="0" algn="just">
              <a:lnSpc>
                <a:spcPct val="100000"/>
              </a:lnSpc>
              <a:spcBef>
                <a:spcPts val="601"/>
              </a:spcBef>
              <a:spcAft>
                <a:spcPts val="0"/>
              </a:spcAft>
              <a:buSzPts val="1800"/>
              <a:buNone/>
            </a:pPr>
            <a:r>
              <a:rPr lang="en-GB" sz="1400"/>
              <a:t>Formarea proactivă este inspirată de dorința unui angajat de a învăța ceva nou. Antrenamentul reactiv este obligatoriu. Ei trebuie să știe, dar nu vor neapărat să știe. Când caută în mod deliberat cunoștințe, este mai probabil să le amintească și să le aplice. </a:t>
            </a:r>
            <a:endParaRPr/>
          </a:p>
        </p:txBody>
      </p:sp>
      <p:sp>
        <p:nvSpPr>
          <p:cNvPr id="253" name="Google Shape;253;p18"/>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1cd3fcc1f2a_0_5"/>
          <p:cNvSpPr txBox="1"/>
          <p:nvPr>
            <p:ph idx="1" type="body"/>
          </p:nvPr>
        </p:nvSpPr>
        <p:spPr>
          <a:xfrm>
            <a:off x="3848430" y="4031027"/>
            <a:ext cx="4643700" cy="595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GB" sz="700"/>
              <a:t>Sprijinul Comisiei Europene pentru producerea acestei publicații nu constituie o aprobare a conținutului, care reflectă doar opiniile autorilor, iar Comisia nu poate fi făcută responsabilă pentru nicio utilizare care poate fi făcută a informațiilor conținute în aceasta.</a:t>
            </a:r>
            <a:endParaRPr/>
          </a:p>
          <a:p>
            <a:pPr indent="0" lvl="0" marL="0" rtl="0" algn="l">
              <a:lnSpc>
                <a:spcPct val="100000"/>
              </a:lnSpc>
              <a:spcBef>
                <a:spcPts val="0"/>
              </a:spcBef>
              <a:spcAft>
                <a:spcPts val="0"/>
              </a:spcAft>
              <a:buSzPts val="1800"/>
              <a:buNone/>
            </a:pPr>
            <a:r>
              <a:rPr lang="en-GB" sz="700"/>
              <a:t>Numar proiect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descr="Text&#10;&#10;Description automatically generated with medium confidence" id="75" name="Google Shape;75;g1cd3fcc1f2a_0_5"/>
          <p:cNvPicPr preferRelativeResize="0"/>
          <p:nvPr/>
        </p:nvPicPr>
        <p:blipFill rotWithShape="1">
          <a:blip r:embed="rId3">
            <a:alphaModFix/>
          </a:blip>
          <a:srcRect b="0" l="0" r="0" t="0"/>
          <a:stretch/>
        </p:blipFill>
        <p:spPr>
          <a:xfrm>
            <a:off x="922001" y="4031027"/>
            <a:ext cx="2838615" cy="595528"/>
          </a:xfrm>
          <a:prstGeom prst="rect">
            <a:avLst/>
          </a:prstGeom>
          <a:noFill/>
          <a:ln>
            <a:noFill/>
          </a:ln>
        </p:spPr>
      </p:pic>
      <p:pic>
        <p:nvPicPr>
          <p:cNvPr id="76" name="Google Shape;76;g1cd3fcc1f2a_0_5"/>
          <p:cNvPicPr preferRelativeResize="0"/>
          <p:nvPr/>
        </p:nvPicPr>
        <p:blipFill rotWithShape="1">
          <a:blip r:embed="rId4">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9"/>
          <p:cNvSpPr txBox="1"/>
          <p:nvPr>
            <p:ph idx="1" type="body"/>
          </p:nvPr>
        </p:nvSpPr>
        <p:spPr>
          <a:xfrm>
            <a:off x="551556" y="499112"/>
            <a:ext cx="4962276" cy="414527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en-GB" sz="1200">
                <a:latin typeface="Raleway"/>
                <a:ea typeface="Raleway"/>
                <a:cs typeface="Raleway"/>
                <a:sym typeface="Raleway"/>
              </a:rPr>
              <a:t>Metodologiile de predare activă </a:t>
            </a:r>
            <a:r>
              <a:rPr lang="en-GB" sz="1200">
                <a:latin typeface="Raleway"/>
                <a:ea typeface="Raleway"/>
                <a:cs typeface="Raleway"/>
                <a:sym typeface="Raleway"/>
              </a:rPr>
              <a:t>sunt strategii de predare care pun persoana în centrul procesului de învățare. Acestea stimulează și implică creativitatea și simțul inițiativei. Ele pot fi:</a:t>
            </a:r>
            <a:r>
              <a:rPr lang="en-GB" sz="1200"/>
              <a:t>:</a:t>
            </a:r>
            <a:endParaRPr sz="1200"/>
          </a:p>
          <a:p>
            <a:pPr indent="-228600" lvl="0" marL="228600" rtl="0" algn="l">
              <a:lnSpc>
                <a:spcPct val="100000"/>
              </a:lnSpc>
              <a:spcBef>
                <a:spcPts val="601"/>
              </a:spcBef>
              <a:spcAft>
                <a:spcPts val="0"/>
              </a:spcAft>
              <a:buSzPts val="1800"/>
              <a:buAutoNum type="arabicPeriod"/>
            </a:pPr>
            <a:r>
              <a:rPr lang="en-GB" sz="1200">
                <a:solidFill>
                  <a:schemeClr val="accent1"/>
                </a:solidFill>
              </a:rPr>
              <a:t>Interdisciplinaritatea: </a:t>
            </a:r>
            <a:r>
              <a:rPr lang="en-GB" sz="1200">
                <a:solidFill>
                  <a:schemeClr val="dk1"/>
                </a:solidFill>
              </a:rPr>
              <a:t>constă în examinarea realității în interrelațiile tuturor elementelor sale, depășind astfel viziunea sectorială tradițională a disciplinelor..</a:t>
            </a:r>
            <a:endParaRPr>
              <a:solidFill>
                <a:schemeClr val="dk1"/>
              </a:solidFill>
            </a:endParaRPr>
          </a:p>
          <a:p>
            <a:pPr indent="-228600" lvl="0" marL="228600" rtl="0" algn="l">
              <a:lnSpc>
                <a:spcPct val="100000"/>
              </a:lnSpc>
              <a:spcBef>
                <a:spcPts val="601"/>
              </a:spcBef>
              <a:spcAft>
                <a:spcPts val="0"/>
              </a:spcAft>
              <a:buSzPts val="1800"/>
              <a:buAutoNum type="arabicPeriod"/>
            </a:pPr>
            <a:r>
              <a:rPr lang="en-GB" sz="1200">
                <a:solidFill>
                  <a:schemeClr val="accent1"/>
                </a:solidFill>
              </a:rPr>
              <a:t>Cercul timpului: </a:t>
            </a:r>
            <a:r>
              <a:rPr lang="en-GB" sz="1200">
                <a:solidFill>
                  <a:schemeClr val="dk1"/>
                </a:solidFill>
              </a:rPr>
              <a:t>Participanții se aranjează în cerc, cu un dirijor care are rolul de a solicita și coordona dezbaterea într-un interval de timp stabilit. facilitează și dezvoltă comunicarea circulară, promovează autocunoașterea, promovează exprimarea liberă și activă a ideilor, opiniilor, sentimentelor și experiențelor personale și, în final, creează o atmosferă de seninătate și împărtășire.</a:t>
            </a:r>
            <a:endParaRPr sz="1200">
              <a:solidFill>
                <a:schemeClr val="dk1"/>
              </a:solidFill>
            </a:endParaRPr>
          </a:p>
          <a:p>
            <a:pPr indent="-228600" lvl="0" marL="228600" rtl="0" algn="l">
              <a:lnSpc>
                <a:spcPct val="100000"/>
              </a:lnSpc>
              <a:spcBef>
                <a:spcPts val="601"/>
              </a:spcBef>
              <a:spcAft>
                <a:spcPts val="0"/>
              </a:spcAft>
              <a:buSzPts val="1800"/>
              <a:buAutoNum type="arabicPeriod"/>
            </a:pPr>
            <a:r>
              <a:rPr lang="en-GB" sz="1200">
                <a:solidFill>
                  <a:schemeClr val="accent1"/>
                </a:solidFill>
              </a:rPr>
              <a:t>Jocul de rol</a:t>
            </a:r>
            <a:r>
              <a:rPr lang="en-GB" sz="1200"/>
              <a:t>: constă în simularea unor comportamente și atitudini general adoptate în viața reală, prin asumarea unor roluri atribuite de dirijor și comportându-se așa cum cred ei că s-ar comporta efectiv în situația dată. Această tehnică are așadar ca obiectiv dobândirea capacității de a uzurpa identitatea unui rol și de a înțelege în profunzime ce necesită rolul.</a:t>
            </a:r>
            <a:endParaRPr sz="1200"/>
          </a:p>
        </p:txBody>
      </p:sp>
      <p:sp>
        <p:nvSpPr>
          <p:cNvPr id="259" name="Google Shape;259;p1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pic>
        <p:nvPicPr>
          <p:cNvPr id="260" name="Google Shape;260;p19"/>
          <p:cNvPicPr preferRelativeResize="0"/>
          <p:nvPr/>
        </p:nvPicPr>
        <p:blipFill rotWithShape="1">
          <a:blip r:embed="rId3">
            <a:alphaModFix/>
          </a:blip>
          <a:srcRect b="0" l="0" r="0" t="0"/>
          <a:stretch/>
        </p:blipFill>
        <p:spPr>
          <a:xfrm>
            <a:off x="5787442" y="2702333"/>
            <a:ext cx="2047467" cy="2047467"/>
          </a:xfrm>
          <a:prstGeom prst="rect">
            <a:avLst/>
          </a:prstGeom>
          <a:noFill/>
          <a:ln>
            <a:noFill/>
          </a:ln>
        </p:spPr>
      </p:pic>
      <p:pic>
        <p:nvPicPr>
          <p:cNvPr id="261" name="Google Shape;261;p19"/>
          <p:cNvPicPr preferRelativeResize="0"/>
          <p:nvPr/>
        </p:nvPicPr>
        <p:blipFill rotWithShape="1">
          <a:blip r:embed="rId3">
            <a:alphaModFix/>
          </a:blip>
          <a:srcRect b="0" l="0" r="0" t="0"/>
          <a:stretch/>
        </p:blipFill>
        <p:spPr>
          <a:xfrm>
            <a:off x="6245658" y="1903561"/>
            <a:ext cx="2047467" cy="2047467"/>
          </a:xfrm>
          <a:prstGeom prst="rect">
            <a:avLst/>
          </a:prstGeom>
          <a:noFill/>
          <a:ln>
            <a:noFill/>
          </a:ln>
        </p:spPr>
      </p:pic>
      <p:pic>
        <p:nvPicPr>
          <p:cNvPr id="262" name="Google Shape;262;p19"/>
          <p:cNvPicPr preferRelativeResize="0"/>
          <p:nvPr/>
        </p:nvPicPr>
        <p:blipFill rotWithShape="1">
          <a:blip r:embed="rId3">
            <a:alphaModFix/>
          </a:blip>
          <a:srcRect b="0" l="0" r="0" t="0"/>
          <a:stretch/>
        </p:blipFill>
        <p:spPr>
          <a:xfrm>
            <a:off x="6660525" y="2702333"/>
            <a:ext cx="2047467" cy="2047467"/>
          </a:xfrm>
          <a:prstGeom prst="rect">
            <a:avLst/>
          </a:prstGeom>
          <a:noFill/>
          <a:ln>
            <a:noFill/>
          </a:ln>
        </p:spPr>
      </p:pic>
      <p:sp>
        <p:nvSpPr>
          <p:cNvPr id="263" name="Google Shape;263;p19"/>
          <p:cNvSpPr txBox="1"/>
          <p:nvPr/>
        </p:nvSpPr>
        <p:spPr>
          <a:xfrm>
            <a:off x="5808504" y="1196931"/>
            <a:ext cx="2899488" cy="40261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1"/>
              </a:spcBef>
              <a:spcAft>
                <a:spcPts val="0"/>
              </a:spcAft>
              <a:buNone/>
            </a:pPr>
            <a:r>
              <a:rPr b="1" i="0" lang="en-GB" sz="1200" u="none" cap="none" strike="noStrike">
                <a:solidFill>
                  <a:srgbClr val="666666"/>
                </a:solidFill>
                <a:latin typeface="Raleway Light"/>
                <a:ea typeface="Raleway Light"/>
                <a:cs typeface="Raleway Light"/>
                <a:sym typeface="Raleway Light"/>
              </a:rPr>
              <a:t>Acțiune participativă Cercetarea unei metodologii de învățare proactivă pentru grupuri</a:t>
            </a:r>
            <a:endParaRPr b="0" i="0" sz="1400" u="none" cap="none" strike="noStrike">
              <a:solidFill>
                <a:srgbClr val="000000"/>
              </a:solidFill>
              <a:latin typeface="Arial"/>
              <a:ea typeface="Arial"/>
              <a:cs typeface="Arial"/>
              <a:sym typeface="Arial"/>
            </a:endParaRPr>
          </a:p>
        </p:txBody>
      </p:sp>
      <p:sp>
        <p:nvSpPr>
          <p:cNvPr id="264" name="Google Shape;264;p19"/>
          <p:cNvSpPr txBox="1"/>
          <p:nvPr/>
        </p:nvSpPr>
        <p:spPr>
          <a:xfrm>
            <a:off x="6572264" y="2143122"/>
            <a:ext cx="1185528" cy="40261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1"/>
              </a:spcBef>
              <a:spcAft>
                <a:spcPts val="0"/>
              </a:spcAft>
              <a:buClr>
                <a:srgbClr val="000000"/>
              </a:buClr>
              <a:buSzPts val="1200"/>
              <a:buFont typeface="Arial"/>
              <a:buNone/>
            </a:pPr>
            <a:r>
              <a:rPr b="1" i="0" lang="en-GB" sz="1200" u="none" cap="none" strike="noStrike">
                <a:solidFill>
                  <a:srgbClr val="666666"/>
                </a:solidFill>
                <a:latin typeface="Raleway Light"/>
                <a:ea typeface="Raleway Light"/>
                <a:cs typeface="Raleway Light"/>
                <a:sym typeface="Raleway Light"/>
              </a:rPr>
              <a:t>Participare</a:t>
            </a:r>
            <a:endParaRPr/>
          </a:p>
          <a:p>
            <a:pPr indent="0" lvl="0" marL="0" marR="0" rtl="0" algn="ctr">
              <a:lnSpc>
                <a:spcPct val="100000"/>
              </a:lnSpc>
              <a:spcBef>
                <a:spcPts val="601"/>
              </a:spcBef>
              <a:spcAft>
                <a:spcPts val="0"/>
              </a:spcAft>
              <a:buClr>
                <a:srgbClr val="000000"/>
              </a:buClr>
              <a:buSzPts val="1000"/>
              <a:buFont typeface="Arial"/>
              <a:buNone/>
            </a:pPr>
            <a:r>
              <a:rPr b="0" i="0" lang="en-GB" sz="1000" u="none" cap="none" strike="noStrike">
                <a:solidFill>
                  <a:srgbClr val="666666"/>
                </a:solidFill>
                <a:latin typeface="Raleway Light"/>
                <a:ea typeface="Raleway Light"/>
                <a:cs typeface="Raleway Light"/>
                <a:sym typeface="Raleway Light"/>
              </a:rPr>
              <a:t>Colaborarea prin participare</a:t>
            </a:r>
            <a:endParaRPr b="0" i="0" sz="1000" u="none" cap="none" strike="noStrike">
              <a:solidFill>
                <a:srgbClr val="FFB600"/>
              </a:solidFill>
              <a:latin typeface="Raleway Light"/>
              <a:ea typeface="Raleway Light"/>
              <a:cs typeface="Raleway Light"/>
              <a:sym typeface="Raleway Light"/>
            </a:endParaRPr>
          </a:p>
        </p:txBody>
      </p:sp>
      <p:sp>
        <p:nvSpPr>
          <p:cNvPr id="265" name="Google Shape;265;p19"/>
          <p:cNvSpPr txBox="1"/>
          <p:nvPr/>
        </p:nvSpPr>
        <p:spPr>
          <a:xfrm>
            <a:off x="6042360" y="3202416"/>
            <a:ext cx="1185528" cy="88045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rgbClr val="000000"/>
              </a:buClr>
              <a:buSzPts val="1200"/>
              <a:buFont typeface="Arial"/>
              <a:buNone/>
            </a:pPr>
            <a:r>
              <a:rPr b="1" i="0" lang="en-GB" sz="1200" u="none" cap="none" strike="noStrike">
                <a:solidFill>
                  <a:srgbClr val="666666"/>
                </a:solidFill>
                <a:latin typeface="Raleway Light"/>
                <a:ea typeface="Raleway Light"/>
                <a:cs typeface="Raleway Light"/>
                <a:sym typeface="Raleway Light"/>
              </a:rPr>
              <a:t>Acțiune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1"/>
              </a:spcBef>
              <a:spcAft>
                <a:spcPts val="0"/>
              </a:spcAft>
              <a:buClr>
                <a:srgbClr val="000000"/>
              </a:buClr>
              <a:buSzPts val="1200"/>
              <a:buFont typeface="Arial"/>
              <a:buNone/>
            </a:pPr>
            <a:r>
              <a:rPr b="0" i="0" lang="en-GB" sz="1200" u="none" cap="none" strike="noStrike">
                <a:solidFill>
                  <a:srgbClr val="666666"/>
                </a:solidFill>
                <a:latin typeface="Raleway Light"/>
                <a:ea typeface="Raleway Light"/>
                <a:cs typeface="Raleway Light"/>
                <a:sym typeface="Raleway Light"/>
              </a:rPr>
              <a:t>Schimbarea</a:t>
            </a:r>
            <a:br>
              <a:rPr b="0" i="0" lang="en-GB" sz="1200" u="none" cap="none" strike="noStrike">
                <a:solidFill>
                  <a:srgbClr val="666666"/>
                </a:solidFill>
                <a:latin typeface="Raleway Light"/>
                <a:ea typeface="Raleway Light"/>
                <a:cs typeface="Raleway Light"/>
                <a:sym typeface="Raleway Light"/>
              </a:rPr>
            </a:br>
            <a:r>
              <a:rPr b="0" i="0" lang="en-GB" sz="1200" u="none" cap="none" strike="noStrike">
                <a:solidFill>
                  <a:srgbClr val="666666"/>
                </a:solidFill>
                <a:latin typeface="Raleway Light"/>
                <a:ea typeface="Raleway Light"/>
                <a:cs typeface="Raleway Light"/>
                <a:sym typeface="Raleway Light"/>
              </a:rPr>
              <a:t>Experiența de viață</a:t>
            </a:r>
            <a:endParaRPr b="0" i="0" sz="1000" u="none" cap="none" strike="noStrike">
              <a:solidFill>
                <a:srgbClr val="FFB600"/>
              </a:solidFill>
              <a:latin typeface="Raleway Light"/>
              <a:ea typeface="Raleway Light"/>
              <a:cs typeface="Raleway Light"/>
              <a:sym typeface="Raleway Light"/>
            </a:endParaRPr>
          </a:p>
        </p:txBody>
      </p:sp>
      <p:sp>
        <p:nvSpPr>
          <p:cNvPr id="266" name="Google Shape;266;p19"/>
          <p:cNvSpPr txBox="1"/>
          <p:nvPr/>
        </p:nvSpPr>
        <p:spPr>
          <a:xfrm>
            <a:off x="7286644" y="3429006"/>
            <a:ext cx="1185528" cy="88045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601"/>
              </a:spcBef>
              <a:spcAft>
                <a:spcPts val="0"/>
              </a:spcAft>
              <a:buClr>
                <a:srgbClr val="000000"/>
              </a:buClr>
              <a:buSzPts val="1200"/>
              <a:buFont typeface="Arial"/>
              <a:buNone/>
            </a:pPr>
            <a:r>
              <a:rPr b="1" i="0" lang="en-GB" sz="1200" u="none" cap="none" strike="noStrike">
                <a:solidFill>
                  <a:srgbClr val="666666"/>
                </a:solidFill>
                <a:latin typeface="Raleway Light"/>
                <a:ea typeface="Raleway Light"/>
                <a:cs typeface="Raleway Light"/>
                <a:sym typeface="Raleway Light"/>
              </a:rPr>
              <a:t>Cercetare</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601"/>
              </a:spcBef>
              <a:spcAft>
                <a:spcPts val="0"/>
              </a:spcAft>
              <a:buClr>
                <a:srgbClr val="000000"/>
              </a:buClr>
              <a:buSzPts val="1200"/>
              <a:buFont typeface="Arial"/>
              <a:buNone/>
            </a:pPr>
            <a:r>
              <a:rPr b="0" i="0" lang="en-GB" sz="1200" u="none" cap="none" strike="noStrike">
                <a:solidFill>
                  <a:srgbClr val="666666"/>
                </a:solidFill>
                <a:latin typeface="Raleway Light"/>
                <a:ea typeface="Raleway Light"/>
                <a:cs typeface="Raleway Light"/>
                <a:sym typeface="Raleway Light"/>
              </a:rPr>
              <a:t>Cunoștințe noi</a:t>
            </a:r>
            <a:endParaRPr b="0" i="0" sz="1000" u="none" cap="none" strike="noStrike">
              <a:solidFill>
                <a:srgbClr val="FFB600"/>
              </a:solidFill>
              <a:latin typeface="Raleway Light"/>
              <a:ea typeface="Raleway Light"/>
              <a:cs typeface="Raleway Light"/>
              <a:sym typeface="Raleway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grpSp>
        <p:nvGrpSpPr>
          <p:cNvPr id="271" name="Google Shape;271;p20"/>
          <p:cNvGrpSpPr/>
          <p:nvPr/>
        </p:nvGrpSpPr>
        <p:grpSpPr>
          <a:xfrm>
            <a:off x="3901962" y="565715"/>
            <a:ext cx="4036590" cy="3941675"/>
            <a:chOff x="2256567" y="677103"/>
            <a:chExt cx="4036590" cy="3941675"/>
          </a:xfrm>
        </p:grpSpPr>
        <p:sp>
          <p:nvSpPr>
            <p:cNvPr id="272" name="Google Shape;272;p20"/>
            <p:cNvSpPr/>
            <p:nvPr/>
          </p:nvSpPr>
          <p:spPr>
            <a:xfrm rot="-6597333">
              <a:off x="4296826" y="3950027"/>
              <a:ext cx="586303" cy="586303"/>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73" name="Google Shape;273;p20"/>
            <p:cNvSpPr/>
            <p:nvPr/>
          </p:nvSpPr>
          <p:spPr>
            <a:xfrm rot="-6599386">
              <a:off x="2318596" y="1407533"/>
              <a:ext cx="440541" cy="440541"/>
            </a:xfrm>
            <a:prstGeom prst="ellipse">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74" name="Google Shape;274;p20"/>
            <p:cNvSpPr/>
            <p:nvPr/>
          </p:nvSpPr>
          <p:spPr>
            <a:xfrm rot="-6598839">
              <a:off x="2887641" y="2346984"/>
              <a:ext cx="1199287" cy="1199287"/>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75" name="Google Shape;275;p20"/>
            <p:cNvSpPr/>
            <p:nvPr/>
          </p:nvSpPr>
          <p:spPr>
            <a:xfrm rot="-6598620">
              <a:off x="4374916" y="913763"/>
              <a:ext cx="1681581" cy="1681581"/>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76" name="Google Shape;276;p20"/>
            <p:cNvSpPr/>
            <p:nvPr/>
          </p:nvSpPr>
          <p:spPr>
            <a:xfrm rot="-6597866">
              <a:off x="2661829" y="2208216"/>
              <a:ext cx="629106" cy="629106"/>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sp>
          <p:nvSpPr>
            <p:cNvPr id="277" name="Google Shape;277;p20"/>
            <p:cNvSpPr/>
            <p:nvPr/>
          </p:nvSpPr>
          <p:spPr>
            <a:xfrm rot="-6597701">
              <a:off x="3267625" y="1113818"/>
              <a:ext cx="274172" cy="274172"/>
            </a:xfrm>
            <a:prstGeom prst="ellipse">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Raleway Thin"/>
                <a:ea typeface="Raleway Thin"/>
                <a:cs typeface="Raleway Thin"/>
                <a:sym typeface="Raleway Thin"/>
              </a:endParaRPr>
            </a:p>
          </p:txBody>
        </p:sp>
      </p:grpSp>
      <p:grpSp>
        <p:nvGrpSpPr>
          <p:cNvPr id="278" name="Google Shape;278;p20"/>
          <p:cNvGrpSpPr/>
          <p:nvPr/>
        </p:nvGrpSpPr>
        <p:grpSpPr>
          <a:xfrm>
            <a:off x="5893670" y="1739566"/>
            <a:ext cx="2440201" cy="2440201"/>
            <a:chOff x="4447194" y="1815766"/>
            <a:chExt cx="2440200" cy="2440200"/>
          </a:xfrm>
        </p:grpSpPr>
        <p:sp>
          <p:nvSpPr>
            <p:cNvPr id="279" name="Google Shape;279;p20"/>
            <p:cNvSpPr/>
            <p:nvPr/>
          </p:nvSpPr>
          <p:spPr>
            <a:xfrm>
              <a:off x="4447194" y="1815766"/>
              <a:ext cx="2440200" cy="2440200"/>
            </a:xfrm>
            <a:prstGeom prst="ellipse">
              <a:avLst/>
            </a:prstGeom>
            <a:solidFill>
              <a:schemeClr val="accent1"/>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00695C"/>
                </a:solidFill>
                <a:latin typeface="Raleway Thin"/>
                <a:ea typeface="Raleway Thin"/>
                <a:cs typeface="Raleway Thin"/>
                <a:sym typeface="Raleway Thin"/>
              </a:endParaRPr>
            </a:p>
          </p:txBody>
        </p:sp>
        <p:sp>
          <p:nvSpPr>
            <p:cNvPr id="280" name="Google Shape;280;p20"/>
            <p:cNvSpPr txBox="1"/>
            <p:nvPr/>
          </p:nvSpPr>
          <p:spPr>
            <a:xfrm>
              <a:off x="4735950" y="2504275"/>
              <a:ext cx="1862700" cy="11634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FFFFFF"/>
                  </a:solidFill>
                  <a:latin typeface="Raleway Thin"/>
                  <a:ea typeface="Raleway Thin"/>
                  <a:cs typeface="Raleway Thin"/>
                  <a:sym typeface="Raleway Thin"/>
                </a:rPr>
                <a:t>Învățarea activă</a:t>
              </a:r>
              <a:endParaRPr b="0" i="0" sz="1400" u="none" cap="none" strike="noStrike">
                <a:solidFill>
                  <a:srgbClr val="000000"/>
                </a:solidFill>
                <a:latin typeface="Arial"/>
                <a:ea typeface="Arial"/>
                <a:cs typeface="Arial"/>
                <a:sym typeface="Arial"/>
              </a:endParaRPr>
            </a:p>
          </p:txBody>
        </p:sp>
      </p:grpSp>
      <p:grpSp>
        <p:nvGrpSpPr>
          <p:cNvPr id="281" name="Google Shape;281;p20"/>
          <p:cNvGrpSpPr/>
          <p:nvPr/>
        </p:nvGrpSpPr>
        <p:grpSpPr>
          <a:xfrm>
            <a:off x="5013412" y="1297853"/>
            <a:ext cx="1423801" cy="1423801"/>
            <a:chOff x="3490737" y="1374053"/>
            <a:chExt cx="1423800" cy="1423800"/>
          </a:xfrm>
        </p:grpSpPr>
        <p:sp>
          <p:nvSpPr>
            <p:cNvPr id="282" name="Google Shape;282;p20"/>
            <p:cNvSpPr/>
            <p:nvPr/>
          </p:nvSpPr>
          <p:spPr>
            <a:xfrm>
              <a:off x="3490737" y="1374053"/>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50"/>
                <a:buFont typeface="Arial"/>
                <a:buNone/>
              </a:pPr>
              <a:r>
                <a:t/>
              </a:r>
              <a:endParaRPr b="1" i="0" sz="1050" u="none" cap="none" strike="noStrike">
                <a:solidFill>
                  <a:srgbClr val="00695C"/>
                </a:solidFill>
                <a:latin typeface="Raleway Thin"/>
                <a:ea typeface="Raleway Thin"/>
                <a:cs typeface="Raleway Thin"/>
                <a:sym typeface="Raleway Thin"/>
              </a:endParaRPr>
            </a:p>
          </p:txBody>
        </p:sp>
        <p:sp>
          <p:nvSpPr>
            <p:cNvPr id="283" name="Google Shape;283;p20"/>
            <p:cNvSpPr txBox="1"/>
            <p:nvPr/>
          </p:nvSpPr>
          <p:spPr>
            <a:xfrm>
              <a:off x="3718754" y="1613603"/>
              <a:ext cx="9678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GB" sz="1100" u="none" cap="none" strike="noStrike">
                  <a:solidFill>
                    <a:srgbClr val="FFFFFF"/>
                  </a:solidFill>
                  <a:latin typeface="Raleway Thin"/>
                  <a:ea typeface="Raleway Thin"/>
                  <a:cs typeface="Raleway Thin"/>
                  <a:sym typeface="Raleway Thin"/>
                </a:rPr>
                <a:t>Metoda</a:t>
              </a:r>
              <a:endParaRPr/>
            </a:p>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FFFF"/>
                  </a:solidFill>
                  <a:latin typeface="Raleway Thin"/>
                  <a:ea typeface="Raleway Thin"/>
                  <a:cs typeface="Raleway Thin"/>
                  <a:sym typeface="Raleway Thin"/>
                </a:rPr>
                <a:t>Maieutică</a:t>
              </a:r>
              <a:endParaRPr b="1" i="0" sz="1100" u="none" cap="none" strike="noStrike">
                <a:solidFill>
                  <a:srgbClr val="FFFFFF"/>
                </a:solidFill>
                <a:latin typeface="Raleway Thin"/>
                <a:ea typeface="Raleway Thin"/>
                <a:cs typeface="Raleway Thin"/>
                <a:sym typeface="Raleway Thin"/>
              </a:endParaRPr>
            </a:p>
          </p:txBody>
        </p:sp>
      </p:grpSp>
      <p:grpSp>
        <p:nvGrpSpPr>
          <p:cNvPr id="284" name="Google Shape;284;p20"/>
          <p:cNvGrpSpPr/>
          <p:nvPr/>
        </p:nvGrpSpPr>
        <p:grpSpPr>
          <a:xfrm>
            <a:off x="4672228" y="2862090"/>
            <a:ext cx="1498800" cy="1498800"/>
            <a:chOff x="644203" y="3718814"/>
            <a:chExt cx="1498800" cy="1498800"/>
          </a:xfrm>
        </p:grpSpPr>
        <p:sp>
          <p:nvSpPr>
            <p:cNvPr id="285" name="Google Shape;285;p20"/>
            <p:cNvSpPr/>
            <p:nvPr/>
          </p:nvSpPr>
          <p:spPr>
            <a:xfrm>
              <a:off x="644203" y="3718814"/>
              <a:ext cx="1498800" cy="1498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50"/>
                <a:buFont typeface="Arial"/>
                <a:buNone/>
              </a:pPr>
              <a:r>
                <a:t/>
              </a:r>
              <a:endParaRPr b="1" i="0" sz="1050" u="none" cap="none" strike="noStrike">
                <a:solidFill>
                  <a:srgbClr val="00695C"/>
                </a:solidFill>
                <a:latin typeface="Raleway Thin"/>
                <a:ea typeface="Raleway Thin"/>
                <a:cs typeface="Raleway Thin"/>
                <a:sym typeface="Raleway Thin"/>
              </a:endParaRPr>
            </a:p>
          </p:txBody>
        </p:sp>
        <p:sp>
          <p:nvSpPr>
            <p:cNvPr id="286" name="Google Shape;286;p20"/>
            <p:cNvSpPr txBox="1"/>
            <p:nvPr/>
          </p:nvSpPr>
          <p:spPr>
            <a:xfrm>
              <a:off x="856976" y="3995875"/>
              <a:ext cx="1073400" cy="94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FFFF"/>
                  </a:solidFill>
                  <a:latin typeface="Raleway Thin"/>
                  <a:ea typeface="Raleway Thin"/>
                  <a:cs typeface="Raleway Thin"/>
                  <a:sym typeface="Raleway Thin"/>
                </a:rPr>
                <a:t>Autonomia în învățare</a:t>
              </a:r>
              <a:endParaRPr b="1" i="0" sz="1100" u="none" cap="none" strike="noStrike">
                <a:solidFill>
                  <a:srgbClr val="FFFFFF"/>
                </a:solidFill>
                <a:latin typeface="Raleway Thin"/>
                <a:ea typeface="Raleway Thin"/>
                <a:cs typeface="Raleway Thin"/>
                <a:sym typeface="Raleway Thin"/>
              </a:endParaRPr>
            </a:p>
          </p:txBody>
        </p:sp>
      </p:grpSp>
      <p:grpSp>
        <p:nvGrpSpPr>
          <p:cNvPr id="287" name="Google Shape;287;p20"/>
          <p:cNvGrpSpPr/>
          <p:nvPr/>
        </p:nvGrpSpPr>
        <p:grpSpPr>
          <a:xfrm>
            <a:off x="7215207" y="1165907"/>
            <a:ext cx="1077301" cy="1030261"/>
            <a:chOff x="3326485" y="1445381"/>
            <a:chExt cx="1488808" cy="1423800"/>
          </a:xfrm>
        </p:grpSpPr>
        <p:sp>
          <p:nvSpPr>
            <p:cNvPr id="288" name="Google Shape;288;p20"/>
            <p:cNvSpPr/>
            <p:nvPr/>
          </p:nvSpPr>
          <p:spPr>
            <a:xfrm>
              <a:off x="3391493" y="1445381"/>
              <a:ext cx="1423800" cy="1423800"/>
            </a:xfrm>
            <a:prstGeom prst="ellipse">
              <a:avLst/>
            </a:prstGeom>
            <a:solidFill>
              <a:srgbClr val="F1C232"/>
            </a:solidFill>
            <a:ln>
              <a:noFill/>
            </a:ln>
            <a:effectLst>
              <a:outerShdw blurRad="228600" rotWithShape="0" algn="tl" dir="5400000" dist="50800">
                <a:srgbClr val="000000">
                  <a:alpha val="5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50"/>
                <a:buFont typeface="Arial"/>
                <a:buNone/>
              </a:pPr>
              <a:r>
                <a:t/>
              </a:r>
              <a:endParaRPr b="1" i="0" sz="1050" u="none" cap="none" strike="noStrike">
                <a:solidFill>
                  <a:srgbClr val="00695C"/>
                </a:solidFill>
                <a:latin typeface="Raleway Thin"/>
                <a:ea typeface="Raleway Thin"/>
                <a:cs typeface="Raleway Thin"/>
                <a:sym typeface="Raleway Thin"/>
              </a:endParaRPr>
            </a:p>
          </p:txBody>
        </p:sp>
        <p:sp>
          <p:nvSpPr>
            <p:cNvPr id="289" name="Google Shape;289;p20"/>
            <p:cNvSpPr txBox="1"/>
            <p:nvPr/>
          </p:nvSpPr>
          <p:spPr>
            <a:xfrm>
              <a:off x="3326485" y="1611162"/>
              <a:ext cx="1484057" cy="9446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FFFFFF"/>
                  </a:solidFill>
                  <a:latin typeface="Raleway Thin"/>
                  <a:ea typeface="Raleway Thin"/>
                  <a:cs typeface="Raleway Thin"/>
                  <a:sym typeface="Raleway Thin"/>
                </a:rPr>
                <a:t>Centrată pe persoană</a:t>
              </a:r>
              <a:endParaRPr b="1" i="0" sz="1100" u="none" cap="none" strike="noStrike">
                <a:solidFill>
                  <a:srgbClr val="FFFFFF"/>
                </a:solidFill>
                <a:latin typeface="Raleway Thin"/>
                <a:ea typeface="Raleway Thin"/>
                <a:cs typeface="Raleway Thin"/>
                <a:sym typeface="Raleway Thin"/>
              </a:endParaRPr>
            </a:p>
          </p:txBody>
        </p:sp>
      </p:grpSp>
      <p:sp>
        <p:nvSpPr>
          <p:cNvPr id="290" name="Google Shape;290;p20"/>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91" name="Google Shape;291;p20"/>
          <p:cNvSpPr txBox="1"/>
          <p:nvPr/>
        </p:nvSpPr>
        <p:spPr>
          <a:xfrm>
            <a:off x="500034" y="357172"/>
            <a:ext cx="3714615" cy="41452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None/>
            </a:pPr>
            <a:r>
              <a:rPr b="0" i="0" lang="en-GB" sz="1200" u="none" cap="none" strike="noStrike">
                <a:solidFill>
                  <a:schemeClr val="accent1"/>
                </a:solidFill>
                <a:latin typeface="Raleway Thin"/>
                <a:ea typeface="Raleway Thin"/>
                <a:cs typeface="Raleway Thin"/>
                <a:sym typeface="Raleway Thin"/>
              </a:rPr>
              <a:t>4. Învățarea prin cooperare: </a:t>
            </a:r>
            <a:r>
              <a:rPr b="0" i="0" lang="en-GB" sz="1200" u="none" cap="none" strike="noStrike">
                <a:solidFill>
                  <a:srgbClr val="666666"/>
                </a:solidFill>
                <a:latin typeface="Raleway Thin"/>
                <a:ea typeface="Raleway Thin"/>
                <a:cs typeface="Raleway Thin"/>
                <a:sym typeface="Raleway Thin"/>
              </a:rPr>
              <a:t>permite o „construcție comună” de „obiecte”, procedee, concepte. Constă în colaborarea spre un rezultat comun.</a:t>
            </a:r>
            <a:endParaRPr b="0" i="0" sz="1400" u="none" cap="none" strike="noStrike">
              <a:solidFill>
                <a:srgbClr val="000000"/>
              </a:solidFill>
              <a:latin typeface="Raleway Thin"/>
              <a:ea typeface="Raleway Thin"/>
              <a:cs typeface="Raleway Thin"/>
              <a:sym typeface="Raleway Thin"/>
            </a:endParaRPr>
          </a:p>
          <a:p>
            <a:pPr indent="0" lvl="0" marL="0" marR="0" rtl="0" algn="l">
              <a:lnSpc>
                <a:spcPct val="100000"/>
              </a:lnSpc>
              <a:spcBef>
                <a:spcPts val="601"/>
              </a:spcBef>
              <a:spcAft>
                <a:spcPts val="0"/>
              </a:spcAft>
              <a:buNone/>
            </a:pPr>
            <a:r>
              <a:rPr b="0" i="0" lang="en-GB" sz="1200" u="none" cap="none" strike="noStrike">
                <a:solidFill>
                  <a:srgbClr val="FFC000"/>
                </a:solidFill>
                <a:latin typeface="Raleway Thin"/>
                <a:ea typeface="Raleway Thin"/>
                <a:cs typeface="Raleway Thin"/>
                <a:sym typeface="Raleway Thin"/>
              </a:rPr>
              <a:t>5. </a:t>
            </a:r>
            <a:r>
              <a:rPr b="0" i="0" lang="en-GB" sz="1200" u="none" cap="none" strike="noStrike">
                <a:solidFill>
                  <a:schemeClr val="accent1"/>
                </a:solidFill>
                <a:latin typeface="Raleway Thin"/>
                <a:ea typeface="Raleway Thin"/>
                <a:cs typeface="Raleway Thin"/>
                <a:sym typeface="Raleway Thin"/>
              </a:rPr>
              <a:t>Educarea semenilor: </a:t>
            </a:r>
            <a:r>
              <a:rPr b="0" i="0" lang="en-GB" sz="1200" u="none" cap="none" strike="noStrike">
                <a:solidFill>
                  <a:srgbClr val="666666"/>
                </a:solidFill>
                <a:latin typeface="Raleway Thin"/>
                <a:ea typeface="Raleway Thin"/>
                <a:cs typeface="Raleway Thin"/>
                <a:sym typeface="Raleway Thin"/>
              </a:rPr>
              <a:t>metodologie care vizează prevenirea comportamentelor riscante și dezvoltarea abilităților de viață. Egalul nu este un expert, ci o persoană obișnuită care stimulează socializarea în cadrul unui grup datorită conștientizării proceselor de comunicare.</a:t>
            </a:r>
            <a:endParaRPr b="0" i="0" sz="1400" u="none" cap="none" strike="noStrike">
              <a:solidFill>
                <a:srgbClr val="000000"/>
              </a:solidFill>
              <a:latin typeface="Raleway Thin"/>
              <a:ea typeface="Raleway Thin"/>
              <a:cs typeface="Raleway Thin"/>
              <a:sym typeface="Raleway Thin"/>
            </a:endParaRPr>
          </a:p>
          <a:p>
            <a:pPr indent="0" lvl="0" marL="0" marR="0" rtl="0" algn="l">
              <a:lnSpc>
                <a:spcPct val="100000"/>
              </a:lnSpc>
              <a:spcBef>
                <a:spcPts val="601"/>
              </a:spcBef>
              <a:spcAft>
                <a:spcPts val="0"/>
              </a:spcAft>
              <a:buNone/>
            </a:pPr>
            <a:r>
              <a:rPr b="0" i="0" lang="en-GB" sz="1200" u="none" cap="none" strike="noStrike">
                <a:solidFill>
                  <a:srgbClr val="FFB600"/>
                </a:solidFill>
                <a:latin typeface="Raleway Thin"/>
                <a:ea typeface="Raleway Thin"/>
                <a:cs typeface="Raleway Thin"/>
                <a:sym typeface="Raleway Thin"/>
              </a:rPr>
              <a:t>6. </a:t>
            </a:r>
            <a:r>
              <a:rPr b="0" i="0" lang="en-GB" sz="1200" u="none" cap="none" strike="noStrike">
                <a:solidFill>
                  <a:schemeClr val="accent1"/>
                </a:solidFill>
                <a:latin typeface="Raleway Thin"/>
                <a:ea typeface="Raleway Thin"/>
                <a:cs typeface="Raleway Thin"/>
                <a:sym typeface="Raleway Thin"/>
              </a:rPr>
              <a:t>Flipped classroom:</a:t>
            </a:r>
            <a:r>
              <a:rPr b="0" i="0" lang="en-GB" sz="1200" u="none" cap="none" strike="noStrike">
                <a:solidFill>
                  <a:srgbClr val="666666"/>
                </a:solidFill>
                <a:latin typeface="Raleway Thin"/>
                <a:ea typeface="Raleway Thin"/>
                <a:cs typeface="Raleway Thin"/>
                <a:sym typeface="Raleway Thin"/>
              </a:rPr>
              <a:t> studiul „predării inversate” înainte de a preda o lecție; în acest fel persoanei i se cere să preia conducerea propriului proces de învăţare.</a:t>
            </a:r>
            <a:endParaRPr b="0" i="0" sz="1400" u="none" cap="none" strike="noStrike">
              <a:solidFill>
                <a:srgbClr val="000000"/>
              </a:solidFill>
              <a:latin typeface="Raleway Thin"/>
              <a:ea typeface="Raleway Thin"/>
              <a:cs typeface="Raleway Thin"/>
              <a:sym typeface="Raleway Thin"/>
            </a:endParaRPr>
          </a:p>
          <a:p>
            <a:pPr indent="0" lvl="0" marL="0" marR="0" rtl="0" algn="l">
              <a:lnSpc>
                <a:spcPct val="100000"/>
              </a:lnSpc>
              <a:spcBef>
                <a:spcPts val="601"/>
              </a:spcBef>
              <a:spcAft>
                <a:spcPts val="0"/>
              </a:spcAft>
              <a:buNone/>
            </a:pPr>
            <a:r>
              <a:rPr b="0" i="0" lang="en-GB" sz="1200" u="none" cap="none" strike="noStrike">
                <a:solidFill>
                  <a:srgbClr val="FFB600"/>
                </a:solidFill>
                <a:latin typeface="Raleway Thin"/>
                <a:ea typeface="Raleway Thin"/>
                <a:cs typeface="Raleway Thin"/>
                <a:sym typeface="Raleway Thin"/>
              </a:rPr>
              <a:t>7. </a:t>
            </a:r>
            <a:r>
              <a:rPr b="0" i="0" lang="en-GB" sz="1200" u="none" cap="none" strike="noStrike">
                <a:solidFill>
                  <a:schemeClr val="accent1"/>
                </a:solidFill>
                <a:latin typeface="Raleway Thin"/>
                <a:ea typeface="Raleway Thin"/>
                <a:cs typeface="Raleway Thin"/>
                <a:sym typeface="Raleway Thin"/>
              </a:rPr>
              <a:t>Predarea de activități practice: </a:t>
            </a:r>
            <a:r>
              <a:rPr b="0" i="0" lang="en-GB" sz="1200" u="none" cap="none" strike="noStrike">
                <a:solidFill>
                  <a:srgbClr val="666666"/>
                </a:solidFill>
                <a:latin typeface="Raleway Thin"/>
                <a:ea typeface="Raleway Thin"/>
                <a:cs typeface="Raleway Thin"/>
                <a:sym typeface="Raleway Thin"/>
              </a:rPr>
              <a:t>Favorizează învățarea experiențială „pentru a încuraja operațiunile și în același timp dialogul, reflecția asupra a ceea ce se face”, favorizând astfel oportunități pentru elevi de a-și construi activ cunoștințele.</a:t>
            </a:r>
            <a:endParaRPr b="0" i="0" sz="1200" u="none" cap="none" strike="noStrike">
              <a:solidFill>
                <a:srgbClr val="FFB600"/>
              </a:solidFill>
              <a:latin typeface="Raleway Thin"/>
              <a:ea typeface="Raleway Thin"/>
              <a:cs typeface="Raleway Thin"/>
              <a:sym typeface="Raleway Thin"/>
            </a:endParaRPr>
          </a:p>
          <a:p>
            <a:pPr indent="0" lvl="0" marL="0" marR="0" rtl="0" algn="l">
              <a:lnSpc>
                <a:spcPct val="100000"/>
              </a:lnSpc>
              <a:spcBef>
                <a:spcPts val="601"/>
              </a:spcBef>
              <a:spcAft>
                <a:spcPts val="0"/>
              </a:spcAft>
              <a:buClr>
                <a:srgbClr val="000000"/>
              </a:buClr>
              <a:buSzPts val="1200"/>
              <a:buFont typeface="Arial"/>
              <a:buNone/>
            </a:pPr>
            <a:r>
              <a:t/>
            </a:r>
            <a:endParaRPr b="0" i="0" sz="1200" u="none" cap="none" strike="noStrike">
              <a:solidFill>
                <a:srgbClr val="FFB600"/>
              </a:solidFill>
              <a:latin typeface="Raleway Thin"/>
              <a:ea typeface="Raleway Thin"/>
              <a:cs typeface="Raleway Thin"/>
              <a:sym typeface="Raleway Thin"/>
            </a:endParaRPr>
          </a:p>
        </p:txBody>
      </p:sp>
      <p:sp>
        <p:nvSpPr>
          <p:cNvPr id="292" name="Google Shape;292;p20"/>
          <p:cNvSpPr txBox="1"/>
          <p:nvPr/>
        </p:nvSpPr>
        <p:spPr>
          <a:xfrm>
            <a:off x="500034" y="4286262"/>
            <a:ext cx="8190300" cy="523190"/>
          </a:xfrm>
          <a:prstGeom prst="rect">
            <a:avLst/>
          </a:prstGeom>
          <a:noFill/>
          <a:ln>
            <a:noFill/>
          </a:ln>
        </p:spPr>
        <p:txBody>
          <a:bodyPr anchorCtr="0" anchor="t" bIns="91425" lIns="91425" spcFirstLastPara="1" rIns="91425" wrap="square" tIns="91425">
            <a:spAutoFit/>
          </a:bodyPr>
          <a:lstStyle/>
          <a:p>
            <a:pPr indent="0" lvl="0" marL="139700" marR="0" rtl="0" algn="l">
              <a:lnSpc>
                <a:spcPct val="100000"/>
              </a:lnSpc>
              <a:spcBef>
                <a:spcPts val="0"/>
              </a:spcBef>
              <a:spcAft>
                <a:spcPts val="0"/>
              </a:spcAft>
              <a:buNone/>
            </a:pPr>
            <a:r>
              <a:rPr b="0" i="0" lang="en-GB" sz="1100" u="none" cap="none" strike="noStrike">
                <a:solidFill>
                  <a:srgbClr val="000000"/>
                </a:solidFill>
                <a:latin typeface="Raleway Thin"/>
                <a:ea typeface="Raleway Thin"/>
                <a:cs typeface="Raleway Thin"/>
                <a:sym typeface="Raleway Thin"/>
              </a:rPr>
              <a:t>* Metoda maieutică este o metodă de predare prin întrebare și răspuns; folosit de. Socrate pentru a scoate adevăruri de la studenții săi</a:t>
            </a:r>
            <a:endParaRPr b="0" i="0" sz="1400" u="none" cap="none" strike="noStrike">
              <a:solidFill>
                <a:srgbClr val="000000"/>
              </a:solidFill>
              <a:latin typeface="Raleway Thin"/>
              <a:ea typeface="Raleway Thin"/>
              <a:cs typeface="Raleway Thin"/>
              <a:sym typeface="Raleway Thi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1"/>
          <p:cNvSpPr txBox="1"/>
          <p:nvPr>
            <p:ph type="title"/>
          </p:nvPr>
        </p:nvSpPr>
        <p:spPr>
          <a:xfrm>
            <a:off x="500034" y="500048"/>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600">
                <a:solidFill>
                  <a:schemeClr val="accent1"/>
                </a:solidFill>
                <a:latin typeface="Raleway ExtraLight"/>
                <a:ea typeface="Raleway ExtraLight"/>
                <a:cs typeface="Raleway ExtraLight"/>
                <a:sym typeface="Raleway ExtraLight"/>
              </a:rPr>
              <a:t>De ce este important să îmbunătățim învățarea pro-activă </a:t>
            </a:r>
            <a:br>
              <a:rPr b="1" lang="en-GB" sz="1400">
                <a:solidFill>
                  <a:schemeClr val="accent1"/>
                </a:solidFill>
                <a:latin typeface="Raleway ExtraLight"/>
                <a:ea typeface="Raleway ExtraLight"/>
                <a:cs typeface="Raleway ExtraLight"/>
                <a:sym typeface="Raleway ExtraLight"/>
              </a:rPr>
            </a:br>
            <a:r>
              <a:rPr lang="en-GB" sz="1200"/>
              <a:t> Proactivitatea la locul de muncă facilitează pregătirea și încrederea în a prelua controlul asupra unei situații anticipate. Desigur, nu putem prezice viitorul și știm întotdeauna ce circumstanțe vor apărea, dar putem, totuși, să luăm măsuri active pentru a evita un rezultat nedorit..</a:t>
            </a:r>
            <a:endParaRPr b="1" sz="1200">
              <a:solidFill>
                <a:schemeClr val="accent1"/>
              </a:solidFill>
              <a:latin typeface="Raleway ExtraLight"/>
              <a:ea typeface="Raleway ExtraLight"/>
              <a:cs typeface="Raleway ExtraLight"/>
              <a:sym typeface="Raleway ExtraLight"/>
            </a:endParaRPr>
          </a:p>
        </p:txBody>
      </p:sp>
      <p:sp>
        <p:nvSpPr>
          <p:cNvPr id="298" name="Google Shape;298;p21"/>
          <p:cNvSpPr txBox="1"/>
          <p:nvPr>
            <p:ph idx="1" type="body"/>
          </p:nvPr>
        </p:nvSpPr>
        <p:spPr>
          <a:xfrm>
            <a:off x="428596" y="1214428"/>
            <a:ext cx="5639788" cy="3482912"/>
          </a:xfrm>
          <a:prstGeom prst="rect">
            <a:avLst/>
          </a:prstGeom>
          <a:noFill/>
          <a:ln>
            <a:noFill/>
          </a:ln>
        </p:spPr>
        <p:txBody>
          <a:bodyPr anchorCtr="0" anchor="t" bIns="91425" lIns="91425" spcFirstLastPara="1" rIns="91425" wrap="square" tIns="91425">
            <a:noAutofit/>
          </a:bodyPr>
          <a:lstStyle/>
          <a:p>
            <a:pPr indent="0" lvl="0" marL="7938" rtl="0" algn="just">
              <a:lnSpc>
                <a:spcPct val="100000"/>
              </a:lnSpc>
              <a:spcBef>
                <a:spcPts val="601"/>
              </a:spcBef>
              <a:spcAft>
                <a:spcPts val="0"/>
              </a:spcAft>
              <a:buSzPts val="1800"/>
              <a:buNone/>
            </a:pPr>
            <a:r>
              <a:rPr lang="en-GB" sz="1600">
                <a:solidFill>
                  <a:schemeClr val="lt1"/>
                </a:solidFill>
                <a:highlight>
                  <a:srgbClr val="FFB600"/>
                </a:highlight>
              </a:rPr>
              <a:t>Pași pentru finalizarea activității</a:t>
            </a:r>
            <a:endParaRPr/>
          </a:p>
          <a:p>
            <a:pPr indent="0" lvl="0" marL="7938" rtl="0" algn="just">
              <a:lnSpc>
                <a:spcPct val="100000"/>
              </a:lnSpc>
              <a:spcBef>
                <a:spcPts val="601"/>
              </a:spcBef>
              <a:spcAft>
                <a:spcPts val="0"/>
              </a:spcAft>
              <a:buSzPts val="1800"/>
              <a:buNone/>
            </a:pPr>
            <a:r>
              <a:rPr lang="en-GB" sz="1100"/>
              <a:t>Cu această activitate vei putea să stabilești priorități și să lucrezi pentru realizarea lor. Nu simți că trebuie să-ți schimbi întregul stil de viață dintr-o dată; poate fi copleșitor și contraproductiv.</a:t>
            </a:r>
            <a:endParaRPr/>
          </a:p>
          <a:p>
            <a:pPr indent="0" lvl="0" marL="7938" rtl="0" algn="just">
              <a:lnSpc>
                <a:spcPct val="100000"/>
              </a:lnSpc>
              <a:spcBef>
                <a:spcPts val="601"/>
              </a:spcBef>
              <a:spcAft>
                <a:spcPts val="0"/>
              </a:spcAft>
              <a:buSzPts val="1800"/>
              <a:buNone/>
            </a:pPr>
            <a:br>
              <a:rPr lang="en-GB" sz="1100"/>
            </a:br>
            <a:r>
              <a:rPr b="1" lang="en-GB" sz="1100">
                <a:latin typeface="Raleway"/>
                <a:ea typeface="Raleway"/>
                <a:cs typeface="Raleway"/>
                <a:sym typeface="Raleway"/>
              </a:rPr>
              <a:t>Pasul1: </a:t>
            </a:r>
            <a:r>
              <a:rPr lang="en-GB" sz="1100"/>
              <a:t>Notează 3 dintre prioritățile tale viitoare. Alegeți unul dintre ele și proiectați-vă abordarea Pro Active gândindu-vă să o aplicați timp de o săptămână în fiecare zi. Încercați câte un lucru pe rând. </a:t>
            </a:r>
            <a:endParaRPr sz="1100"/>
          </a:p>
          <a:p>
            <a:pPr indent="0" lvl="0" marL="7938" rtl="0" algn="just">
              <a:lnSpc>
                <a:spcPct val="100000"/>
              </a:lnSpc>
              <a:spcBef>
                <a:spcPts val="601"/>
              </a:spcBef>
              <a:spcAft>
                <a:spcPts val="0"/>
              </a:spcAft>
              <a:buSzPts val="1800"/>
              <a:buNone/>
            </a:pPr>
            <a:r>
              <a:rPr b="1" lang="en-GB" sz="1100">
                <a:latin typeface="Raleway"/>
                <a:ea typeface="Raleway"/>
                <a:cs typeface="Raleway"/>
                <a:sym typeface="Raleway"/>
              </a:rPr>
              <a:t>Pasul2:</a:t>
            </a:r>
            <a:r>
              <a:rPr lang="en-GB" sz="1100"/>
              <a:t> Fa un plan. Construirea intențiilor tale și a schimbărilor pe care vrei să le vezi te poate ajuta să fii consecvenăt și responsabilă. </a:t>
            </a:r>
            <a:endParaRPr sz="1100"/>
          </a:p>
          <a:p>
            <a:pPr indent="0" lvl="0" marL="7938" rtl="0" algn="just">
              <a:lnSpc>
                <a:spcPct val="100000"/>
              </a:lnSpc>
              <a:spcBef>
                <a:spcPts val="601"/>
              </a:spcBef>
              <a:spcAft>
                <a:spcPts val="0"/>
              </a:spcAft>
              <a:buSzPts val="1800"/>
              <a:buNone/>
            </a:pPr>
            <a:r>
              <a:rPr b="1" lang="en-GB" sz="1100">
                <a:latin typeface="Raleway"/>
                <a:ea typeface="Raleway"/>
                <a:cs typeface="Raleway"/>
                <a:sym typeface="Raleway"/>
              </a:rPr>
              <a:t>Pasul3: </a:t>
            </a:r>
            <a:r>
              <a:rPr lang="en-GB" sz="1100"/>
              <a:t>Participăși pune întrebări. Dacă dorești să fii mai proactivă, nu îți fie teamă să participii activ la întâlniri, să împărtășești idei și să pui întrebări. </a:t>
            </a:r>
            <a:endParaRPr/>
          </a:p>
          <a:p>
            <a:pPr indent="0" lvl="0" marL="7936" rtl="0" algn="just">
              <a:lnSpc>
                <a:spcPct val="100000"/>
              </a:lnSpc>
              <a:spcBef>
                <a:spcPts val="601"/>
              </a:spcBef>
              <a:spcAft>
                <a:spcPts val="0"/>
              </a:spcAft>
              <a:buSzPts val="1800"/>
              <a:buNone/>
            </a:pPr>
            <a:r>
              <a:rPr b="1" lang="en-GB" sz="1100">
                <a:latin typeface="Raleway"/>
                <a:ea typeface="Raleway"/>
                <a:cs typeface="Raleway"/>
                <a:sym typeface="Raleway"/>
              </a:rPr>
              <a:t>Pasul4:</a:t>
            </a:r>
            <a:r>
              <a:rPr lang="en-GB" sz="1100"/>
              <a:t> Reîncadrează-ți gândirea. O rutină nu trebuie să se refere la schimbarea întregului mod de a trăi. Poate fi mai mult despre încorporarea unor obiceiuri mai sănătoase în ceea ce faci deja, astfel încât să poți trăi o viață mai bună pentru tine și pentru cei din jur.</a:t>
            </a:r>
            <a:endParaRPr sz="1200"/>
          </a:p>
          <a:p>
            <a:pPr indent="0" lvl="0" marL="7938" rtl="0" algn="just">
              <a:lnSpc>
                <a:spcPct val="100000"/>
              </a:lnSpc>
              <a:spcBef>
                <a:spcPts val="601"/>
              </a:spcBef>
              <a:spcAft>
                <a:spcPts val="0"/>
              </a:spcAft>
              <a:buSzPts val="1800"/>
              <a:buNone/>
            </a:pPr>
            <a:r>
              <a:rPr lang="en-GB" sz="1200">
                <a:solidFill>
                  <a:schemeClr val="lt1"/>
                </a:solidFill>
                <a:highlight>
                  <a:srgbClr val="FFB600"/>
                </a:highlight>
              </a:rPr>
              <a:t>TIMP</a:t>
            </a:r>
            <a:r>
              <a:rPr lang="en-GB" sz="1200">
                <a:solidFill>
                  <a:schemeClr val="dk1"/>
                </a:solidFill>
              </a:rPr>
              <a:t>30 minute</a:t>
            </a:r>
            <a:endParaRPr sz="1200">
              <a:solidFill>
                <a:srgbClr val="FFB600"/>
              </a:solidFill>
            </a:endParaRPr>
          </a:p>
        </p:txBody>
      </p:sp>
      <p:sp>
        <p:nvSpPr>
          <p:cNvPr id="299" name="Google Shape;299;p21"/>
          <p:cNvSpPr txBox="1"/>
          <p:nvPr>
            <p:ph idx="2" type="body"/>
          </p:nvPr>
        </p:nvSpPr>
        <p:spPr>
          <a:xfrm>
            <a:off x="6079067" y="1402355"/>
            <a:ext cx="2553764" cy="282178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en-GB" sz="1600">
                <a:solidFill>
                  <a:schemeClr val="lt1"/>
                </a:solidFill>
                <a:highlight>
                  <a:srgbClr val="FFB600"/>
                </a:highlight>
              </a:rPr>
              <a:t>Resurse și instrumente</a:t>
            </a:r>
            <a:endParaRPr/>
          </a:p>
          <a:p>
            <a:pPr indent="0" lvl="0" marL="0" rtl="0" algn="l">
              <a:lnSpc>
                <a:spcPct val="100000"/>
              </a:lnSpc>
              <a:spcBef>
                <a:spcPts val="601"/>
              </a:spcBef>
              <a:spcAft>
                <a:spcPts val="0"/>
              </a:spcAft>
              <a:buSzPts val="1800"/>
              <a:buNone/>
            </a:pPr>
            <a:r>
              <a:t/>
            </a:r>
            <a:endParaRPr sz="1600">
              <a:solidFill>
                <a:schemeClr val="lt1"/>
              </a:solidFill>
              <a:highlight>
                <a:srgbClr val="FFB600"/>
              </a:highlight>
            </a:endParaRPr>
          </a:p>
          <a:p>
            <a:pPr indent="0" lvl="0" marL="0" rtl="0" algn="l">
              <a:lnSpc>
                <a:spcPct val="100000"/>
              </a:lnSpc>
              <a:spcBef>
                <a:spcPts val="601"/>
              </a:spcBef>
              <a:spcAft>
                <a:spcPts val="0"/>
              </a:spcAft>
              <a:buSzPts val="1800"/>
              <a:buNone/>
            </a:pPr>
            <a:r>
              <a:rPr lang="en-GB" sz="1200"/>
              <a:t>Sfaturi pentru a aplica învățarea proactivă în formarea online : </a:t>
            </a:r>
            <a:r>
              <a:rPr lang="en-GB" sz="1200" u="sng">
                <a:solidFill>
                  <a:schemeClr val="hlink"/>
                </a:solidFill>
                <a:hlinkClick r:id="rId3"/>
              </a:rPr>
              <a:t>www.elearningindustry.com/tips-apply-proactive-learning-online-training</a:t>
            </a:r>
            <a:endParaRPr sz="1200"/>
          </a:p>
          <a:p>
            <a:pPr indent="0" lvl="0" marL="0" rtl="0" algn="l">
              <a:lnSpc>
                <a:spcPct val="100000"/>
              </a:lnSpc>
              <a:spcBef>
                <a:spcPts val="601"/>
              </a:spcBef>
              <a:spcAft>
                <a:spcPts val="0"/>
              </a:spcAft>
              <a:buSzPts val="1800"/>
              <a:buNone/>
            </a:pPr>
            <a:r>
              <a:rPr lang="en-GB" sz="1200"/>
              <a:t>Cum să fii proactiv. </a:t>
            </a:r>
            <a:r>
              <a:rPr lang="en-GB" sz="1200" u="sng">
                <a:solidFill>
                  <a:schemeClr val="hlink"/>
                </a:solidFill>
                <a:hlinkClick r:id="rId4"/>
              </a:rPr>
              <a:t>www.freshbooks.com/en-ca/hub/productivity/how-to-be-proactive</a:t>
            </a:r>
            <a:endParaRPr sz="1200"/>
          </a:p>
          <a:p>
            <a:pPr indent="0" lvl="0" marL="0" rtl="0" algn="l">
              <a:lnSpc>
                <a:spcPct val="100000"/>
              </a:lnSpc>
              <a:spcBef>
                <a:spcPts val="601"/>
              </a:spcBef>
              <a:spcAft>
                <a:spcPts val="0"/>
              </a:spcAft>
              <a:buSzPts val="1800"/>
              <a:buNone/>
            </a:pPr>
            <a:r>
              <a:t/>
            </a:r>
            <a:endParaRPr sz="1200"/>
          </a:p>
          <a:p>
            <a:pPr indent="0" lvl="0" marL="0" rtl="0" algn="l">
              <a:lnSpc>
                <a:spcPct val="100000"/>
              </a:lnSpc>
              <a:spcBef>
                <a:spcPts val="601"/>
              </a:spcBef>
              <a:spcAft>
                <a:spcPts val="0"/>
              </a:spcAft>
              <a:buSzPts val="1800"/>
              <a:buNone/>
            </a:pPr>
            <a:r>
              <a:t/>
            </a:r>
            <a:endParaRPr sz="1200"/>
          </a:p>
          <a:p>
            <a:pPr indent="0" lvl="0" marL="0" rtl="0" algn="l">
              <a:lnSpc>
                <a:spcPct val="100000"/>
              </a:lnSpc>
              <a:spcBef>
                <a:spcPts val="601"/>
              </a:spcBef>
              <a:spcAft>
                <a:spcPts val="0"/>
              </a:spcAft>
              <a:buSzPts val="1800"/>
              <a:buNone/>
            </a:pPr>
            <a:r>
              <a:t/>
            </a:r>
            <a:endParaRPr sz="1200"/>
          </a:p>
          <a:p>
            <a:pPr indent="0" lvl="0" marL="139702" rtl="0" algn="l">
              <a:lnSpc>
                <a:spcPct val="100000"/>
              </a:lnSpc>
              <a:spcBef>
                <a:spcPts val="601"/>
              </a:spcBef>
              <a:spcAft>
                <a:spcPts val="0"/>
              </a:spcAft>
              <a:buSzPts val="1800"/>
              <a:buNone/>
            </a:pPr>
            <a:r>
              <a:t/>
            </a:r>
            <a:endParaRPr/>
          </a:p>
        </p:txBody>
      </p:sp>
      <p:grpSp>
        <p:nvGrpSpPr>
          <p:cNvPr id="300" name="Google Shape;300;p21"/>
          <p:cNvGrpSpPr/>
          <p:nvPr/>
        </p:nvGrpSpPr>
        <p:grpSpPr>
          <a:xfrm>
            <a:off x="7964732" y="329097"/>
            <a:ext cx="977040" cy="722852"/>
            <a:chOff x="5255200" y="3006475"/>
            <a:chExt cx="511700" cy="378575"/>
          </a:xfrm>
        </p:grpSpPr>
        <p:sp>
          <p:nvSpPr>
            <p:cNvPr id="301" name="Google Shape;301;p21"/>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2" name="Google Shape;302;p21"/>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2"/>
          <p:cNvSpPr txBox="1"/>
          <p:nvPr>
            <p:ph type="title"/>
          </p:nvPr>
        </p:nvSpPr>
        <p:spPr>
          <a:xfrm>
            <a:off x="552073" y="243086"/>
            <a:ext cx="6866100" cy="525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en-GB" sz="1600">
                <a:solidFill>
                  <a:schemeClr val="accent1"/>
                </a:solidFill>
                <a:latin typeface="Raleway Light"/>
                <a:ea typeface="Raleway Light"/>
                <a:cs typeface="Raleway Light"/>
                <a:sym typeface="Raleway Light"/>
              </a:rPr>
              <a:t>ProActiv vs ReActiv</a:t>
            </a:r>
            <a:endParaRPr b="1" sz="1200">
              <a:solidFill>
                <a:schemeClr val="accent1"/>
              </a:solidFill>
              <a:latin typeface="Raleway Light"/>
              <a:ea typeface="Raleway Light"/>
              <a:cs typeface="Raleway Light"/>
              <a:sym typeface="Raleway Light"/>
            </a:endParaRPr>
          </a:p>
        </p:txBody>
      </p:sp>
      <p:sp>
        <p:nvSpPr>
          <p:cNvPr id="308" name="Google Shape;308;p22"/>
          <p:cNvSpPr txBox="1"/>
          <p:nvPr>
            <p:ph idx="1" type="body"/>
          </p:nvPr>
        </p:nvSpPr>
        <p:spPr>
          <a:xfrm>
            <a:off x="448898" y="672051"/>
            <a:ext cx="4731000" cy="40026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Reflecție</a:t>
            </a:r>
            <a:endParaRPr/>
          </a:p>
          <a:p>
            <a:pPr indent="0" lvl="0" marL="7938" rtl="0" algn="just">
              <a:lnSpc>
                <a:spcPct val="100000"/>
              </a:lnSpc>
              <a:spcBef>
                <a:spcPts val="601"/>
              </a:spcBef>
              <a:spcAft>
                <a:spcPts val="0"/>
              </a:spcAft>
              <a:buSzPts val="1800"/>
              <a:buNone/>
            </a:pPr>
            <a:r>
              <a:rPr lang="en-GB" sz="1200"/>
              <a:t>Spre deosebire de a fi proactiv, a fi reactiv înseamnă doar să aștepți ca lucrurile să ți se întâmple; circumstanțele îți dictează acțiunile în loc de acțiunile tale să dicteze circumstanțele. Există un stimul și există un răspuns. Între ele, există libertatea ta de a alege care va fi reacția ta. Va fi proactiv sau reactiv?</a:t>
            </a:r>
            <a:endParaRPr/>
          </a:p>
          <a:p>
            <a:pPr indent="0" lvl="0" marL="7938" rtl="0" algn="just">
              <a:lnSpc>
                <a:spcPct val="100000"/>
              </a:lnSpc>
              <a:spcBef>
                <a:spcPts val="601"/>
              </a:spcBef>
              <a:spcAft>
                <a:spcPts val="0"/>
              </a:spcAft>
              <a:buSzPts val="1800"/>
              <a:buNone/>
            </a:pPr>
            <a:r>
              <a:rPr lang="en-GB" sz="1200"/>
              <a:t>Dacă nu ești sigură, iată câteva întrebări suplimentare care te pot ajuta să îți dai seama:</a:t>
            </a:r>
            <a:endParaRPr/>
          </a:p>
          <a:p>
            <a:pPr indent="0" lvl="0" marL="7938" rtl="0" algn="just">
              <a:lnSpc>
                <a:spcPct val="100000"/>
              </a:lnSpc>
              <a:spcBef>
                <a:spcPts val="601"/>
              </a:spcBef>
              <a:spcAft>
                <a:spcPts val="0"/>
              </a:spcAft>
              <a:buSzPts val="1800"/>
              <a:buNone/>
            </a:pPr>
            <a:r>
              <a:rPr lang="en-GB" sz="1200"/>
              <a:t> Ai vreun fel de plan pe termen lung?</a:t>
            </a:r>
            <a:endParaRPr/>
          </a:p>
          <a:p>
            <a:pPr indent="0" lvl="0" marL="7938" rtl="0" algn="just">
              <a:lnSpc>
                <a:spcPct val="100000"/>
              </a:lnSpc>
              <a:spcBef>
                <a:spcPts val="601"/>
              </a:spcBef>
              <a:spcAft>
                <a:spcPts val="0"/>
              </a:spcAft>
              <a:buSzPts val="1800"/>
              <a:buNone/>
            </a:pPr>
            <a:r>
              <a:rPr lang="en-GB" sz="1200"/>
              <a:t> Ai un rol activ sau pasiv la locul de muncă și în viață?</a:t>
            </a:r>
            <a:endParaRPr/>
          </a:p>
          <a:p>
            <a:pPr indent="0" lvl="0" marL="7938" rtl="0" algn="just">
              <a:lnSpc>
                <a:spcPct val="100000"/>
              </a:lnSpc>
              <a:spcBef>
                <a:spcPts val="601"/>
              </a:spcBef>
              <a:spcAft>
                <a:spcPts val="0"/>
              </a:spcAft>
              <a:buSzPts val="1800"/>
              <a:buNone/>
            </a:pPr>
            <a:r>
              <a:rPr lang="en-GB" sz="1200"/>
              <a:t> Ieio decizie doar atunci când trebuie neapărat?</a:t>
            </a:r>
            <a:endParaRPr/>
          </a:p>
          <a:p>
            <a:pPr indent="0" lvl="0" marL="7938" rtl="0" algn="just">
              <a:lnSpc>
                <a:spcPct val="100000"/>
              </a:lnSpc>
              <a:spcBef>
                <a:spcPts val="601"/>
              </a:spcBef>
              <a:spcAft>
                <a:spcPts val="0"/>
              </a:spcAft>
              <a:buSzPts val="1800"/>
              <a:buNone/>
            </a:pPr>
            <a:r>
              <a:rPr lang="en-GB" sz="1200"/>
              <a:t> Te gândești la viitor și anticipezi posibile rezultate sau ai o abordare mai directă în momentul actual?</a:t>
            </a:r>
            <a:endParaRPr/>
          </a:p>
          <a:p>
            <a:pPr indent="0" lvl="0" marL="7938" rtl="0" algn="just">
              <a:lnSpc>
                <a:spcPct val="100000"/>
              </a:lnSpc>
              <a:spcBef>
                <a:spcPts val="601"/>
              </a:spcBef>
              <a:spcAft>
                <a:spcPts val="0"/>
              </a:spcAft>
              <a:buSzPts val="1800"/>
              <a:buNone/>
            </a:pPr>
            <a:r>
              <a:rPr lang="en-GB" sz="1200"/>
              <a:t> Simți că viața ți se întâmplă și nu joci un rol activ în ea?</a:t>
            </a:r>
            <a:endParaRPr b="1" sz="1200">
              <a:solidFill>
                <a:srgbClr val="FFB600"/>
              </a:solidFill>
            </a:endParaRPr>
          </a:p>
        </p:txBody>
      </p:sp>
      <p:sp>
        <p:nvSpPr>
          <p:cNvPr id="309" name="Google Shape;309;p22"/>
          <p:cNvSpPr txBox="1"/>
          <p:nvPr>
            <p:ph idx="2" type="body"/>
          </p:nvPr>
        </p:nvSpPr>
        <p:spPr>
          <a:xfrm>
            <a:off x="5214942" y="285734"/>
            <a:ext cx="3597000" cy="42882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b="1" lang="en-GB" sz="1600">
                <a:solidFill>
                  <a:schemeClr val="lt1"/>
                </a:solidFill>
                <a:highlight>
                  <a:srgbClr val="FFB600"/>
                </a:highlight>
                <a:latin typeface="Raleway Light"/>
                <a:ea typeface="Raleway Light"/>
                <a:cs typeface="Raleway Light"/>
                <a:sym typeface="Raleway Light"/>
              </a:rPr>
              <a:t>Acțiune</a:t>
            </a:r>
            <a:endParaRPr sz="1200">
              <a:latin typeface="Raleway Light"/>
              <a:ea typeface="Raleway Light"/>
              <a:cs typeface="Raleway Light"/>
              <a:sym typeface="Raleway Light"/>
            </a:endParaRPr>
          </a:p>
          <a:p>
            <a:pPr indent="0" lvl="0" marL="0" rtl="0" algn="just">
              <a:lnSpc>
                <a:spcPct val="100000"/>
              </a:lnSpc>
              <a:spcBef>
                <a:spcPts val="601"/>
              </a:spcBef>
              <a:spcAft>
                <a:spcPts val="0"/>
              </a:spcAft>
              <a:buSzPts val="1800"/>
              <a:buNone/>
            </a:pPr>
            <a:r>
              <a:rPr b="1" lang="en-GB" sz="1200">
                <a:solidFill>
                  <a:srgbClr val="FFB600"/>
                </a:solidFill>
                <a:latin typeface="Raleway Light"/>
                <a:ea typeface="Raleway Light"/>
                <a:cs typeface="Raleway Light"/>
                <a:sym typeface="Raleway Light"/>
              </a:rPr>
              <a:t>După această activitate, vei putea </a:t>
            </a:r>
            <a:r>
              <a:rPr lang="en-GB" sz="1200">
                <a:latin typeface="Raleway Light"/>
                <a:ea typeface="Raleway Light"/>
                <a:cs typeface="Raleway Light"/>
                <a:sym typeface="Raleway Light"/>
              </a:rPr>
              <a:t>recunoaște gândurile și atitudinile negative și scoate la iveală cele pozitive. Fii atentă la modul în care comunicăm cu noi înșine, la semnalele pe care ni le transmitem unul altuia, la credințele pe care le avem.</a:t>
            </a:r>
            <a:endParaRPr/>
          </a:p>
          <a:p>
            <a:pPr indent="0" lvl="0" marL="0" rtl="0" algn="just">
              <a:lnSpc>
                <a:spcPct val="100000"/>
              </a:lnSpc>
              <a:spcBef>
                <a:spcPts val="601"/>
              </a:spcBef>
              <a:spcAft>
                <a:spcPts val="0"/>
              </a:spcAft>
              <a:buSzPts val="1800"/>
              <a:buNone/>
            </a:pPr>
            <a:r>
              <a:rPr b="1" lang="en-GB" sz="1200"/>
              <a:t>Lista de verificare pentru proactivitate</a:t>
            </a:r>
            <a:endParaRPr b="1" sz="1200"/>
          </a:p>
          <a:p>
            <a:pPr indent="0" lvl="0" marL="0" rtl="0" algn="just">
              <a:lnSpc>
                <a:spcPct val="100000"/>
              </a:lnSpc>
              <a:spcBef>
                <a:spcPts val="601"/>
              </a:spcBef>
              <a:spcAft>
                <a:spcPts val="0"/>
              </a:spcAft>
              <a:buSzPts val="1800"/>
              <a:buNone/>
            </a:pPr>
            <a:r>
              <a:rPr lang="en-GB" sz="1000"/>
              <a:t>A fi proactiv este o abilitate importantă în școală, muncă și viață. Săptămâna aceasta găsește oportunități de a fi proactivă în diferite moduri.</a:t>
            </a:r>
            <a:endParaRPr/>
          </a:p>
          <a:p>
            <a:pPr indent="0" lvl="0" marL="0" rtl="0" algn="just">
              <a:lnSpc>
                <a:spcPct val="100000"/>
              </a:lnSpc>
              <a:spcBef>
                <a:spcPts val="601"/>
              </a:spcBef>
              <a:spcAft>
                <a:spcPts val="0"/>
              </a:spcAft>
              <a:buSzPts val="1800"/>
              <a:buNone/>
            </a:pPr>
            <a:r>
              <a:rPr lang="en-GB" sz="1000"/>
              <a:t>Mai jos este o listă de verificare cu câteva moduri diferite prin care poți fi proactivă pe parcursul zilei. </a:t>
            </a:r>
            <a:endParaRPr sz="1000"/>
          </a:p>
          <a:p>
            <a:pPr indent="0" lvl="0" marL="0" rtl="0" algn="just">
              <a:lnSpc>
                <a:spcPct val="100000"/>
              </a:lnSpc>
              <a:spcBef>
                <a:spcPts val="601"/>
              </a:spcBef>
              <a:spcAft>
                <a:spcPts val="0"/>
              </a:spcAft>
              <a:buSzPts val="1800"/>
              <a:buNone/>
            </a:pPr>
            <a:r>
              <a:rPr lang="en-GB" sz="1200"/>
              <a:t>- </a:t>
            </a:r>
            <a:r>
              <a:rPr lang="en-GB" sz="1000"/>
              <a:t>Fii creativă și proactivă! </a:t>
            </a:r>
            <a:endParaRPr sz="1000"/>
          </a:p>
          <a:p>
            <a:pPr indent="0" lvl="0" marL="0" rtl="0" algn="just">
              <a:lnSpc>
                <a:spcPct val="100000"/>
              </a:lnSpc>
              <a:spcBef>
                <a:spcPts val="601"/>
              </a:spcBef>
              <a:spcAft>
                <a:spcPts val="0"/>
              </a:spcAft>
              <a:buSzPts val="1800"/>
              <a:buNone/>
            </a:pPr>
            <a:r>
              <a:rPr lang="en-GB" sz="1000"/>
              <a:t>- Rezolvă o problemă </a:t>
            </a:r>
            <a:endParaRPr sz="1000"/>
          </a:p>
          <a:p>
            <a:pPr indent="0" lvl="0" marL="0" rtl="0" algn="just">
              <a:lnSpc>
                <a:spcPct val="100000"/>
              </a:lnSpc>
              <a:spcBef>
                <a:spcPts val="601"/>
              </a:spcBef>
              <a:spcAft>
                <a:spcPts val="0"/>
              </a:spcAft>
              <a:buSzPts val="1800"/>
              <a:buNone/>
            </a:pPr>
            <a:r>
              <a:rPr lang="en-GB" sz="1000"/>
              <a:t>- Fă ceva amabil </a:t>
            </a:r>
            <a:endParaRPr sz="1000"/>
          </a:p>
          <a:p>
            <a:pPr indent="0" lvl="0" marL="0" rtl="0" algn="just">
              <a:lnSpc>
                <a:spcPct val="100000"/>
              </a:lnSpc>
              <a:spcBef>
                <a:spcPts val="601"/>
              </a:spcBef>
              <a:spcAft>
                <a:spcPts val="0"/>
              </a:spcAft>
              <a:buSzPts val="1800"/>
              <a:buNone/>
            </a:pPr>
            <a:r>
              <a:rPr lang="en-GB" sz="1000"/>
              <a:t>- Remediază ceva care este stricat </a:t>
            </a:r>
            <a:endParaRPr sz="1000"/>
          </a:p>
          <a:p>
            <a:pPr indent="0" lvl="0" marL="0" rtl="0" algn="just">
              <a:lnSpc>
                <a:spcPct val="100000"/>
              </a:lnSpc>
              <a:spcBef>
                <a:spcPts val="601"/>
              </a:spcBef>
              <a:spcAft>
                <a:spcPts val="0"/>
              </a:spcAft>
              <a:buSzPts val="1800"/>
              <a:buNone/>
            </a:pPr>
            <a:r>
              <a:rPr lang="en-GB" sz="1000"/>
              <a:t>- Îmbunătățește-ți sănătatea fizică - Finalizeazăo treabă casnică </a:t>
            </a:r>
            <a:endParaRPr sz="1000"/>
          </a:p>
          <a:p>
            <a:pPr indent="0" lvl="0" marL="0" rtl="0" algn="just">
              <a:lnSpc>
                <a:spcPct val="100000"/>
              </a:lnSpc>
              <a:spcBef>
                <a:spcPts val="601"/>
              </a:spcBef>
              <a:spcAft>
                <a:spcPts val="0"/>
              </a:spcAft>
              <a:buSzPts val="1800"/>
              <a:buNone/>
            </a:pPr>
            <a:r>
              <a:rPr lang="en-GB" sz="1000"/>
              <a:t>- Îmbunătățește o relație</a:t>
            </a:r>
            <a:endParaRPr sz="1000"/>
          </a:p>
        </p:txBody>
      </p:sp>
      <p:grpSp>
        <p:nvGrpSpPr>
          <p:cNvPr id="310" name="Google Shape;310;p22"/>
          <p:cNvGrpSpPr/>
          <p:nvPr/>
        </p:nvGrpSpPr>
        <p:grpSpPr>
          <a:xfrm>
            <a:off x="7964732" y="329097"/>
            <a:ext cx="977040" cy="722852"/>
            <a:chOff x="5255200" y="3006475"/>
            <a:chExt cx="511700" cy="378575"/>
          </a:xfrm>
        </p:grpSpPr>
        <p:sp>
          <p:nvSpPr>
            <p:cNvPr id="311" name="Google Shape;311;p22"/>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12" name="Google Shape;312;p22"/>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3"/>
          <p:cNvSpPr txBox="1"/>
          <p:nvPr>
            <p:ph type="title"/>
          </p:nvPr>
        </p:nvSpPr>
        <p:spPr>
          <a:xfrm>
            <a:off x="577227" y="492649"/>
            <a:ext cx="6866100" cy="63488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200">
                <a:solidFill>
                  <a:srgbClr val="FFB600"/>
                </a:solidFill>
                <a:latin typeface="Raleway Medium"/>
                <a:ea typeface="Raleway Medium"/>
                <a:cs typeface="Raleway Medium"/>
                <a:sym typeface="Raleway Medium"/>
              </a:rPr>
              <a:t>Pentru a afla mai multe despre acest modul:</a:t>
            </a:r>
            <a:endParaRPr sz="3200">
              <a:solidFill>
                <a:srgbClr val="FFB600"/>
              </a:solidFill>
              <a:latin typeface="Raleway Medium"/>
              <a:ea typeface="Raleway Medium"/>
              <a:cs typeface="Raleway Medium"/>
              <a:sym typeface="Raleway Medium"/>
            </a:endParaRPr>
          </a:p>
        </p:txBody>
      </p:sp>
      <p:sp>
        <p:nvSpPr>
          <p:cNvPr id="318" name="Google Shape;318;p23"/>
          <p:cNvSpPr txBox="1"/>
          <p:nvPr>
            <p:ph idx="1" type="body"/>
          </p:nvPr>
        </p:nvSpPr>
        <p:spPr>
          <a:xfrm>
            <a:off x="571472" y="2000246"/>
            <a:ext cx="7567200" cy="2366100"/>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en-GB" sz="1400">
                <a:solidFill>
                  <a:schemeClr val="accent1"/>
                </a:solidFill>
              </a:rPr>
              <a:t>Abilitatea de a avea încredere în sine | Dr. Ivan Joseph | TEDx</a:t>
            </a:r>
            <a:r>
              <a:rPr b="1" lang="en-GB" sz="1300">
                <a:solidFill>
                  <a:schemeClr val="accent1"/>
                </a:solidFill>
              </a:rPr>
              <a:t>: </a:t>
            </a:r>
            <a:r>
              <a:rPr lang="en-GB" sz="1400" u="sng">
                <a:solidFill>
                  <a:schemeClr val="hlink"/>
                </a:solidFill>
                <a:hlinkClick r:id="rId3"/>
              </a:rPr>
              <a:t>www.youtube.com/watch?v=w-HYZv6HzAs</a:t>
            </a:r>
            <a:endParaRPr sz="1300"/>
          </a:p>
          <a:p>
            <a:pPr indent="0" lvl="0" marL="114302" rtl="0" algn="l">
              <a:lnSpc>
                <a:spcPct val="100000"/>
              </a:lnSpc>
              <a:spcBef>
                <a:spcPts val="601"/>
              </a:spcBef>
              <a:spcAft>
                <a:spcPts val="0"/>
              </a:spcAft>
              <a:buSzPts val="1800"/>
              <a:buNone/>
            </a:pPr>
            <a:r>
              <a:t/>
            </a:r>
            <a:endParaRPr b="1" sz="1400">
              <a:solidFill>
                <a:schemeClr val="accent1"/>
              </a:solidFill>
            </a:endParaRPr>
          </a:p>
          <a:p>
            <a:pPr indent="0" lvl="0" marL="114302" rtl="0" algn="l">
              <a:lnSpc>
                <a:spcPct val="100000"/>
              </a:lnSpc>
              <a:spcBef>
                <a:spcPts val="601"/>
              </a:spcBef>
              <a:spcAft>
                <a:spcPts val="0"/>
              </a:spcAft>
              <a:buSzPts val="1800"/>
              <a:buNone/>
            </a:pPr>
            <a:r>
              <a:rPr b="1" lang="en-GB" sz="1400">
                <a:solidFill>
                  <a:schemeClr val="accent1"/>
                </a:solidFill>
              </a:rPr>
              <a:t>3 sfaturi pentru a-ți crește încrederea în tine - TED-Ed:</a:t>
            </a:r>
            <a:r>
              <a:rPr b="1" lang="en-GB" sz="1300">
                <a:solidFill>
                  <a:schemeClr val="accent1"/>
                </a:solidFill>
              </a:rPr>
              <a:t> </a:t>
            </a:r>
            <a:endParaRPr b="1" sz="1300">
              <a:solidFill>
                <a:schemeClr val="accent1"/>
              </a:solidFill>
            </a:endParaRPr>
          </a:p>
          <a:p>
            <a:pPr indent="0" lvl="0" marL="114302" rtl="0" algn="l">
              <a:lnSpc>
                <a:spcPct val="100000"/>
              </a:lnSpc>
              <a:spcBef>
                <a:spcPts val="601"/>
              </a:spcBef>
              <a:spcAft>
                <a:spcPts val="0"/>
              </a:spcAft>
              <a:buSzPts val="1800"/>
              <a:buNone/>
            </a:pPr>
            <a:r>
              <a:rPr lang="en-GB" sz="1300" u="sng">
                <a:solidFill>
                  <a:schemeClr val="hlink"/>
                </a:solidFill>
                <a:hlinkClick r:id="rId4"/>
              </a:rPr>
              <a:t>www.youtube.com/watch?v=l_NYrWqUR40</a:t>
            </a:r>
            <a:endParaRPr b="1" sz="1400">
              <a:solidFill>
                <a:srgbClr val="FFB600"/>
              </a:solidFill>
            </a:endParaRPr>
          </a:p>
          <a:p>
            <a:pPr indent="0" lvl="0" marL="114302" rtl="0" algn="l">
              <a:lnSpc>
                <a:spcPct val="100000"/>
              </a:lnSpc>
              <a:spcBef>
                <a:spcPts val="601"/>
              </a:spcBef>
              <a:spcAft>
                <a:spcPts val="0"/>
              </a:spcAft>
              <a:buSzPts val="1800"/>
              <a:buNone/>
            </a:pPr>
            <a:r>
              <a:t/>
            </a:r>
            <a:endParaRPr b="1" sz="1400">
              <a:solidFill>
                <a:srgbClr val="FFB600"/>
              </a:solidFill>
            </a:endParaRPr>
          </a:p>
          <a:p>
            <a:pPr indent="0" lvl="0" marL="114302" rtl="0" algn="l">
              <a:lnSpc>
                <a:spcPct val="100000"/>
              </a:lnSpc>
              <a:spcBef>
                <a:spcPts val="601"/>
              </a:spcBef>
              <a:spcAft>
                <a:spcPts val="0"/>
              </a:spcAft>
              <a:buSzPts val="1800"/>
              <a:buNone/>
            </a:pPr>
            <a:r>
              <a:rPr b="1" lang="en-GB" sz="1400">
                <a:solidFill>
                  <a:srgbClr val="FFB600"/>
                </a:solidFill>
              </a:rPr>
              <a:t>Proactiv vs Reactiv | Fii Proactiv:</a:t>
            </a:r>
            <a:endParaRPr/>
          </a:p>
          <a:p>
            <a:pPr indent="0" lvl="0" marL="114302" rtl="0" algn="l">
              <a:lnSpc>
                <a:spcPct val="100000"/>
              </a:lnSpc>
              <a:spcBef>
                <a:spcPts val="601"/>
              </a:spcBef>
              <a:spcAft>
                <a:spcPts val="0"/>
              </a:spcAft>
              <a:buSzPts val="1800"/>
              <a:buNone/>
            </a:pPr>
            <a:r>
              <a:rPr lang="en-GB" sz="1400" u="sng">
                <a:latin typeface="Raleway Light"/>
                <a:ea typeface="Raleway Light"/>
                <a:cs typeface="Raleway Light"/>
                <a:sym typeface="Raleway Light"/>
              </a:rPr>
              <a:t>www.youtube.com/watch?v=Tex0zKuLCMg</a:t>
            </a:r>
            <a:endParaRPr sz="1400" u="sng">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t/>
            </a:r>
            <a:endParaRPr sz="1400" u="sng">
              <a:solidFill>
                <a:srgbClr val="2DA8C6"/>
              </a:solidFill>
              <a:latin typeface="Libre Franklin"/>
              <a:ea typeface="Libre Franklin"/>
              <a:cs typeface="Libre Franklin"/>
              <a:sym typeface="Libre Franklin"/>
            </a:endParaRPr>
          </a:p>
          <a:p>
            <a:pPr indent="0" lvl="0" marL="114302" rtl="0" algn="l">
              <a:lnSpc>
                <a:spcPct val="100000"/>
              </a:lnSpc>
              <a:spcBef>
                <a:spcPts val="601"/>
              </a:spcBef>
              <a:spcAft>
                <a:spcPts val="0"/>
              </a:spcAft>
              <a:buSzPts val="1800"/>
              <a:buNone/>
            </a:pPr>
            <a:r>
              <a:t/>
            </a:r>
            <a:endParaRPr b="1" sz="1300">
              <a:solidFill>
                <a:srgbClr val="FFB600"/>
              </a:solidFill>
            </a:endParaRPr>
          </a:p>
        </p:txBody>
      </p:sp>
      <p:grpSp>
        <p:nvGrpSpPr>
          <p:cNvPr id="319" name="Google Shape;319;p23"/>
          <p:cNvGrpSpPr/>
          <p:nvPr/>
        </p:nvGrpSpPr>
        <p:grpSpPr>
          <a:xfrm>
            <a:off x="8089119" y="319162"/>
            <a:ext cx="728350" cy="743348"/>
            <a:chOff x="3955900" y="2984500"/>
            <a:chExt cx="414000" cy="422525"/>
          </a:xfrm>
        </p:grpSpPr>
        <p:sp>
          <p:nvSpPr>
            <p:cNvPr id="320" name="Google Shape;320;p23"/>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21" name="Google Shape;321;p23"/>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22" name="Google Shape;322;p23"/>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1cd5dab90fa_0_0"/>
          <p:cNvSpPr txBox="1"/>
          <p:nvPr>
            <p:ph idx="1" type="body"/>
          </p:nvPr>
        </p:nvSpPr>
        <p:spPr>
          <a:xfrm>
            <a:off x="787425" y="925225"/>
            <a:ext cx="7598700" cy="2982300"/>
          </a:xfrm>
          <a:prstGeom prst="rect">
            <a:avLst/>
          </a:prstGeom>
          <a:noFill/>
          <a:ln>
            <a:noFill/>
          </a:ln>
        </p:spPr>
        <p:txBody>
          <a:bodyPr anchorCtr="0" anchor="ctr" bIns="91425" lIns="91425" spcFirstLastPara="1" rIns="91425" wrap="square" tIns="91425">
            <a:noAutofit/>
          </a:bodyPr>
          <a:lstStyle/>
          <a:p>
            <a:pPr indent="0" lvl="0" marL="38100" rtl="0" algn="ctr">
              <a:lnSpc>
                <a:spcPct val="100000"/>
              </a:lnSpc>
              <a:spcBef>
                <a:spcPts val="601"/>
              </a:spcBef>
              <a:spcAft>
                <a:spcPts val="0"/>
              </a:spcAft>
              <a:buClr>
                <a:schemeClr val="dk1"/>
              </a:buClr>
              <a:buSzPts val="3000"/>
              <a:buFont typeface="Raleway Thin"/>
              <a:buNone/>
            </a:pPr>
            <a:r>
              <a:rPr b="1" lang="en-GB">
                <a:solidFill>
                  <a:srgbClr val="980000"/>
                </a:solidFill>
                <a:latin typeface="Raleway"/>
                <a:ea typeface="Raleway"/>
                <a:cs typeface="Raleway"/>
                <a:sym typeface="Raleway"/>
              </a:rPr>
              <a:t>Dacă vrei ca ceva să fie spus, roagă un bărbat. Dacă vrei ca ceva să fie făcut, roagă o femeie.</a:t>
            </a:r>
            <a:endParaRPr b="1">
              <a:solidFill>
                <a:srgbClr val="980000"/>
              </a:solidFill>
              <a:latin typeface="Raleway"/>
              <a:ea typeface="Raleway"/>
              <a:cs typeface="Raleway"/>
              <a:sym typeface="Raleway"/>
            </a:endParaRPr>
          </a:p>
          <a:p>
            <a:pPr indent="0" lvl="0" marL="38100" rtl="0" algn="ctr">
              <a:lnSpc>
                <a:spcPct val="100000"/>
              </a:lnSpc>
              <a:spcBef>
                <a:spcPts val="601"/>
              </a:spcBef>
              <a:spcAft>
                <a:spcPts val="0"/>
              </a:spcAft>
              <a:buClr>
                <a:schemeClr val="dk1"/>
              </a:buClr>
              <a:buSzPts val="3000"/>
              <a:buFont typeface="Raleway Thin"/>
              <a:buNone/>
            </a:pPr>
            <a:r>
              <a:rPr b="1" i="0" lang="en-GB">
                <a:solidFill>
                  <a:srgbClr val="980000"/>
                </a:solidFill>
                <a:latin typeface="Raleway"/>
                <a:ea typeface="Raleway"/>
                <a:cs typeface="Raleway"/>
                <a:sym typeface="Raleway"/>
              </a:rPr>
              <a:t>Margaret Thatcher</a:t>
            </a:r>
            <a:endParaRPr b="1" i="0">
              <a:solidFill>
                <a:srgbClr val="980000"/>
              </a:solidFill>
              <a:latin typeface="Raleway"/>
              <a:ea typeface="Raleway"/>
              <a:cs typeface="Raleway"/>
              <a:sym typeface="Raleway"/>
            </a:endParaRPr>
          </a:p>
          <a:p>
            <a:pPr indent="0" lvl="0" marL="0" rtl="0" algn="ctr">
              <a:lnSpc>
                <a:spcPct val="100000"/>
              </a:lnSpc>
              <a:spcBef>
                <a:spcPts val="601"/>
              </a:spcBef>
              <a:spcAft>
                <a:spcPts val="0"/>
              </a:spcAft>
              <a:buSzPts val="3000"/>
              <a:buNone/>
            </a:pPr>
            <a:r>
              <a:t/>
            </a:r>
            <a:endParaRPr b="1">
              <a:solidFill>
                <a:srgbClr val="980000"/>
              </a:solidFill>
              <a:latin typeface="Raleway"/>
              <a:ea typeface="Raleway"/>
              <a:cs typeface="Raleway"/>
              <a:sym typeface="Raleway"/>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5"/>
          <p:cNvSpPr txBox="1"/>
          <p:nvPr>
            <p:ph type="title"/>
          </p:nvPr>
        </p:nvSpPr>
        <p:spPr>
          <a:xfrm>
            <a:off x="922001" y="891775"/>
            <a:ext cx="2711700" cy="8574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600"/>
              <a:t>Stabilește un </a:t>
            </a:r>
            <a:r>
              <a:rPr lang="en-GB" sz="3600">
                <a:solidFill>
                  <a:srgbClr val="FFD366"/>
                </a:solidFill>
              </a:rPr>
              <a:t>nou obiectiv </a:t>
            </a:r>
            <a:r>
              <a:rPr lang="en-GB" sz="3600"/>
              <a:t>și finalizează un alt modul!</a:t>
            </a:r>
            <a:endParaRPr sz="3600"/>
          </a:p>
        </p:txBody>
      </p:sp>
      <p:sp>
        <p:nvSpPr>
          <p:cNvPr id="333" name="Google Shape;333;p25"/>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GB"/>
              <a:t>‹#›</a:t>
            </a:fld>
            <a:endParaRPr/>
          </a:p>
        </p:txBody>
      </p:sp>
      <p:grpSp>
        <p:nvGrpSpPr>
          <p:cNvPr id="334" name="Google Shape;334;p25"/>
          <p:cNvGrpSpPr/>
          <p:nvPr/>
        </p:nvGrpSpPr>
        <p:grpSpPr>
          <a:xfrm>
            <a:off x="8152039" y="369833"/>
            <a:ext cx="602425" cy="641836"/>
            <a:chOff x="5970800" y="1619250"/>
            <a:chExt cx="428650" cy="456725"/>
          </a:xfrm>
        </p:grpSpPr>
        <p:sp>
          <p:nvSpPr>
            <p:cNvPr id="335" name="Google Shape;335;p25"/>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36" name="Google Shape;336;p25"/>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37" name="Google Shape;337;p25"/>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38" name="Google Shape;338;p25"/>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39" name="Google Shape;339;p25"/>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grpSp>
      <p:graphicFrame>
        <p:nvGraphicFramePr>
          <p:cNvPr id="340" name="Google Shape;340;p25"/>
          <p:cNvGraphicFramePr/>
          <p:nvPr/>
        </p:nvGraphicFramePr>
        <p:xfrm>
          <a:off x="3925427" y="703846"/>
          <a:ext cx="3000000" cy="3000000"/>
        </p:xfrm>
        <a:graphic>
          <a:graphicData uri="http://schemas.openxmlformats.org/drawingml/2006/table">
            <a:tbl>
              <a:tblPr bandRow="1" firstRow="1">
                <a:noFill/>
                <a:tableStyleId>{7981A45D-FFED-4B68-9235-3734BBBE9A37}</a:tableStyleId>
              </a:tblPr>
              <a:tblGrid>
                <a:gridCol w="3819725"/>
              </a:tblGrid>
              <a:tr h="466275">
                <a:tc>
                  <a:txBody>
                    <a:bodyPr/>
                    <a:lstStyle/>
                    <a:p>
                      <a:pPr indent="0" lvl="0" marL="0" marR="0" rtl="0" algn="l">
                        <a:lnSpc>
                          <a:spcPct val="100000"/>
                        </a:lnSpc>
                        <a:spcBef>
                          <a:spcPts val="0"/>
                        </a:spcBef>
                        <a:spcAft>
                          <a:spcPts val="0"/>
                        </a:spcAft>
                        <a:buNone/>
                      </a:pPr>
                      <a:r>
                        <a:rPr b="1" i="0" lang="en-GB" sz="1400" u="none" cap="none" strike="noStrike">
                          <a:solidFill>
                            <a:srgbClr val="000000"/>
                          </a:solidFill>
                          <a:latin typeface="Arial"/>
                          <a:ea typeface="Arial"/>
                          <a:cs typeface="Arial"/>
                          <a:sym typeface="Arial"/>
                        </a:rPr>
                        <a:t>Perfecţionarea abilităţilor soft</a:t>
                      </a:r>
                      <a:endParaRPr b="0" i="0" sz="1400" u="none" cap="none" strike="noStrike">
                        <a:solidFill>
                          <a:srgbClr val="000000"/>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B600"/>
                    </a:solidFill>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Raleway Thin"/>
                          <a:ea typeface="Raleway Thin"/>
                          <a:cs typeface="Raleway Thin"/>
                          <a:sym typeface="Raleway Thin"/>
                        </a:rPr>
                        <a:t>M6: </a:t>
                      </a:r>
                      <a:r>
                        <a:rPr b="1" i="0" lang="en-GB" sz="1000" u="none" cap="none" strike="noStrike">
                          <a:solidFill>
                            <a:schemeClr val="dk1"/>
                          </a:solidFill>
                          <a:latin typeface="Raleway Thin"/>
                          <a:ea typeface="Raleway Thin"/>
                          <a:cs typeface="Raleway Thin"/>
                          <a:sym typeface="Raleway Thin"/>
                        </a:rPr>
                        <a:t>Competențe de comunicare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Raleway Thin"/>
                          <a:ea typeface="Raleway Thin"/>
                          <a:cs typeface="Raleway Thin"/>
                          <a:sym typeface="Raleway Thin"/>
                        </a:rPr>
                        <a:t>M7: </a:t>
                      </a:r>
                      <a:r>
                        <a:rPr b="1" i="0" lang="en-GB" sz="1000" u="none" cap="none" strike="noStrike">
                          <a:solidFill>
                            <a:schemeClr val="dk1"/>
                          </a:solidFill>
                          <a:latin typeface="Raleway Thin"/>
                          <a:ea typeface="Raleway Thin"/>
                          <a:cs typeface="Raleway Thin"/>
                          <a:sym typeface="Raleway Thin"/>
                        </a:rPr>
                        <a:t>Motivarea și autonomia personală</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Raleway Thin"/>
                          <a:ea typeface="Raleway Thin"/>
                          <a:cs typeface="Raleway Thin"/>
                          <a:sym typeface="Raleway Thin"/>
                        </a:rPr>
                        <a:t>M8: </a:t>
                      </a:r>
                      <a:r>
                        <a:rPr b="1" i="0" lang="en-GB" sz="1000" u="none" cap="none" strike="noStrike">
                          <a:solidFill>
                            <a:srgbClr val="000000"/>
                          </a:solidFill>
                          <a:latin typeface="Raleway Thin"/>
                          <a:ea typeface="Raleway Thin"/>
                          <a:cs typeface="Raleway Thin"/>
                          <a:sym typeface="Raleway Thin"/>
                        </a:rPr>
                        <a:t>Managementul timpului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Raleway Thin"/>
                          <a:ea typeface="Raleway Thin"/>
                          <a:cs typeface="Raleway Thin"/>
                          <a:sym typeface="Raleway Thin"/>
                        </a:rPr>
                        <a:t>M9: </a:t>
                      </a:r>
                      <a:r>
                        <a:rPr b="1" i="0" lang="en-GB" sz="1000" u="none" cap="none" strike="noStrike">
                          <a:solidFill>
                            <a:srgbClr val="000000"/>
                          </a:solidFill>
                          <a:latin typeface="Raleway Thin"/>
                          <a:ea typeface="Raleway Thin"/>
                          <a:cs typeface="Raleway Thin"/>
                          <a:sym typeface="Raleway Thin"/>
                        </a:rPr>
                        <a:t>Echilibrul profesie-viață personală</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Raleway Thin"/>
                          <a:ea typeface="Raleway Thin"/>
                          <a:cs typeface="Raleway Thin"/>
                          <a:sym typeface="Raleway Thin"/>
                        </a:rPr>
                        <a:t>M10: </a:t>
                      </a:r>
                      <a:r>
                        <a:rPr b="1" i="0" lang="en-GB" sz="1000" u="none" cap="none" strike="noStrike">
                          <a:solidFill>
                            <a:srgbClr val="000000"/>
                          </a:solidFill>
                          <a:latin typeface="Raleway Thin"/>
                          <a:ea typeface="Raleway Thin"/>
                          <a:cs typeface="Raleway Thin"/>
                          <a:sym typeface="Raleway Thin"/>
                        </a:rPr>
                        <a:t>Stabilirea obiectivelor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Raleway Thin"/>
                          <a:ea typeface="Raleway Thin"/>
                          <a:cs typeface="Raleway Thin"/>
                          <a:sym typeface="Raleway Thin"/>
                        </a:rPr>
                        <a:t>M11: </a:t>
                      </a:r>
                      <a:r>
                        <a:rPr b="1" i="0" lang="en-GB" sz="1000" u="none" cap="none" strike="noStrike">
                          <a:solidFill>
                            <a:srgbClr val="000000"/>
                          </a:solidFill>
                          <a:latin typeface="Raleway Thin"/>
                          <a:ea typeface="Raleway Thin"/>
                          <a:cs typeface="Raleway Thin"/>
                          <a:sym typeface="Raleway Thin"/>
                        </a:rPr>
                        <a:t>Rezolvarea problemelor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Raleway Thin"/>
                          <a:ea typeface="Raleway Thin"/>
                          <a:cs typeface="Raleway Thin"/>
                          <a:sym typeface="Raleway Thin"/>
                        </a:rPr>
                        <a:t>M12: </a:t>
                      </a:r>
                      <a:r>
                        <a:rPr b="1" i="0" lang="en-GB" sz="1000" u="none" cap="none" strike="noStrike">
                          <a:solidFill>
                            <a:srgbClr val="000000"/>
                          </a:solidFill>
                          <a:latin typeface="Raleway Thin"/>
                          <a:ea typeface="Raleway Thin"/>
                          <a:cs typeface="Raleway Thin"/>
                          <a:sym typeface="Raleway Thin"/>
                        </a:rPr>
                        <a:t>Promovarea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5375">
                <a:tc>
                  <a:txBody>
                    <a:bodyPr/>
                    <a:lstStyle/>
                    <a:p>
                      <a:pPr indent="0" lvl="0" marL="0" marR="0" rtl="0" algn="l">
                        <a:lnSpc>
                          <a:spcPct val="100000"/>
                        </a:lnSpc>
                        <a:spcBef>
                          <a:spcPts val="0"/>
                        </a:spcBef>
                        <a:spcAft>
                          <a:spcPts val="0"/>
                        </a:spcAft>
                        <a:buNone/>
                      </a:pPr>
                      <a:r>
                        <a:rPr b="1" i="0" lang="en-GB" sz="1000" u="none" cap="none" strike="noStrike">
                          <a:solidFill>
                            <a:srgbClr val="FFB600"/>
                          </a:solidFill>
                          <a:latin typeface="Raleway Thin"/>
                          <a:ea typeface="Raleway Thin"/>
                          <a:cs typeface="Raleway Thin"/>
                          <a:sym typeface="Raleway Thin"/>
                        </a:rPr>
                        <a:t>M13: </a:t>
                      </a:r>
                      <a:r>
                        <a:rPr b="1" i="0" lang="en-GB" sz="1000" u="none" cap="none" strike="noStrike">
                          <a:solidFill>
                            <a:srgbClr val="000000"/>
                          </a:solidFill>
                          <a:latin typeface="Raleway Thin"/>
                          <a:ea typeface="Raleway Thin"/>
                          <a:cs typeface="Raleway Thin"/>
                          <a:sym typeface="Raleway Thin"/>
                        </a:rPr>
                        <a:t>Aptitudini de prezentare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6"/>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GB" sz="700"/>
              <a:t>Sprijinul Comisiei Europene pentru producerea acestei publicații nu constituie o aprobare a conținutului, care reflectă doar opiniile autorilor, iar Comisia nu poate fi făcută responsabilă pentru nicio utilizare care poate fi făcută a informațiilor conținute în aceasta.</a:t>
            </a:r>
            <a:endParaRPr/>
          </a:p>
          <a:p>
            <a:pPr indent="0" lvl="0" marL="0" rtl="0" algn="l">
              <a:lnSpc>
                <a:spcPct val="100000"/>
              </a:lnSpc>
              <a:spcBef>
                <a:spcPts val="0"/>
              </a:spcBef>
              <a:spcAft>
                <a:spcPts val="0"/>
              </a:spcAft>
              <a:buSzPts val="1800"/>
              <a:buNone/>
            </a:pPr>
            <a:r>
              <a:rPr lang="en-GB" sz="700"/>
              <a:t>Numar proiect 2021-1-RO01-KA220-ADU-000026741</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id="346" name="Google Shape;346;p26"/>
          <p:cNvPicPr preferRelativeResize="0"/>
          <p:nvPr/>
        </p:nvPicPr>
        <p:blipFill rotWithShape="1">
          <a:blip r:embed="rId3">
            <a:alphaModFix/>
          </a:blip>
          <a:srcRect b="0" l="0" r="0" t="0"/>
          <a:stretch/>
        </p:blipFill>
        <p:spPr>
          <a:xfrm>
            <a:off x="6997148" y="416610"/>
            <a:ext cx="1763711" cy="1324726"/>
          </a:xfrm>
          <a:prstGeom prst="rect">
            <a:avLst/>
          </a:prstGeom>
          <a:noFill/>
          <a:ln>
            <a:noFill/>
          </a:ln>
        </p:spPr>
      </p:pic>
      <p:pic>
        <p:nvPicPr>
          <p:cNvPr descr="Text&#10;&#10;Description automatically generated with medium confidence" id="347" name="Google Shape;347;p26"/>
          <p:cNvPicPr preferRelativeResize="0"/>
          <p:nvPr/>
        </p:nvPicPr>
        <p:blipFill rotWithShape="1">
          <a:blip r:embed="rId4">
            <a:alphaModFix/>
          </a:blip>
          <a:srcRect b="0" l="0" r="0" t="0"/>
          <a:stretch/>
        </p:blipFill>
        <p:spPr>
          <a:xfrm>
            <a:off x="922001" y="4031027"/>
            <a:ext cx="2838616" cy="595528"/>
          </a:xfrm>
          <a:prstGeom prst="rect">
            <a:avLst/>
          </a:prstGeom>
          <a:noFill/>
          <a:ln>
            <a:noFill/>
          </a:ln>
        </p:spPr>
      </p:pic>
      <p:pic>
        <p:nvPicPr>
          <p:cNvPr id="348" name="Google Shape;348;p26"/>
          <p:cNvPicPr preferRelativeResize="0"/>
          <p:nvPr/>
        </p:nvPicPr>
        <p:blipFill rotWithShape="1">
          <a:blip r:embed="rId5">
            <a:alphaModFix/>
          </a:blip>
          <a:srcRect b="0" l="0" r="0" t="0"/>
          <a:stretch/>
        </p:blipFill>
        <p:spPr>
          <a:xfrm>
            <a:off x="922001" y="795261"/>
            <a:ext cx="5894599" cy="2753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
          <p:cNvSpPr txBox="1"/>
          <p:nvPr>
            <p:ph idx="1" type="body"/>
          </p:nvPr>
        </p:nvSpPr>
        <p:spPr>
          <a:xfrm>
            <a:off x="1765993" y="1072662"/>
            <a:ext cx="5629801" cy="2920154"/>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en-GB"/>
              <a:t>Nu există limită pentru ceea ce noi, ca femei, putem realiza.</a:t>
            </a:r>
            <a:endParaRPr/>
          </a:p>
          <a:p>
            <a:pPr indent="0" lvl="0" marL="0" rtl="0" algn="ctr">
              <a:lnSpc>
                <a:spcPct val="100000"/>
              </a:lnSpc>
              <a:spcBef>
                <a:spcPts val="601"/>
              </a:spcBef>
              <a:spcAft>
                <a:spcPts val="0"/>
              </a:spcAft>
              <a:buSzPts val="3000"/>
              <a:buNone/>
            </a:pPr>
            <a:r>
              <a:rPr i="0" lang="en-GB"/>
              <a:t>Michelle Obama</a:t>
            </a:r>
            <a:endParaRPr i="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txBox="1"/>
          <p:nvPr>
            <p:ph type="ctrTitle"/>
          </p:nvPr>
        </p:nvSpPr>
        <p:spPr>
          <a:xfrm>
            <a:off x="685802" y="2158584"/>
            <a:ext cx="7772400" cy="184379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GB">
                <a:solidFill>
                  <a:srgbClr val="FFFFFF"/>
                </a:solidFill>
                <a:latin typeface="Raleway"/>
                <a:ea typeface="Raleway"/>
                <a:cs typeface="Raleway"/>
                <a:sym typeface="Raleway"/>
              </a:rPr>
              <a:t>M7: </a:t>
            </a:r>
            <a:r>
              <a:rPr b="1" lang="en-GB">
                <a:solidFill>
                  <a:schemeClr val="lt1"/>
                </a:solidFill>
              </a:rPr>
              <a:t>Motivația și autonomia personală</a:t>
            </a:r>
            <a:endParaRPr>
              <a:solidFill>
                <a:srgbClr val="981C22"/>
              </a:solidFill>
            </a:endParaRPr>
          </a:p>
        </p:txBody>
      </p:sp>
      <p:sp>
        <p:nvSpPr>
          <p:cNvPr id="87" name="Google Shape;87;p1"/>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GB" sz="2800"/>
              <a:t>Elaborat de: Comune di Castiglione del Lago</a:t>
            </a:r>
            <a:endParaRPr b="1" sz="2800"/>
          </a:p>
        </p:txBody>
      </p:sp>
      <p:sp>
        <p:nvSpPr>
          <p:cNvPr id="88" name="Google Shape;88;p1"/>
          <p:cNvSpPr txBox="1"/>
          <p:nvPr/>
        </p:nvSpPr>
        <p:spPr>
          <a:xfrm>
            <a:off x="7811324" y="0"/>
            <a:ext cx="960900" cy="139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981C22"/>
                </a:solidFill>
                <a:latin typeface="Raleway Thin"/>
                <a:ea typeface="Raleway Thin"/>
                <a:cs typeface="Raleway Thin"/>
                <a:sym typeface="Raleway Thin"/>
              </a:rPr>
              <a:t>7</a:t>
            </a:r>
            <a:endParaRPr b="0" i="0" sz="9600" u="none" cap="none" strike="noStrike">
              <a:solidFill>
                <a:srgbClr val="981C22"/>
              </a:solidFill>
              <a:latin typeface="Raleway Thin"/>
              <a:ea typeface="Raleway Thin"/>
              <a:cs typeface="Raleway Thin"/>
              <a:sym typeface="Raleway Th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3"/>
          <p:cNvSpPr txBox="1"/>
          <p:nvPr>
            <p:ph type="title"/>
          </p:nvPr>
        </p:nvSpPr>
        <p:spPr>
          <a:xfrm>
            <a:off x="922001" y="663176"/>
            <a:ext cx="6866100" cy="126732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200"/>
              <a:t>După parcurgerea acestui modul,</a:t>
            </a:r>
            <a:br>
              <a:rPr lang="en-GB" sz="3200"/>
            </a:br>
            <a:r>
              <a:rPr lang="en-GB" sz="3200">
                <a:solidFill>
                  <a:srgbClr val="FFB600"/>
                </a:solidFill>
              </a:rPr>
              <a:t>veți putea </a:t>
            </a:r>
            <a:r>
              <a:rPr lang="en-GB" sz="3200"/>
              <a:t>să:</a:t>
            </a:r>
            <a:endParaRPr b="1" sz="3200">
              <a:latin typeface="Raleway ExtraLight"/>
              <a:ea typeface="Raleway ExtraLight"/>
              <a:cs typeface="Raleway ExtraLight"/>
              <a:sym typeface="Raleway ExtraLight"/>
            </a:endParaRPr>
          </a:p>
        </p:txBody>
      </p:sp>
      <p:sp>
        <p:nvSpPr>
          <p:cNvPr id="94" name="Google Shape;94;p3"/>
          <p:cNvSpPr txBox="1"/>
          <p:nvPr>
            <p:ph idx="1" type="body"/>
          </p:nvPr>
        </p:nvSpPr>
        <p:spPr>
          <a:xfrm>
            <a:off x="922001" y="1930500"/>
            <a:ext cx="2332201" cy="277866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400"/>
              <a:buNone/>
            </a:pPr>
            <a:r>
              <a:t/>
            </a:r>
            <a:endParaRPr>
              <a:latin typeface="Raleway Medium"/>
              <a:ea typeface="Raleway Medium"/>
              <a:cs typeface="Raleway Medium"/>
              <a:sym typeface="Raleway Medium"/>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Descrieți motivația</a:t>
            </a:r>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Deosebiți stima de sine de încrederea în sine</a:t>
            </a:r>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Ilustrați relația dintre învățarea activă și proactivitate</a:t>
            </a:r>
            <a:endParaRPr>
              <a:latin typeface="Raleway Medium"/>
              <a:ea typeface="Raleway Medium"/>
              <a:cs typeface="Raleway Medium"/>
              <a:sym typeface="Raleway Medium"/>
            </a:endParaRPr>
          </a:p>
        </p:txBody>
      </p:sp>
      <p:sp>
        <p:nvSpPr>
          <p:cNvPr id="95" name="Google Shape;95;p3"/>
          <p:cNvSpPr txBox="1"/>
          <p:nvPr>
            <p:ph idx="2" type="body"/>
          </p:nvPr>
        </p:nvSpPr>
        <p:spPr>
          <a:xfrm>
            <a:off x="3373779" y="1930500"/>
            <a:ext cx="2451779" cy="277866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400"/>
              <a:buNone/>
            </a:pPr>
            <a:r>
              <a:t/>
            </a:r>
            <a:endParaRPr>
              <a:latin typeface="Raleway Medium"/>
              <a:ea typeface="Raleway Medium"/>
              <a:cs typeface="Raleway Medium"/>
              <a:sym typeface="Raleway Medium"/>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Identificați factorii care afectează propria motivație</a:t>
            </a:r>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Numiți propriile trăsături de stima de sine și încredere în sine</a:t>
            </a:r>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Enumerați diferite metodologii de învățare activă</a:t>
            </a:r>
            <a:endParaRPr>
              <a:latin typeface="Raleway Medium"/>
              <a:ea typeface="Raleway Medium"/>
              <a:cs typeface="Raleway Medium"/>
              <a:sym typeface="Raleway Medium"/>
            </a:endParaRPr>
          </a:p>
          <a:p>
            <a:pPr indent="0" lvl="0" marL="139702" rtl="0" algn="l">
              <a:lnSpc>
                <a:spcPct val="100000"/>
              </a:lnSpc>
              <a:spcBef>
                <a:spcPts val="601"/>
              </a:spcBef>
              <a:spcAft>
                <a:spcPts val="0"/>
              </a:spcAft>
              <a:buSzPts val="1400"/>
              <a:buNone/>
            </a:pPr>
            <a:r>
              <a:t/>
            </a:r>
            <a:endParaRPr>
              <a:latin typeface="Raleway Medium"/>
              <a:ea typeface="Raleway Medium"/>
              <a:cs typeface="Raleway Medium"/>
              <a:sym typeface="Raleway Medium"/>
            </a:endParaRPr>
          </a:p>
        </p:txBody>
      </p:sp>
      <p:sp>
        <p:nvSpPr>
          <p:cNvPr id="96" name="Google Shape;96;p3"/>
          <p:cNvSpPr txBox="1"/>
          <p:nvPr>
            <p:ph idx="3" type="body"/>
          </p:nvPr>
        </p:nvSpPr>
        <p:spPr>
          <a:xfrm>
            <a:off x="5825558" y="1930500"/>
            <a:ext cx="2966750" cy="277866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400"/>
              <a:buNone/>
            </a:pPr>
            <a:r>
              <a:t/>
            </a:r>
            <a:endParaRPr>
              <a:latin typeface="Raleway Medium"/>
              <a:ea typeface="Raleway Medium"/>
              <a:cs typeface="Raleway Medium"/>
              <a:sym typeface="Raleway Medium"/>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Gestionați propriile niveluri de motivație</a:t>
            </a:r>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Faceți față factorilor care ar putea submina stima de sine și încrederea în sine</a:t>
            </a:r>
            <a:endParaRPr/>
          </a:p>
          <a:p>
            <a:pPr indent="-285750" lvl="0" marL="285750" rtl="0" algn="l">
              <a:lnSpc>
                <a:spcPct val="100000"/>
              </a:lnSpc>
              <a:spcBef>
                <a:spcPts val="601"/>
              </a:spcBef>
              <a:spcAft>
                <a:spcPts val="0"/>
              </a:spcAft>
              <a:buSzPts val="1400"/>
              <a:buFont typeface="Noto Sans Symbols"/>
              <a:buChar char="▪"/>
            </a:pPr>
            <a:r>
              <a:rPr lang="en-GB" sz="1400">
                <a:solidFill>
                  <a:srgbClr val="666666"/>
                </a:solidFill>
              </a:rPr>
              <a:t>Încorporați metode proactive de învățare atât în ​​​​aspectele vieții personale, cât și în cele profesionale</a:t>
            </a:r>
            <a:endParaRPr>
              <a:latin typeface="Raleway Medium"/>
              <a:ea typeface="Raleway Medium"/>
              <a:cs typeface="Raleway Medium"/>
              <a:sym typeface="Raleway Medium"/>
            </a:endParaRPr>
          </a:p>
        </p:txBody>
      </p:sp>
      <p:pic>
        <p:nvPicPr>
          <p:cNvPr id="97" name="Google Shape;97;p3"/>
          <p:cNvPicPr preferRelativeResize="0"/>
          <p:nvPr/>
        </p:nvPicPr>
        <p:blipFill rotWithShape="1">
          <a:blip r:embed="rId3">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4"/>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en-GB">
                <a:solidFill>
                  <a:schemeClr val="dk1"/>
                </a:solidFill>
                <a:latin typeface="Raleway Thin"/>
                <a:ea typeface="Raleway Thin"/>
                <a:cs typeface="Raleway Thin"/>
                <a:sym typeface="Raleway Thin"/>
              </a:rPr>
              <a:t>Teorii despre motivație</a:t>
            </a:r>
            <a:endParaRPr/>
          </a:p>
        </p:txBody>
      </p:sp>
      <p:pic>
        <p:nvPicPr>
          <p:cNvPr id="103" name="Google Shape;103;p4"/>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ph type="title"/>
          </p:nvPr>
        </p:nvSpPr>
        <p:spPr>
          <a:xfrm>
            <a:off x="541001" y="393901"/>
            <a:ext cx="7688598" cy="181737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GB" sz="3600"/>
              <a:t>Ce știi despre</a:t>
            </a:r>
            <a:r>
              <a:rPr lang="en-GB" sz="3600">
                <a:latin typeface="Raleway ExtraLight"/>
                <a:ea typeface="Raleway ExtraLight"/>
                <a:cs typeface="Raleway ExtraLight"/>
                <a:sym typeface="Raleway ExtraLight"/>
              </a:rPr>
              <a:t>: </a:t>
            </a:r>
            <a:br>
              <a:rPr lang="en-GB" sz="3600">
                <a:latin typeface="Raleway ExtraLight"/>
                <a:ea typeface="Raleway ExtraLight"/>
                <a:cs typeface="Raleway ExtraLight"/>
                <a:sym typeface="Raleway ExtraLight"/>
              </a:rPr>
            </a:br>
            <a:r>
              <a:rPr lang="en-GB" sz="3600">
                <a:solidFill>
                  <a:srgbClr val="FFD366"/>
                </a:solidFill>
                <a:latin typeface="Raleway ExtraLight"/>
                <a:ea typeface="Raleway ExtraLight"/>
                <a:cs typeface="Raleway ExtraLight"/>
                <a:sym typeface="Raleway ExtraLight"/>
              </a:rPr>
              <a:t>Motivație și autonomie personală?</a:t>
            </a:r>
            <a:endParaRPr sz="3600">
              <a:solidFill>
                <a:srgbClr val="FFD366"/>
              </a:solidFill>
              <a:latin typeface="Raleway ExtraLight"/>
              <a:ea typeface="Raleway ExtraLight"/>
              <a:cs typeface="Raleway ExtraLight"/>
              <a:sym typeface="Raleway ExtraLight"/>
            </a:endParaRPr>
          </a:p>
        </p:txBody>
      </p:sp>
      <p:sp>
        <p:nvSpPr>
          <p:cNvPr id="109" name="Google Shape;109;p5"/>
          <p:cNvSpPr txBox="1"/>
          <p:nvPr>
            <p:ph idx="1" type="body"/>
          </p:nvPr>
        </p:nvSpPr>
        <p:spPr>
          <a:xfrm>
            <a:off x="541001" y="2660009"/>
            <a:ext cx="8069598" cy="1768058"/>
          </a:xfrm>
          <a:prstGeom prst="rect">
            <a:avLst/>
          </a:prstGeom>
          <a:noFill/>
          <a:ln>
            <a:noFill/>
          </a:ln>
        </p:spPr>
        <p:txBody>
          <a:bodyPr anchorCtr="0" anchor="t" bIns="91425" lIns="91425" spcFirstLastPara="1" rIns="91425" wrap="square" tIns="91425">
            <a:noAutofit/>
          </a:bodyPr>
          <a:lstStyle/>
          <a:p>
            <a:pPr indent="0" lvl="0" marL="7938" rtl="0" algn="just">
              <a:lnSpc>
                <a:spcPct val="100000"/>
              </a:lnSpc>
              <a:spcBef>
                <a:spcPts val="0"/>
              </a:spcBef>
              <a:spcAft>
                <a:spcPts val="0"/>
              </a:spcAft>
              <a:buClr>
                <a:schemeClr val="dk2"/>
              </a:buClr>
              <a:buSzPts val="1300"/>
              <a:buNone/>
            </a:pPr>
            <a:r>
              <a:rPr lang="en-GB" sz="1300"/>
              <a:t>Prin </a:t>
            </a:r>
            <a:r>
              <a:rPr lang="en-GB" sz="1300">
                <a:solidFill>
                  <a:srgbClr val="FFD366"/>
                </a:solidFill>
              </a:rPr>
              <a:t>motivație</a:t>
            </a:r>
            <a:r>
              <a:rPr lang="en-GB" sz="1300"/>
              <a:t> înțelegem acea stare sau condiție internă care, generată de o nevoie sau necesitate, împinge indivizii să acționeze pentru atingerea unui anumit scop. Din punct de vedere psihologic este definit ca motivul acțiunilor noastre și ca scop pe care îl urmărim.</a:t>
            </a:r>
            <a:endParaRPr/>
          </a:p>
          <a:p>
            <a:pPr indent="0" lvl="0" marL="7938" rtl="0" algn="just">
              <a:lnSpc>
                <a:spcPct val="100000"/>
              </a:lnSpc>
              <a:spcBef>
                <a:spcPts val="0"/>
              </a:spcBef>
              <a:spcAft>
                <a:spcPts val="0"/>
              </a:spcAft>
              <a:buClr>
                <a:schemeClr val="dk2"/>
              </a:buClr>
              <a:buSzPts val="1300"/>
              <a:buNone/>
            </a:pPr>
            <a:r>
              <a:t/>
            </a:r>
            <a:endParaRPr sz="1300"/>
          </a:p>
          <a:p>
            <a:pPr indent="0" lvl="0" marL="7938" rtl="0" algn="just">
              <a:lnSpc>
                <a:spcPct val="100000"/>
              </a:lnSpc>
              <a:spcBef>
                <a:spcPts val="0"/>
              </a:spcBef>
              <a:spcAft>
                <a:spcPts val="0"/>
              </a:spcAft>
              <a:buClr>
                <a:schemeClr val="dk2"/>
              </a:buClr>
              <a:buSzPts val="1300"/>
              <a:buNone/>
            </a:pPr>
            <a:r>
              <a:rPr lang="en-GB" sz="1300"/>
              <a:t>Termenul de </a:t>
            </a:r>
            <a:r>
              <a:rPr lang="en-GB" sz="1300">
                <a:solidFill>
                  <a:srgbClr val="FFD366"/>
                </a:solidFill>
              </a:rPr>
              <a:t>autonomie</a:t>
            </a:r>
            <a:r>
              <a:rPr lang="en-GB" sz="1300"/>
              <a:t> înseamnă în schimb „creștere a puterii” și se exprimă în posibilitatea persoanei de a se simți responsabil și protagonist al propriei vieți; înseamnă să știi să fii inovator și generativ, să știi să mobilizezi tot ce e mai bun din tine pentru propria exprimare și creștere.</a:t>
            </a:r>
            <a:endParaRPr sz="1300"/>
          </a:p>
        </p:txBody>
      </p:sp>
      <p:sp>
        <p:nvSpPr>
          <p:cNvPr id="110" name="Google Shape;110;p5"/>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6"/>
          <p:cNvSpPr txBox="1"/>
          <p:nvPr>
            <p:ph idx="1" type="body"/>
          </p:nvPr>
        </p:nvSpPr>
        <p:spPr>
          <a:xfrm>
            <a:off x="633046" y="541020"/>
            <a:ext cx="4160154" cy="4145279"/>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1"/>
              </a:spcBef>
              <a:spcAft>
                <a:spcPts val="0"/>
              </a:spcAft>
              <a:buSzPts val="1800"/>
              <a:buNone/>
            </a:pPr>
            <a:r>
              <a:rPr lang="en-GB" sz="1200"/>
              <a:t>Cele două concepte, expuse anterior, sunt strâns legate între ele, întrucât auto-împuternicirea, înțeleasă ca o cale de creștere și îmbunătățire, permite individului să experimenteze bunăstarea mentală și motivația.</a:t>
            </a:r>
            <a:endParaRPr/>
          </a:p>
          <a:p>
            <a:pPr indent="0" lvl="0" marL="0" rtl="0" algn="just">
              <a:lnSpc>
                <a:spcPct val="100000"/>
              </a:lnSpc>
              <a:spcBef>
                <a:spcPts val="601"/>
              </a:spcBef>
              <a:spcAft>
                <a:spcPts val="0"/>
              </a:spcAft>
              <a:buSzPts val="1800"/>
              <a:buNone/>
            </a:pPr>
            <a:r>
              <a:rPr lang="en-GB" sz="1200"/>
              <a:t>Motivația, menită tocmai ca un impuls de a acționa, poate fi:</a:t>
            </a:r>
            <a:endParaRPr/>
          </a:p>
          <a:p>
            <a:pPr indent="0" lvl="0" marL="0" rtl="0" algn="just">
              <a:lnSpc>
                <a:spcPct val="100000"/>
              </a:lnSpc>
              <a:spcBef>
                <a:spcPts val="601"/>
              </a:spcBef>
              <a:spcAft>
                <a:spcPts val="0"/>
              </a:spcAft>
              <a:buSzPts val="1800"/>
              <a:buNone/>
            </a:pPr>
            <a:r>
              <a:rPr lang="en-GB" sz="1200">
                <a:solidFill>
                  <a:srgbClr val="FFB566"/>
                </a:solidFill>
              </a:rPr>
              <a:t>Motivația extrinsecă</a:t>
            </a:r>
            <a:r>
              <a:rPr lang="en-GB" sz="1200"/>
              <a:t>: Acest tip de motivație se referă la factori care sunt în afara persoanei, cum ar fi bonusurile (creșterea salariului, recompense), recunoașterea socială și laudele.</a:t>
            </a:r>
            <a:endParaRPr/>
          </a:p>
          <a:p>
            <a:pPr indent="0" lvl="0" marL="0" rtl="0" algn="just">
              <a:lnSpc>
                <a:spcPct val="100000"/>
              </a:lnSpc>
              <a:spcBef>
                <a:spcPts val="601"/>
              </a:spcBef>
              <a:spcAft>
                <a:spcPts val="0"/>
              </a:spcAft>
              <a:buSzPts val="1800"/>
              <a:buNone/>
            </a:pPr>
            <a:r>
              <a:rPr lang="en-GB" sz="1200">
                <a:solidFill>
                  <a:srgbClr val="FFB566"/>
                </a:solidFill>
              </a:rPr>
              <a:t>Motivația intrinsecă: </a:t>
            </a:r>
            <a:r>
              <a:rPr lang="en-GB" sz="1200"/>
              <a:t>Motivația intrinsecă este un tip de motivație care apare în interiorul individului. De exemplu, satisfacția personală și un sentiment de realizare sunt două tipuri de motivații intrinseci.</a:t>
            </a:r>
            <a:endParaRPr/>
          </a:p>
          <a:p>
            <a:pPr indent="0" lvl="0" marL="0" rtl="0" algn="just">
              <a:lnSpc>
                <a:spcPct val="100000"/>
              </a:lnSpc>
              <a:spcBef>
                <a:spcPts val="601"/>
              </a:spcBef>
              <a:spcAft>
                <a:spcPts val="0"/>
              </a:spcAft>
              <a:buSzPts val="1800"/>
              <a:buNone/>
            </a:pPr>
            <a:r>
              <a:rPr lang="en-GB" sz="1200"/>
              <a:t>Cele două motivații pot funcționa simultan, dar când predomină cea intrinsecă, se obțin inevitabil rezultate mai bune, deoarece este indisolubil legată de individ și de voința acestuia.</a:t>
            </a:r>
            <a:endParaRPr sz="1200"/>
          </a:p>
        </p:txBody>
      </p:sp>
      <p:sp>
        <p:nvSpPr>
          <p:cNvPr id="116" name="Google Shape;116;p6"/>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pic>
        <p:nvPicPr>
          <p:cNvPr id="117" name="Google Shape;117;p6"/>
          <p:cNvPicPr preferRelativeResize="0"/>
          <p:nvPr/>
        </p:nvPicPr>
        <p:blipFill rotWithShape="1">
          <a:blip r:embed="rId3">
            <a:alphaModFix/>
          </a:blip>
          <a:srcRect b="0" l="0" r="0" t="0"/>
          <a:stretch/>
        </p:blipFill>
        <p:spPr>
          <a:xfrm>
            <a:off x="6029849" y="2011569"/>
            <a:ext cx="1341120" cy="1335024"/>
          </a:xfrm>
          <a:prstGeom prst="rect">
            <a:avLst/>
          </a:prstGeom>
          <a:noFill/>
          <a:ln>
            <a:noFill/>
          </a:ln>
        </p:spPr>
      </p:pic>
      <p:pic>
        <p:nvPicPr>
          <p:cNvPr id="118" name="Google Shape;118;p6"/>
          <p:cNvPicPr preferRelativeResize="0"/>
          <p:nvPr/>
        </p:nvPicPr>
        <p:blipFill rotWithShape="1">
          <a:blip r:embed="rId4">
            <a:alphaModFix/>
          </a:blip>
          <a:srcRect b="0" l="0" r="0" t="0"/>
          <a:stretch/>
        </p:blipFill>
        <p:spPr>
          <a:xfrm>
            <a:off x="7056917" y="1179266"/>
            <a:ext cx="530352" cy="530352"/>
          </a:xfrm>
          <a:prstGeom prst="rect">
            <a:avLst/>
          </a:prstGeom>
          <a:noFill/>
          <a:ln>
            <a:noFill/>
          </a:ln>
        </p:spPr>
      </p:pic>
      <p:pic>
        <p:nvPicPr>
          <p:cNvPr id="119" name="Google Shape;119;p6"/>
          <p:cNvPicPr preferRelativeResize="0"/>
          <p:nvPr/>
        </p:nvPicPr>
        <p:blipFill rotWithShape="1">
          <a:blip r:embed="rId5">
            <a:alphaModFix/>
          </a:blip>
          <a:srcRect b="0" l="0" r="0" t="0"/>
          <a:stretch/>
        </p:blipFill>
        <p:spPr>
          <a:xfrm>
            <a:off x="7886246" y="1859169"/>
            <a:ext cx="499872" cy="499872"/>
          </a:xfrm>
          <a:prstGeom prst="rect">
            <a:avLst/>
          </a:prstGeom>
          <a:noFill/>
          <a:ln>
            <a:noFill/>
          </a:ln>
        </p:spPr>
      </p:pic>
      <p:pic>
        <p:nvPicPr>
          <p:cNvPr id="120" name="Google Shape;120;p6"/>
          <p:cNvPicPr preferRelativeResize="0"/>
          <p:nvPr/>
        </p:nvPicPr>
        <p:blipFill rotWithShape="1">
          <a:blip r:embed="rId6">
            <a:alphaModFix/>
          </a:blip>
          <a:srcRect b="0" l="0" r="0" t="0"/>
          <a:stretch/>
        </p:blipFill>
        <p:spPr>
          <a:xfrm>
            <a:off x="5899462" y="3426040"/>
            <a:ext cx="524256" cy="505968"/>
          </a:xfrm>
          <a:prstGeom prst="rect">
            <a:avLst/>
          </a:prstGeom>
          <a:noFill/>
          <a:ln>
            <a:noFill/>
          </a:ln>
        </p:spPr>
      </p:pic>
      <p:pic>
        <p:nvPicPr>
          <p:cNvPr id="121" name="Google Shape;121;p6"/>
          <p:cNvPicPr preferRelativeResize="0"/>
          <p:nvPr/>
        </p:nvPicPr>
        <p:blipFill rotWithShape="1">
          <a:blip r:embed="rId7">
            <a:alphaModFix/>
          </a:blip>
          <a:srcRect b="0" l="0" r="0" t="0"/>
          <a:stretch/>
        </p:blipFill>
        <p:spPr>
          <a:xfrm>
            <a:off x="7075205" y="3419944"/>
            <a:ext cx="512064" cy="512064"/>
          </a:xfrm>
          <a:prstGeom prst="rect">
            <a:avLst/>
          </a:prstGeom>
          <a:noFill/>
          <a:ln>
            <a:noFill/>
          </a:ln>
        </p:spPr>
      </p:pic>
      <p:pic>
        <p:nvPicPr>
          <p:cNvPr id="122" name="Google Shape;122;p6"/>
          <p:cNvPicPr preferRelativeResize="0"/>
          <p:nvPr/>
        </p:nvPicPr>
        <p:blipFill rotWithShape="1">
          <a:blip r:embed="rId8">
            <a:alphaModFix/>
          </a:blip>
          <a:srcRect b="0" l="0" r="0" t="0"/>
          <a:stretch/>
        </p:blipFill>
        <p:spPr>
          <a:xfrm>
            <a:off x="5869668" y="1179266"/>
            <a:ext cx="524256" cy="524256"/>
          </a:xfrm>
          <a:prstGeom prst="rect">
            <a:avLst/>
          </a:prstGeom>
          <a:noFill/>
          <a:ln>
            <a:noFill/>
          </a:ln>
        </p:spPr>
      </p:pic>
      <p:pic>
        <p:nvPicPr>
          <p:cNvPr id="123" name="Google Shape;123;p6"/>
          <p:cNvPicPr preferRelativeResize="0"/>
          <p:nvPr/>
        </p:nvPicPr>
        <p:blipFill rotWithShape="1">
          <a:blip r:embed="rId9">
            <a:alphaModFix/>
          </a:blip>
          <a:srcRect b="0" l="0" r="0" t="0"/>
          <a:stretch/>
        </p:blipFill>
        <p:spPr>
          <a:xfrm>
            <a:off x="7874054" y="2802635"/>
            <a:ext cx="524256" cy="530352"/>
          </a:xfrm>
          <a:prstGeom prst="rect">
            <a:avLst/>
          </a:prstGeom>
          <a:noFill/>
          <a:ln>
            <a:noFill/>
          </a:ln>
        </p:spPr>
      </p:pic>
      <p:pic>
        <p:nvPicPr>
          <p:cNvPr id="124" name="Google Shape;124;p6"/>
          <p:cNvPicPr preferRelativeResize="0"/>
          <p:nvPr/>
        </p:nvPicPr>
        <p:blipFill rotWithShape="1">
          <a:blip r:embed="rId10">
            <a:alphaModFix/>
          </a:blip>
          <a:srcRect b="0" l="0" r="0" t="0"/>
          <a:stretch/>
        </p:blipFill>
        <p:spPr>
          <a:xfrm>
            <a:off x="5039194" y="1865265"/>
            <a:ext cx="493776" cy="493776"/>
          </a:xfrm>
          <a:prstGeom prst="rect">
            <a:avLst/>
          </a:prstGeom>
          <a:noFill/>
          <a:ln>
            <a:noFill/>
          </a:ln>
        </p:spPr>
      </p:pic>
      <p:pic>
        <p:nvPicPr>
          <p:cNvPr id="125" name="Google Shape;125;p6"/>
          <p:cNvPicPr preferRelativeResize="0"/>
          <p:nvPr/>
        </p:nvPicPr>
        <p:blipFill rotWithShape="1">
          <a:blip r:embed="rId11">
            <a:alphaModFix/>
          </a:blip>
          <a:srcRect b="0" l="0" r="0" t="0"/>
          <a:stretch/>
        </p:blipFill>
        <p:spPr>
          <a:xfrm>
            <a:off x="5030050" y="2726435"/>
            <a:ext cx="512064" cy="518160"/>
          </a:xfrm>
          <a:prstGeom prst="rect">
            <a:avLst/>
          </a:prstGeom>
          <a:noFill/>
          <a:ln>
            <a:noFill/>
          </a:ln>
        </p:spPr>
      </p:pic>
      <p:sp>
        <p:nvSpPr>
          <p:cNvPr id="126" name="Google Shape;126;p6"/>
          <p:cNvSpPr txBox="1"/>
          <p:nvPr/>
        </p:nvSpPr>
        <p:spPr>
          <a:xfrm>
            <a:off x="6881659" y="1679802"/>
            <a:ext cx="1262241" cy="41313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1"/>
              </a:spcBef>
              <a:spcAft>
                <a:spcPts val="0"/>
              </a:spcAft>
              <a:buClr>
                <a:srgbClr val="FFB600"/>
              </a:buClr>
              <a:buSzPts val="1800"/>
              <a:buFont typeface="Raleway Thin"/>
              <a:buNone/>
            </a:pPr>
            <a:r>
              <a:rPr b="1" i="0" lang="en-GB" sz="1200" u="none" cap="none" strike="noStrike">
                <a:solidFill>
                  <a:schemeClr val="dk2"/>
                </a:solidFill>
                <a:latin typeface="Raleway ExtraLight"/>
                <a:ea typeface="Raleway ExtraLight"/>
                <a:cs typeface="Raleway ExtraLight"/>
                <a:sym typeface="Raleway ExtraLight"/>
              </a:rPr>
              <a:t>ADMIRAȚIE</a:t>
            </a:r>
            <a:endParaRPr b="1" i="0" sz="1200" u="none" cap="none" strike="noStrike">
              <a:solidFill>
                <a:schemeClr val="dk2"/>
              </a:solidFill>
              <a:latin typeface="Raleway Light"/>
              <a:ea typeface="Raleway Light"/>
              <a:cs typeface="Raleway Light"/>
              <a:sym typeface="Raleway Light"/>
            </a:endParaRPr>
          </a:p>
        </p:txBody>
      </p:sp>
      <p:sp>
        <p:nvSpPr>
          <p:cNvPr id="127" name="Google Shape;127;p6"/>
          <p:cNvSpPr txBox="1"/>
          <p:nvPr/>
        </p:nvSpPr>
        <p:spPr>
          <a:xfrm>
            <a:off x="7704622" y="2326506"/>
            <a:ext cx="1010782" cy="41313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1"/>
              </a:spcBef>
              <a:spcAft>
                <a:spcPts val="0"/>
              </a:spcAft>
              <a:buClr>
                <a:srgbClr val="FFB600"/>
              </a:buClr>
              <a:buSzPts val="1800"/>
              <a:buFont typeface="Raleway Thin"/>
              <a:buNone/>
            </a:pPr>
            <a:r>
              <a:rPr b="1" i="0" lang="en-GB" sz="1200" u="none" cap="none" strike="noStrike">
                <a:solidFill>
                  <a:schemeClr val="dk2"/>
                </a:solidFill>
                <a:latin typeface="Raleway ExtraLight"/>
                <a:ea typeface="Raleway ExtraLight"/>
                <a:cs typeface="Raleway ExtraLight"/>
                <a:sym typeface="Raleway ExtraLight"/>
              </a:rPr>
              <a:t>OBIECTIV</a:t>
            </a:r>
            <a:endParaRPr b="1" i="0" sz="1200" u="none" cap="none" strike="noStrike">
              <a:solidFill>
                <a:schemeClr val="dk2"/>
              </a:solidFill>
              <a:latin typeface="Raleway Light"/>
              <a:ea typeface="Raleway Light"/>
              <a:cs typeface="Raleway Light"/>
              <a:sym typeface="Raleway Light"/>
            </a:endParaRPr>
          </a:p>
        </p:txBody>
      </p:sp>
      <p:sp>
        <p:nvSpPr>
          <p:cNvPr id="128" name="Google Shape;128;p6"/>
          <p:cNvSpPr txBox="1"/>
          <p:nvPr/>
        </p:nvSpPr>
        <p:spPr>
          <a:xfrm>
            <a:off x="7661882" y="3289575"/>
            <a:ext cx="1053521" cy="41313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1"/>
              </a:spcBef>
              <a:spcAft>
                <a:spcPts val="0"/>
              </a:spcAft>
              <a:buClr>
                <a:srgbClr val="FFB600"/>
              </a:buClr>
              <a:buSzPts val="1800"/>
              <a:buFont typeface="Raleway Thin"/>
              <a:buNone/>
            </a:pPr>
            <a:r>
              <a:rPr b="1" i="0" lang="en-GB" sz="1200" u="none" cap="none" strike="noStrike">
                <a:solidFill>
                  <a:schemeClr val="dk2"/>
                </a:solidFill>
                <a:latin typeface="Raleway ExtraLight"/>
                <a:ea typeface="Raleway ExtraLight"/>
                <a:cs typeface="Raleway ExtraLight"/>
                <a:sym typeface="Raleway ExtraLight"/>
              </a:rPr>
              <a:t>SUSȚINERE</a:t>
            </a:r>
            <a:endParaRPr b="1" i="0" sz="1200" u="none" cap="none" strike="noStrike">
              <a:solidFill>
                <a:schemeClr val="dk2"/>
              </a:solidFill>
              <a:latin typeface="Raleway Light"/>
              <a:ea typeface="Raleway Light"/>
              <a:cs typeface="Raleway Light"/>
              <a:sym typeface="Raleway Light"/>
            </a:endParaRPr>
          </a:p>
        </p:txBody>
      </p:sp>
      <p:sp>
        <p:nvSpPr>
          <p:cNvPr id="129" name="Google Shape;129;p6"/>
          <p:cNvSpPr txBox="1"/>
          <p:nvPr/>
        </p:nvSpPr>
        <p:spPr>
          <a:xfrm>
            <a:off x="6651616" y="3891373"/>
            <a:ext cx="1340954" cy="41313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1"/>
              </a:spcBef>
              <a:spcAft>
                <a:spcPts val="0"/>
              </a:spcAft>
              <a:buClr>
                <a:srgbClr val="FFB600"/>
              </a:buClr>
              <a:buSzPts val="1800"/>
              <a:buFont typeface="Raleway Thin"/>
              <a:buNone/>
            </a:pPr>
            <a:r>
              <a:rPr b="1" i="0" lang="en-GB" sz="1200" u="none" cap="none" strike="noStrike">
                <a:solidFill>
                  <a:schemeClr val="dk2"/>
                </a:solidFill>
                <a:latin typeface="Raleway ExtraLight"/>
                <a:ea typeface="Raleway ExtraLight"/>
                <a:cs typeface="Raleway ExtraLight"/>
                <a:sym typeface="Raleway ExtraLight"/>
              </a:rPr>
              <a:t>PERFORMANȚĂ</a:t>
            </a:r>
            <a:endParaRPr b="1" i="0" sz="1200" u="none" cap="none" strike="noStrike">
              <a:solidFill>
                <a:schemeClr val="dk2"/>
              </a:solidFill>
              <a:latin typeface="Raleway Light"/>
              <a:ea typeface="Raleway Light"/>
              <a:cs typeface="Raleway Light"/>
              <a:sym typeface="Raleway Light"/>
            </a:endParaRPr>
          </a:p>
        </p:txBody>
      </p:sp>
      <p:sp>
        <p:nvSpPr>
          <p:cNvPr id="130" name="Google Shape;130;p6"/>
          <p:cNvSpPr txBox="1"/>
          <p:nvPr/>
        </p:nvSpPr>
        <p:spPr>
          <a:xfrm>
            <a:off x="5491113" y="3891373"/>
            <a:ext cx="1340954" cy="41313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1"/>
              </a:spcBef>
              <a:spcAft>
                <a:spcPts val="0"/>
              </a:spcAft>
              <a:buClr>
                <a:srgbClr val="FFB600"/>
              </a:buClr>
              <a:buSzPts val="1800"/>
              <a:buFont typeface="Raleway Thin"/>
              <a:buNone/>
            </a:pPr>
            <a:r>
              <a:rPr b="1" i="0" lang="en-GB" sz="1200" u="none" cap="none" strike="noStrike">
                <a:solidFill>
                  <a:schemeClr val="dk2"/>
                </a:solidFill>
                <a:latin typeface="Raleway ExtraLight"/>
                <a:ea typeface="Raleway ExtraLight"/>
                <a:cs typeface="Raleway ExtraLight"/>
                <a:sym typeface="Raleway ExtraLight"/>
              </a:rPr>
              <a:t>MENTOR</a:t>
            </a:r>
            <a:endParaRPr b="1" i="0" sz="1200" u="none" cap="none" strike="noStrike">
              <a:solidFill>
                <a:schemeClr val="dk2"/>
              </a:solidFill>
              <a:latin typeface="Raleway Light"/>
              <a:ea typeface="Raleway Light"/>
              <a:cs typeface="Raleway Light"/>
              <a:sym typeface="Raleway Light"/>
            </a:endParaRPr>
          </a:p>
        </p:txBody>
      </p:sp>
      <p:sp>
        <p:nvSpPr>
          <p:cNvPr id="131" name="Google Shape;131;p6"/>
          <p:cNvSpPr txBox="1"/>
          <p:nvPr/>
        </p:nvSpPr>
        <p:spPr>
          <a:xfrm>
            <a:off x="4609903" y="3231046"/>
            <a:ext cx="1340954" cy="41313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1"/>
              </a:spcBef>
              <a:spcAft>
                <a:spcPts val="0"/>
              </a:spcAft>
              <a:buClr>
                <a:srgbClr val="FFB600"/>
              </a:buClr>
              <a:buSzPts val="1800"/>
              <a:buFont typeface="Raleway Thin"/>
              <a:buNone/>
            </a:pPr>
            <a:r>
              <a:rPr b="1" i="0" lang="en-GB" sz="1200" u="none" cap="none" strike="noStrike">
                <a:solidFill>
                  <a:schemeClr val="dk2"/>
                </a:solidFill>
                <a:latin typeface="Raleway ExtraLight"/>
                <a:ea typeface="Raleway ExtraLight"/>
                <a:cs typeface="Raleway ExtraLight"/>
                <a:sym typeface="Raleway ExtraLight"/>
              </a:rPr>
              <a:t>VIZIUNE</a:t>
            </a:r>
            <a:endParaRPr b="1" i="0" sz="1200" u="none" cap="none" strike="noStrike">
              <a:solidFill>
                <a:schemeClr val="dk2"/>
              </a:solidFill>
              <a:latin typeface="Raleway Light"/>
              <a:ea typeface="Raleway Light"/>
              <a:cs typeface="Raleway Light"/>
              <a:sym typeface="Raleway Light"/>
            </a:endParaRPr>
          </a:p>
        </p:txBody>
      </p:sp>
      <p:sp>
        <p:nvSpPr>
          <p:cNvPr id="132" name="Google Shape;132;p6"/>
          <p:cNvSpPr txBox="1"/>
          <p:nvPr/>
        </p:nvSpPr>
        <p:spPr>
          <a:xfrm>
            <a:off x="4643438" y="2214560"/>
            <a:ext cx="1340954" cy="41313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1"/>
              </a:spcBef>
              <a:spcAft>
                <a:spcPts val="0"/>
              </a:spcAft>
              <a:buClr>
                <a:srgbClr val="FFB600"/>
              </a:buClr>
              <a:buSzPts val="1800"/>
              <a:buFont typeface="Raleway Thin"/>
              <a:buNone/>
            </a:pPr>
            <a:r>
              <a:rPr b="1" i="0" lang="en-GB" sz="1200" u="none" cap="none" strike="noStrike">
                <a:solidFill>
                  <a:schemeClr val="dk2"/>
                </a:solidFill>
                <a:latin typeface="Raleway ExtraLight"/>
                <a:ea typeface="Raleway ExtraLight"/>
                <a:cs typeface="Raleway ExtraLight"/>
                <a:sym typeface="Raleway ExtraLight"/>
              </a:rPr>
              <a:t>MUNCĂ ÎN ECHIPĂ</a:t>
            </a:r>
            <a:endParaRPr b="1" i="0" sz="1200" u="none" cap="none" strike="noStrike">
              <a:solidFill>
                <a:schemeClr val="dk2"/>
              </a:solidFill>
              <a:latin typeface="Raleway Light"/>
              <a:ea typeface="Raleway Light"/>
              <a:cs typeface="Raleway Light"/>
              <a:sym typeface="Raleway Light"/>
            </a:endParaRPr>
          </a:p>
        </p:txBody>
      </p:sp>
      <p:sp>
        <p:nvSpPr>
          <p:cNvPr id="133" name="Google Shape;133;p6"/>
          <p:cNvSpPr txBox="1"/>
          <p:nvPr/>
        </p:nvSpPr>
        <p:spPr>
          <a:xfrm>
            <a:off x="5467524" y="1679802"/>
            <a:ext cx="1340954" cy="41313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1"/>
              </a:spcBef>
              <a:spcAft>
                <a:spcPts val="0"/>
              </a:spcAft>
              <a:buClr>
                <a:srgbClr val="FFB600"/>
              </a:buClr>
              <a:buSzPts val="1800"/>
              <a:buFont typeface="Raleway Thin"/>
              <a:buNone/>
            </a:pPr>
            <a:r>
              <a:rPr b="1" i="0" lang="en-GB" sz="1200" u="none" cap="none" strike="noStrike">
                <a:solidFill>
                  <a:schemeClr val="dk2"/>
                </a:solidFill>
                <a:latin typeface="Raleway ExtraLight"/>
                <a:ea typeface="Raleway ExtraLight"/>
                <a:cs typeface="Raleway ExtraLight"/>
                <a:sym typeface="Raleway ExtraLight"/>
              </a:rPr>
              <a:t>SUCCES</a:t>
            </a:r>
            <a:endParaRPr b="1" i="0" sz="1200" u="none" cap="none" strike="noStrike">
              <a:solidFill>
                <a:schemeClr val="dk2"/>
              </a:solidFill>
              <a:latin typeface="Raleway Light"/>
              <a:ea typeface="Raleway Light"/>
              <a:cs typeface="Raleway Light"/>
              <a:sym typeface="Raleway Light"/>
            </a:endParaRPr>
          </a:p>
        </p:txBody>
      </p:sp>
      <p:sp>
        <p:nvSpPr>
          <p:cNvPr id="134" name="Google Shape;134;p6"/>
          <p:cNvSpPr txBox="1"/>
          <p:nvPr/>
        </p:nvSpPr>
        <p:spPr>
          <a:xfrm>
            <a:off x="6030015" y="2466559"/>
            <a:ext cx="1341000" cy="413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1"/>
              </a:spcBef>
              <a:spcAft>
                <a:spcPts val="0"/>
              </a:spcAft>
              <a:buClr>
                <a:srgbClr val="FFB600"/>
              </a:buClr>
              <a:buSzPts val="1800"/>
              <a:buFont typeface="Raleway Thin"/>
              <a:buNone/>
            </a:pPr>
            <a:r>
              <a:rPr b="1" i="0" lang="en-GB" sz="1200" u="none" cap="none" strike="noStrike">
                <a:solidFill>
                  <a:schemeClr val="dk2"/>
                </a:solidFill>
                <a:latin typeface="Raleway ExtraLight"/>
                <a:ea typeface="Raleway ExtraLight"/>
                <a:cs typeface="Raleway ExtraLight"/>
                <a:sym typeface="Raleway ExtraLight"/>
              </a:rPr>
              <a:t>MOTIVATION</a:t>
            </a:r>
            <a:endParaRPr b="1" i="0" sz="1200" u="none" cap="none" strike="noStrike">
              <a:solidFill>
                <a:schemeClr val="dk2"/>
              </a:solidFill>
              <a:latin typeface="Raleway Light"/>
              <a:ea typeface="Raleway Light"/>
              <a:cs typeface="Raleway Light"/>
              <a:sym typeface="Raleway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7"/>
          <p:cNvSpPr txBox="1"/>
          <p:nvPr/>
        </p:nvSpPr>
        <p:spPr>
          <a:xfrm>
            <a:off x="6842856" y="1640101"/>
            <a:ext cx="1096807" cy="6830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1"/>
              <a:buFont typeface="Arial"/>
              <a:buNone/>
            </a:pPr>
            <a:r>
              <a:rPr b="0" i="0" lang="en-GB" sz="1001" u="none" cap="none" strike="noStrike">
                <a:solidFill>
                  <a:srgbClr val="FFFFFF"/>
                </a:solidFill>
                <a:latin typeface="Raleway Thin"/>
                <a:ea typeface="Raleway Thin"/>
                <a:cs typeface="Raleway Thin"/>
                <a:sym typeface="Raleway Thin"/>
              </a:rPr>
              <a:t>BISOGNI DI STIMA </a:t>
            </a:r>
            <a:endParaRPr b="0" i="0" sz="1001" u="none" cap="none" strike="noStrike">
              <a:solidFill>
                <a:srgbClr val="FFFFFF"/>
              </a:solidFill>
              <a:latin typeface="Raleway Thin"/>
              <a:ea typeface="Raleway Thin"/>
              <a:cs typeface="Raleway Thin"/>
              <a:sym typeface="Raleway Thin"/>
            </a:endParaRPr>
          </a:p>
        </p:txBody>
      </p:sp>
      <p:sp>
        <p:nvSpPr>
          <p:cNvPr id="140" name="Google Shape;140;p7"/>
          <p:cNvSpPr/>
          <p:nvPr/>
        </p:nvSpPr>
        <p:spPr>
          <a:xfrm>
            <a:off x="5592659" y="439535"/>
            <a:ext cx="3145536" cy="3875131"/>
          </a:xfrm>
          <a:prstGeom prst="triangle">
            <a:avLst>
              <a:gd fmla="val 50000" name="adj"/>
            </a:avLst>
          </a:prstGeom>
          <a:solidFill>
            <a:schemeClr val="accent1"/>
          </a:solidFill>
          <a:ln cap="flat" cmpd="sng" w="25400">
            <a:solidFill>
              <a:srgbClr val="BA8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141" name="Google Shape;141;p7"/>
          <p:cNvSpPr txBox="1"/>
          <p:nvPr/>
        </p:nvSpPr>
        <p:spPr>
          <a:xfrm>
            <a:off x="6527096" y="1557428"/>
            <a:ext cx="1266000"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200" u="none" cap="none" strike="noStrike">
                <a:solidFill>
                  <a:srgbClr val="1A1714"/>
                </a:solidFill>
                <a:latin typeface="Arial"/>
                <a:ea typeface="Arial"/>
                <a:cs typeface="Arial"/>
                <a:sym typeface="Arial"/>
              </a:rPr>
              <a:t>Nevoile de stima</a:t>
            </a:r>
            <a:endParaRPr b="0" i="0" sz="1200" u="none" cap="none" strike="noStrike">
              <a:solidFill>
                <a:srgbClr val="1A1714"/>
              </a:solidFill>
              <a:latin typeface="Arial"/>
              <a:ea typeface="Arial"/>
              <a:cs typeface="Arial"/>
              <a:sym typeface="Arial"/>
            </a:endParaRPr>
          </a:p>
        </p:txBody>
      </p:sp>
      <p:sp>
        <p:nvSpPr>
          <p:cNvPr id="142" name="Google Shape;142;p7"/>
          <p:cNvSpPr txBox="1"/>
          <p:nvPr/>
        </p:nvSpPr>
        <p:spPr>
          <a:xfrm>
            <a:off x="6255275" y="922483"/>
            <a:ext cx="1829348"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200" u="none" cap="none" strike="noStrike">
                <a:solidFill>
                  <a:srgbClr val="1A1714"/>
                </a:solidFill>
                <a:latin typeface="Arial"/>
                <a:ea typeface="Arial"/>
                <a:cs typeface="Arial"/>
                <a:sym typeface="Arial"/>
              </a:rPr>
              <a:t>Nevoile de autoactualizare</a:t>
            </a:r>
            <a:endParaRPr b="0" i="0" sz="1200" u="none" cap="none" strike="noStrike">
              <a:solidFill>
                <a:srgbClr val="1A1714"/>
              </a:solidFill>
              <a:latin typeface="Arial"/>
              <a:ea typeface="Arial"/>
              <a:cs typeface="Arial"/>
              <a:sym typeface="Arial"/>
            </a:endParaRPr>
          </a:p>
        </p:txBody>
      </p:sp>
      <p:sp>
        <p:nvSpPr>
          <p:cNvPr id="143" name="Google Shape;143;p7"/>
          <p:cNvSpPr txBox="1"/>
          <p:nvPr/>
        </p:nvSpPr>
        <p:spPr>
          <a:xfrm>
            <a:off x="6087471" y="2965158"/>
            <a:ext cx="21540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Nevoi de siguranță</a:t>
            </a:r>
            <a:endParaRPr b="0" i="0" sz="1200" u="none" cap="none" strike="noStrike">
              <a:solidFill>
                <a:srgbClr val="000000"/>
              </a:solidFill>
              <a:latin typeface="Arial"/>
              <a:ea typeface="Arial"/>
              <a:cs typeface="Arial"/>
              <a:sym typeface="Arial"/>
            </a:endParaRPr>
          </a:p>
        </p:txBody>
      </p:sp>
      <p:sp>
        <p:nvSpPr>
          <p:cNvPr id="144" name="Google Shape;144;p7"/>
          <p:cNvSpPr txBox="1"/>
          <p:nvPr/>
        </p:nvSpPr>
        <p:spPr>
          <a:xfrm>
            <a:off x="6087533" y="2238598"/>
            <a:ext cx="2154000"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Apartenența și nevoile de iubire</a:t>
            </a:r>
            <a:endParaRPr b="0" i="0" sz="1200" u="none" cap="none" strike="noStrike">
              <a:solidFill>
                <a:srgbClr val="000000"/>
              </a:solidFill>
              <a:latin typeface="Arial"/>
              <a:ea typeface="Arial"/>
              <a:cs typeface="Arial"/>
              <a:sym typeface="Arial"/>
            </a:endParaRPr>
          </a:p>
        </p:txBody>
      </p:sp>
      <p:sp>
        <p:nvSpPr>
          <p:cNvPr id="145" name="Google Shape;145;p7"/>
          <p:cNvSpPr txBox="1"/>
          <p:nvPr/>
        </p:nvSpPr>
        <p:spPr>
          <a:xfrm>
            <a:off x="5823674" y="3644829"/>
            <a:ext cx="26730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200" u="none" cap="none" strike="noStrike">
                <a:solidFill>
                  <a:srgbClr val="1A1714"/>
                </a:solidFill>
                <a:latin typeface="Arial"/>
                <a:ea typeface="Arial"/>
                <a:cs typeface="Arial"/>
                <a:sym typeface="Arial"/>
              </a:rPr>
              <a:t>Nevoi fiziologice</a:t>
            </a:r>
            <a:endParaRPr b="0" i="0" sz="1200" u="none" cap="none" strike="noStrike">
              <a:solidFill>
                <a:srgbClr val="1A1714"/>
              </a:solidFill>
              <a:latin typeface="Arial"/>
              <a:ea typeface="Arial"/>
              <a:cs typeface="Arial"/>
              <a:sym typeface="Arial"/>
            </a:endParaRPr>
          </a:p>
        </p:txBody>
      </p:sp>
      <p:sp>
        <p:nvSpPr>
          <p:cNvPr id="146" name="Google Shape;146;p7"/>
          <p:cNvSpPr txBox="1"/>
          <p:nvPr>
            <p:ph type="title"/>
          </p:nvPr>
        </p:nvSpPr>
        <p:spPr>
          <a:xfrm>
            <a:off x="500034" y="500048"/>
            <a:ext cx="5500726" cy="4033948"/>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444"/>
              <a:buNone/>
            </a:pPr>
            <a:r>
              <a:rPr lang="en-GB" sz="1300">
                <a:solidFill>
                  <a:schemeClr val="accent1"/>
                </a:solidFill>
              </a:rPr>
              <a:t>Puterea motivației intrinseci </a:t>
            </a:r>
            <a:br>
              <a:rPr lang="en-GB" sz="1300">
                <a:solidFill>
                  <a:schemeClr val="accent1"/>
                </a:solidFill>
              </a:rPr>
            </a:br>
            <a:br>
              <a:rPr lang="en-GB" sz="1100"/>
            </a:br>
            <a:r>
              <a:rPr lang="en-GB" sz="1100"/>
              <a:t>Cu toții suntem oameni și toți împărtășim aceeași forță motrice a motivației, sau lipsa acesteia. Prea des atunci când vrem să ne motivăm pe noi înșine sau pe alții, ne concentrăm pe forțe externe (sau „extrinsece”) (recompense, pedepse, presiune etc). </a:t>
            </a:r>
            <a:br>
              <a:rPr lang="en-GB" sz="1100"/>
            </a:br>
            <a:r>
              <a:rPr lang="en-GB" sz="1100"/>
              <a:t>Dar dacă doriți să creați o motivație puternică și de durată, trebuie să creați un mediu care să stimuleze motivația intrinsecă. Să vedem cum?</a:t>
            </a:r>
            <a:br>
              <a:rPr lang="en-GB" sz="1100"/>
            </a:br>
            <a:r>
              <a:rPr lang="en-GB" sz="1100">
                <a:solidFill>
                  <a:srgbClr val="FFB566"/>
                </a:solidFill>
              </a:rPr>
              <a:t> Provocare </a:t>
            </a:r>
            <a:r>
              <a:rPr lang="en-GB" sz="1100"/>
              <a:t>Suntem cel mai bine motivați atunci când lucrăm la obiective semnificative personal a căror realizare necesită activitate la un nivel de dificultate continuu optim (intermediar). </a:t>
            </a:r>
            <a:br>
              <a:rPr lang="en-GB" sz="1100"/>
            </a:br>
            <a:r>
              <a:rPr lang="en-GB" sz="1100">
                <a:solidFill>
                  <a:srgbClr val="FFB566"/>
                </a:solidFill>
              </a:rPr>
              <a:t>Curiozitate</a:t>
            </a:r>
            <a:r>
              <a:rPr lang="en-GB" sz="1100"/>
              <a:t> Ceva din mediul fizic ne atrage atenția sau există o discrepanță între cunoștințele sau abilitățile prezente și care ar putea fi acestea dacă ne-am angaja într-o activitate. </a:t>
            </a:r>
            <a:br>
              <a:rPr lang="en-GB" sz="1100"/>
            </a:br>
            <a:r>
              <a:rPr lang="en-GB" sz="1100">
                <a:solidFill>
                  <a:srgbClr val="FFB566"/>
                </a:solidFill>
              </a:rPr>
              <a:t>Control </a:t>
            </a:r>
            <a:r>
              <a:rPr lang="en-GB" sz="1100"/>
              <a:t>Avem tendința de bază de a dori să controlăm ceea ce ni se întâmplă. Fantezie Folosim imagini mentale ale lucrurilor și situațiilor care nu sunt de fapt prezente pentru a ne stimula comportamentul. </a:t>
            </a:r>
            <a:br>
              <a:rPr lang="en-GB" sz="1100"/>
            </a:br>
            <a:r>
              <a:rPr lang="en-GB" sz="1100">
                <a:solidFill>
                  <a:srgbClr val="FFB566"/>
                </a:solidFill>
              </a:rPr>
              <a:t>Concurență</a:t>
            </a:r>
            <a:r>
              <a:rPr lang="en-GB" sz="1100"/>
              <a:t> Ne simțim satisfacție comparând performanța noastră în mod favorabil cu cea a altora. </a:t>
            </a:r>
            <a:br>
              <a:rPr lang="en-GB" sz="1100"/>
            </a:br>
            <a:r>
              <a:rPr lang="en-GB" sz="1100">
                <a:solidFill>
                  <a:srgbClr val="FFB566"/>
                </a:solidFill>
              </a:rPr>
              <a:t>Cooperare </a:t>
            </a:r>
            <a:r>
              <a:rPr lang="en-GB" sz="1100"/>
              <a:t>Simțim satisfacție ajutându-i pe alții să ne atingă obiectivele. </a:t>
            </a:r>
            <a:r>
              <a:rPr lang="en-GB" sz="1100">
                <a:solidFill>
                  <a:srgbClr val="FFB566"/>
                </a:solidFill>
              </a:rPr>
              <a:t>Recunoaștere</a:t>
            </a:r>
            <a:r>
              <a:rPr lang="en-GB" sz="1100"/>
              <a:t> Simțim satisfacție atunci când alții recunosc și apreciază realizările noastre.</a:t>
            </a:r>
            <a:endParaRPr sz="1100">
              <a:solidFill>
                <a:srgbClr val="666666"/>
              </a:solidFill>
            </a:endParaRPr>
          </a:p>
        </p:txBody>
      </p:sp>
      <p:sp>
        <p:nvSpPr>
          <p:cNvPr id="147" name="Google Shape;147;p7"/>
          <p:cNvSpPr/>
          <p:nvPr/>
        </p:nvSpPr>
        <p:spPr>
          <a:xfrm>
            <a:off x="5655752" y="4324619"/>
            <a:ext cx="302839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Raleway Thin"/>
                <a:ea typeface="Raleway Thin"/>
                <a:cs typeface="Raleway Thin"/>
                <a:sym typeface="Raleway Thin"/>
              </a:rPr>
              <a:t>Maslow -Ierarhia nevoilor (1954)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celia.tavares</dc:creator>
</cp:coreProperties>
</file>