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aleway"/>
      <p:regular r:id="rId34"/>
      <p:bold r:id="rId35"/>
      <p:italic r:id="rId36"/>
      <p:boldItalic r:id="rId37"/>
    </p:embeddedFont>
    <p:embeddedFont>
      <p:font typeface="Libre Franklin"/>
      <p:regular r:id="rId38"/>
      <p:bold r:id="rId39"/>
      <p:italic r:id="rId40"/>
      <p:boldItalic r:id="rId41"/>
    </p:embeddedFont>
    <p:embeddedFont>
      <p:font typeface="Raleway Thin"/>
      <p:regular r:id="rId42"/>
      <p:bold r:id="rId43"/>
      <p:italic r:id="rId44"/>
      <p:boldItalic r:id="rId45"/>
    </p:embeddedFont>
    <p:embeddedFont>
      <p:font typeface="Raleway Light"/>
      <p:regular r:id="rId46"/>
      <p:bold r:id="rId47"/>
      <p:italic r:id="rId48"/>
      <p:boldItalic r:id="rId49"/>
    </p:embeddedFont>
    <p:embeddedFont>
      <p:font typeface="Raleway Medium"/>
      <p:regular r:id="rId50"/>
      <p:bold r:id="rId51"/>
      <p:italic r:id="rId52"/>
      <p:boldItalic r:id="rId53"/>
    </p:embeddedFont>
    <p:embeddedFont>
      <p:font typeface="Raleway Extra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hIw/LaPN2YX7NnFrgIo+fvP6ur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3CA7F8-D7BA-495D-A456-D0A4009F6971}">
  <a:tblStyle styleId="{633CA7F8-D7BA-495D-A456-D0A4009F6971}"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ibreFranklin-italic.fntdata"/><Relationship Id="rId42" Type="http://schemas.openxmlformats.org/officeDocument/2006/relationships/font" Target="fonts/RalewayThin-regular.fntdata"/><Relationship Id="rId41" Type="http://schemas.openxmlformats.org/officeDocument/2006/relationships/font" Target="fonts/LibreFranklin-boldItalic.fntdata"/><Relationship Id="rId44" Type="http://schemas.openxmlformats.org/officeDocument/2006/relationships/font" Target="fonts/RalewayThin-italic.fntdata"/><Relationship Id="rId43" Type="http://schemas.openxmlformats.org/officeDocument/2006/relationships/font" Target="fonts/RalewayThin-bold.fntdata"/><Relationship Id="rId46" Type="http://schemas.openxmlformats.org/officeDocument/2006/relationships/font" Target="fonts/RalewayLight-regular.fntdata"/><Relationship Id="rId45" Type="http://schemas.openxmlformats.org/officeDocument/2006/relationships/font" Target="fonts/RalewayThin-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Light-italic.fntdata"/><Relationship Id="rId47" Type="http://schemas.openxmlformats.org/officeDocument/2006/relationships/font" Target="fonts/RalewayLight-bold.fntdata"/><Relationship Id="rId49" Type="http://schemas.openxmlformats.org/officeDocument/2006/relationships/font" Target="fonts/RalewayLigh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LibreFranklin-bold.fntdata"/><Relationship Id="rId38" Type="http://schemas.openxmlformats.org/officeDocument/2006/relationships/font" Target="fonts/LibreFranklin-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Medium-bold.fntdata"/><Relationship Id="rId50" Type="http://schemas.openxmlformats.org/officeDocument/2006/relationships/font" Target="fonts/RalewayMedium-regular.fntdata"/><Relationship Id="rId53" Type="http://schemas.openxmlformats.org/officeDocument/2006/relationships/font" Target="fonts/RalewayMedium-boldItalic.fntdata"/><Relationship Id="rId52" Type="http://schemas.openxmlformats.org/officeDocument/2006/relationships/font" Target="fonts/RalewayMedium-italic.fntdata"/><Relationship Id="rId11" Type="http://schemas.openxmlformats.org/officeDocument/2006/relationships/slide" Target="slides/slide5.xml"/><Relationship Id="rId55" Type="http://schemas.openxmlformats.org/officeDocument/2006/relationships/font" Target="fonts/RalewayExtraLight-bold.fntdata"/><Relationship Id="rId10" Type="http://schemas.openxmlformats.org/officeDocument/2006/relationships/slide" Target="slides/slide4.xml"/><Relationship Id="rId54" Type="http://schemas.openxmlformats.org/officeDocument/2006/relationships/font" Target="fonts/RalewayExtraLight-regular.fntdata"/><Relationship Id="rId13" Type="http://schemas.openxmlformats.org/officeDocument/2006/relationships/slide" Target="slides/slide7.xml"/><Relationship Id="rId57" Type="http://schemas.openxmlformats.org/officeDocument/2006/relationships/font" Target="fonts/RalewayExtraLight-boldItalic.fntdata"/><Relationship Id="rId12" Type="http://schemas.openxmlformats.org/officeDocument/2006/relationships/slide" Target="slides/slide6.xml"/><Relationship Id="rId56" Type="http://schemas.openxmlformats.org/officeDocument/2006/relationships/font" Target="fonts/RalewayExtraLight-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cd3fcc1f2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1cd3fcc1f2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5800"/>
              <a:buFont typeface="Arial"/>
              <a:buNone/>
            </a:pPr>
            <a:r>
              <a:rPr lang="en-GB">
                <a:solidFill>
                  <a:srgbClr val="666666"/>
                </a:solidFill>
                <a:latin typeface="Raleway Thin"/>
                <a:ea typeface="Raleway Thin"/>
                <a:cs typeface="Raleway Thin"/>
                <a:sym typeface="Raleway Thin"/>
              </a:rPr>
              <a:t>This game it is an excellent way to go out of your comfort zone. Skits don't only serve as entertainment for employees; it also allows for proper planning and cooperation among team members. This game is particularly appropriate for a large group of about 20-45 participants.</a:t>
            </a:r>
            <a:endParaRPr b="1" sz="1200">
              <a:solidFill>
                <a:srgbClr val="FFB600"/>
              </a:solidFill>
              <a:latin typeface="Raleway ExtraLight"/>
              <a:ea typeface="Raleway ExtraLight"/>
              <a:cs typeface="Raleway ExtraLight"/>
              <a:sym typeface="Raleway ExtraLight"/>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cd3fcc1f2a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cd3fcc1f2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cd5dab90f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1cd5dab90f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g1cd3fcc1f2a_0_53"/>
          <p:cNvSpPr/>
          <p:nvPr/>
        </p:nvSpPr>
        <p:spPr>
          <a:xfrm>
            <a:off x="390737"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g1cd3fcc1f2a_0_5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4" name="Shape 54"/>
        <p:cNvGrpSpPr/>
        <p:nvPr/>
      </p:nvGrpSpPr>
      <p:grpSpPr>
        <a:xfrm>
          <a:off x="0" y="0"/>
          <a:ext cx="0" cy="0"/>
          <a:chOff x="0" y="0"/>
          <a:chExt cx="0" cy="0"/>
        </a:xfrm>
      </p:grpSpPr>
      <p:sp>
        <p:nvSpPr>
          <p:cNvPr id="55" name="Google Shape;55;p37"/>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6" name="Google Shape;56;p37"/>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7" name="Google Shape;57;p37"/>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58" name="Google Shape;58;p3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9" name="Shape 59"/>
        <p:cNvGrpSpPr/>
        <p:nvPr/>
      </p:nvGrpSpPr>
      <p:grpSpPr>
        <a:xfrm>
          <a:off x="0" y="0"/>
          <a:ext cx="0" cy="0"/>
          <a:chOff x="0" y="0"/>
          <a:chExt cx="0" cy="0"/>
        </a:xfrm>
      </p:grpSpPr>
      <p:sp>
        <p:nvSpPr>
          <p:cNvPr id="60" name="Google Shape;60;p30"/>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61" name="Google Shape;61;p30"/>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62" name="Google Shape;62;p30"/>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63" name="Google Shape;63;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g1cd3fcc1f2a_0_56"/>
          <p:cNvSpPr/>
          <p:nvPr/>
        </p:nvSpPr>
        <p:spPr>
          <a:xfrm>
            <a:off x="390737"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g1cd3fcc1f2a_0_5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g1cd3fcc1f2a_0_56"/>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g1cd3fcc1f2a_0_5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17" name="Shape 17"/>
        <p:cNvGrpSpPr/>
        <p:nvPr/>
      </p:nvGrpSpPr>
      <p:grpSpPr>
        <a:xfrm>
          <a:off x="0" y="0"/>
          <a:ext cx="0" cy="0"/>
          <a:chOff x="0" y="0"/>
          <a:chExt cx="0" cy="0"/>
        </a:xfrm>
      </p:grpSpPr>
      <p:sp>
        <p:nvSpPr>
          <p:cNvPr id="18" name="Google Shape;18;p31"/>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1"/>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20" name="Google Shape;20;p31"/>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21" name="Google Shape;21;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26" name="Shape 26"/>
        <p:cNvGrpSpPr/>
        <p:nvPr/>
      </p:nvGrpSpPr>
      <p:grpSpPr>
        <a:xfrm>
          <a:off x="0" y="0"/>
          <a:ext cx="0" cy="0"/>
          <a:chOff x="0" y="0"/>
          <a:chExt cx="0" cy="0"/>
        </a:xfrm>
      </p:grpSpPr>
      <p:sp>
        <p:nvSpPr>
          <p:cNvPr id="27" name="Google Shape;27;p2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 name="Google Shape;28;p28"/>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9" name="Google Shape;29;p28"/>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0" name="Shape 30"/>
        <p:cNvGrpSpPr/>
        <p:nvPr/>
      </p:nvGrpSpPr>
      <p:grpSpPr>
        <a:xfrm>
          <a:off x="0" y="0"/>
          <a:ext cx="0" cy="0"/>
          <a:chOff x="0" y="0"/>
          <a:chExt cx="0" cy="0"/>
        </a:xfrm>
      </p:grpSpPr>
      <p:sp>
        <p:nvSpPr>
          <p:cNvPr id="31" name="Google Shape;31;p32"/>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 name="Google Shape;32;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 name="Google Shape;33;p32"/>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34" name="Google Shape;34;p32"/>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35" name="Google Shape;35;p32"/>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36" name="Google Shape;36;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37" name="Shape 37"/>
        <p:cNvGrpSpPr/>
        <p:nvPr/>
      </p:nvGrpSpPr>
      <p:grpSpPr>
        <a:xfrm>
          <a:off x="0" y="0"/>
          <a:ext cx="0" cy="0"/>
          <a:chOff x="0" y="0"/>
          <a:chExt cx="0" cy="0"/>
        </a:xfrm>
      </p:grpSpPr>
      <p:sp>
        <p:nvSpPr>
          <p:cNvPr id="38" name="Google Shape;38;p33"/>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0" name="Shape 40"/>
        <p:cNvGrpSpPr/>
        <p:nvPr/>
      </p:nvGrpSpPr>
      <p:grpSpPr>
        <a:xfrm>
          <a:off x="0" y="0"/>
          <a:ext cx="0" cy="0"/>
          <a:chOff x="0" y="0"/>
          <a:chExt cx="0" cy="0"/>
        </a:xfrm>
      </p:grpSpPr>
      <p:sp>
        <p:nvSpPr>
          <p:cNvPr id="41" name="Google Shape;41;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2" name="Google Shape;42;p34"/>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3" name="Google Shape;43;p34"/>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4" name="Google Shape;44;p34"/>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7" name="Google Shape;47;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8" name="Google Shape;48;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9" name="Shape 49"/>
        <p:cNvGrpSpPr/>
        <p:nvPr/>
      </p:nvGrpSpPr>
      <p:grpSpPr>
        <a:xfrm>
          <a:off x="0" y="0"/>
          <a:ext cx="0" cy="0"/>
          <a:chOff x="0" y="0"/>
          <a:chExt cx="0" cy="0"/>
        </a:xfrm>
      </p:grpSpPr>
      <p:sp>
        <p:nvSpPr>
          <p:cNvPr id="50" name="Google Shape;50;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1" name="Google Shape;51;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2" name="Google Shape;52;p36"/>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53" name="Google Shape;53;p36"/>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theme" Target="../theme/theme1.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9"/>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22" name="Shape 22"/>
        <p:cNvGrpSpPr/>
        <p:nvPr/>
      </p:nvGrpSpPr>
      <p:grpSpPr>
        <a:xfrm>
          <a:off x="0" y="0"/>
          <a:ext cx="0" cy="0"/>
          <a:chOff x="0" y="0"/>
          <a:chExt cx="0" cy="0"/>
        </a:xfrm>
      </p:grpSpPr>
      <p:sp>
        <p:nvSpPr>
          <p:cNvPr id="23" name="Google Shape;23;p2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24" name="Google Shape;24;p27"/>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25" name="Google Shape;25;p2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www.creativelearningsociety.com/news/paper-bag-drama-weekly-team-builder" TargetMode="External"/><Relationship Id="rId4" Type="http://schemas.openxmlformats.org/officeDocument/2006/relationships/hyperlink" Target="https://www.creativelearningsociety.com/news/paper-bag-drama-weekly-team-build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www.stateofmind.it/autostim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s://elearningindustry.com/tips-apply-proactive-learning-online-training" TargetMode="External"/><Relationship Id="rId4" Type="http://schemas.openxmlformats.org/officeDocument/2006/relationships/hyperlink" Target="http://www.freshbooks.com/en-ca/hub/productivity/how-to-be-proactiv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www.youtube.com/watch?v=w-HYZv6HzAs" TargetMode="External"/><Relationship Id="rId4" Type="http://schemas.openxmlformats.org/officeDocument/2006/relationships/hyperlink" Target="http://www.youtube.com/watch?v=l_NYrWqUR4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7.jp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4.png"/><Relationship Id="rId11" Type="http://schemas.openxmlformats.org/officeDocument/2006/relationships/image" Target="../media/image11.png"/><Relationship Id="rId10"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1cd3fcc1f2a_0_0"/>
          <p:cNvSpPr txBox="1"/>
          <p:nvPr>
            <p:ph type="ctrTitle"/>
          </p:nvPr>
        </p:nvSpPr>
        <p:spPr>
          <a:xfrm>
            <a:off x="685802" y="2372139"/>
            <a:ext cx="7772400" cy="207487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GB" sz="4000"/>
              <a:t>Programma di formazione per donne</a:t>
            </a:r>
            <a:br>
              <a:rPr lang="en-GB" sz="4000"/>
            </a:br>
            <a:r>
              <a:rPr b="1" lang="en-GB" sz="4000">
                <a:solidFill>
                  <a:srgbClr val="981C22"/>
                </a:solidFill>
              </a:rPr>
              <a:t>Competenze  trasversali</a:t>
            </a:r>
            <a:endParaRPr b="1" sz="4000">
              <a:solidFill>
                <a:srgbClr val="981C22"/>
              </a:solidFill>
            </a:endParaRPr>
          </a:p>
        </p:txBody>
      </p:sp>
      <p:pic>
        <p:nvPicPr>
          <p:cNvPr id="69" name="Google Shape;69;g1cd3fcc1f2a_0_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551775" y="503124"/>
            <a:ext cx="6866100" cy="723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400">
                <a:latin typeface="Raleway ExtraLight"/>
                <a:ea typeface="Raleway ExtraLight"/>
                <a:cs typeface="Raleway ExtraLight"/>
                <a:sym typeface="Raleway ExtraLight"/>
              </a:rPr>
              <a:t>Come aumentare la motivazione?</a:t>
            </a:r>
            <a:br>
              <a:rPr lang="en-GB" sz="1200">
                <a:latin typeface="Raleway ExtraLight"/>
                <a:ea typeface="Raleway ExtraLight"/>
                <a:cs typeface="Raleway ExtraLight"/>
                <a:sym typeface="Raleway ExtraLight"/>
              </a:rPr>
            </a:br>
            <a:r>
              <a:rPr lang="en-GB" sz="1200">
                <a:latin typeface="Raleway ExtraLight"/>
                <a:ea typeface="Raleway ExtraLight"/>
                <a:cs typeface="Raleway ExtraLight"/>
                <a:sym typeface="Raleway ExtraLight"/>
              </a:rPr>
              <a:t>Individuazione di strategie efficaci per aumentare la motivazione al fine di realizzare i nostri progetti e perseguire i nostri obiettivi.</a:t>
            </a:r>
            <a:endParaRPr b="1" sz="1200">
              <a:solidFill>
                <a:schemeClr val="accent1"/>
              </a:solidFill>
              <a:latin typeface="Raleway ExtraLight"/>
              <a:ea typeface="Raleway ExtraLight"/>
              <a:cs typeface="Raleway ExtraLight"/>
              <a:sym typeface="Raleway ExtraLight"/>
            </a:endParaRPr>
          </a:p>
        </p:txBody>
      </p:sp>
      <p:sp>
        <p:nvSpPr>
          <p:cNvPr id="153" name="Google Shape;153;p8"/>
          <p:cNvSpPr txBox="1"/>
          <p:nvPr>
            <p:ph idx="1" type="body"/>
          </p:nvPr>
        </p:nvSpPr>
        <p:spPr>
          <a:xfrm>
            <a:off x="439696" y="1413067"/>
            <a:ext cx="6000000" cy="379500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GB" sz="1600">
                <a:solidFill>
                  <a:schemeClr val="lt1"/>
                </a:solidFill>
                <a:highlight>
                  <a:schemeClr val="accent1"/>
                </a:highlight>
                <a:latin typeface="Raleway Light"/>
                <a:ea typeface="Raleway Light"/>
                <a:cs typeface="Raleway Light"/>
                <a:sym typeface="Raleway Light"/>
              </a:rPr>
              <a:t>Linee guida per completare l’attività</a:t>
            </a:r>
            <a:br>
              <a:rPr lang="en-GB" sz="1600">
                <a:solidFill>
                  <a:schemeClr val="lt1"/>
                </a:solidFill>
                <a:highlight>
                  <a:srgbClr val="FFB600"/>
                </a:highlight>
              </a:rPr>
            </a:br>
            <a:r>
              <a:rPr lang="en-GB" sz="1600"/>
              <a:t>Goodie Bag Skits</a:t>
            </a:r>
            <a:endParaRPr/>
          </a:p>
          <a:p>
            <a:pPr indent="0" lvl="0" marL="0" rtl="0" algn="just">
              <a:lnSpc>
                <a:spcPct val="100000"/>
              </a:lnSpc>
              <a:spcBef>
                <a:spcPts val="601"/>
              </a:spcBef>
              <a:spcAft>
                <a:spcPts val="0"/>
              </a:spcAft>
              <a:buSzPts val="1800"/>
              <a:buNone/>
            </a:pPr>
            <a:r>
              <a:rPr b="1" lang="en-GB" sz="1100">
                <a:latin typeface="Raleway"/>
                <a:ea typeface="Raleway"/>
                <a:cs typeface="Raleway"/>
                <a:sym typeface="Raleway"/>
              </a:rPr>
              <a:t>Step1:</a:t>
            </a:r>
            <a:r>
              <a:rPr lang="en-GB" sz="1100"/>
              <a:t> I partecipanti si divideranno in squadre composte da 4-8 persone. Ogni lato riceve una borsa regalo contenente più oggetti casuali. Puoi usare oggetti come colla stick, granelli per cupcake, forbici, carta, pennarelli, orecchini, pacchetti di tè, caffè, bustine di zucchero, spago, rossetto e altro ancora.</a:t>
            </a:r>
            <a:endParaRPr/>
          </a:p>
          <a:p>
            <a:pPr indent="0" lvl="0" marL="0" rtl="0" algn="just">
              <a:lnSpc>
                <a:spcPct val="100000"/>
              </a:lnSpc>
              <a:spcBef>
                <a:spcPts val="601"/>
              </a:spcBef>
              <a:spcAft>
                <a:spcPts val="0"/>
              </a:spcAft>
              <a:buSzPts val="1800"/>
              <a:buNone/>
            </a:pPr>
            <a:r>
              <a:rPr b="1" lang="en-GB" sz="1100">
                <a:latin typeface="Raleway"/>
                <a:ea typeface="Raleway"/>
                <a:cs typeface="Raleway"/>
                <a:sym typeface="Raleway"/>
              </a:rPr>
              <a:t>Step2:</a:t>
            </a:r>
            <a:r>
              <a:rPr lang="en-GB" sz="1100"/>
              <a:t> Ad ogni squadra vengono concessi 8 minuti per preparare una scenetta con gli oggetti casuali e poi esibirsi entro 3 minuti. Il facilitatore può predeterminare gli argomenti e anche i gruppi possono sceglierlo.</a:t>
            </a:r>
            <a:endParaRPr/>
          </a:p>
          <a:p>
            <a:pPr indent="0" lvl="0" marL="0" rtl="0" algn="just">
              <a:lnSpc>
                <a:spcPct val="100000"/>
              </a:lnSpc>
              <a:spcBef>
                <a:spcPts val="601"/>
              </a:spcBef>
              <a:spcAft>
                <a:spcPts val="0"/>
              </a:spcAft>
              <a:buSzPts val="1800"/>
              <a:buNone/>
            </a:pPr>
            <a:r>
              <a:rPr b="1" lang="en-GB" sz="1100">
                <a:latin typeface="Raleway"/>
                <a:ea typeface="Raleway"/>
                <a:cs typeface="Raleway"/>
                <a:sym typeface="Raleway"/>
              </a:rPr>
              <a:t>Step3: </a:t>
            </a:r>
            <a:r>
              <a:rPr lang="en-GB" sz="1100"/>
              <a:t>I gruppi mostreranno ciò che hanno a seconda del loro livello di creatività e di quanto bene possono gestire le risorse che hanno dalla borsa.</a:t>
            </a:r>
            <a:endParaRPr/>
          </a:p>
          <a:p>
            <a:pPr indent="0" lvl="0" marL="0" rtl="0" algn="just">
              <a:lnSpc>
                <a:spcPct val="100000"/>
              </a:lnSpc>
              <a:spcBef>
                <a:spcPts val="601"/>
              </a:spcBef>
              <a:spcAft>
                <a:spcPts val="0"/>
              </a:spcAft>
              <a:buSzPts val="1800"/>
              <a:buNone/>
            </a:pPr>
            <a:r>
              <a:rPr b="1" lang="en-GB" sz="1100">
                <a:latin typeface="Raleway"/>
                <a:ea typeface="Raleway"/>
                <a:cs typeface="Raleway"/>
                <a:sym typeface="Raleway"/>
              </a:rPr>
              <a:t>Step4: </a:t>
            </a:r>
            <a:r>
              <a:rPr lang="en-GB" sz="1100"/>
              <a:t>Mentre una squadra presenta, altre squadre guardano la performance e una volta che tutti i gruppi si sono esibiti, il vincitore può essere annunciato in base al voto dell'organizzazione.</a:t>
            </a:r>
            <a:endParaRPr/>
          </a:p>
          <a:p>
            <a:pPr indent="0" lvl="0" marL="0" rtl="0" algn="just">
              <a:lnSpc>
                <a:spcPct val="100000"/>
              </a:lnSpc>
              <a:spcBef>
                <a:spcPts val="601"/>
              </a:spcBef>
              <a:spcAft>
                <a:spcPts val="0"/>
              </a:spcAft>
              <a:buSzPts val="1800"/>
              <a:buNone/>
            </a:pPr>
            <a:r>
              <a:rPr lang="en-GB" sz="1200">
                <a:solidFill>
                  <a:schemeClr val="lt1"/>
                </a:solidFill>
                <a:highlight>
                  <a:srgbClr val="FFB600"/>
                </a:highlight>
              </a:rPr>
              <a:t>TIME:</a:t>
            </a:r>
            <a:r>
              <a:rPr lang="en-GB" sz="1200">
                <a:solidFill>
                  <a:schemeClr val="lt1"/>
                </a:solidFill>
              </a:rPr>
              <a:t> </a:t>
            </a:r>
            <a:r>
              <a:rPr lang="en-GB" sz="1200">
                <a:solidFill>
                  <a:schemeClr val="dk1"/>
                </a:solidFill>
              </a:rPr>
              <a:t>20 minutes</a:t>
            </a:r>
            <a:endParaRPr/>
          </a:p>
          <a:p>
            <a:pPr indent="0" lvl="0" marL="0" rtl="0" algn="just">
              <a:lnSpc>
                <a:spcPct val="100000"/>
              </a:lnSpc>
              <a:spcBef>
                <a:spcPts val="601"/>
              </a:spcBef>
              <a:spcAft>
                <a:spcPts val="0"/>
              </a:spcAft>
              <a:buSzPts val="1800"/>
              <a:buNone/>
            </a:pPr>
            <a:r>
              <a:t/>
            </a:r>
            <a:endParaRPr sz="1200">
              <a:solidFill>
                <a:srgbClr val="FFB600"/>
              </a:solidFill>
            </a:endParaRPr>
          </a:p>
        </p:txBody>
      </p:sp>
      <p:sp>
        <p:nvSpPr>
          <p:cNvPr id="154" name="Google Shape;154;p8"/>
          <p:cNvSpPr txBox="1"/>
          <p:nvPr>
            <p:ph idx="2" type="body"/>
          </p:nvPr>
        </p:nvSpPr>
        <p:spPr>
          <a:xfrm>
            <a:off x="6358467" y="1519640"/>
            <a:ext cx="2433841" cy="136749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Risorse e strumenti</a:t>
            </a:r>
            <a:endParaRPr/>
          </a:p>
          <a:p>
            <a:pPr indent="0" lvl="0" marL="0" rtl="0" algn="l">
              <a:lnSpc>
                <a:spcPct val="100000"/>
              </a:lnSpc>
              <a:spcBef>
                <a:spcPts val="601"/>
              </a:spcBef>
              <a:spcAft>
                <a:spcPts val="0"/>
              </a:spcAft>
              <a:buSzPts val="1800"/>
              <a:buNone/>
            </a:pPr>
            <a:r>
              <a:rPr b="1" lang="en-GB" sz="1200" u="sng">
                <a:solidFill>
                  <a:schemeClr val="hlink"/>
                </a:solidFill>
                <a:hlinkClick r:id="rId3"/>
              </a:rPr>
              <a:t>Paper Bag Drama</a:t>
            </a:r>
            <a:br>
              <a:rPr b="1" lang="en-GB" sz="1200" u="sng">
                <a:latin typeface="Raleway Light"/>
                <a:ea typeface="Raleway Light"/>
                <a:cs typeface="Raleway Light"/>
                <a:sym typeface="Raleway Light"/>
              </a:rPr>
            </a:br>
            <a:r>
              <a:rPr lang="en-GB" sz="1200" u="sng">
                <a:solidFill>
                  <a:schemeClr val="hlink"/>
                </a:solidFill>
                <a:latin typeface="Raleway Light"/>
                <a:ea typeface="Raleway Light"/>
                <a:cs typeface="Raleway Light"/>
                <a:sym typeface="Raleway Light"/>
                <a:hlinkClick r:id="rId4"/>
              </a:rPr>
              <a:t>www.creativelearningsociety.com/news/paper-bag-drama-weekly-team-builder</a:t>
            </a:r>
            <a:endParaRPr sz="1200" u="sng">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u="sng">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155" name="Google Shape;155;p8"/>
          <p:cNvGrpSpPr/>
          <p:nvPr/>
        </p:nvGrpSpPr>
        <p:grpSpPr>
          <a:xfrm>
            <a:off x="7964732" y="329097"/>
            <a:ext cx="977040" cy="722852"/>
            <a:chOff x="5255200" y="3006475"/>
            <a:chExt cx="511700" cy="378575"/>
          </a:xfrm>
        </p:grpSpPr>
        <p:sp>
          <p:nvSpPr>
            <p:cNvPr id="156" name="Google Shape;156;p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7" name="Google Shape;157;p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511169" y="329097"/>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ExtraLight"/>
                <a:ea typeface="Raleway ExtraLight"/>
                <a:cs typeface="Raleway ExtraLight"/>
                <a:sym typeface="Raleway ExtraLight"/>
              </a:rPr>
              <a:t>Teorie sulla motivazione:</a:t>
            </a:r>
            <a:endParaRPr b="1" sz="1200">
              <a:solidFill>
                <a:schemeClr val="accent1"/>
              </a:solidFill>
              <a:latin typeface="Raleway Light"/>
              <a:ea typeface="Raleway Light"/>
              <a:cs typeface="Raleway Light"/>
              <a:sym typeface="Raleway Light"/>
            </a:endParaRPr>
          </a:p>
        </p:txBody>
      </p:sp>
      <p:sp>
        <p:nvSpPr>
          <p:cNvPr id="163" name="Google Shape;163;p9"/>
          <p:cNvSpPr txBox="1"/>
          <p:nvPr>
            <p:ph idx="1" type="body"/>
          </p:nvPr>
        </p:nvSpPr>
        <p:spPr>
          <a:xfrm>
            <a:off x="404080" y="925895"/>
            <a:ext cx="3313800" cy="3169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600">
                <a:solidFill>
                  <a:schemeClr val="lt1"/>
                </a:solidFill>
                <a:highlight>
                  <a:srgbClr val="FFB600"/>
                </a:highlight>
              </a:rPr>
              <a:t>Riflessioni</a:t>
            </a:r>
            <a:endParaRPr sz="1600">
              <a:solidFill>
                <a:schemeClr val="lt1"/>
              </a:solidFill>
              <a:highlight>
                <a:srgbClr val="FFB600"/>
              </a:highlight>
            </a:endParaRPr>
          </a:p>
          <a:p>
            <a:pPr indent="-285750" lvl="0" marL="285750" rtl="0" algn="just">
              <a:lnSpc>
                <a:spcPct val="100000"/>
              </a:lnSpc>
              <a:spcBef>
                <a:spcPts val="601"/>
              </a:spcBef>
              <a:spcAft>
                <a:spcPts val="0"/>
              </a:spcAft>
              <a:buSzPts val="1800"/>
              <a:buChar char="▪"/>
            </a:pPr>
            <a:r>
              <a:rPr lang="en-GB" sz="1200">
                <a:solidFill>
                  <a:schemeClr val="dk1"/>
                </a:solidFill>
              </a:rPr>
              <a:t>Perché essere motivati è così importante?</a:t>
            </a:r>
            <a:endParaRPr/>
          </a:p>
          <a:p>
            <a:pPr indent="-285750" lvl="0" marL="285750" rtl="0" algn="just">
              <a:lnSpc>
                <a:spcPct val="100000"/>
              </a:lnSpc>
              <a:spcBef>
                <a:spcPts val="601"/>
              </a:spcBef>
              <a:spcAft>
                <a:spcPts val="0"/>
              </a:spcAft>
              <a:buSzPts val="1800"/>
              <a:buChar char="▪"/>
            </a:pPr>
            <a:r>
              <a:rPr lang="en-GB" sz="1200">
                <a:solidFill>
                  <a:schemeClr val="dk1"/>
                </a:solidFill>
              </a:rPr>
              <a:t>Come trovare la motivazione quando è scarsa e come continuare ad esserlo nel tempo?</a:t>
            </a:r>
            <a:endParaRPr/>
          </a:p>
          <a:p>
            <a:pPr indent="-285750" lvl="0" marL="285750" rtl="0" algn="just">
              <a:lnSpc>
                <a:spcPct val="100000"/>
              </a:lnSpc>
              <a:spcBef>
                <a:spcPts val="601"/>
              </a:spcBef>
              <a:spcAft>
                <a:spcPts val="0"/>
              </a:spcAft>
              <a:buSzPts val="1800"/>
              <a:buChar char="▪"/>
            </a:pPr>
            <a:r>
              <a:rPr lang="en-GB" sz="1200">
                <a:solidFill>
                  <a:schemeClr val="dk1"/>
                </a:solidFill>
              </a:rPr>
              <a:t>Perché la motivazione intrinseca è più efficace della motivazione estrinseca?</a:t>
            </a:r>
            <a:endParaRPr/>
          </a:p>
          <a:p>
            <a:pPr indent="-285750" lvl="0" marL="285750" rtl="0" algn="just">
              <a:lnSpc>
                <a:spcPct val="100000"/>
              </a:lnSpc>
              <a:spcBef>
                <a:spcPts val="601"/>
              </a:spcBef>
              <a:spcAft>
                <a:spcPts val="0"/>
              </a:spcAft>
              <a:buSzPts val="1800"/>
              <a:buChar char="▪"/>
            </a:pPr>
            <a:r>
              <a:rPr lang="en-GB" sz="1200">
                <a:solidFill>
                  <a:schemeClr val="dk1"/>
                </a:solidFill>
              </a:rPr>
              <a:t>Cosa collega motivazione ed empowerment personale?</a:t>
            </a:r>
            <a:endParaRPr sz="1200">
              <a:solidFill>
                <a:srgbClr val="FFB600"/>
              </a:solidFill>
            </a:endParaRPr>
          </a:p>
        </p:txBody>
      </p:sp>
      <p:sp>
        <p:nvSpPr>
          <p:cNvPr id="164" name="Google Shape;164;p9"/>
          <p:cNvSpPr txBox="1"/>
          <p:nvPr>
            <p:ph idx="2" type="body"/>
          </p:nvPr>
        </p:nvSpPr>
        <p:spPr>
          <a:xfrm>
            <a:off x="3932141" y="893049"/>
            <a:ext cx="4545300" cy="4042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400">
                <a:solidFill>
                  <a:schemeClr val="lt1"/>
                </a:solidFill>
                <a:highlight>
                  <a:srgbClr val="FFB600"/>
                </a:highlight>
              </a:rPr>
              <a:t>Azioni</a:t>
            </a:r>
            <a:endParaRPr sz="1100">
              <a:solidFill>
                <a:schemeClr val="lt1"/>
              </a:solidFill>
              <a:highlight>
                <a:srgbClr val="FFB600"/>
              </a:highlight>
            </a:endParaRPr>
          </a:p>
          <a:p>
            <a:pPr indent="0" lvl="0" marL="0" rtl="0" algn="just">
              <a:lnSpc>
                <a:spcPct val="100000"/>
              </a:lnSpc>
              <a:spcBef>
                <a:spcPts val="601"/>
              </a:spcBef>
              <a:spcAft>
                <a:spcPts val="0"/>
              </a:spcAft>
              <a:buSzPts val="1800"/>
              <a:buNone/>
            </a:pPr>
            <a:r>
              <a:rPr lang="en-GB" sz="1100">
                <a:solidFill>
                  <a:srgbClr val="FFB600"/>
                </a:solidFill>
              </a:rPr>
              <a:t>Dopo questa attività sarai in grado di capire meglio te stesso e impostare azioni e strategie motivazionali.</a:t>
            </a:r>
            <a:endParaRPr/>
          </a:p>
          <a:p>
            <a:pPr indent="0" lvl="0" marL="0" rtl="0" algn="just">
              <a:lnSpc>
                <a:spcPct val="100000"/>
              </a:lnSpc>
              <a:spcBef>
                <a:spcPts val="601"/>
              </a:spcBef>
              <a:spcAft>
                <a:spcPts val="0"/>
              </a:spcAft>
              <a:buSzPts val="1800"/>
              <a:buNone/>
            </a:pPr>
            <a:r>
              <a:rPr b="1" lang="en-GB" sz="1100">
                <a:latin typeface="Raleway"/>
                <a:ea typeface="Raleway"/>
                <a:cs typeface="Raleway"/>
                <a:sym typeface="Raleway"/>
              </a:rPr>
              <a:t>Step1:</a:t>
            </a:r>
            <a:r>
              <a:rPr lang="en-GB" sz="1100"/>
              <a:t> Concentrati su un obiettivo alla volta; suddividerlo in obiettivi più semplici e prioritari. Concentrazione e chiarezza sono alla base del perseguimento di risultati concreti.</a:t>
            </a:r>
            <a:endParaRPr/>
          </a:p>
          <a:p>
            <a:pPr indent="0" lvl="0" marL="0" rtl="0" algn="just">
              <a:lnSpc>
                <a:spcPct val="100000"/>
              </a:lnSpc>
              <a:spcBef>
                <a:spcPts val="601"/>
              </a:spcBef>
              <a:spcAft>
                <a:spcPts val="0"/>
              </a:spcAft>
              <a:buSzPts val="1800"/>
              <a:buNone/>
            </a:pPr>
            <a:r>
              <a:rPr b="1" lang="en-GB" sz="1100">
                <a:latin typeface="Raleway"/>
                <a:ea typeface="Raleway"/>
                <a:cs typeface="Raleway"/>
                <a:sym typeface="Raleway"/>
              </a:rPr>
              <a:t>Step2:</a:t>
            </a:r>
            <a:r>
              <a:rPr lang="en-GB" sz="1100"/>
              <a:t> Crea una lista di motivazioni molto forti che ti portino al raggiungimento dell'obiettivo prefissato; concentrati, quindi, non solo sui vantaggi che il raggiungimento di questo obiettivo ti porterà, ma anche sui possibili ostacoli che incontrerai e scrivi come pensi di poterli superare, questo ti permette di vedere, non solo il risultato, ma anche il percorso che bisogna affrontare con il giusto equilibrio tra positivo e negativo, per rimanere comunque ancorati alla realtà.</a:t>
            </a:r>
            <a:endParaRPr/>
          </a:p>
          <a:p>
            <a:pPr indent="0" lvl="0" marL="0" rtl="0" algn="just">
              <a:lnSpc>
                <a:spcPct val="100000"/>
              </a:lnSpc>
              <a:spcBef>
                <a:spcPts val="601"/>
              </a:spcBef>
              <a:spcAft>
                <a:spcPts val="0"/>
              </a:spcAft>
              <a:buSzPts val="1800"/>
              <a:buNone/>
            </a:pPr>
            <a:r>
              <a:rPr b="1" lang="en-GB" sz="1100">
                <a:latin typeface="Raleway"/>
                <a:ea typeface="Raleway"/>
                <a:cs typeface="Raleway"/>
                <a:sym typeface="Raleway"/>
              </a:rPr>
              <a:t>Step3:</a:t>
            </a:r>
            <a:r>
              <a:rPr lang="en-GB" sz="1100"/>
              <a:t> Decidi come premiarti quando raggiungi obiettivi o sotto-obiettivi.</a:t>
            </a:r>
            <a:endParaRPr/>
          </a:p>
          <a:p>
            <a:pPr indent="0" lvl="0" marL="0" rtl="0" algn="just">
              <a:lnSpc>
                <a:spcPct val="100000"/>
              </a:lnSpc>
              <a:spcBef>
                <a:spcPts val="601"/>
              </a:spcBef>
              <a:spcAft>
                <a:spcPts val="0"/>
              </a:spcAft>
              <a:buSzPts val="1800"/>
              <a:buNone/>
            </a:pPr>
            <a:r>
              <a:rPr b="1" lang="en-GB" sz="1100">
                <a:latin typeface="Raleway"/>
                <a:ea typeface="Raleway"/>
                <a:cs typeface="Raleway"/>
                <a:sym typeface="Raleway"/>
              </a:rPr>
              <a:t>Step4:</a:t>
            </a:r>
            <a:r>
              <a:rPr lang="en-GB" sz="1100"/>
              <a:t> Non assecondare il pensiero sabotante, ma lascia che scorra nella tua mente mantenendo il tuo obiettivo e il tuo percorso. Impara a lasciar andare tutti quei pensieri negativi che ti stanno bloccando. Se cambiamo la prospettiva da cui vediamo una situazione, cambiamo la reazione emotiva che ne deriva.</a:t>
            </a:r>
            <a:endParaRPr/>
          </a:p>
        </p:txBody>
      </p:sp>
      <p:grpSp>
        <p:nvGrpSpPr>
          <p:cNvPr id="165" name="Google Shape;165;p9"/>
          <p:cNvGrpSpPr/>
          <p:nvPr/>
        </p:nvGrpSpPr>
        <p:grpSpPr>
          <a:xfrm>
            <a:off x="7964732" y="329097"/>
            <a:ext cx="977040" cy="722852"/>
            <a:chOff x="5255200" y="3006475"/>
            <a:chExt cx="511700" cy="378575"/>
          </a:xfrm>
        </p:grpSpPr>
        <p:sp>
          <p:nvSpPr>
            <p:cNvPr id="166" name="Google Shape;166;p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67" name="Google Shape;167;p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latin typeface="Raleway Thin"/>
                <a:ea typeface="Raleway Thin"/>
                <a:cs typeface="Raleway Thin"/>
                <a:sym typeface="Raleway Thin"/>
              </a:rPr>
              <a:t>Autostima vs Fiducia in se stessi</a:t>
            </a:r>
            <a:endParaRPr b="1">
              <a:solidFill>
                <a:schemeClr val="dk1"/>
              </a:solidFill>
              <a:latin typeface="Raleway Thin"/>
              <a:ea typeface="Raleway Thin"/>
              <a:cs typeface="Raleway Thin"/>
              <a:sym typeface="Raleway Thin"/>
            </a:endParaRPr>
          </a:p>
        </p:txBody>
      </p:sp>
      <p:pic>
        <p:nvPicPr>
          <p:cNvPr id="173" name="Google Shape;173;p1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type="title"/>
          </p:nvPr>
        </p:nvSpPr>
        <p:spPr>
          <a:xfrm>
            <a:off x="541001" y="551785"/>
            <a:ext cx="8069598" cy="16528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Che cosa ne sai di </a:t>
            </a:r>
            <a:r>
              <a:rPr lang="en-GB" sz="3600">
                <a:latin typeface="Raleway ExtraLight"/>
                <a:ea typeface="Raleway ExtraLight"/>
                <a:cs typeface="Raleway ExtraLight"/>
                <a:sym typeface="Raleway ExtraLight"/>
              </a:rPr>
              <a:t>: </a:t>
            </a:r>
            <a:br>
              <a:rPr lang="en-GB" sz="3600">
                <a:solidFill>
                  <a:srgbClr val="FFB600"/>
                </a:solidFill>
                <a:latin typeface="Raleway ExtraLight"/>
                <a:ea typeface="Raleway ExtraLight"/>
                <a:cs typeface="Raleway ExtraLight"/>
                <a:sym typeface="Raleway ExtraLight"/>
              </a:rPr>
            </a:br>
            <a:r>
              <a:rPr lang="en-GB" sz="3600">
                <a:solidFill>
                  <a:srgbClr val="FFB600"/>
                </a:solidFill>
                <a:latin typeface="Raleway ExtraLight"/>
                <a:ea typeface="Raleway ExtraLight"/>
                <a:cs typeface="Raleway ExtraLight"/>
                <a:sym typeface="Raleway ExtraLight"/>
              </a:rPr>
              <a:t>AUTOSTIMA :</a:t>
            </a:r>
            <a:br>
              <a:rPr lang="en-GB" sz="3600">
                <a:solidFill>
                  <a:srgbClr val="FFB600"/>
                </a:solidFill>
                <a:latin typeface="Raleway ExtraLight"/>
                <a:ea typeface="Raleway ExtraLight"/>
                <a:cs typeface="Raleway ExtraLight"/>
                <a:sym typeface="Raleway ExtraLight"/>
              </a:rPr>
            </a:br>
            <a:br>
              <a:rPr lang="en-GB" sz="2000">
                <a:solidFill>
                  <a:srgbClr val="FFB600"/>
                </a:solidFill>
                <a:latin typeface="Raleway ExtraLight"/>
                <a:ea typeface="Raleway ExtraLight"/>
                <a:cs typeface="Raleway ExtraLight"/>
                <a:sym typeface="Raleway ExtraLight"/>
              </a:rPr>
            </a:br>
            <a:br>
              <a:rPr lang="en-GB" sz="3600">
                <a:solidFill>
                  <a:srgbClr val="FFB600"/>
                </a:solidFill>
                <a:latin typeface="Raleway ExtraLight"/>
                <a:ea typeface="Raleway ExtraLight"/>
                <a:cs typeface="Raleway ExtraLight"/>
                <a:sym typeface="Raleway ExtraLight"/>
              </a:rPr>
            </a:br>
            <a:endParaRPr sz="3600">
              <a:solidFill>
                <a:srgbClr val="FFB600"/>
              </a:solidFill>
              <a:latin typeface="Raleway ExtraLight"/>
              <a:ea typeface="Raleway ExtraLight"/>
              <a:cs typeface="Raleway ExtraLight"/>
              <a:sym typeface="Raleway ExtraLight"/>
            </a:endParaRPr>
          </a:p>
        </p:txBody>
      </p:sp>
      <p:sp>
        <p:nvSpPr>
          <p:cNvPr id="179" name="Google Shape;179;p11"/>
          <p:cNvSpPr txBox="1"/>
          <p:nvPr>
            <p:ph idx="1" type="body"/>
          </p:nvPr>
        </p:nvSpPr>
        <p:spPr>
          <a:xfrm>
            <a:off x="541001" y="2067414"/>
            <a:ext cx="8172176" cy="2598697"/>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en-GB" sz="1400"/>
              <a:t>Definito come “Insieme di giudizi valutativi che l'individuo fa di se stesso”.</a:t>
            </a:r>
            <a:endParaRPr/>
          </a:p>
          <a:p>
            <a:pPr indent="0" lvl="0" marL="114302" rtl="0" algn="l">
              <a:lnSpc>
                <a:spcPct val="100000"/>
              </a:lnSpc>
              <a:spcBef>
                <a:spcPts val="601"/>
              </a:spcBef>
              <a:spcAft>
                <a:spcPts val="0"/>
              </a:spcAft>
              <a:buSzPts val="1800"/>
              <a:buNone/>
            </a:pPr>
            <a:r>
              <a:rPr lang="en-GB" sz="1400"/>
              <a:t>È anche definito come un prodotto che nasce dalle interazioni con gli altri, che viene creato nel corso della vita come valutazione riflessa di ciò che gli altri pensano di noi.</a:t>
            </a:r>
            <a:endParaRPr sz="1400"/>
          </a:p>
          <a:p>
            <a:pPr indent="0" lvl="0" marL="114302" rtl="0" algn="l">
              <a:lnSpc>
                <a:spcPct val="100000"/>
              </a:lnSpc>
              <a:spcBef>
                <a:spcPts val="601"/>
              </a:spcBef>
              <a:spcAft>
                <a:spcPts val="0"/>
              </a:spcAft>
              <a:buSzPts val="1800"/>
              <a:buNone/>
            </a:pPr>
            <a:r>
              <a:rPr lang="en-GB" sz="1400">
                <a:solidFill>
                  <a:srgbClr val="FFB600"/>
                </a:solidFill>
              </a:rPr>
              <a:t>L'autostima è un risultato che va costruito giorno dopo giorno!</a:t>
            </a:r>
            <a:endParaRPr sz="1300"/>
          </a:p>
        </p:txBody>
      </p:sp>
      <p:sp>
        <p:nvSpPr>
          <p:cNvPr id="180" name="Google Shape;180;p1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ph idx="1" type="body"/>
          </p:nvPr>
        </p:nvSpPr>
        <p:spPr>
          <a:xfrm>
            <a:off x="412500" y="350825"/>
            <a:ext cx="3062100" cy="4145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t/>
            </a:r>
            <a:endParaRPr sz="1400">
              <a:solidFill>
                <a:srgbClr val="FFB600"/>
              </a:solidFill>
            </a:endParaRPr>
          </a:p>
          <a:p>
            <a:pPr indent="0" lvl="0" marL="0" rtl="0" algn="just">
              <a:lnSpc>
                <a:spcPct val="100000"/>
              </a:lnSpc>
              <a:spcBef>
                <a:spcPts val="601"/>
              </a:spcBef>
              <a:spcAft>
                <a:spcPts val="0"/>
              </a:spcAft>
              <a:buSzPts val="1800"/>
              <a:buNone/>
            </a:pPr>
            <a:r>
              <a:rPr lang="en-GB" sz="1400">
                <a:solidFill>
                  <a:srgbClr val="FFB600"/>
                </a:solidFill>
              </a:rPr>
              <a:t>FIDUCIA IN SE STESSI</a:t>
            </a:r>
            <a:endParaRPr/>
          </a:p>
          <a:p>
            <a:pPr indent="0" lvl="0" marL="0" rtl="0" algn="just">
              <a:lnSpc>
                <a:spcPct val="100000"/>
              </a:lnSpc>
              <a:spcBef>
                <a:spcPts val="601"/>
              </a:spcBef>
              <a:spcAft>
                <a:spcPts val="0"/>
              </a:spcAft>
              <a:buSzPts val="1800"/>
              <a:buNone/>
            </a:pPr>
            <a:r>
              <a:rPr lang="en-GB" sz="1400"/>
              <a:t>Avere fiducia in se stessi significa pensare di poter affrontare le situazioni, è diverso dall'autostima che invece significa valutare positivamente le proprie caratteristiche personali.</a:t>
            </a:r>
            <a:endParaRPr/>
          </a:p>
          <a:p>
            <a:pPr indent="0" lvl="0" marL="0" rtl="0" algn="just">
              <a:lnSpc>
                <a:spcPct val="100000"/>
              </a:lnSpc>
              <a:spcBef>
                <a:spcPts val="601"/>
              </a:spcBef>
              <a:spcAft>
                <a:spcPts val="0"/>
              </a:spcAft>
              <a:buSzPts val="1800"/>
              <a:buNone/>
            </a:pPr>
            <a:r>
              <a:rPr lang="en-GB" sz="1400"/>
              <a:t>Entrambi implicano una buona opinione di sé e una certa stabilità di fronte a eventi imprevisti, difficoltà e opinioni avverse.</a:t>
            </a:r>
            <a:endParaRPr/>
          </a:p>
          <a:p>
            <a:pPr indent="0" lvl="0" marL="0" rtl="0" algn="just">
              <a:lnSpc>
                <a:spcPct val="100000"/>
              </a:lnSpc>
              <a:spcBef>
                <a:spcPts val="601"/>
              </a:spcBef>
              <a:spcAft>
                <a:spcPts val="0"/>
              </a:spcAft>
              <a:buSzPts val="1800"/>
              <a:buNone/>
            </a:pPr>
            <a:r>
              <a:rPr lang="en-GB" sz="1400"/>
              <a:t>La sensazione di fiducia in se stessi aiuta a gestire le battute d'arresto e ad imparare dai propri fallimenti.</a:t>
            </a:r>
            <a:endParaRPr sz="1400">
              <a:solidFill>
                <a:srgbClr val="FFB600"/>
              </a:solidFill>
            </a:endParaRPr>
          </a:p>
        </p:txBody>
      </p:sp>
      <p:sp>
        <p:nvSpPr>
          <p:cNvPr id="186" name="Google Shape;186;p12"/>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7" name="Google Shape;187;p12"/>
          <p:cNvSpPr/>
          <p:nvPr/>
        </p:nvSpPr>
        <p:spPr>
          <a:xfrm>
            <a:off x="4794956" y="2414466"/>
            <a:ext cx="2711939"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Fiducia in se stessi</a:t>
            </a:r>
            <a:endParaRPr b="0" i="0" sz="1400" u="none" cap="none" strike="noStrike">
              <a:solidFill>
                <a:schemeClr val="lt1"/>
              </a:solidFill>
              <a:latin typeface="Arial"/>
              <a:ea typeface="Arial"/>
              <a:cs typeface="Arial"/>
              <a:sym typeface="Arial"/>
            </a:endParaRPr>
          </a:p>
        </p:txBody>
      </p:sp>
      <p:sp>
        <p:nvSpPr>
          <p:cNvPr id="188" name="Google Shape;188;p12"/>
          <p:cNvSpPr/>
          <p:nvPr/>
        </p:nvSpPr>
        <p:spPr>
          <a:xfrm>
            <a:off x="5266918" y="1696212"/>
            <a:ext cx="1895882"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Atteggiamento</a:t>
            </a:r>
            <a:endParaRPr b="0" i="0" sz="1400" u="none" cap="none" strike="noStrike">
              <a:solidFill>
                <a:schemeClr val="lt1"/>
              </a:solidFill>
              <a:latin typeface="Arial"/>
              <a:ea typeface="Arial"/>
              <a:cs typeface="Arial"/>
              <a:sym typeface="Arial"/>
            </a:endParaRPr>
          </a:p>
        </p:txBody>
      </p:sp>
      <p:sp>
        <p:nvSpPr>
          <p:cNvPr id="189" name="Google Shape;189;p12"/>
          <p:cNvSpPr/>
          <p:nvPr/>
        </p:nvSpPr>
        <p:spPr>
          <a:xfrm>
            <a:off x="6267245" y="3115470"/>
            <a:ext cx="1768014"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Corpo</a:t>
            </a:r>
            <a:endParaRPr b="0" i="0" sz="1400" u="none" cap="none" strike="noStrike">
              <a:solidFill>
                <a:schemeClr val="lt1"/>
              </a:solidFill>
              <a:latin typeface="Arial"/>
              <a:ea typeface="Arial"/>
              <a:cs typeface="Arial"/>
              <a:sym typeface="Arial"/>
            </a:endParaRPr>
          </a:p>
        </p:txBody>
      </p:sp>
      <p:sp>
        <p:nvSpPr>
          <p:cNvPr id="190" name="Google Shape;190;p12"/>
          <p:cNvSpPr/>
          <p:nvPr/>
        </p:nvSpPr>
        <p:spPr>
          <a:xfrm>
            <a:off x="3536197" y="2191032"/>
            <a:ext cx="1768014"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Uso della lingua e contenuti</a:t>
            </a:r>
            <a:endParaRPr b="0" i="0" sz="1400" u="none" cap="none" strike="noStrike">
              <a:solidFill>
                <a:schemeClr val="lt1"/>
              </a:solidFill>
              <a:latin typeface="Arial"/>
              <a:ea typeface="Arial"/>
              <a:cs typeface="Arial"/>
              <a:sym typeface="Arial"/>
            </a:endParaRPr>
          </a:p>
        </p:txBody>
      </p:sp>
      <p:sp>
        <p:nvSpPr>
          <p:cNvPr id="191" name="Google Shape;191;p12"/>
          <p:cNvSpPr/>
          <p:nvPr/>
        </p:nvSpPr>
        <p:spPr>
          <a:xfrm>
            <a:off x="4527604" y="3115470"/>
            <a:ext cx="1768014"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Risposta</a:t>
            </a:r>
            <a:endParaRPr b="0" i="0" sz="1400" u="none" cap="none" strike="noStrike">
              <a:solidFill>
                <a:schemeClr val="lt1"/>
              </a:solidFill>
              <a:latin typeface="Arial"/>
              <a:ea typeface="Arial"/>
              <a:cs typeface="Arial"/>
              <a:sym typeface="Arial"/>
            </a:endParaRPr>
          </a:p>
        </p:txBody>
      </p:sp>
      <p:sp>
        <p:nvSpPr>
          <p:cNvPr id="192" name="Google Shape;192;p12"/>
          <p:cNvSpPr/>
          <p:nvPr/>
        </p:nvSpPr>
        <p:spPr>
          <a:xfrm>
            <a:off x="6997639" y="2191032"/>
            <a:ext cx="1768014"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Comportamenti abituali</a:t>
            </a:r>
            <a:endParaRPr b="0" i="0" sz="1400" u="none" cap="none" strike="noStrike">
              <a:solidFill>
                <a:schemeClr val="lt1"/>
              </a:solidFill>
              <a:latin typeface="Arial"/>
              <a:ea typeface="Arial"/>
              <a:cs typeface="Arial"/>
              <a:sym typeface="Arial"/>
            </a:endParaRPr>
          </a:p>
        </p:txBody>
      </p:sp>
      <p:sp>
        <p:nvSpPr>
          <p:cNvPr id="193" name="Google Shape;193;p12"/>
          <p:cNvSpPr txBox="1"/>
          <p:nvPr/>
        </p:nvSpPr>
        <p:spPr>
          <a:xfrm>
            <a:off x="5012284" y="1075276"/>
            <a:ext cx="2350200" cy="6001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1"/>
              </a:spcBef>
              <a:spcAft>
                <a:spcPts val="0"/>
              </a:spcAft>
              <a:buClr>
                <a:srgbClr val="000000"/>
              </a:buClr>
              <a:buSzPts val="1800"/>
              <a:buFont typeface="Arial"/>
              <a:buNone/>
            </a:pPr>
            <a:r>
              <a:rPr b="0" i="0" lang="en-GB" sz="1400" u="none" cap="none" strike="noStrike">
                <a:solidFill>
                  <a:schemeClr val="dk2"/>
                </a:solidFill>
                <a:latin typeface="Raleway Thin"/>
                <a:ea typeface="Raleway Thin"/>
                <a:cs typeface="Raleway Thin"/>
                <a:sym typeface="Raleway Thin"/>
              </a:rPr>
              <a:t>Fattori che influenzano la tua autostima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3"/>
          <p:cNvGrpSpPr/>
          <p:nvPr/>
        </p:nvGrpSpPr>
        <p:grpSpPr>
          <a:xfrm>
            <a:off x="3703042" y="600903"/>
            <a:ext cx="4036590" cy="3941675"/>
            <a:chOff x="2256567" y="677103"/>
            <a:chExt cx="4036590" cy="3941675"/>
          </a:xfrm>
        </p:grpSpPr>
        <p:sp>
          <p:nvSpPr>
            <p:cNvPr id="199" name="Google Shape;199;p13"/>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0" name="Google Shape;200;p13"/>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1" name="Google Shape;201;p13"/>
            <p:cNvSpPr/>
            <p:nvPr/>
          </p:nvSpPr>
          <p:spPr>
            <a:xfrm rot="-6598839">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2" name="Google Shape;202;p13"/>
            <p:cNvSpPr/>
            <p:nvPr/>
          </p:nvSpPr>
          <p:spPr>
            <a:xfrm rot="-6598620">
              <a:off x="4374916" y="9137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3" name="Google Shape;203;p13"/>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4" name="Google Shape;204;p13"/>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05" name="Google Shape;205;p13"/>
          <p:cNvGrpSpPr/>
          <p:nvPr/>
        </p:nvGrpSpPr>
        <p:grpSpPr>
          <a:xfrm>
            <a:off x="5893670" y="1739566"/>
            <a:ext cx="2440201" cy="2440201"/>
            <a:chOff x="4447194" y="1815766"/>
            <a:chExt cx="2440200" cy="2440200"/>
          </a:xfrm>
        </p:grpSpPr>
        <p:sp>
          <p:nvSpPr>
            <p:cNvPr id="206" name="Google Shape;206;p13"/>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07" name="Google Shape;207;p13"/>
            <p:cNvSpPr txBox="1"/>
            <p:nvPr/>
          </p:nvSpPr>
          <p:spPr>
            <a:xfrm>
              <a:off x="4735950" y="2504275"/>
              <a:ext cx="1866144"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Raleway Thin"/>
                  <a:ea typeface="Raleway Thin"/>
                  <a:cs typeface="Raleway Thin"/>
                  <a:sym typeface="Raleway Thin"/>
                </a:rPr>
                <a:t>Autostima</a:t>
              </a:r>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Raleway Thin"/>
                  <a:ea typeface="Raleway Thin"/>
                  <a:cs typeface="Raleway Thin"/>
                  <a:sym typeface="Raleway Thin"/>
                </a:rPr>
                <a:t>E</a:t>
              </a:r>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Raleway Thin"/>
                  <a:ea typeface="Raleway Thin"/>
                  <a:cs typeface="Raleway Thin"/>
                  <a:sym typeface="Raleway Thin"/>
                </a:rPr>
                <a:t>Fiducia in se stessi</a:t>
              </a:r>
              <a:endParaRPr b="0" i="0" sz="1800" u="none" cap="none" strike="noStrike">
                <a:solidFill>
                  <a:srgbClr val="FFFFFF"/>
                </a:solidFill>
                <a:latin typeface="Raleway Thin"/>
                <a:ea typeface="Raleway Thin"/>
                <a:cs typeface="Raleway Thin"/>
                <a:sym typeface="Raleway Thin"/>
              </a:endParaRPr>
            </a:p>
          </p:txBody>
        </p:sp>
      </p:grpSp>
      <p:grpSp>
        <p:nvGrpSpPr>
          <p:cNvPr id="208" name="Google Shape;208;p13"/>
          <p:cNvGrpSpPr/>
          <p:nvPr/>
        </p:nvGrpSpPr>
        <p:grpSpPr>
          <a:xfrm>
            <a:off x="5013412" y="1297853"/>
            <a:ext cx="1423801" cy="1423801"/>
            <a:chOff x="3490737" y="1374053"/>
            <a:chExt cx="1423800" cy="1423800"/>
          </a:xfrm>
        </p:grpSpPr>
        <p:sp>
          <p:nvSpPr>
            <p:cNvPr id="209" name="Google Shape;209;p13"/>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10" name="Google Shape;210;p13"/>
            <p:cNvSpPr txBox="1"/>
            <p:nvPr/>
          </p:nvSpPr>
          <p:spPr>
            <a:xfrm>
              <a:off x="3536050" y="1613603"/>
              <a:ext cx="1378487"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aleway Thin"/>
                  <a:ea typeface="Raleway Thin"/>
                  <a:cs typeface="Raleway Thin"/>
                  <a:sym typeface="Raleway Thin"/>
                </a:rPr>
                <a:t>Strategie per aumentarlo</a:t>
              </a:r>
              <a:endParaRPr b="1" i="0" sz="1200" u="none" cap="none" strike="noStrike">
                <a:solidFill>
                  <a:srgbClr val="FFFFFF"/>
                </a:solidFill>
                <a:latin typeface="Raleway Thin"/>
                <a:ea typeface="Raleway Thin"/>
                <a:cs typeface="Raleway Thin"/>
                <a:sym typeface="Raleway Thin"/>
              </a:endParaRPr>
            </a:p>
          </p:txBody>
        </p:sp>
      </p:grpSp>
      <p:grpSp>
        <p:nvGrpSpPr>
          <p:cNvPr id="211" name="Google Shape;211;p13"/>
          <p:cNvGrpSpPr/>
          <p:nvPr/>
        </p:nvGrpSpPr>
        <p:grpSpPr>
          <a:xfrm>
            <a:off x="4672228" y="2862090"/>
            <a:ext cx="1498800" cy="1498800"/>
            <a:chOff x="644203" y="3718814"/>
            <a:chExt cx="1498800" cy="1498800"/>
          </a:xfrm>
        </p:grpSpPr>
        <p:sp>
          <p:nvSpPr>
            <p:cNvPr id="212" name="Google Shape;212;p13"/>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13" name="Google Shape;213;p13"/>
            <p:cNvSpPr txBox="1"/>
            <p:nvPr/>
          </p:nvSpPr>
          <p:spPr>
            <a:xfrm>
              <a:off x="771923" y="3995875"/>
              <a:ext cx="1310155"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aleway Thin"/>
                  <a:ea typeface="Raleway Thin"/>
                  <a:cs typeface="Raleway Thin"/>
                  <a:sym typeface="Raleway Thin"/>
                </a:rPr>
                <a:t>Distorsione cognitiva</a:t>
              </a:r>
              <a:endParaRPr b="1" i="0" sz="1200" u="none" cap="none" strike="noStrike">
                <a:solidFill>
                  <a:srgbClr val="FFFFFF"/>
                </a:solidFill>
                <a:latin typeface="Raleway Thin"/>
                <a:ea typeface="Raleway Thin"/>
                <a:cs typeface="Raleway Thin"/>
                <a:sym typeface="Raleway Thin"/>
              </a:endParaRPr>
            </a:p>
          </p:txBody>
        </p:sp>
      </p:grpSp>
      <p:grpSp>
        <p:nvGrpSpPr>
          <p:cNvPr id="214" name="Google Shape;214;p13"/>
          <p:cNvGrpSpPr/>
          <p:nvPr/>
        </p:nvGrpSpPr>
        <p:grpSpPr>
          <a:xfrm>
            <a:off x="7334059" y="1114294"/>
            <a:ext cx="1030261" cy="1030261"/>
            <a:chOff x="3490737" y="1374053"/>
            <a:chExt cx="1423800" cy="1423800"/>
          </a:xfrm>
        </p:grpSpPr>
        <p:sp>
          <p:nvSpPr>
            <p:cNvPr id="215" name="Google Shape;215;p13"/>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16" name="Google Shape;216;p13"/>
            <p:cNvSpPr txBox="1"/>
            <p:nvPr/>
          </p:nvSpPr>
          <p:spPr>
            <a:xfrm>
              <a:off x="3690213" y="1533466"/>
              <a:ext cx="1086412" cy="112475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aleway Thin"/>
                  <a:ea typeface="Raleway Thin"/>
                  <a:cs typeface="Raleway Thin"/>
                  <a:sym typeface="Raleway Thin"/>
                </a:rPr>
                <a:t>Basso o alto</a:t>
              </a:r>
              <a:endParaRPr b="1" i="0" sz="1200" u="none" cap="none" strike="noStrike">
                <a:solidFill>
                  <a:srgbClr val="FFFFFF"/>
                </a:solidFill>
                <a:latin typeface="Raleway Thin"/>
                <a:ea typeface="Raleway Thin"/>
                <a:cs typeface="Raleway Thin"/>
                <a:sym typeface="Raleway Thin"/>
              </a:endParaRPr>
            </a:p>
          </p:txBody>
        </p:sp>
      </p:grpSp>
      <p:sp>
        <p:nvSpPr>
          <p:cNvPr id="217" name="Google Shape;217;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8" name="Google Shape;218;p13"/>
          <p:cNvSpPr txBox="1"/>
          <p:nvPr/>
        </p:nvSpPr>
        <p:spPr>
          <a:xfrm>
            <a:off x="922000" y="541020"/>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p:txBody>
      </p:sp>
      <p:sp>
        <p:nvSpPr>
          <p:cNvPr id="219" name="Google Shape;219;p13"/>
          <p:cNvSpPr/>
          <p:nvPr/>
        </p:nvSpPr>
        <p:spPr>
          <a:xfrm>
            <a:off x="447006" y="1640421"/>
            <a:ext cx="457200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br>
              <a:rPr b="0" i="0" lang="en-GB" sz="1400" u="sng" cap="none" strike="noStrike">
                <a:solidFill>
                  <a:srgbClr val="000000"/>
                </a:solidFill>
                <a:latin typeface="Arial"/>
                <a:ea typeface="Arial"/>
                <a:cs typeface="Arial"/>
                <a:sym typeface="Arial"/>
                <a:hlinkClick r:id="rId3">
                  <a:extLst>
                    <a:ext uri="{A12FA001-AC4F-418D-AE19-62706E023703}">
                      <ahyp:hlinkClr val="tx"/>
                    </a:ext>
                  </a:extLst>
                </a:hlinkClick>
              </a:rPr>
            </a:br>
            <a:br>
              <a:rPr b="0" i="0" lang="en-GB" sz="1400" u="none" cap="none" strike="noStrike">
                <a:solidFill>
                  <a:srgbClr val="000000"/>
                </a:solidFill>
                <a:latin typeface="Arial"/>
                <a:ea typeface="Arial"/>
                <a:cs typeface="Arial"/>
                <a:sym typeface="Arial"/>
              </a:rPr>
            </a:br>
            <a:br>
              <a:rPr b="0" i="0" lang="en-GB" sz="1400" u="none" cap="none" strike="noStrike">
                <a:solidFill>
                  <a:srgbClr val="000000"/>
                </a:solidFill>
                <a:latin typeface="Libre Franklin"/>
                <a:ea typeface="Libre Franklin"/>
                <a:cs typeface="Libre Franklin"/>
                <a:sym typeface="Libre Franklin"/>
              </a:rPr>
            </a:br>
            <a:r>
              <a:rPr b="0" i="0" lang="en-GB" sz="1400" u="none" cap="none" strike="noStrike">
                <a:solidFill>
                  <a:srgbClr val="000000"/>
                </a:solidFill>
                <a:latin typeface="Libre Franklin"/>
                <a:ea typeface="Libre Franklin"/>
                <a:cs typeface="Libre Franklin"/>
                <a:sym typeface="Libre Franklin"/>
              </a:rPr>
              <a:t> </a:t>
            </a:r>
            <a:endParaRPr b="0" i="0" sz="1400" u="none" cap="none" strike="noStrike">
              <a:solidFill>
                <a:srgbClr val="000000"/>
              </a:solidFill>
              <a:latin typeface="Arial"/>
              <a:ea typeface="Arial"/>
              <a:cs typeface="Arial"/>
              <a:sym typeface="Arial"/>
            </a:endParaRPr>
          </a:p>
        </p:txBody>
      </p:sp>
      <p:sp>
        <p:nvSpPr>
          <p:cNvPr id="220" name="Google Shape;220;p13"/>
          <p:cNvSpPr/>
          <p:nvPr/>
        </p:nvSpPr>
        <p:spPr>
          <a:xfrm>
            <a:off x="376348" y="690733"/>
            <a:ext cx="3202158" cy="341627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404040"/>
                </a:solidFill>
                <a:latin typeface="Raleway Thin"/>
                <a:ea typeface="Raleway Thin"/>
                <a:cs typeface="Raleway Thin"/>
                <a:sym typeface="Raleway Thin"/>
              </a:rPr>
              <a:t>Le persone con una forte fiducia in se stesse sono spesso ammirate dagli altri per la loro capacità di credere in se stesse e ispirare fiducia negli altri.</a:t>
            </a:r>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404040"/>
              </a:solidFill>
              <a:latin typeface="Raleway Thin"/>
              <a:ea typeface="Raleway Thin"/>
              <a:cs typeface="Raleway Thin"/>
              <a:sym typeface="Raleway Thin"/>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404040"/>
                </a:solidFill>
                <a:latin typeface="Raleway Thin"/>
                <a:ea typeface="Raleway Thin"/>
                <a:cs typeface="Raleway Thin"/>
                <a:sym typeface="Raleway Thin"/>
              </a:rPr>
              <a:t>Affrontano le loro paure e sono in grado di assumersi i rischi delle loro scelte. Le persone che credono in se stesse tendono a vedere la propria vita sotto una luce positiva, non sono esenti da difficoltà ma hanno fiducia in se stesse quando le affrontano.</a:t>
            </a:r>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404040"/>
              </a:solidFill>
              <a:latin typeface="Raleway Thin"/>
              <a:ea typeface="Raleway Thin"/>
              <a:cs typeface="Raleway Thin"/>
              <a:sym typeface="Raleway Thin"/>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404040"/>
                </a:solidFill>
                <a:latin typeface="Raleway Thin"/>
                <a:ea typeface="Raleway Thin"/>
                <a:cs typeface="Raleway Thin"/>
                <a:sym typeface="Raleway Thin"/>
              </a:rPr>
              <a:t>L'autostima di una persona non deriva esclusivamente da fattori individuali interni, ma influiscono anche i cosiddetti confronti che l'individuo fa, consapevolmente o meno, con l'ambiente in cui vive.</a:t>
            </a:r>
            <a:endParaRPr b="0" i="0" sz="1200" u="none" cap="none" strike="noStrike">
              <a:solidFill>
                <a:srgbClr val="000000"/>
              </a:solidFill>
              <a:latin typeface="Raleway Thin"/>
              <a:ea typeface="Raleway Thin"/>
              <a:cs typeface="Raleway Thin"/>
              <a:sym typeface="Raleway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617644" y="473697"/>
            <a:ext cx="6866100" cy="3962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400">
                <a:solidFill>
                  <a:schemeClr val="accent1"/>
                </a:solidFill>
                <a:latin typeface="Raleway ExtraLight"/>
                <a:ea typeface="Raleway ExtraLight"/>
                <a:cs typeface="Raleway ExtraLight"/>
                <a:sym typeface="Raleway ExtraLight"/>
              </a:rPr>
              <a:t>Trova i tuoi fattori di motivazione interiore!</a:t>
            </a:r>
            <a:endParaRPr b="1" sz="1400">
              <a:solidFill>
                <a:schemeClr val="accent1"/>
              </a:solidFill>
              <a:latin typeface="Raleway ExtraLight"/>
              <a:ea typeface="Raleway ExtraLight"/>
              <a:cs typeface="Raleway ExtraLight"/>
              <a:sym typeface="Raleway ExtraLight"/>
            </a:endParaRPr>
          </a:p>
        </p:txBody>
      </p:sp>
      <p:sp>
        <p:nvSpPr>
          <p:cNvPr id="226" name="Google Shape;226;p14"/>
          <p:cNvSpPr txBox="1"/>
          <p:nvPr>
            <p:ph idx="1" type="body"/>
          </p:nvPr>
        </p:nvSpPr>
        <p:spPr>
          <a:xfrm>
            <a:off x="490228" y="997149"/>
            <a:ext cx="4500600" cy="326700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GB" sz="1600">
                <a:solidFill>
                  <a:schemeClr val="lt1"/>
                </a:solidFill>
                <a:highlight>
                  <a:schemeClr val="accent1"/>
                </a:highlight>
                <a:latin typeface="Raleway Light"/>
                <a:ea typeface="Raleway Light"/>
                <a:cs typeface="Raleway Light"/>
                <a:sym typeface="Raleway Light"/>
              </a:rPr>
              <a:t>Linee guida per completare l’attività</a:t>
            </a:r>
            <a:endParaRPr sz="1200">
              <a:solidFill>
                <a:schemeClr val="lt1"/>
              </a:solidFill>
              <a:highlight>
                <a:srgbClr val="FFB600"/>
              </a:highlight>
            </a:endParaRPr>
          </a:p>
          <a:p>
            <a:pPr indent="0" lvl="0" marL="0" rtl="0" algn="just">
              <a:lnSpc>
                <a:spcPct val="100000"/>
              </a:lnSpc>
              <a:spcBef>
                <a:spcPts val="601"/>
              </a:spcBef>
              <a:spcAft>
                <a:spcPts val="0"/>
              </a:spcAft>
              <a:buSzPts val="1800"/>
              <a:buNone/>
            </a:pPr>
            <a:r>
              <a:rPr lang="en-GB" sz="1200"/>
              <a:t>Questa attività ti permetterà di trovare nuovi fattori di motivazione nella tua routine quotidiana.</a:t>
            </a:r>
            <a:endParaRPr/>
          </a:p>
          <a:p>
            <a:pPr indent="0" lvl="0" marL="0" rtl="0" algn="just">
              <a:lnSpc>
                <a:spcPct val="100000"/>
              </a:lnSpc>
              <a:spcBef>
                <a:spcPts val="601"/>
              </a:spcBef>
              <a:spcAft>
                <a:spcPts val="0"/>
              </a:spcAft>
              <a:buSzPts val="1800"/>
              <a:buNone/>
            </a:pPr>
            <a:r>
              <a:rPr b="1" lang="en-GB" sz="1200">
                <a:latin typeface="Raleway"/>
                <a:ea typeface="Raleway"/>
                <a:cs typeface="Raleway"/>
                <a:sym typeface="Raleway"/>
              </a:rPr>
              <a:t>Step1:</a:t>
            </a:r>
            <a:r>
              <a:rPr lang="en-GB" sz="1200"/>
              <a:t> Brainstorming in sessione plenaria. Identificazione delle motivazioni estrinseche e intrinseche nella vita quotidiana. Chiedi agli studenti quali sono i loro fattori di motivazione.</a:t>
            </a:r>
            <a:endParaRPr/>
          </a:p>
          <a:p>
            <a:pPr indent="0" lvl="0" marL="0" rtl="0" algn="just">
              <a:lnSpc>
                <a:spcPct val="100000"/>
              </a:lnSpc>
              <a:spcBef>
                <a:spcPts val="601"/>
              </a:spcBef>
              <a:spcAft>
                <a:spcPts val="0"/>
              </a:spcAft>
              <a:buSzPts val="1800"/>
              <a:buNone/>
            </a:pPr>
            <a:r>
              <a:rPr b="1" lang="en-GB" sz="1200">
                <a:latin typeface="Raleway"/>
                <a:ea typeface="Raleway"/>
                <a:cs typeface="Raleway"/>
                <a:sym typeface="Raleway"/>
              </a:rPr>
              <a:t>Step2:</a:t>
            </a:r>
            <a:r>
              <a:rPr lang="en-GB" sz="1200"/>
              <a:t> Brainstorming. “Gioco di scambio di motivazioni reciproche” (in coppia o piccolo gruppo max 4 persone). Usa l'elenco delle situazioni* in diversi e momenti della giornata, chiedi ai partecipanti di esprimere i loro fattori di motivazione in tali situazioni e perché hanno tale motivazione.</a:t>
            </a:r>
            <a:endParaRPr/>
          </a:p>
          <a:p>
            <a:pPr indent="0" lvl="0" marL="0" rtl="0" algn="just">
              <a:lnSpc>
                <a:spcPct val="100000"/>
              </a:lnSpc>
              <a:spcBef>
                <a:spcPts val="601"/>
              </a:spcBef>
              <a:spcAft>
                <a:spcPts val="0"/>
              </a:spcAft>
              <a:buSzPts val="1800"/>
              <a:buNone/>
            </a:pPr>
            <a:r>
              <a:rPr b="1" lang="en-GB" sz="1200">
                <a:latin typeface="Raleway"/>
                <a:ea typeface="Raleway"/>
                <a:cs typeface="Raleway"/>
                <a:sym typeface="Raleway"/>
              </a:rPr>
              <a:t>Step3:</a:t>
            </a:r>
            <a:r>
              <a:rPr lang="en-GB" sz="1200"/>
              <a:t> Scambiate idee e impressioni tra di voi, trovate somiglianze e differenze.</a:t>
            </a:r>
            <a:endParaRPr/>
          </a:p>
          <a:p>
            <a:pPr indent="0" lvl="0" marL="0" rtl="0" algn="just">
              <a:lnSpc>
                <a:spcPct val="100000"/>
              </a:lnSpc>
              <a:spcBef>
                <a:spcPts val="601"/>
              </a:spcBef>
              <a:spcAft>
                <a:spcPts val="0"/>
              </a:spcAft>
              <a:buSzPts val="1800"/>
              <a:buNone/>
            </a:pPr>
            <a:r>
              <a:rPr b="1" lang="en-GB" sz="1200">
                <a:latin typeface="Raleway"/>
                <a:ea typeface="Raleway"/>
                <a:cs typeface="Raleway"/>
                <a:sym typeface="Raleway"/>
              </a:rPr>
              <a:t>Step4:</a:t>
            </a:r>
            <a:r>
              <a:rPr lang="en-GB" sz="1200"/>
              <a:t> Annota i fattori di motivazione a cui non hai mai pensato.</a:t>
            </a:r>
            <a:endParaRPr sz="1200"/>
          </a:p>
          <a:p>
            <a:pPr indent="0" lvl="0" marL="0" rtl="0" algn="just">
              <a:lnSpc>
                <a:spcPct val="100000"/>
              </a:lnSpc>
              <a:spcBef>
                <a:spcPts val="601"/>
              </a:spcBef>
              <a:spcAft>
                <a:spcPts val="0"/>
              </a:spcAft>
              <a:buSzPts val="1800"/>
              <a:buNone/>
            </a:pPr>
            <a:r>
              <a:rPr lang="en-GB" sz="1200">
                <a:solidFill>
                  <a:schemeClr val="lt1"/>
                </a:solidFill>
                <a:highlight>
                  <a:srgbClr val="FFB600"/>
                </a:highlight>
              </a:rPr>
              <a:t>TEMPO:</a:t>
            </a:r>
            <a:r>
              <a:rPr lang="en-GB" sz="1200">
                <a:solidFill>
                  <a:schemeClr val="lt1"/>
                </a:solidFill>
              </a:rPr>
              <a:t> </a:t>
            </a:r>
            <a:r>
              <a:rPr lang="en-GB" sz="1200">
                <a:solidFill>
                  <a:schemeClr val="dk1"/>
                </a:solidFill>
              </a:rPr>
              <a:t>20 minuti</a:t>
            </a:r>
            <a:endParaRPr sz="1200">
              <a:solidFill>
                <a:schemeClr val="dk1"/>
              </a:solidFill>
            </a:endParaRPr>
          </a:p>
          <a:p>
            <a:pPr indent="0" lvl="0" marL="0" rtl="0" algn="just">
              <a:lnSpc>
                <a:spcPct val="100000"/>
              </a:lnSpc>
              <a:spcBef>
                <a:spcPts val="601"/>
              </a:spcBef>
              <a:spcAft>
                <a:spcPts val="0"/>
              </a:spcAft>
              <a:buSzPts val="1800"/>
              <a:buNone/>
            </a:pPr>
            <a:r>
              <a:t/>
            </a:r>
            <a:endParaRPr sz="1200">
              <a:solidFill>
                <a:srgbClr val="FFB600"/>
              </a:solidFill>
            </a:endParaRPr>
          </a:p>
        </p:txBody>
      </p:sp>
      <p:grpSp>
        <p:nvGrpSpPr>
          <p:cNvPr id="227" name="Google Shape;227;p14"/>
          <p:cNvGrpSpPr/>
          <p:nvPr/>
        </p:nvGrpSpPr>
        <p:grpSpPr>
          <a:xfrm>
            <a:off x="7964732" y="329097"/>
            <a:ext cx="977040" cy="722852"/>
            <a:chOff x="5255200" y="3006475"/>
            <a:chExt cx="511700" cy="378575"/>
          </a:xfrm>
        </p:grpSpPr>
        <p:sp>
          <p:nvSpPr>
            <p:cNvPr id="228" name="Google Shape;228;p1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29" name="Google Shape;229;p1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30" name="Google Shape;230;p14"/>
          <p:cNvSpPr txBox="1"/>
          <p:nvPr>
            <p:ph idx="1" type="body"/>
          </p:nvPr>
        </p:nvSpPr>
        <p:spPr>
          <a:xfrm>
            <a:off x="5167500" y="1051950"/>
            <a:ext cx="3597600" cy="3267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200">
                <a:highlight>
                  <a:srgbClr val="FFB600"/>
                </a:highlight>
              </a:rPr>
              <a:t>Risorse e strumenti</a:t>
            </a:r>
            <a:endParaRPr sz="1200">
              <a:highlight>
                <a:srgbClr val="FFB600"/>
              </a:highlight>
            </a:endParaRPr>
          </a:p>
          <a:p>
            <a:pPr indent="0" lvl="0" marL="0" rtl="0" algn="just">
              <a:lnSpc>
                <a:spcPct val="100000"/>
              </a:lnSpc>
              <a:spcBef>
                <a:spcPts val="601"/>
              </a:spcBef>
              <a:spcAft>
                <a:spcPts val="0"/>
              </a:spcAft>
              <a:buSzPts val="1800"/>
              <a:buNone/>
            </a:pPr>
            <a:r>
              <a:rPr lang="en-GB" sz="1200"/>
              <a:t> ELENCO DELLE SITUAZIONI:</a:t>
            </a:r>
            <a:endParaRPr/>
          </a:p>
          <a:p>
            <a:pPr indent="0" lvl="0" marL="0" rtl="0" algn="just">
              <a:lnSpc>
                <a:spcPct val="100000"/>
              </a:lnSpc>
              <a:spcBef>
                <a:spcPts val="601"/>
              </a:spcBef>
              <a:spcAft>
                <a:spcPts val="0"/>
              </a:spcAft>
              <a:buSzPts val="1800"/>
              <a:buNone/>
            </a:pPr>
            <a:r>
              <a:rPr lang="en-GB" sz="1200"/>
              <a:t>-Prepara la colazione ogni mattina per tutta la famiglia</a:t>
            </a:r>
            <a:endParaRPr/>
          </a:p>
          <a:p>
            <a:pPr indent="0" lvl="0" marL="0" rtl="0" algn="just">
              <a:lnSpc>
                <a:spcPct val="100000"/>
              </a:lnSpc>
              <a:spcBef>
                <a:spcPts val="601"/>
              </a:spcBef>
              <a:spcAft>
                <a:spcPts val="0"/>
              </a:spcAft>
              <a:buSzPts val="1800"/>
              <a:buNone/>
            </a:pPr>
            <a:r>
              <a:rPr lang="en-GB" sz="1200"/>
              <a:t>-Andare al lavoro a piedi o in bicicletta in una giornata piovosa</a:t>
            </a:r>
            <a:endParaRPr/>
          </a:p>
          <a:p>
            <a:pPr indent="0" lvl="0" marL="0" rtl="0" algn="just">
              <a:lnSpc>
                <a:spcPct val="100000"/>
              </a:lnSpc>
              <a:spcBef>
                <a:spcPts val="601"/>
              </a:spcBef>
              <a:spcAft>
                <a:spcPts val="0"/>
              </a:spcAft>
              <a:buSzPts val="1800"/>
              <a:buNone/>
            </a:pPr>
            <a:r>
              <a:rPr lang="en-GB" sz="1200"/>
              <a:t>-Collabora con colleghi con cui non ti piace lavorare</a:t>
            </a:r>
            <a:endParaRPr/>
          </a:p>
          <a:p>
            <a:pPr indent="0" lvl="0" marL="0" rtl="0" algn="just">
              <a:lnSpc>
                <a:spcPct val="100000"/>
              </a:lnSpc>
              <a:spcBef>
                <a:spcPts val="601"/>
              </a:spcBef>
              <a:spcAft>
                <a:spcPts val="0"/>
              </a:spcAft>
              <a:buSzPts val="1800"/>
              <a:buNone/>
            </a:pPr>
            <a:r>
              <a:rPr lang="en-GB" sz="1200"/>
              <a:t>-Preparati per un colloquio di lavoro</a:t>
            </a:r>
            <a:endParaRPr/>
          </a:p>
          <a:p>
            <a:pPr indent="0" lvl="0" marL="0" rtl="0" algn="just">
              <a:lnSpc>
                <a:spcPct val="100000"/>
              </a:lnSpc>
              <a:spcBef>
                <a:spcPts val="601"/>
              </a:spcBef>
              <a:spcAft>
                <a:spcPts val="0"/>
              </a:spcAft>
              <a:buSzPts val="1800"/>
              <a:buNone/>
            </a:pPr>
            <a:r>
              <a:rPr lang="en-GB" sz="1200"/>
              <a:t>-Attività quotidiane per la cura del corpo e il benessere</a:t>
            </a:r>
            <a:endParaRPr sz="1200"/>
          </a:p>
          <a:p>
            <a:pPr indent="0" lvl="0" marL="0" rtl="0" algn="just">
              <a:lnSpc>
                <a:spcPct val="100000"/>
              </a:lnSpc>
              <a:spcBef>
                <a:spcPts val="601"/>
              </a:spcBef>
              <a:spcAft>
                <a:spcPts val="0"/>
              </a:spcAft>
              <a:buSzPts val="1800"/>
              <a:buNone/>
            </a:pPr>
            <a:r>
              <a:t/>
            </a:r>
            <a:endParaRPr sz="1200"/>
          </a:p>
          <a:p>
            <a:pPr indent="0" lvl="0" marL="0" rtl="0" algn="just">
              <a:lnSpc>
                <a:spcPct val="100000"/>
              </a:lnSpc>
              <a:spcBef>
                <a:spcPts val="601"/>
              </a:spcBef>
              <a:spcAft>
                <a:spcPts val="0"/>
              </a:spcAft>
              <a:buSzPts val="1800"/>
              <a:buNone/>
            </a:pPr>
            <a:r>
              <a:rPr lang="en-GB" sz="1200">
                <a:highlight>
                  <a:srgbClr val="FFB600"/>
                </a:highlight>
              </a:rPr>
              <a:t>TEMPO:</a:t>
            </a:r>
            <a:r>
              <a:rPr lang="en-GB" sz="1200"/>
              <a:t> 20 minuti</a:t>
            </a:r>
            <a:endParaRPr sz="1200"/>
          </a:p>
          <a:p>
            <a:pPr indent="0" lvl="0" marL="0" rtl="0" algn="just">
              <a:lnSpc>
                <a:spcPct val="100000"/>
              </a:lnSpc>
              <a:spcBef>
                <a:spcPts val="601"/>
              </a:spcBef>
              <a:spcAft>
                <a:spcPts val="0"/>
              </a:spcAft>
              <a:buSzPts val="1800"/>
              <a:buNone/>
            </a:pPr>
            <a:r>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5"/>
          <p:cNvSpPr txBox="1"/>
          <p:nvPr>
            <p:ph type="title"/>
          </p:nvPr>
        </p:nvSpPr>
        <p:spPr>
          <a:xfrm>
            <a:off x="608733" y="471605"/>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lang="en-GB" sz="1600">
                <a:solidFill>
                  <a:schemeClr val="accent1"/>
                </a:solidFill>
                <a:latin typeface="Raleway"/>
                <a:ea typeface="Raleway"/>
                <a:cs typeface="Raleway"/>
                <a:sym typeface="Raleway"/>
              </a:rPr>
              <a:t>Autostima vs fiducia in se stessi</a:t>
            </a:r>
            <a:endParaRPr sz="1200">
              <a:solidFill>
                <a:schemeClr val="accent1"/>
              </a:solidFill>
              <a:latin typeface="Raleway"/>
              <a:ea typeface="Raleway"/>
              <a:cs typeface="Raleway"/>
              <a:sym typeface="Raleway"/>
            </a:endParaRPr>
          </a:p>
        </p:txBody>
      </p:sp>
      <p:sp>
        <p:nvSpPr>
          <p:cNvPr id="236" name="Google Shape;236;p15"/>
          <p:cNvSpPr txBox="1"/>
          <p:nvPr>
            <p:ph idx="1" type="body"/>
          </p:nvPr>
        </p:nvSpPr>
        <p:spPr>
          <a:xfrm>
            <a:off x="693400" y="1051949"/>
            <a:ext cx="22530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600">
                <a:solidFill>
                  <a:schemeClr val="lt1"/>
                </a:solidFill>
                <a:highlight>
                  <a:srgbClr val="FFB600"/>
                </a:highlight>
              </a:rPr>
              <a:t>Riflessi</a:t>
            </a:r>
            <a:endParaRPr sz="1600">
              <a:solidFill>
                <a:schemeClr val="lt1"/>
              </a:solidFill>
              <a:highlight>
                <a:srgbClr val="FFB600"/>
              </a:highlight>
            </a:endParaRPr>
          </a:p>
          <a:p>
            <a:pPr indent="0" lvl="0" marL="0" rtl="0" algn="l">
              <a:lnSpc>
                <a:spcPct val="100000"/>
              </a:lnSpc>
              <a:spcBef>
                <a:spcPts val="601"/>
              </a:spcBef>
              <a:spcAft>
                <a:spcPts val="0"/>
              </a:spcAft>
              <a:buSzPts val="1800"/>
              <a:buNone/>
            </a:pPr>
            <a:r>
              <a:rPr lang="en-GB" sz="1200">
                <a:solidFill>
                  <a:srgbClr val="404040"/>
                </a:solidFill>
              </a:rPr>
              <a:t>Se la fiducia in se stessi è così utile perché è così difficile per molte persone trovarla?</a:t>
            </a:r>
            <a:endParaRPr/>
          </a:p>
          <a:p>
            <a:pPr indent="-171450" lvl="0" marL="171450" rtl="0" algn="l">
              <a:lnSpc>
                <a:spcPct val="100000"/>
              </a:lnSpc>
              <a:spcBef>
                <a:spcPts val="601"/>
              </a:spcBef>
              <a:spcAft>
                <a:spcPts val="0"/>
              </a:spcAft>
              <a:buSzPts val="1800"/>
              <a:buFont typeface="Noto Sans Symbols"/>
              <a:buChar char="▪"/>
            </a:pPr>
            <a:r>
              <a:rPr lang="en-GB" sz="1200">
                <a:solidFill>
                  <a:schemeClr val="dk1"/>
                </a:solidFill>
              </a:rPr>
              <a:t>Come far coincidere il nostro sé ideale con quello reale?</a:t>
            </a:r>
            <a:endParaRPr/>
          </a:p>
          <a:p>
            <a:pPr indent="-171450" lvl="0" marL="171450" rtl="0" algn="l">
              <a:lnSpc>
                <a:spcPct val="100000"/>
              </a:lnSpc>
              <a:spcBef>
                <a:spcPts val="601"/>
              </a:spcBef>
              <a:spcAft>
                <a:spcPts val="0"/>
              </a:spcAft>
              <a:buSzPts val="1800"/>
              <a:buFont typeface="Noto Sans Symbols"/>
              <a:buChar char="▪"/>
            </a:pPr>
            <a:r>
              <a:rPr lang="en-GB" sz="1200">
                <a:solidFill>
                  <a:schemeClr val="dk1"/>
                </a:solidFill>
              </a:rPr>
              <a:t>È possibile riuscire ad accettare le proprie imperfezioni?</a:t>
            </a:r>
            <a:endParaRPr sz="1200">
              <a:solidFill>
                <a:srgbClr val="FFB600"/>
              </a:solidFill>
            </a:endParaRPr>
          </a:p>
        </p:txBody>
      </p:sp>
      <p:sp>
        <p:nvSpPr>
          <p:cNvPr id="237" name="Google Shape;237;p15"/>
          <p:cNvSpPr txBox="1"/>
          <p:nvPr>
            <p:ph idx="2" type="body"/>
          </p:nvPr>
        </p:nvSpPr>
        <p:spPr>
          <a:xfrm>
            <a:off x="3374961" y="1051948"/>
            <a:ext cx="5123781" cy="2673385"/>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600">
                <a:solidFill>
                  <a:schemeClr val="lt1"/>
                </a:solidFill>
                <a:highlight>
                  <a:srgbClr val="FFB600"/>
                </a:highlight>
              </a:rPr>
              <a:t>Azioni</a:t>
            </a:r>
            <a:endParaRPr sz="1200"/>
          </a:p>
          <a:p>
            <a:pPr indent="0" lvl="0" marL="0" rtl="0" algn="just">
              <a:lnSpc>
                <a:spcPct val="100000"/>
              </a:lnSpc>
              <a:spcBef>
                <a:spcPts val="601"/>
              </a:spcBef>
              <a:spcAft>
                <a:spcPts val="0"/>
              </a:spcAft>
              <a:buSzPts val="1800"/>
              <a:buNone/>
            </a:pPr>
            <a:r>
              <a:rPr lang="en-GB" sz="1200">
                <a:solidFill>
                  <a:srgbClr val="FFB600"/>
                </a:solidFill>
              </a:rPr>
              <a:t>Dopo questa attività saraiin grado di </a:t>
            </a:r>
            <a:r>
              <a:rPr lang="en-GB" sz="1200"/>
              <a:t>riconoscere i pensieri e gli atteggiamenti negativi e far emergere quelli positivi. Presta attenzione a come comunichiamo con noi stessi, ai segnali che ci inviamo a vicenda, alle convinzioni che abbiamo.</a:t>
            </a:r>
            <a:endParaRPr/>
          </a:p>
          <a:p>
            <a:pPr indent="0" lvl="0" marL="0" rtl="0" algn="just">
              <a:lnSpc>
                <a:spcPct val="100000"/>
              </a:lnSpc>
              <a:spcBef>
                <a:spcPts val="601"/>
              </a:spcBef>
              <a:spcAft>
                <a:spcPts val="0"/>
              </a:spcAft>
              <a:buSzPts val="1800"/>
              <a:buNone/>
            </a:pPr>
            <a:r>
              <a:rPr lang="en-GB" sz="1200"/>
              <a:t>Dovresti: Aumentare le tue capacità di problem solving, poiché l'autostima è spesso una funzione della propria capacità di risolvere i problemi.</a:t>
            </a:r>
            <a:endParaRPr/>
          </a:p>
          <a:p>
            <a:pPr indent="0" lvl="0" marL="0" rtl="0" algn="just">
              <a:lnSpc>
                <a:spcPct val="100000"/>
              </a:lnSpc>
              <a:spcBef>
                <a:spcPts val="601"/>
              </a:spcBef>
              <a:spcAft>
                <a:spcPts val="0"/>
              </a:spcAft>
              <a:buSzPts val="1800"/>
              <a:buNone/>
            </a:pPr>
            <a:r>
              <a:rPr lang="en-GB" sz="1200"/>
              <a:t>Sviluppa il tuo dialogo interno positivo (self-talk); l'autostima, infatti, può essere accresciuta attraverso un dialogo positivo con se stessi, utilizzando la propria voce interiore. In altre parole, se prima inviamo messaggi positivi alla nostra mente, è molto probabile che le percezioni di sé possano migliorare.</a:t>
            </a:r>
            <a:endParaRPr sz="1200"/>
          </a:p>
        </p:txBody>
      </p:sp>
      <p:grpSp>
        <p:nvGrpSpPr>
          <p:cNvPr id="238" name="Google Shape;238;p15"/>
          <p:cNvGrpSpPr/>
          <p:nvPr/>
        </p:nvGrpSpPr>
        <p:grpSpPr>
          <a:xfrm>
            <a:off x="7964732" y="329097"/>
            <a:ext cx="977040" cy="722852"/>
            <a:chOff x="5255200" y="3006475"/>
            <a:chExt cx="511700" cy="378575"/>
          </a:xfrm>
        </p:grpSpPr>
        <p:sp>
          <p:nvSpPr>
            <p:cNvPr id="239" name="Google Shape;239;p1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40" name="Google Shape;240;p1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txBox="1"/>
          <p:nvPr>
            <p:ph type="ctrTitle"/>
          </p:nvPr>
        </p:nvSpPr>
        <p:spPr>
          <a:xfrm>
            <a:off x="685802" y="3432748"/>
            <a:ext cx="7772400" cy="101426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latin typeface="Raleway Thin"/>
                <a:ea typeface="Raleway Thin"/>
                <a:cs typeface="Raleway Thin"/>
                <a:sym typeface="Raleway Thin"/>
              </a:rPr>
              <a:t>Apprendimento proattivo</a:t>
            </a:r>
            <a:endParaRPr/>
          </a:p>
        </p:txBody>
      </p:sp>
      <p:pic>
        <p:nvPicPr>
          <p:cNvPr id="246" name="Google Shape;246;p17"/>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541001" y="393901"/>
            <a:ext cx="7688598" cy="121476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Che cosa ne sai di</a:t>
            </a:r>
            <a:r>
              <a:rPr lang="en-GB" sz="3600">
                <a:latin typeface="Raleway ExtraLight"/>
                <a:ea typeface="Raleway ExtraLight"/>
                <a:cs typeface="Raleway ExtraLight"/>
                <a:sym typeface="Raleway ExtraLight"/>
              </a:rPr>
              <a:t>:</a:t>
            </a:r>
            <a:br>
              <a:rPr lang="en-GB" sz="3600">
                <a:latin typeface="Raleway ExtraLight"/>
                <a:ea typeface="Raleway ExtraLight"/>
                <a:cs typeface="Raleway ExtraLight"/>
                <a:sym typeface="Raleway ExtraLight"/>
              </a:rPr>
            </a:br>
            <a:r>
              <a:rPr lang="en-GB" sz="3600">
                <a:solidFill>
                  <a:srgbClr val="FFB600"/>
                </a:solidFill>
                <a:latin typeface="Raleway Thin"/>
                <a:ea typeface="Raleway Thin"/>
                <a:cs typeface="Raleway Thin"/>
                <a:sym typeface="Raleway Thin"/>
              </a:rPr>
              <a:t>Apprendimento proattivo</a:t>
            </a:r>
            <a:endParaRPr sz="3600">
              <a:solidFill>
                <a:srgbClr val="FFB600"/>
              </a:solidFill>
              <a:latin typeface="Raleway ExtraLight"/>
              <a:ea typeface="Raleway ExtraLight"/>
              <a:cs typeface="Raleway ExtraLight"/>
              <a:sym typeface="Raleway ExtraLight"/>
            </a:endParaRPr>
          </a:p>
        </p:txBody>
      </p:sp>
      <p:sp>
        <p:nvSpPr>
          <p:cNvPr id="252" name="Google Shape;252;p18"/>
          <p:cNvSpPr txBox="1"/>
          <p:nvPr>
            <p:ph idx="1" type="body"/>
          </p:nvPr>
        </p:nvSpPr>
        <p:spPr>
          <a:xfrm>
            <a:off x="601960" y="1735787"/>
            <a:ext cx="8000173" cy="2624546"/>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300">
                <a:latin typeface="Raleway ExtraLight"/>
                <a:ea typeface="Raleway ExtraLight"/>
                <a:cs typeface="Raleway ExtraLight"/>
                <a:sym typeface="Raleway ExtraLight"/>
              </a:rPr>
              <a:t>L'apprendimento attivo è un approccio in cui gli individui partecipano al processo di apprendimento costruendo la loro conoscenza e comprensione; richiede di pensare attivamente e di esercitarsi utilizzando nuove conoscenze e abilità per sviluppare una memoria a lungo termine e una comprensione profonda, che ti consentiranno di stabilire connessioni e pensare in modo creativo.</a:t>
            </a:r>
            <a:endParaRPr sz="1300">
              <a:latin typeface="Raleway ExtraLight"/>
              <a:ea typeface="Raleway ExtraLight"/>
              <a:cs typeface="Raleway ExtraLight"/>
              <a:sym typeface="Raleway ExtraLight"/>
            </a:endParaRPr>
          </a:p>
          <a:p>
            <a:pPr indent="0" lvl="0" marL="7938" rtl="0" algn="just">
              <a:lnSpc>
                <a:spcPct val="100000"/>
              </a:lnSpc>
              <a:spcBef>
                <a:spcPts val="601"/>
              </a:spcBef>
              <a:spcAft>
                <a:spcPts val="0"/>
              </a:spcAft>
              <a:buSzPts val="1800"/>
              <a:buNone/>
            </a:pPr>
            <a:r>
              <a:rPr b="1" lang="en-GB" sz="1400"/>
              <a:t>La proattività porta all'apprendimento permanente</a:t>
            </a:r>
            <a:endParaRPr/>
          </a:p>
          <a:p>
            <a:pPr indent="0" lvl="0" marL="7938" rtl="0" algn="just">
              <a:lnSpc>
                <a:spcPct val="100000"/>
              </a:lnSpc>
              <a:spcBef>
                <a:spcPts val="601"/>
              </a:spcBef>
              <a:spcAft>
                <a:spcPts val="0"/>
              </a:spcAft>
              <a:buSzPts val="1800"/>
              <a:buNone/>
            </a:pPr>
            <a:r>
              <a:rPr lang="en-GB" sz="1400"/>
              <a:t>Uno dei vantaggi più notevoli dell'apprendimento proattivo è che diventa un'abitudine.</a:t>
            </a:r>
            <a:endParaRPr/>
          </a:p>
          <a:p>
            <a:pPr indent="0" lvl="0" marL="7938" rtl="0" algn="just">
              <a:lnSpc>
                <a:spcPct val="100000"/>
              </a:lnSpc>
              <a:spcBef>
                <a:spcPts val="601"/>
              </a:spcBef>
              <a:spcAft>
                <a:spcPts val="0"/>
              </a:spcAft>
              <a:buSzPts val="1800"/>
              <a:buNone/>
            </a:pPr>
            <a:r>
              <a:rPr lang="en-GB" sz="1400"/>
              <a:t>La formazione proattiva è ispirata dal desiderio di un dipendente di imparare qualcosa di nuovo. L'addestramento reattivo è obbligatorio. Devono sapere, ma non necessariamente vogliono sapere. Se cercano deliberatamente la conoscenza, è più probabile che la ricordino e la applichino.</a:t>
            </a:r>
            <a:endParaRPr/>
          </a:p>
        </p:txBody>
      </p:sp>
      <p:sp>
        <p:nvSpPr>
          <p:cNvPr id="253" name="Google Shape;253;p1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cd3fcc1f2a_0_5"/>
          <p:cNvSpPr txBox="1"/>
          <p:nvPr>
            <p:ph idx="1" type="body"/>
          </p:nvPr>
        </p:nvSpPr>
        <p:spPr>
          <a:xfrm>
            <a:off x="3848430" y="4031027"/>
            <a:ext cx="4643700" cy="59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 </a:t>
            </a:r>
            <a:endParaRPr/>
          </a:p>
          <a:p>
            <a:pPr indent="0" lvl="0" marL="0" rtl="0" algn="l">
              <a:lnSpc>
                <a:spcPct val="100000"/>
              </a:lnSpc>
              <a:spcBef>
                <a:spcPts val="0"/>
              </a:spcBef>
              <a:spcAft>
                <a:spcPts val="0"/>
              </a:spcAft>
              <a:buSzPts val="1800"/>
              <a:buNone/>
            </a:pPr>
            <a:r>
              <a:rPr lang="en-GB"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5" name="Google Shape;75;g1cd3fcc1f2a_0_5"/>
          <p:cNvPicPr preferRelativeResize="0"/>
          <p:nvPr/>
        </p:nvPicPr>
        <p:blipFill rotWithShape="1">
          <a:blip r:embed="rId3">
            <a:alphaModFix/>
          </a:blip>
          <a:srcRect b="0" l="0" r="0" t="0"/>
          <a:stretch/>
        </p:blipFill>
        <p:spPr>
          <a:xfrm>
            <a:off x="922001" y="4031027"/>
            <a:ext cx="2838615" cy="595528"/>
          </a:xfrm>
          <a:prstGeom prst="rect">
            <a:avLst/>
          </a:prstGeom>
          <a:noFill/>
          <a:ln>
            <a:noFill/>
          </a:ln>
        </p:spPr>
      </p:pic>
      <p:pic>
        <p:nvPicPr>
          <p:cNvPr id="76" name="Google Shape;76;g1cd3fcc1f2a_0_5"/>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ph idx="1" type="body"/>
          </p:nvPr>
        </p:nvSpPr>
        <p:spPr>
          <a:xfrm>
            <a:off x="551556" y="499112"/>
            <a:ext cx="4962276"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200">
                <a:latin typeface="Raleway"/>
                <a:ea typeface="Raleway"/>
                <a:cs typeface="Raleway"/>
                <a:sym typeface="Raleway"/>
              </a:rPr>
              <a:t>Metodologie didattiche attive </a:t>
            </a:r>
            <a:r>
              <a:rPr lang="en-GB" sz="1200"/>
              <a:t>sono strategie didattiche che mettono la persona al centro del processo di apprendimento. Questi stimolano e coinvolgono la creatività e lo spirito di iniziativa. Possono essere:</a:t>
            </a:r>
            <a:endParaRPr/>
          </a:p>
          <a:p>
            <a:pPr indent="0" lvl="0" marL="0" rtl="0" algn="l">
              <a:lnSpc>
                <a:spcPct val="100000"/>
              </a:lnSpc>
              <a:spcBef>
                <a:spcPts val="601"/>
              </a:spcBef>
              <a:spcAft>
                <a:spcPts val="0"/>
              </a:spcAft>
              <a:buSzPts val="1800"/>
              <a:buNone/>
            </a:pPr>
            <a:r>
              <a:rPr lang="en-GB" sz="1200">
                <a:solidFill>
                  <a:schemeClr val="accent1"/>
                </a:solidFill>
              </a:rPr>
              <a:t>Interdisciplinarità: </a:t>
            </a:r>
            <a:r>
              <a:rPr lang="en-GB" sz="1200"/>
              <a:t>consiste nell'esaminare la realtà nelle interrelazioni di tutti i suoi elementi, superando così la tradizionale visione settoriale delle discipline.</a:t>
            </a:r>
            <a:endParaRPr/>
          </a:p>
          <a:p>
            <a:pPr indent="0" lvl="0" marL="0" rtl="0" algn="l">
              <a:lnSpc>
                <a:spcPct val="100000"/>
              </a:lnSpc>
              <a:spcBef>
                <a:spcPts val="601"/>
              </a:spcBef>
              <a:spcAft>
                <a:spcPts val="0"/>
              </a:spcAft>
              <a:buSzPts val="1800"/>
              <a:buNone/>
            </a:pPr>
            <a:r>
              <a:rPr lang="en-GB" sz="1200">
                <a:solidFill>
                  <a:schemeClr val="accent1"/>
                </a:solidFill>
              </a:rPr>
              <a:t>Tempo del cerchio: </a:t>
            </a:r>
            <a:r>
              <a:rPr lang="en-GB" sz="1200"/>
              <a:t>I partecipanti si dispongono in cerchio, con un conduttore che ha il ruolo di sollecitare e coordinare il dibattito entro un tempo prestabilito. facilita e sviluppa la comunicazione circolare, favorisce la conoscenza di sé, favorisce l'espressione libera e attiva di idee, opinioni, sentimenti ed esperienze personali e, infine, crea un clima di serenità e condivisione.</a:t>
            </a:r>
            <a:endParaRPr/>
          </a:p>
          <a:p>
            <a:pPr indent="0" lvl="0" marL="0" rtl="0" algn="l">
              <a:lnSpc>
                <a:spcPct val="100000"/>
              </a:lnSpc>
              <a:spcBef>
                <a:spcPts val="601"/>
              </a:spcBef>
              <a:spcAft>
                <a:spcPts val="0"/>
              </a:spcAft>
              <a:buSzPts val="1800"/>
              <a:buNone/>
            </a:pPr>
            <a:r>
              <a:rPr lang="en-GB" sz="1200">
                <a:solidFill>
                  <a:schemeClr val="accent1"/>
                </a:solidFill>
              </a:rPr>
              <a:t>Gioco di ruolo</a:t>
            </a:r>
            <a:r>
              <a:rPr lang="en-GB" sz="1200"/>
              <a:t>: consiste nella simulazione di comportamenti e atteggiamenti generalmente adottati nella vita reale, attraverso l'assunzione di ruoli assegnati dal conduttore e comportandosi come egli pensa si comporterebbe effettivamente nella situazione data. Questa tecnica ha quindi l'obiettivo di acquisire la capacità di impersonare un ruolo e di comprendere in profondità ciò che il ruolo richiede.</a:t>
            </a:r>
            <a:endParaRPr sz="1200"/>
          </a:p>
        </p:txBody>
      </p:sp>
      <p:sp>
        <p:nvSpPr>
          <p:cNvPr id="259" name="Google Shape;259;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pic>
        <p:nvPicPr>
          <p:cNvPr id="260" name="Google Shape;260;p19"/>
          <p:cNvPicPr preferRelativeResize="0"/>
          <p:nvPr/>
        </p:nvPicPr>
        <p:blipFill rotWithShape="1">
          <a:blip r:embed="rId3">
            <a:alphaModFix/>
          </a:blip>
          <a:srcRect b="0" l="0" r="0" t="0"/>
          <a:stretch/>
        </p:blipFill>
        <p:spPr>
          <a:xfrm>
            <a:off x="5787442" y="2702333"/>
            <a:ext cx="2047467" cy="2047467"/>
          </a:xfrm>
          <a:prstGeom prst="rect">
            <a:avLst/>
          </a:prstGeom>
          <a:noFill/>
          <a:ln>
            <a:noFill/>
          </a:ln>
        </p:spPr>
      </p:pic>
      <p:pic>
        <p:nvPicPr>
          <p:cNvPr id="261" name="Google Shape;261;p19"/>
          <p:cNvPicPr preferRelativeResize="0"/>
          <p:nvPr/>
        </p:nvPicPr>
        <p:blipFill rotWithShape="1">
          <a:blip r:embed="rId3">
            <a:alphaModFix/>
          </a:blip>
          <a:srcRect b="0" l="0" r="0" t="0"/>
          <a:stretch/>
        </p:blipFill>
        <p:spPr>
          <a:xfrm>
            <a:off x="6245658" y="1903561"/>
            <a:ext cx="2047467" cy="2047467"/>
          </a:xfrm>
          <a:prstGeom prst="rect">
            <a:avLst/>
          </a:prstGeom>
          <a:noFill/>
          <a:ln>
            <a:noFill/>
          </a:ln>
        </p:spPr>
      </p:pic>
      <p:pic>
        <p:nvPicPr>
          <p:cNvPr id="262" name="Google Shape;262;p19"/>
          <p:cNvPicPr preferRelativeResize="0"/>
          <p:nvPr/>
        </p:nvPicPr>
        <p:blipFill rotWithShape="1">
          <a:blip r:embed="rId3">
            <a:alphaModFix/>
          </a:blip>
          <a:srcRect b="0" l="0" r="0" t="0"/>
          <a:stretch/>
        </p:blipFill>
        <p:spPr>
          <a:xfrm>
            <a:off x="6660525" y="2702333"/>
            <a:ext cx="2047467" cy="2047467"/>
          </a:xfrm>
          <a:prstGeom prst="rect">
            <a:avLst/>
          </a:prstGeom>
          <a:noFill/>
          <a:ln>
            <a:noFill/>
          </a:ln>
        </p:spPr>
      </p:pic>
      <p:sp>
        <p:nvSpPr>
          <p:cNvPr id="263" name="Google Shape;263;p19"/>
          <p:cNvSpPr txBox="1"/>
          <p:nvPr/>
        </p:nvSpPr>
        <p:spPr>
          <a:xfrm>
            <a:off x="5808504" y="1196931"/>
            <a:ext cx="2899488" cy="40261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Participatory Action Ricerca una metodologia di apprendimento proattivo per i gruppi</a:t>
            </a:r>
            <a:endParaRPr b="0" i="0" sz="1400" u="none" cap="none" strike="noStrike">
              <a:solidFill>
                <a:srgbClr val="000000"/>
              </a:solidFill>
              <a:latin typeface="Arial"/>
              <a:ea typeface="Arial"/>
              <a:cs typeface="Arial"/>
              <a:sym typeface="Arial"/>
            </a:endParaRPr>
          </a:p>
        </p:txBody>
      </p:sp>
      <p:sp>
        <p:nvSpPr>
          <p:cNvPr id="264" name="Google Shape;264;p19"/>
          <p:cNvSpPr txBox="1"/>
          <p:nvPr/>
        </p:nvSpPr>
        <p:spPr>
          <a:xfrm>
            <a:off x="6665484" y="2046841"/>
            <a:ext cx="1272568" cy="40261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Partecipazione Collaborazione attraverso la partecipazione</a:t>
            </a:r>
            <a:endParaRPr b="0" i="0" sz="1000" u="none" cap="none" strike="noStrike">
              <a:solidFill>
                <a:srgbClr val="FFB600"/>
              </a:solidFill>
              <a:latin typeface="Raleway Light"/>
              <a:ea typeface="Raleway Light"/>
              <a:cs typeface="Raleway Light"/>
              <a:sym typeface="Raleway Light"/>
            </a:endParaRPr>
          </a:p>
        </p:txBody>
      </p:sp>
      <p:sp>
        <p:nvSpPr>
          <p:cNvPr id="265" name="Google Shape;265;p19"/>
          <p:cNvSpPr txBox="1"/>
          <p:nvPr/>
        </p:nvSpPr>
        <p:spPr>
          <a:xfrm>
            <a:off x="6042360" y="3202416"/>
            <a:ext cx="1185528" cy="88045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Azione</a:t>
            </a:r>
            <a:endParaRPr/>
          </a:p>
          <a:p>
            <a:pPr indent="0" lvl="0" marL="0" marR="0" rtl="0" algn="l">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Cambia esperienza di vita reale</a:t>
            </a:r>
            <a:endParaRPr b="0" i="0" sz="1000" u="none" cap="none" strike="noStrike">
              <a:solidFill>
                <a:srgbClr val="FFB600"/>
              </a:solidFill>
              <a:latin typeface="Raleway Light"/>
              <a:ea typeface="Raleway Light"/>
              <a:cs typeface="Raleway Light"/>
              <a:sym typeface="Raleway Light"/>
            </a:endParaRPr>
          </a:p>
        </p:txBody>
      </p:sp>
      <p:sp>
        <p:nvSpPr>
          <p:cNvPr id="266" name="Google Shape;266;p19"/>
          <p:cNvSpPr txBox="1"/>
          <p:nvPr/>
        </p:nvSpPr>
        <p:spPr>
          <a:xfrm>
            <a:off x="7366950" y="3412439"/>
            <a:ext cx="1185528" cy="88045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Ricerca</a:t>
            </a:r>
            <a:endParaRPr b="1" i="0" sz="1200" u="none" cap="none" strike="noStrike">
              <a:solidFill>
                <a:srgbClr val="666666"/>
              </a:solidFill>
              <a:latin typeface="Raleway Light"/>
              <a:ea typeface="Raleway Light"/>
              <a:cs typeface="Raleway Light"/>
              <a:sym typeface="Raleway Light"/>
            </a:endParaRPr>
          </a:p>
          <a:p>
            <a:pPr indent="0" lvl="0" marL="0" marR="0" rtl="0" algn="r">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Nuova conoscenza</a:t>
            </a:r>
            <a:endParaRPr b="0" i="0" sz="1000" u="none" cap="none" strike="noStrike">
              <a:solidFill>
                <a:srgbClr val="FFB600"/>
              </a:solidFill>
              <a:latin typeface="Raleway Light"/>
              <a:ea typeface="Raleway Light"/>
              <a:cs typeface="Raleway Light"/>
              <a:sym typeface="Raleway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20"/>
          <p:cNvGrpSpPr/>
          <p:nvPr/>
        </p:nvGrpSpPr>
        <p:grpSpPr>
          <a:xfrm>
            <a:off x="3901962" y="565715"/>
            <a:ext cx="4036590" cy="3941675"/>
            <a:chOff x="2256567" y="677103"/>
            <a:chExt cx="4036590" cy="3941675"/>
          </a:xfrm>
        </p:grpSpPr>
        <p:sp>
          <p:nvSpPr>
            <p:cNvPr id="272" name="Google Shape;272;p20"/>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3" name="Google Shape;273;p20"/>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4" name="Google Shape;274;p20"/>
            <p:cNvSpPr/>
            <p:nvPr/>
          </p:nvSpPr>
          <p:spPr>
            <a:xfrm rot="-6598839">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5" name="Google Shape;275;p20"/>
            <p:cNvSpPr/>
            <p:nvPr/>
          </p:nvSpPr>
          <p:spPr>
            <a:xfrm rot="-6598620">
              <a:off x="4374916" y="9137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6" name="Google Shape;276;p20"/>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7" name="Google Shape;277;p20"/>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78" name="Google Shape;278;p20"/>
          <p:cNvGrpSpPr/>
          <p:nvPr/>
        </p:nvGrpSpPr>
        <p:grpSpPr>
          <a:xfrm>
            <a:off x="5893670" y="1739566"/>
            <a:ext cx="2440201" cy="2440201"/>
            <a:chOff x="4447194" y="1815766"/>
            <a:chExt cx="2440200" cy="2440200"/>
          </a:xfrm>
        </p:grpSpPr>
        <p:sp>
          <p:nvSpPr>
            <p:cNvPr id="279" name="Google Shape;279;p20"/>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00695C"/>
                </a:solidFill>
                <a:latin typeface="Raleway Thin"/>
                <a:ea typeface="Raleway Thin"/>
                <a:cs typeface="Raleway Thin"/>
                <a:sym typeface="Raleway Thin"/>
              </a:endParaRPr>
            </a:p>
          </p:txBody>
        </p:sp>
        <p:sp>
          <p:nvSpPr>
            <p:cNvPr id="280" name="Google Shape;280;p20"/>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aleway Thin"/>
                  <a:ea typeface="Raleway Thin"/>
                  <a:cs typeface="Raleway Thin"/>
                  <a:sym typeface="Raleway Thin"/>
                </a:rPr>
                <a:t>ATTIVO</a:t>
              </a:r>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aleway Thin"/>
                  <a:ea typeface="Raleway Thin"/>
                  <a:cs typeface="Raleway Thin"/>
                  <a:sym typeface="Raleway Thin"/>
                </a:rPr>
                <a:t>APPRENDIMENTO</a:t>
              </a:r>
              <a:endParaRPr b="0" i="0" sz="1400" u="none" cap="none" strike="noStrike">
                <a:solidFill>
                  <a:srgbClr val="000000"/>
                </a:solidFill>
                <a:latin typeface="Arial"/>
                <a:ea typeface="Arial"/>
                <a:cs typeface="Arial"/>
                <a:sym typeface="Arial"/>
              </a:endParaRPr>
            </a:p>
          </p:txBody>
        </p:sp>
      </p:grpSp>
      <p:grpSp>
        <p:nvGrpSpPr>
          <p:cNvPr id="281" name="Google Shape;281;p20"/>
          <p:cNvGrpSpPr/>
          <p:nvPr/>
        </p:nvGrpSpPr>
        <p:grpSpPr>
          <a:xfrm>
            <a:off x="5013412" y="1297853"/>
            <a:ext cx="1423801" cy="1423801"/>
            <a:chOff x="3490737" y="1374053"/>
            <a:chExt cx="1423800" cy="1423800"/>
          </a:xfrm>
        </p:grpSpPr>
        <p:sp>
          <p:nvSpPr>
            <p:cNvPr id="282" name="Google Shape;282;p20"/>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695C"/>
                </a:solidFill>
                <a:latin typeface="Raleway Thin"/>
                <a:ea typeface="Raleway Thin"/>
                <a:cs typeface="Raleway Thin"/>
                <a:sym typeface="Raleway Thin"/>
              </a:endParaRPr>
            </a:p>
          </p:txBody>
        </p:sp>
        <p:sp>
          <p:nvSpPr>
            <p:cNvPr id="283" name="Google Shape;283;p20"/>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Raleway Thin"/>
                  <a:ea typeface="Raleway Thin"/>
                  <a:cs typeface="Raleway Thin"/>
                  <a:sym typeface="Raleway Thin"/>
                </a:rPr>
                <a:t>Maieutico</a:t>
              </a:r>
              <a:endParaRPr b="1" i="0" sz="1100" u="none" cap="none" strike="noStrike">
                <a:solidFill>
                  <a:srgbClr val="FFFFFF"/>
                </a:solidFill>
                <a:latin typeface="Raleway Thin"/>
                <a:ea typeface="Raleway Thin"/>
                <a:cs typeface="Raleway Thin"/>
                <a:sym typeface="Raleway Thin"/>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Raleway Thin"/>
                  <a:ea typeface="Raleway Thin"/>
                  <a:cs typeface="Raleway Thin"/>
                  <a:sym typeface="Raleway Thin"/>
                </a:rPr>
                <a:t>Metodo *</a:t>
              </a:r>
              <a:endParaRPr b="1" i="0" sz="1100" u="none" cap="none" strike="noStrike">
                <a:solidFill>
                  <a:srgbClr val="FFFFFF"/>
                </a:solidFill>
                <a:latin typeface="Raleway Thin"/>
                <a:ea typeface="Raleway Thin"/>
                <a:cs typeface="Raleway Thin"/>
                <a:sym typeface="Raleway Thin"/>
              </a:endParaRPr>
            </a:p>
          </p:txBody>
        </p:sp>
      </p:grpSp>
      <p:grpSp>
        <p:nvGrpSpPr>
          <p:cNvPr id="284" name="Google Shape;284;p20"/>
          <p:cNvGrpSpPr/>
          <p:nvPr/>
        </p:nvGrpSpPr>
        <p:grpSpPr>
          <a:xfrm>
            <a:off x="4672228" y="2862090"/>
            <a:ext cx="1498800" cy="1498800"/>
            <a:chOff x="644203" y="3718814"/>
            <a:chExt cx="1498800" cy="1498800"/>
          </a:xfrm>
        </p:grpSpPr>
        <p:sp>
          <p:nvSpPr>
            <p:cNvPr id="285" name="Google Shape;285;p20"/>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695C"/>
                </a:solidFill>
                <a:latin typeface="Raleway Thin"/>
                <a:ea typeface="Raleway Thin"/>
                <a:cs typeface="Raleway Thin"/>
                <a:sym typeface="Raleway Thin"/>
              </a:endParaRPr>
            </a:p>
          </p:txBody>
        </p:sp>
        <p:sp>
          <p:nvSpPr>
            <p:cNvPr id="286" name="Google Shape;286;p20"/>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Raleway Thin"/>
                  <a:ea typeface="Raleway Thin"/>
                  <a:cs typeface="Raleway Thin"/>
                  <a:sym typeface="Raleway Thin"/>
                </a:rPr>
                <a:t>Imparare ad imparare</a:t>
              </a:r>
              <a:endParaRPr b="1" i="0" sz="1100" u="none" cap="none" strike="noStrike">
                <a:solidFill>
                  <a:srgbClr val="FFFFFF"/>
                </a:solidFill>
                <a:latin typeface="Raleway Thin"/>
                <a:ea typeface="Raleway Thin"/>
                <a:cs typeface="Raleway Thin"/>
                <a:sym typeface="Raleway Thin"/>
              </a:endParaRPr>
            </a:p>
          </p:txBody>
        </p:sp>
      </p:grpSp>
      <p:grpSp>
        <p:nvGrpSpPr>
          <p:cNvPr id="287" name="Google Shape;287;p20"/>
          <p:cNvGrpSpPr/>
          <p:nvPr/>
        </p:nvGrpSpPr>
        <p:grpSpPr>
          <a:xfrm>
            <a:off x="7262246" y="1165907"/>
            <a:ext cx="1030261" cy="1030261"/>
            <a:chOff x="3391493" y="1445381"/>
            <a:chExt cx="1423800" cy="1423800"/>
          </a:xfrm>
        </p:grpSpPr>
        <p:sp>
          <p:nvSpPr>
            <p:cNvPr id="288" name="Google Shape;288;p20"/>
            <p:cNvSpPr/>
            <p:nvPr/>
          </p:nvSpPr>
          <p:spPr>
            <a:xfrm>
              <a:off x="3391493" y="1445381"/>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695C"/>
                </a:solidFill>
                <a:latin typeface="Raleway Thin"/>
                <a:ea typeface="Raleway Thin"/>
                <a:cs typeface="Raleway Thin"/>
                <a:sym typeface="Raleway Thin"/>
              </a:endParaRPr>
            </a:p>
          </p:txBody>
        </p:sp>
        <p:sp>
          <p:nvSpPr>
            <p:cNvPr id="289" name="Google Shape;289;p20"/>
            <p:cNvSpPr txBox="1"/>
            <p:nvPr/>
          </p:nvSpPr>
          <p:spPr>
            <a:xfrm>
              <a:off x="3619493" y="1603992"/>
              <a:ext cx="967801"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Raleway Thin"/>
                  <a:ea typeface="Raleway Thin"/>
                  <a:cs typeface="Raleway Thin"/>
                  <a:sym typeface="Raleway Thin"/>
                </a:rPr>
                <a:t>Centrato sulla persona</a:t>
              </a:r>
              <a:endParaRPr b="1" i="0" sz="1100" u="none" cap="none" strike="noStrike">
                <a:solidFill>
                  <a:srgbClr val="FFFFFF"/>
                </a:solidFill>
                <a:latin typeface="Raleway Thin"/>
                <a:ea typeface="Raleway Thin"/>
                <a:cs typeface="Raleway Thin"/>
                <a:sym typeface="Raleway Thin"/>
              </a:endParaRPr>
            </a:p>
          </p:txBody>
        </p:sp>
      </p:grpSp>
      <p:sp>
        <p:nvSpPr>
          <p:cNvPr id="290" name="Google Shape;290;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91" name="Google Shape;291;p20"/>
          <p:cNvSpPr txBox="1"/>
          <p:nvPr/>
        </p:nvSpPr>
        <p:spPr>
          <a:xfrm>
            <a:off x="484634" y="541020"/>
            <a:ext cx="3714615"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200"/>
              <a:buFont typeface="Arial"/>
              <a:buNone/>
            </a:pPr>
            <a:r>
              <a:rPr b="0" i="0" lang="en-GB" sz="1200" u="none" cap="none" strike="noStrike">
                <a:solidFill>
                  <a:schemeClr val="accent1"/>
                </a:solidFill>
                <a:latin typeface="Raleway Thin"/>
                <a:ea typeface="Raleway Thin"/>
                <a:cs typeface="Raleway Thin"/>
                <a:sym typeface="Raleway Thin"/>
              </a:rPr>
              <a:t>4. Apprendimento cooperativo : </a:t>
            </a:r>
            <a:r>
              <a:rPr b="0" i="0" lang="en-GB" sz="1200" u="none" cap="none" strike="noStrike">
                <a:solidFill>
                  <a:srgbClr val="666666"/>
                </a:solidFill>
                <a:latin typeface="Raleway Thin"/>
                <a:ea typeface="Raleway Thin"/>
                <a:cs typeface="Raleway Thin"/>
                <a:sym typeface="Raleway Thin"/>
              </a:rPr>
              <a:t> permette una "costruzione comune" di "oggetti", procedimenti, concetti. Consiste nel collaborare verso un risultato comune.</a:t>
            </a:r>
            <a:endParaRPr/>
          </a:p>
          <a:p>
            <a:pPr indent="0" lvl="0" marL="0" marR="0" rtl="0" algn="l">
              <a:lnSpc>
                <a:spcPct val="100000"/>
              </a:lnSpc>
              <a:spcBef>
                <a:spcPts val="601"/>
              </a:spcBef>
              <a:spcAft>
                <a:spcPts val="0"/>
              </a:spcAft>
              <a:buClr>
                <a:srgbClr val="000000"/>
              </a:buClr>
              <a:buSzPts val="1200"/>
              <a:buFont typeface="Arial"/>
              <a:buNone/>
            </a:pPr>
            <a:r>
              <a:rPr b="0" i="0" lang="en-GB" sz="1200" u="none" cap="none" strike="noStrike">
                <a:solidFill>
                  <a:srgbClr val="FFC000"/>
                </a:solidFill>
                <a:latin typeface="Raleway Thin"/>
                <a:ea typeface="Raleway Thin"/>
                <a:cs typeface="Raleway Thin"/>
                <a:sym typeface="Raleway Thin"/>
              </a:rPr>
              <a:t>5. </a:t>
            </a:r>
            <a:r>
              <a:rPr b="0" i="0" lang="en-GB" sz="1200" u="none" cap="none" strike="noStrike">
                <a:solidFill>
                  <a:schemeClr val="accent1"/>
                </a:solidFill>
                <a:latin typeface="Raleway Thin"/>
                <a:ea typeface="Raleway Thin"/>
                <a:cs typeface="Raleway Thin"/>
                <a:sym typeface="Raleway Thin"/>
              </a:rPr>
              <a:t>Educazione tra pari : </a:t>
            </a:r>
            <a:r>
              <a:rPr b="0" i="0" lang="en-GB" sz="1200" u="none" cap="none" strike="noStrike">
                <a:solidFill>
                  <a:srgbClr val="666666"/>
                </a:solidFill>
                <a:latin typeface="Raleway Thin"/>
                <a:ea typeface="Raleway Thin"/>
                <a:cs typeface="Raleway Thin"/>
                <a:sym typeface="Raleway Thin"/>
              </a:rPr>
              <a:t>metodologia finalizzata alla prevenzione dei comportamenti a rischio e allo sviluppo delle life skills. Il pari non è un esperto ma una persona comune che stimola la socializzazione all'interno di un gruppo grazie alla sua consapevolezza dei processi comunicativi.</a:t>
            </a:r>
            <a:endParaRPr/>
          </a:p>
          <a:p>
            <a:pPr indent="0" lvl="0" marL="0" marR="0" rtl="0" algn="l">
              <a:lnSpc>
                <a:spcPct val="100000"/>
              </a:lnSpc>
              <a:spcBef>
                <a:spcPts val="601"/>
              </a:spcBef>
              <a:spcAft>
                <a:spcPts val="0"/>
              </a:spcAft>
              <a:buClr>
                <a:srgbClr val="000000"/>
              </a:buClr>
              <a:buSzPts val="1200"/>
              <a:buFont typeface="Arial"/>
              <a:buNone/>
            </a:pPr>
            <a:r>
              <a:rPr b="0" i="0" lang="en-GB" sz="1200" u="none" cap="none" strike="noStrike">
                <a:solidFill>
                  <a:srgbClr val="FFB600"/>
                </a:solidFill>
                <a:latin typeface="Raleway Thin"/>
                <a:ea typeface="Raleway Thin"/>
                <a:cs typeface="Raleway Thin"/>
                <a:sym typeface="Raleway Thin"/>
              </a:rPr>
              <a:t>6. </a:t>
            </a:r>
            <a:r>
              <a:rPr b="0" i="0" lang="en-GB" sz="1200" u="none" cap="none" strike="noStrike">
                <a:solidFill>
                  <a:schemeClr val="accent1"/>
                </a:solidFill>
                <a:latin typeface="Raleway Thin"/>
                <a:ea typeface="Raleway Thin"/>
                <a:cs typeface="Raleway Thin"/>
                <a:sym typeface="Raleway Thin"/>
              </a:rPr>
              <a:t>Aula ribaltata :</a:t>
            </a:r>
            <a:r>
              <a:rPr b="0" i="0" lang="en-GB" sz="1200" u="none" cap="none" strike="noStrike">
                <a:solidFill>
                  <a:srgbClr val="666666"/>
                </a:solidFill>
                <a:latin typeface="Raleway Thin"/>
                <a:ea typeface="Raleway Thin"/>
                <a:cs typeface="Raleway Thin"/>
                <a:sym typeface="Raleway Thin"/>
              </a:rPr>
              <a:t> studio di "insegnamento capovolto" prima di dare una lezione; in questo modo si chiede alla persona di farsi carico del proprio processo di apprendimento.</a:t>
            </a:r>
            <a:endParaRPr b="0" i="0" sz="14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601"/>
              </a:spcBef>
              <a:spcAft>
                <a:spcPts val="0"/>
              </a:spcAft>
              <a:buClr>
                <a:srgbClr val="000000"/>
              </a:buClr>
              <a:buSzPts val="1200"/>
              <a:buFont typeface="Arial"/>
              <a:buNone/>
            </a:pPr>
            <a:r>
              <a:rPr b="0" i="0" lang="en-GB" sz="1200" u="none" cap="none" strike="noStrike">
                <a:solidFill>
                  <a:srgbClr val="FFB600"/>
                </a:solidFill>
                <a:latin typeface="Raleway Thin"/>
                <a:ea typeface="Raleway Thin"/>
                <a:cs typeface="Raleway Thin"/>
                <a:sym typeface="Raleway Thin"/>
              </a:rPr>
              <a:t>7. </a:t>
            </a:r>
            <a:r>
              <a:rPr b="0" i="0" lang="en-GB" sz="1200" u="none" cap="none" strike="noStrike">
                <a:solidFill>
                  <a:schemeClr val="accent1"/>
                </a:solidFill>
                <a:latin typeface="Raleway Thin"/>
                <a:ea typeface="Raleway Thin"/>
                <a:cs typeface="Raleway Thin"/>
                <a:sym typeface="Raleway Thin"/>
              </a:rPr>
              <a:t>Didattica di laboratorio : </a:t>
            </a:r>
            <a:r>
              <a:rPr b="0" i="0" lang="en-GB" sz="1200" u="none" cap="none" strike="noStrike">
                <a:solidFill>
                  <a:srgbClr val="666666"/>
                </a:solidFill>
                <a:latin typeface="Raleway Thin"/>
                <a:ea typeface="Raleway Thin"/>
                <a:cs typeface="Raleway Thin"/>
                <a:sym typeface="Raleway Thin"/>
              </a:rPr>
              <a:t>Favorisce l'apprendimento esperienziale "per favorire l'operatività e al tempo stesso il dialogo, la riflessione su quanto si sta facendo", favorendo così occasioni per gli studenti di costruire attivamente le proprie conoscenze.</a:t>
            </a:r>
            <a:endParaRPr b="0" i="0" sz="1200" u="none" cap="none" strike="noStrike">
              <a:solidFill>
                <a:srgbClr val="FFB600"/>
              </a:solidFill>
              <a:latin typeface="Raleway Thin"/>
              <a:ea typeface="Raleway Thin"/>
              <a:cs typeface="Raleway Thin"/>
              <a:sym typeface="Raleway Thin"/>
            </a:endParaRPr>
          </a:p>
          <a:p>
            <a:pPr indent="0" lvl="0" marL="0" marR="0" rtl="0" algn="l">
              <a:lnSpc>
                <a:spcPct val="100000"/>
              </a:lnSpc>
              <a:spcBef>
                <a:spcPts val="601"/>
              </a:spcBef>
              <a:spcAft>
                <a:spcPts val="0"/>
              </a:spcAft>
              <a:buClr>
                <a:srgbClr val="000000"/>
              </a:buClr>
              <a:buSzPts val="1200"/>
              <a:buFont typeface="Arial"/>
              <a:buNone/>
            </a:pPr>
            <a:r>
              <a:t/>
            </a:r>
            <a:endParaRPr b="0" i="0" sz="1200" u="none" cap="none" strike="noStrike">
              <a:solidFill>
                <a:srgbClr val="FFB600"/>
              </a:solidFill>
              <a:latin typeface="Raleway Thin"/>
              <a:ea typeface="Raleway Thin"/>
              <a:cs typeface="Raleway Thin"/>
              <a:sym typeface="Raleway Thin"/>
            </a:endParaRPr>
          </a:p>
        </p:txBody>
      </p:sp>
      <p:sp>
        <p:nvSpPr>
          <p:cNvPr id="292" name="Google Shape;292;p20"/>
          <p:cNvSpPr txBox="1"/>
          <p:nvPr/>
        </p:nvSpPr>
        <p:spPr>
          <a:xfrm>
            <a:off x="484625" y="4484575"/>
            <a:ext cx="8190300" cy="523190"/>
          </a:xfrm>
          <a:prstGeom prst="rect">
            <a:avLst/>
          </a:prstGeom>
          <a:noFill/>
          <a:ln>
            <a:noFill/>
          </a:ln>
        </p:spPr>
        <p:txBody>
          <a:bodyPr anchorCtr="0" anchor="t" bIns="91425" lIns="91425" spcFirstLastPara="1" rIns="91425" wrap="square" tIns="91425">
            <a:spAutoFit/>
          </a:bodyPr>
          <a:lstStyle/>
          <a:p>
            <a:pPr indent="0" lvl="0" marL="13970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Raleway Thin"/>
                <a:ea typeface="Raleway Thin"/>
                <a:cs typeface="Raleway Thin"/>
                <a:sym typeface="Raleway Thin"/>
              </a:rPr>
              <a:t>* </a:t>
            </a:r>
            <a:r>
              <a:rPr b="0" i="0" lang="en-GB" sz="1100" u="none" cap="none" strike="noStrike">
                <a:solidFill>
                  <a:srgbClr val="FFB600"/>
                </a:solidFill>
                <a:latin typeface="Raleway Thin"/>
                <a:ea typeface="Raleway Thin"/>
                <a:cs typeface="Raleway Thin"/>
                <a:sym typeface="Raleway Thin"/>
              </a:rPr>
              <a:t>Metodo Maieutico</a:t>
            </a:r>
            <a:r>
              <a:rPr b="0" i="0" lang="en-GB" sz="1100" u="none" cap="none" strike="noStrike">
                <a:solidFill>
                  <a:srgbClr val="000000"/>
                </a:solidFill>
                <a:latin typeface="Raleway Thin"/>
                <a:ea typeface="Raleway Thin"/>
                <a:cs typeface="Raleway Thin"/>
                <a:sym typeface="Raleway Thin"/>
              </a:rPr>
              <a:t> è un metodo di insegnamento per domanda e risposta; usato da. Socrate per ottenere verità dai suoi studenti</a:t>
            </a:r>
            <a:endParaRPr b="0" i="0" sz="1400" u="none" cap="none" strike="noStrike">
              <a:solidFill>
                <a:srgbClr val="000000"/>
              </a:solidFill>
              <a:latin typeface="Raleway Thin"/>
              <a:ea typeface="Raleway Thin"/>
              <a:cs typeface="Raleway Thin"/>
              <a:sym typeface="Raleway Th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1"/>
          <p:cNvSpPr txBox="1"/>
          <p:nvPr>
            <p:ph type="title"/>
          </p:nvPr>
        </p:nvSpPr>
        <p:spPr>
          <a:xfrm>
            <a:off x="489849" y="568449"/>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ExtraLight"/>
                <a:ea typeface="Raleway ExtraLight"/>
                <a:cs typeface="Raleway ExtraLight"/>
                <a:sym typeface="Raleway ExtraLight"/>
              </a:rPr>
              <a:t>Perché è importante migliorare l'apprendimento proattivo</a:t>
            </a:r>
            <a:br>
              <a:rPr b="1" lang="en-GB" sz="1400">
                <a:solidFill>
                  <a:schemeClr val="accent1"/>
                </a:solidFill>
                <a:latin typeface="Raleway ExtraLight"/>
                <a:ea typeface="Raleway ExtraLight"/>
                <a:cs typeface="Raleway ExtraLight"/>
                <a:sym typeface="Raleway ExtraLight"/>
              </a:rPr>
            </a:br>
            <a:r>
              <a:rPr lang="en-GB" sz="1200"/>
              <a:t>La proattività sul lavoro facilita la preparazione e la fiducia per assumere il controllo di una situazione prevista. Non possiamo, ovviamente, prevedere il futuro e sapere sempre quali circostanze si verificheranno, ma possiamo, tuttavia, adottare misure attive per evitare un risultato indesiderato.</a:t>
            </a:r>
            <a:endParaRPr b="1" sz="1200">
              <a:solidFill>
                <a:schemeClr val="accent1"/>
              </a:solidFill>
              <a:latin typeface="Raleway ExtraLight"/>
              <a:ea typeface="Raleway ExtraLight"/>
              <a:cs typeface="Raleway ExtraLight"/>
              <a:sym typeface="Raleway ExtraLight"/>
            </a:endParaRPr>
          </a:p>
        </p:txBody>
      </p:sp>
      <p:sp>
        <p:nvSpPr>
          <p:cNvPr id="298" name="Google Shape;298;p21"/>
          <p:cNvSpPr txBox="1"/>
          <p:nvPr>
            <p:ph idx="1" type="body"/>
          </p:nvPr>
        </p:nvSpPr>
        <p:spPr>
          <a:xfrm>
            <a:off x="439279" y="1402355"/>
            <a:ext cx="5639788" cy="348291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GB" sz="1600">
                <a:solidFill>
                  <a:schemeClr val="lt1"/>
                </a:solidFill>
                <a:highlight>
                  <a:schemeClr val="accent1"/>
                </a:highlight>
                <a:latin typeface="Raleway Light"/>
                <a:ea typeface="Raleway Light"/>
                <a:cs typeface="Raleway Light"/>
                <a:sym typeface="Raleway Light"/>
              </a:rPr>
              <a:t>Linee guida per completare l’attività</a:t>
            </a:r>
            <a:endParaRPr sz="1600">
              <a:solidFill>
                <a:schemeClr val="lt1"/>
              </a:solidFill>
              <a:highlight>
                <a:srgbClr val="FFB600"/>
              </a:highlight>
            </a:endParaRPr>
          </a:p>
          <a:p>
            <a:pPr indent="0" lvl="0" marL="7938" rtl="0" algn="just">
              <a:lnSpc>
                <a:spcPct val="100000"/>
              </a:lnSpc>
              <a:spcBef>
                <a:spcPts val="601"/>
              </a:spcBef>
              <a:spcAft>
                <a:spcPts val="0"/>
              </a:spcAft>
              <a:buSzPts val="1800"/>
              <a:buNone/>
            </a:pPr>
            <a:r>
              <a:rPr lang="en-GB" sz="1100"/>
              <a:t>Con questa attività sarai in grado di stabilire le priorità e lavorare per il loro raggiungimento. Non pensare di dover cambiare tutto in una volta il tuo intero stile di vita; può essere travolgente e controproducente.</a:t>
            </a:r>
            <a:endParaRPr/>
          </a:p>
          <a:p>
            <a:pPr indent="0" lvl="0" marL="7938" rtl="0" algn="just">
              <a:lnSpc>
                <a:spcPct val="100000"/>
              </a:lnSpc>
              <a:spcBef>
                <a:spcPts val="601"/>
              </a:spcBef>
              <a:spcAft>
                <a:spcPts val="0"/>
              </a:spcAft>
              <a:buSzPts val="1800"/>
              <a:buNone/>
            </a:pPr>
            <a:br>
              <a:rPr lang="en-GB" sz="1100"/>
            </a:br>
            <a:r>
              <a:rPr b="1" lang="en-GB" sz="1100">
                <a:latin typeface="Raleway"/>
                <a:ea typeface="Raleway"/>
                <a:cs typeface="Raleway"/>
                <a:sym typeface="Raleway"/>
              </a:rPr>
              <a:t>Step1: </a:t>
            </a:r>
            <a:r>
              <a:rPr lang="en-GB" sz="1100"/>
              <a:t>Annota 3 delle tue priorità future. Scegline uno e progetta il tuo approccio Pro Active pensando di applicarlo per una settimana tutti i giorni. Prova una cosa alla volta.</a:t>
            </a:r>
            <a:endParaRPr/>
          </a:p>
          <a:p>
            <a:pPr indent="0" lvl="0" marL="7938" rtl="0" algn="just">
              <a:lnSpc>
                <a:spcPct val="100000"/>
              </a:lnSpc>
              <a:spcBef>
                <a:spcPts val="601"/>
              </a:spcBef>
              <a:spcAft>
                <a:spcPts val="0"/>
              </a:spcAft>
              <a:buSzPts val="1800"/>
              <a:buNone/>
            </a:pPr>
            <a:r>
              <a:rPr b="1" lang="en-GB" sz="1100">
                <a:latin typeface="Raleway"/>
                <a:ea typeface="Raleway"/>
                <a:cs typeface="Raleway"/>
                <a:sym typeface="Raleway"/>
              </a:rPr>
              <a:t>Step2:</a:t>
            </a:r>
            <a:r>
              <a:rPr lang="en-GB" sz="1100"/>
              <a:t> Fare un piano. Costruire le tue intenzioni e i cambiamenti che vuoi vedere può aiutarti a essere coerente e ritenerti responsabile. </a:t>
            </a:r>
            <a:endParaRPr sz="1100"/>
          </a:p>
          <a:p>
            <a:pPr indent="0" lvl="0" marL="7938" rtl="0" algn="just">
              <a:lnSpc>
                <a:spcPct val="100000"/>
              </a:lnSpc>
              <a:spcBef>
                <a:spcPts val="601"/>
              </a:spcBef>
              <a:spcAft>
                <a:spcPts val="0"/>
              </a:spcAft>
              <a:buSzPts val="1800"/>
              <a:buNone/>
            </a:pPr>
            <a:r>
              <a:rPr b="1" lang="en-GB" sz="1100">
                <a:latin typeface="Raleway"/>
                <a:ea typeface="Raleway"/>
                <a:cs typeface="Raleway"/>
                <a:sym typeface="Raleway"/>
              </a:rPr>
              <a:t>Step3: </a:t>
            </a:r>
            <a:r>
              <a:rPr lang="en-GB" sz="1100"/>
              <a:t>Partecipa e fai domande. Se vuoi essere più proattivo, non aver paura di partecipare attivamente alle riunioni, condividere idee e porre domande.  </a:t>
            </a:r>
            <a:endParaRPr/>
          </a:p>
          <a:p>
            <a:pPr indent="0" lvl="0" marL="7936" rtl="0" algn="just">
              <a:lnSpc>
                <a:spcPct val="100000"/>
              </a:lnSpc>
              <a:spcBef>
                <a:spcPts val="601"/>
              </a:spcBef>
              <a:spcAft>
                <a:spcPts val="0"/>
              </a:spcAft>
              <a:buSzPts val="1800"/>
              <a:buNone/>
            </a:pPr>
            <a:r>
              <a:rPr b="1" lang="en-GB" sz="1100">
                <a:latin typeface="Raleway"/>
                <a:ea typeface="Raleway"/>
                <a:cs typeface="Raleway"/>
                <a:sym typeface="Raleway"/>
              </a:rPr>
              <a:t>Step4:</a:t>
            </a:r>
            <a:r>
              <a:rPr lang="en-GB" sz="1100"/>
              <a:t> Riformula il tuo pensiero. Non è necessario che una routine riguardi il cambiamento dell'intero modo in cui vivi. Potrebbe trattarsi più di incorporare abitudini più sane in ciò che già fai in modo da poter vivere una vita migliore per te stesso e per coloro che ti circondano.</a:t>
            </a:r>
            <a:endParaRPr sz="1200"/>
          </a:p>
          <a:p>
            <a:pPr indent="0" lvl="0" marL="7938" rtl="0" algn="just">
              <a:lnSpc>
                <a:spcPct val="100000"/>
              </a:lnSpc>
              <a:spcBef>
                <a:spcPts val="601"/>
              </a:spcBef>
              <a:spcAft>
                <a:spcPts val="0"/>
              </a:spcAft>
              <a:buSzPts val="1800"/>
              <a:buNone/>
            </a:pPr>
            <a:r>
              <a:rPr lang="en-GB" sz="1200">
                <a:solidFill>
                  <a:schemeClr val="lt1"/>
                </a:solidFill>
                <a:highlight>
                  <a:srgbClr val="FFB600"/>
                </a:highlight>
              </a:rPr>
              <a:t>TEMPO:</a:t>
            </a:r>
            <a:r>
              <a:rPr lang="en-GB" sz="1200">
                <a:solidFill>
                  <a:schemeClr val="lt1"/>
                </a:solidFill>
              </a:rPr>
              <a:t> </a:t>
            </a:r>
            <a:r>
              <a:rPr lang="en-GB" sz="1200">
                <a:solidFill>
                  <a:schemeClr val="dk1"/>
                </a:solidFill>
              </a:rPr>
              <a:t>30 minuti</a:t>
            </a:r>
            <a:endParaRPr sz="1200">
              <a:solidFill>
                <a:srgbClr val="FFB600"/>
              </a:solidFill>
            </a:endParaRPr>
          </a:p>
        </p:txBody>
      </p:sp>
      <p:sp>
        <p:nvSpPr>
          <p:cNvPr id="299" name="Google Shape;299;p21"/>
          <p:cNvSpPr txBox="1"/>
          <p:nvPr>
            <p:ph idx="2" type="body"/>
          </p:nvPr>
        </p:nvSpPr>
        <p:spPr>
          <a:xfrm>
            <a:off x="6079067" y="1402355"/>
            <a:ext cx="2553764"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600">
                <a:solidFill>
                  <a:schemeClr val="lt1"/>
                </a:solidFill>
                <a:highlight>
                  <a:srgbClr val="FFB600"/>
                </a:highlight>
              </a:rPr>
              <a:t>Risorsa e strumenti</a:t>
            </a:r>
            <a:endParaRPr sz="1600">
              <a:solidFill>
                <a:schemeClr val="lt1"/>
              </a:solidFill>
              <a:highlight>
                <a:srgbClr val="FFB600"/>
              </a:highlight>
            </a:endParaRPr>
          </a:p>
          <a:p>
            <a:pPr indent="0" lvl="0" marL="0" rtl="0" algn="l">
              <a:lnSpc>
                <a:spcPct val="100000"/>
              </a:lnSpc>
              <a:spcBef>
                <a:spcPts val="601"/>
              </a:spcBef>
              <a:spcAft>
                <a:spcPts val="0"/>
              </a:spcAft>
              <a:buSzPts val="1800"/>
              <a:buNone/>
            </a:pPr>
            <a:r>
              <a:rPr lang="en-GB" sz="1200"/>
              <a:t>Suggerimenti per applicare l'apprendimento proattivo nella formazione online : </a:t>
            </a:r>
            <a:r>
              <a:rPr lang="en-GB" sz="1200" u="sng">
                <a:solidFill>
                  <a:schemeClr val="hlink"/>
                </a:solidFill>
                <a:hlinkClick r:id="rId3"/>
              </a:rPr>
              <a:t>www.elearningindustry.com/tips-apply-proactive-learning-online-training</a:t>
            </a:r>
            <a:endParaRPr sz="1200"/>
          </a:p>
          <a:p>
            <a:pPr indent="0" lvl="0" marL="0" rtl="0" algn="l">
              <a:lnSpc>
                <a:spcPct val="100000"/>
              </a:lnSpc>
              <a:spcBef>
                <a:spcPts val="601"/>
              </a:spcBef>
              <a:spcAft>
                <a:spcPts val="0"/>
              </a:spcAft>
              <a:buSzPts val="1800"/>
              <a:buNone/>
            </a:pPr>
            <a:r>
              <a:rPr lang="en-GB" sz="1200"/>
              <a:t>Come essere proattivi. </a:t>
            </a:r>
            <a:r>
              <a:rPr lang="en-GB" sz="1200" u="sng">
                <a:solidFill>
                  <a:schemeClr val="hlink"/>
                </a:solidFill>
                <a:hlinkClick r:id="rId4"/>
              </a:rPr>
              <a:t>www.freshbooks.com/en-ca/hub/productivity/how-to-be-proactive</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grpSp>
        <p:nvGrpSpPr>
          <p:cNvPr id="300" name="Google Shape;300;p21"/>
          <p:cNvGrpSpPr/>
          <p:nvPr/>
        </p:nvGrpSpPr>
        <p:grpSpPr>
          <a:xfrm>
            <a:off x="7964732" y="329097"/>
            <a:ext cx="977040" cy="722852"/>
            <a:chOff x="5255200" y="3006475"/>
            <a:chExt cx="511700" cy="378575"/>
          </a:xfrm>
        </p:grpSpPr>
        <p:sp>
          <p:nvSpPr>
            <p:cNvPr id="301" name="Google Shape;301;p2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2" name="Google Shape;302;p2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ph type="title"/>
          </p:nvPr>
        </p:nvSpPr>
        <p:spPr>
          <a:xfrm>
            <a:off x="552073" y="243086"/>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Proattivo vs reattivo</a:t>
            </a:r>
            <a:endParaRPr b="1" sz="1200">
              <a:solidFill>
                <a:schemeClr val="accent1"/>
              </a:solidFill>
              <a:latin typeface="Raleway Light"/>
              <a:ea typeface="Raleway Light"/>
              <a:cs typeface="Raleway Light"/>
              <a:sym typeface="Raleway Light"/>
            </a:endParaRPr>
          </a:p>
        </p:txBody>
      </p:sp>
      <p:sp>
        <p:nvSpPr>
          <p:cNvPr id="308" name="Google Shape;308;p22"/>
          <p:cNvSpPr txBox="1"/>
          <p:nvPr>
            <p:ph idx="1" type="body"/>
          </p:nvPr>
        </p:nvSpPr>
        <p:spPr>
          <a:xfrm>
            <a:off x="405950" y="768673"/>
            <a:ext cx="4731000" cy="4002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Riflessi</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GB" sz="1200"/>
              <a:t>Al contrario di essere proattivi, essere reattivi significa solo aspettare che le cose ti succedano; le circostanze dettano le tue azioni invece che le tue azioni dettano le circostanze. C'è uno stimolo e c'è una risposta. Nel mezzo, c'è la tua libertà di scegliere quale sarà la tua reazione. Sarà proattivo o reattivo?</a:t>
            </a:r>
            <a:endParaRPr/>
          </a:p>
          <a:p>
            <a:pPr indent="0" lvl="0" marL="0" rtl="0" algn="just">
              <a:lnSpc>
                <a:spcPct val="100000"/>
              </a:lnSpc>
              <a:spcBef>
                <a:spcPts val="601"/>
              </a:spcBef>
              <a:spcAft>
                <a:spcPts val="0"/>
              </a:spcAft>
              <a:buSzPts val="1800"/>
              <a:buNone/>
            </a:pPr>
            <a:r>
              <a:rPr lang="en-GB" sz="1200"/>
              <a:t>Se non sei sicuro, ecco alcune domande aggiuntive da porsi che possono aiutarti a capirlo:</a:t>
            </a:r>
            <a:endParaRPr/>
          </a:p>
          <a:p>
            <a:pPr indent="-171450" lvl="0" marL="171450" rtl="0" algn="just">
              <a:lnSpc>
                <a:spcPct val="100000"/>
              </a:lnSpc>
              <a:spcBef>
                <a:spcPts val="601"/>
              </a:spcBef>
              <a:spcAft>
                <a:spcPts val="0"/>
              </a:spcAft>
              <a:buSzPts val="1800"/>
              <a:buFont typeface="Arial"/>
              <a:buChar char="•"/>
            </a:pPr>
            <a:r>
              <a:rPr lang="en-GB" sz="1200"/>
              <a:t>  Hai qualche tipo di piano a lungo termine?</a:t>
            </a:r>
            <a:endParaRPr/>
          </a:p>
          <a:p>
            <a:pPr indent="-171450" lvl="0" marL="171450" rtl="0" algn="just">
              <a:lnSpc>
                <a:spcPct val="100000"/>
              </a:lnSpc>
              <a:spcBef>
                <a:spcPts val="601"/>
              </a:spcBef>
              <a:spcAft>
                <a:spcPts val="0"/>
              </a:spcAft>
              <a:buSzPts val="1800"/>
              <a:buFont typeface="Arial"/>
              <a:buChar char="•"/>
            </a:pPr>
            <a:r>
              <a:rPr lang="en-GB" sz="1200"/>
              <a:t>  Assumi un ruolo attivo o passivo nel lavoro e nella vita?</a:t>
            </a:r>
            <a:endParaRPr/>
          </a:p>
          <a:p>
            <a:pPr indent="-171450" lvl="0" marL="171450" rtl="0" algn="just">
              <a:lnSpc>
                <a:spcPct val="100000"/>
              </a:lnSpc>
              <a:spcBef>
                <a:spcPts val="601"/>
              </a:spcBef>
              <a:spcAft>
                <a:spcPts val="0"/>
              </a:spcAft>
              <a:buSzPts val="1800"/>
              <a:buFont typeface="Arial"/>
              <a:buChar char="•"/>
            </a:pPr>
            <a:r>
              <a:rPr lang="en-GB" sz="1200"/>
              <a:t>  Prendi una decisione solo quando devi assolutamente?</a:t>
            </a:r>
            <a:endParaRPr/>
          </a:p>
          <a:p>
            <a:pPr indent="-171450" lvl="0" marL="171450" rtl="0" algn="just">
              <a:lnSpc>
                <a:spcPct val="100000"/>
              </a:lnSpc>
              <a:spcBef>
                <a:spcPts val="601"/>
              </a:spcBef>
              <a:spcAft>
                <a:spcPts val="0"/>
              </a:spcAft>
              <a:buSzPts val="1800"/>
              <a:buFont typeface="Arial"/>
              <a:buChar char="•"/>
            </a:pPr>
            <a:r>
              <a:rPr lang="en-GB" sz="1200"/>
              <a:t>  Pensi al futuro e anticipi i possibili risultati o hai un approccio più vivo nel momento?</a:t>
            </a:r>
            <a:endParaRPr/>
          </a:p>
          <a:p>
            <a:pPr indent="-171450" lvl="0" marL="171450" rtl="0" algn="just">
              <a:lnSpc>
                <a:spcPct val="100000"/>
              </a:lnSpc>
              <a:spcBef>
                <a:spcPts val="601"/>
              </a:spcBef>
              <a:spcAft>
                <a:spcPts val="0"/>
              </a:spcAft>
              <a:buSzPts val="1800"/>
              <a:buFont typeface="Arial"/>
              <a:buChar char="•"/>
            </a:pPr>
            <a:r>
              <a:rPr lang="en-GB" sz="1200"/>
              <a:t>  Ti senti come se la vita stesse accadendo solo a te e non stai giocando un ruolo attivo in essa?</a:t>
            </a:r>
            <a:endParaRPr b="1" sz="1200">
              <a:solidFill>
                <a:srgbClr val="FFB600"/>
              </a:solidFill>
            </a:endParaRPr>
          </a:p>
        </p:txBody>
      </p:sp>
      <p:sp>
        <p:nvSpPr>
          <p:cNvPr id="309" name="Google Shape;309;p22"/>
          <p:cNvSpPr txBox="1"/>
          <p:nvPr>
            <p:ph idx="2" type="body"/>
          </p:nvPr>
        </p:nvSpPr>
        <p:spPr>
          <a:xfrm>
            <a:off x="5035831" y="377523"/>
            <a:ext cx="3597000" cy="4288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Azioni</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Dopo questa attività sarai in grado di </a:t>
            </a:r>
            <a:r>
              <a:rPr lang="en-GB" sz="1200">
                <a:latin typeface="Raleway Light"/>
                <a:ea typeface="Raleway Light"/>
                <a:cs typeface="Raleway Light"/>
                <a:sym typeface="Raleway Light"/>
              </a:rPr>
              <a:t>riconoscere i pensieri e gli atteggiamenti negativi e far emergere quelli positivi. Presta attenzione a come comunichiamo con noi stessi, ai segnali che ci inviamo a vicenda, alle convinzioni che abbiamo.</a:t>
            </a:r>
            <a:endParaRPr/>
          </a:p>
          <a:p>
            <a:pPr indent="0" lvl="0" marL="0" rtl="0" algn="just">
              <a:lnSpc>
                <a:spcPct val="100000"/>
              </a:lnSpc>
              <a:spcBef>
                <a:spcPts val="601"/>
              </a:spcBef>
              <a:spcAft>
                <a:spcPts val="0"/>
              </a:spcAft>
              <a:buSzPts val="1800"/>
              <a:buNone/>
            </a:pPr>
            <a:r>
              <a:rPr b="1" lang="en-GB" sz="1200"/>
              <a:t>Lista di controllo della proattività </a:t>
            </a:r>
            <a:endParaRPr b="1" sz="1200"/>
          </a:p>
          <a:p>
            <a:pPr indent="0" lvl="0" marL="0" rtl="0" algn="just">
              <a:lnSpc>
                <a:spcPct val="100000"/>
              </a:lnSpc>
              <a:spcBef>
                <a:spcPts val="601"/>
              </a:spcBef>
              <a:spcAft>
                <a:spcPts val="0"/>
              </a:spcAft>
              <a:buSzPts val="1800"/>
              <a:buNone/>
            </a:pPr>
            <a:r>
              <a:rPr lang="en-GB" sz="1200"/>
              <a:t>Essere proattivi è un'abilità importante a scuola, al lavoro e nella vita. Questa settimana trova opportunità per essere proattivo in modi diversi.</a:t>
            </a:r>
            <a:endParaRPr/>
          </a:p>
          <a:p>
            <a:pPr indent="0" lvl="0" marL="0" rtl="0" algn="just">
              <a:lnSpc>
                <a:spcPct val="100000"/>
              </a:lnSpc>
              <a:spcBef>
                <a:spcPts val="601"/>
              </a:spcBef>
              <a:spcAft>
                <a:spcPts val="0"/>
              </a:spcAft>
              <a:buSzPts val="1800"/>
              <a:buNone/>
            </a:pPr>
            <a:r>
              <a:rPr lang="en-GB" sz="1200"/>
              <a:t>Di seguito è riportato un elenco di controllo di alcuni modi diversi in cui puoi essere proattivo durante la giornata. Sii creativo e diventa proattivo! - Risolvi un problema </a:t>
            </a:r>
            <a:endParaRPr/>
          </a:p>
          <a:p>
            <a:pPr indent="0" lvl="0" marL="0" rtl="0" algn="just">
              <a:lnSpc>
                <a:spcPct val="100000"/>
              </a:lnSpc>
              <a:spcBef>
                <a:spcPts val="601"/>
              </a:spcBef>
              <a:spcAft>
                <a:spcPts val="0"/>
              </a:spcAft>
              <a:buSzPts val="1800"/>
              <a:buNone/>
            </a:pPr>
            <a:r>
              <a:rPr lang="en-GB" sz="1200"/>
              <a:t>-Fai qualcosa di gentile </a:t>
            </a:r>
            <a:endParaRPr/>
          </a:p>
          <a:p>
            <a:pPr indent="0" lvl="0" marL="0" rtl="0" algn="just">
              <a:lnSpc>
                <a:spcPct val="100000"/>
              </a:lnSpc>
              <a:spcBef>
                <a:spcPts val="601"/>
              </a:spcBef>
              <a:spcAft>
                <a:spcPts val="0"/>
              </a:spcAft>
              <a:buSzPts val="1800"/>
              <a:buNone/>
            </a:pPr>
            <a:r>
              <a:rPr lang="en-GB" sz="1200"/>
              <a:t>- Ripara qualcosa che è rotto </a:t>
            </a:r>
            <a:endParaRPr/>
          </a:p>
          <a:p>
            <a:pPr indent="0" lvl="0" marL="0" rtl="0" algn="just">
              <a:lnSpc>
                <a:spcPct val="100000"/>
              </a:lnSpc>
              <a:spcBef>
                <a:spcPts val="601"/>
              </a:spcBef>
              <a:spcAft>
                <a:spcPts val="0"/>
              </a:spcAft>
              <a:buSzPts val="1800"/>
              <a:buNone/>
            </a:pPr>
            <a:r>
              <a:rPr lang="en-GB" sz="1200"/>
              <a:t>-Migliora la tua salute fisica </a:t>
            </a:r>
            <a:endParaRPr/>
          </a:p>
          <a:p>
            <a:pPr indent="0" lvl="0" marL="0" rtl="0" algn="just">
              <a:lnSpc>
                <a:spcPct val="100000"/>
              </a:lnSpc>
              <a:spcBef>
                <a:spcPts val="601"/>
              </a:spcBef>
              <a:spcAft>
                <a:spcPts val="0"/>
              </a:spcAft>
              <a:buSzPts val="1800"/>
              <a:buNone/>
            </a:pPr>
            <a:r>
              <a:rPr lang="en-GB" sz="1200"/>
              <a:t>-Porta a termine un lavoro domestico </a:t>
            </a:r>
            <a:endParaRPr/>
          </a:p>
          <a:p>
            <a:pPr indent="0" lvl="0" marL="0" rtl="0" algn="just">
              <a:lnSpc>
                <a:spcPct val="100000"/>
              </a:lnSpc>
              <a:spcBef>
                <a:spcPts val="601"/>
              </a:spcBef>
              <a:spcAft>
                <a:spcPts val="0"/>
              </a:spcAft>
              <a:buSzPts val="1800"/>
              <a:buNone/>
            </a:pPr>
            <a:r>
              <a:rPr lang="en-GB" sz="1200"/>
              <a:t>- Migliora una relazione</a:t>
            </a:r>
            <a:endParaRPr/>
          </a:p>
        </p:txBody>
      </p:sp>
      <p:grpSp>
        <p:nvGrpSpPr>
          <p:cNvPr id="310" name="Google Shape;310;p22"/>
          <p:cNvGrpSpPr/>
          <p:nvPr/>
        </p:nvGrpSpPr>
        <p:grpSpPr>
          <a:xfrm>
            <a:off x="7964732" y="329097"/>
            <a:ext cx="977040" cy="722852"/>
            <a:chOff x="5255200" y="3006475"/>
            <a:chExt cx="511700" cy="378575"/>
          </a:xfrm>
        </p:grpSpPr>
        <p:sp>
          <p:nvSpPr>
            <p:cNvPr id="311" name="Google Shape;311;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2" name="Google Shape;312;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3"/>
          <p:cNvSpPr txBox="1"/>
          <p:nvPr>
            <p:ph type="title"/>
          </p:nvPr>
        </p:nvSpPr>
        <p:spPr>
          <a:xfrm>
            <a:off x="577226" y="492649"/>
            <a:ext cx="7338953"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solidFill>
                  <a:srgbClr val="FFB600"/>
                </a:solidFill>
                <a:latin typeface="Raleway Medium"/>
                <a:ea typeface="Raleway Medium"/>
                <a:cs typeface="Raleway Medium"/>
                <a:sym typeface="Raleway Medium"/>
              </a:rPr>
              <a:t>Per saperne di più su questo modulo:</a:t>
            </a:r>
            <a:endParaRPr sz="3200">
              <a:solidFill>
                <a:srgbClr val="FFB600"/>
              </a:solidFill>
              <a:latin typeface="Raleway Medium"/>
              <a:ea typeface="Raleway Medium"/>
              <a:cs typeface="Raleway Medium"/>
              <a:sym typeface="Raleway Medium"/>
            </a:endParaRPr>
          </a:p>
        </p:txBody>
      </p:sp>
      <p:sp>
        <p:nvSpPr>
          <p:cNvPr id="318" name="Google Shape;318;p23"/>
          <p:cNvSpPr txBox="1"/>
          <p:nvPr>
            <p:ph idx="1" type="body"/>
          </p:nvPr>
        </p:nvSpPr>
        <p:spPr>
          <a:xfrm>
            <a:off x="577226" y="1178409"/>
            <a:ext cx="7567200"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GB" sz="1400">
                <a:solidFill>
                  <a:schemeClr val="accent1"/>
                </a:solidFill>
              </a:rPr>
              <a:t>L'abilità della fiducia in se stessi | Dott. Ivan Joseph | TEDx</a:t>
            </a:r>
            <a:r>
              <a:rPr b="1" lang="en-GB" sz="1300">
                <a:solidFill>
                  <a:schemeClr val="accent1"/>
                </a:solidFill>
              </a:rPr>
              <a:t>: </a:t>
            </a:r>
            <a:r>
              <a:rPr lang="en-GB" sz="1400" u="sng">
                <a:solidFill>
                  <a:schemeClr val="hlink"/>
                </a:solidFill>
                <a:hlinkClick r:id="rId3"/>
              </a:rPr>
              <a:t>www.youtube.com/watch?v=w-HYZv6HzAs</a:t>
            </a:r>
            <a:endParaRPr sz="1300"/>
          </a:p>
          <a:p>
            <a:pPr indent="0" lvl="0" marL="114302" rtl="0" algn="l">
              <a:lnSpc>
                <a:spcPct val="100000"/>
              </a:lnSpc>
              <a:spcBef>
                <a:spcPts val="601"/>
              </a:spcBef>
              <a:spcAft>
                <a:spcPts val="0"/>
              </a:spcAft>
              <a:buSzPts val="1800"/>
              <a:buNone/>
            </a:pPr>
            <a:r>
              <a:t/>
            </a:r>
            <a:endParaRPr b="1" sz="1400">
              <a:solidFill>
                <a:schemeClr val="accent1"/>
              </a:solidFill>
            </a:endParaRPr>
          </a:p>
          <a:p>
            <a:pPr indent="0" lvl="0" marL="114302" rtl="0" algn="l">
              <a:lnSpc>
                <a:spcPct val="100000"/>
              </a:lnSpc>
              <a:spcBef>
                <a:spcPts val="601"/>
              </a:spcBef>
              <a:spcAft>
                <a:spcPts val="0"/>
              </a:spcAft>
              <a:buSzPts val="1800"/>
              <a:buNone/>
            </a:pPr>
            <a:r>
              <a:rPr b="1" lang="en-GB" sz="1400">
                <a:solidFill>
                  <a:schemeClr val="accent1"/>
                </a:solidFill>
              </a:rPr>
              <a:t>3 consigli per aumentare la tua sicurezza - TED-Ed:</a:t>
            </a:r>
            <a:r>
              <a:rPr b="1" lang="en-GB" sz="1300">
                <a:solidFill>
                  <a:schemeClr val="accent1"/>
                </a:solidFill>
              </a:rPr>
              <a:t> </a:t>
            </a:r>
            <a:endParaRPr b="1" sz="1300">
              <a:solidFill>
                <a:schemeClr val="accent1"/>
              </a:solidFill>
            </a:endParaRPr>
          </a:p>
          <a:p>
            <a:pPr indent="0" lvl="0" marL="114302" rtl="0" algn="l">
              <a:lnSpc>
                <a:spcPct val="100000"/>
              </a:lnSpc>
              <a:spcBef>
                <a:spcPts val="601"/>
              </a:spcBef>
              <a:spcAft>
                <a:spcPts val="0"/>
              </a:spcAft>
              <a:buSzPts val="1800"/>
              <a:buNone/>
            </a:pPr>
            <a:r>
              <a:rPr lang="en-GB" sz="1300" u="sng">
                <a:solidFill>
                  <a:schemeClr val="hlink"/>
                </a:solidFill>
                <a:hlinkClick r:id="rId4"/>
              </a:rPr>
              <a:t>www.youtube.com/watch?v=l_NYrWqUR40</a:t>
            </a:r>
            <a:endParaRPr b="1" sz="1400">
              <a:solidFill>
                <a:srgbClr val="FFB600"/>
              </a:solidFill>
            </a:endParaRPr>
          </a:p>
          <a:p>
            <a:pPr indent="0" lvl="0" marL="114302" rtl="0" algn="l">
              <a:lnSpc>
                <a:spcPct val="100000"/>
              </a:lnSpc>
              <a:spcBef>
                <a:spcPts val="601"/>
              </a:spcBef>
              <a:spcAft>
                <a:spcPts val="0"/>
              </a:spcAft>
              <a:buSzPts val="1800"/>
              <a:buNone/>
            </a:pPr>
            <a:r>
              <a:t/>
            </a:r>
            <a:endParaRPr b="1" sz="1400">
              <a:solidFill>
                <a:srgbClr val="FFB600"/>
              </a:solidFill>
            </a:endParaRPr>
          </a:p>
          <a:p>
            <a:pPr indent="0" lvl="0" marL="114302" rtl="0" algn="l">
              <a:lnSpc>
                <a:spcPct val="100000"/>
              </a:lnSpc>
              <a:spcBef>
                <a:spcPts val="601"/>
              </a:spcBef>
              <a:spcAft>
                <a:spcPts val="0"/>
              </a:spcAft>
              <a:buSzPts val="1800"/>
              <a:buNone/>
            </a:pPr>
            <a:r>
              <a:rPr b="1" lang="en-GB" sz="1400">
                <a:solidFill>
                  <a:srgbClr val="FFB600"/>
                </a:solidFill>
              </a:rPr>
              <a:t>Proattivo vs Reattivo | Sii proattivo: </a:t>
            </a:r>
            <a:r>
              <a:rPr lang="en-GB" sz="1400" u="sng">
                <a:latin typeface="Raleway Light"/>
                <a:ea typeface="Raleway Light"/>
                <a:cs typeface="Raleway Light"/>
                <a:sym typeface="Raleway Light"/>
              </a:rPr>
              <a:t>www.youtube.com/watch?v=Tex0zKuLCMg</a:t>
            </a:r>
            <a:endParaRPr sz="1400" u="sng">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400" u="sng">
              <a:solidFill>
                <a:srgbClr val="2DA8C6"/>
              </a:solidFill>
              <a:latin typeface="Libre Franklin"/>
              <a:ea typeface="Libre Franklin"/>
              <a:cs typeface="Libre Franklin"/>
              <a:sym typeface="Libre Franklin"/>
            </a:endParaRPr>
          </a:p>
          <a:p>
            <a:pPr indent="0" lvl="0" marL="114302" rtl="0" algn="l">
              <a:lnSpc>
                <a:spcPct val="100000"/>
              </a:lnSpc>
              <a:spcBef>
                <a:spcPts val="601"/>
              </a:spcBef>
              <a:spcAft>
                <a:spcPts val="0"/>
              </a:spcAft>
              <a:buSzPts val="1800"/>
              <a:buNone/>
            </a:pPr>
            <a:r>
              <a:t/>
            </a:r>
            <a:endParaRPr b="1" sz="1300">
              <a:solidFill>
                <a:srgbClr val="FFB600"/>
              </a:solidFill>
            </a:endParaRPr>
          </a:p>
        </p:txBody>
      </p:sp>
      <p:grpSp>
        <p:nvGrpSpPr>
          <p:cNvPr id="319" name="Google Shape;319;p23"/>
          <p:cNvGrpSpPr/>
          <p:nvPr/>
        </p:nvGrpSpPr>
        <p:grpSpPr>
          <a:xfrm>
            <a:off x="8089119" y="319162"/>
            <a:ext cx="728350" cy="743348"/>
            <a:chOff x="3955900" y="2984500"/>
            <a:chExt cx="414000" cy="422525"/>
          </a:xfrm>
        </p:grpSpPr>
        <p:sp>
          <p:nvSpPr>
            <p:cNvPr id="320" name="Google Shape;320;p23"/>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1" name="Google Shape;321;p23"/>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2" name="Google Shape;322;p23"/>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cd5dab90fa_0_0"/>
          <p:cNvSpPr txBox="1"/>
          <p:nvPr>
            <p:ph idx="1" type="body"/>
          </p:nvPr>
        </p:nvSpPr>
        <p:spPr>
          <a:xfrm>
            <a:off x="787425" y="925225"/>
            <a:ext cx="7598700" cy="2982300"/>
          </a:xfrm>
          <a:prstGeom prst="rect">
            <a:avLst/>
          </a:prstGeom>
          <a:noFill/>
          <a:ln>
            <a:noFill/>
          </a:ln>
        </p:spPr>
        <p:txBody>
          <a:bodyPr anchorCtr="0" anchor="ctr" bIns="91425" lIns="91425" spcFirstLastPara="1" rIns="91425" wrap="square" tIns="91425">
            <a:noAutofit/>
          </a:bodyPr>
          <a:lstStyle/>
          <a:p>
            <a:pPr indent="0" lvl="0" marL="38100" rtl="0" algn="ctr">
              <a:lnSpc>
                <a:spcPct val="100000"/>
              </a:lnSpc>
              <a:spcBef>
                <a:spcPts val="601"/>
              </a:spcBef>
              <a:spcAft>
                <a:spcPts val="0"/>
              </a:spcAft>
              <a:buClr>
                <a:schemeClr val="dk1"/>
              </a:buClr>
              <a:buSzPts val="3000"/>
              <a:buFont typeface="Raleway Thin"/>
              <a:buNone/>
            </a:pPr>
            <a:r>
              <a:rPr b="1" lang="en-GB">
                <a:solidFill>
                  <a:srgbClr val="980000"/>
                </a:solidFill>
                <a:latin typeface="Raleway"/>
                <a:ea typeface="Raleway"/>
                <a:cs typeface="Raleway"/>
                <a:sym typeface="Raleway"/>
              </a:rPr>
              <a:t>Se vuoi che qualcosa venga detto, chiedi a un uomo; se vuoi fare qualcosa, chiedi a una donna.</a:t>
            </a:r>
            <a:endParaRPr/>
          </a:p>
          <a:p>
            <a:pPr indent="0" lvl="0" marL="38100" rtl="0" algn="ctr">
              <a:lnSpc>
                <a:spcPct val="100000"/>
              </a:lnSpc>
              <a:spcBef>
                <a:spcPts val="601"/>
              </a:spcBef>
              <a:spcAft>
                <a:spcPts val="0"/>
              </a:spcAft>
              <a:buClr>
                <a:schemeClr val="dk1"/>
              </a:buClr>
              <a:buSzPts val="3000"/>
              <a:buFont typeface="Raleway Thin"/>
              <a:buNone/>
            </a:pPr>
            <a:r>
              <a:rPr b="1" i="0" lang="en-GB">
                <a:solidFill>
                  <a:srgbClr val="980000"/>
                </a:solidFill>
                <a:latin typeface="Raleway"/>
                <a:ea typeface="Raleway"/>
                <a:cs typeface="Raleway"/>
                <a:sym typeface="Raleway"/>
              </a:rPr>
              <a:t>Margaret Thatcher</a:t>
            </a:r>
            <a:endParaRPr b="1" i="0">
              <a:solidFill>
                <a:srgbClr val="980000"/>
              </a:solidFill>
              <a:latin typeface="Raleway"/>
              <a:ea typeface="Raleway"/>
              <a:cs typeface="Raleway"/>
              <a:sym typeface="Raleway"/>
            </a:endParaRPr>
          </a:p>
          <a:p>
            <a:pPr indent="0" lvl="0" marL="0" rtl="0" algn="ctr">
              <a:lnSpc>
                <a:spcPct val="100000"/>
              </a:lnSpc>
              <a:spcBef>
                <a:spcPts val="601"/>
              </a:spcBef>
              <a:spcAft>
                <a:spcPts val="0"/>
              </a:spcAft>
              <a:buSzPts val="3000"/>
              <a:buNone/>
            </a:pPr>
            <a:r>
              <a:t/>
            </a:r>
            <a:endParaRPr b="1">
              <a:solidFill>
                <a:srgbClr val="980000"/>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5"/>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Stabilisci </a:t>
            </a:r>
            <a:r>
              <a:rPr lang="en-GB" sz="3600">
                <a:solidFill>
                  <a:schemeClr val="accent1"/>
                </a:solidFill>
              </a:rPr>
              <a:t>un nuovo obiettivo</a:t>
            </a:r>
            <a:r>
              <a:rPr lang="en-GB" sz="3600"/>
              <a:t> e completa un altro modulo!</a:t>
            </a:r>
            <a:endParaRPr sz="3600"/>
          </a:p>
        </p:txBody>
      </p:sp>
      <p:sp>
        <p:nvSpPr>
          <p:cNvPr id="333" name="Google Shape;333;p2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GB"/>
              <a:t>‹#›</a:t>
            </a:fld>
            <a:endParaRPr/>
          </a:p>
        </p:txBody>
      </p:sp>
      <p:grpSp>
        <p:nvGrpSpPr>
          <p:cNvPr id="334" name="Google Shape;334;p25"/>
          <p:cNvGrpSpPr/>
          <p:nvPr/>
        </p:nvGrpSpPr>
        <p:grpSpPr>
          <a:xfrm>
            <a:off x="8152039" y="369833"/>
            <a:ext cx="602425" cy="641836"/>
            <a:chOff x="5970800" y="1619250"/>
            <a:chExt cx="428650" cy="456725"/>
          </a:xfrm>
        </p:grpSpPr>
        <p:sp>
          <p:nvSpPr>
            <p:cNvPr id="335" name="Google Shape;335;p25"/>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6" name="Google Shape;336;p25"/>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7" name="Google Shape;337;p25"/>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8" name="Google Shape;338;p25"/>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9" name="Google Shape;339;p25"/>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40" name="Google Shape;340;p25"/>
          <p:cNvGraphicFramePr/>
          <p:nvPr/>
        </p:nvGraphicFramePr>
        <p:xfrm>
          <a:off x="3925427" y="703846"/>
          <a:ext cx="3000000" cy="3000000"/>
        </p:xfrm>
        <a:graphic>
          <a:graphicData uri="http://schemas.openxmlformats.org/drawingml/2006/table">
            <a:tbl>
              <a:tblPr bandRow="1" firstRow="1">
                <a:noFill/>
                <a:tableStyleId>{633CA7F8-D7BA-495D-A456-D0A4009F6971}</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en-GB" sz="2250" u="none" cap="none" strike="noStrike">
                          <a:solidFill>
                            <a:schemeClr val="lt1"/>
                          </a:solidFill>
                          <a:latin typeface="Raleway Thin"/>
                          <a:ea typeface="Raleway Thin"/>
                          <a:cs typeface="Raleway Thin"/>
                          <a:sym typeface="Raleway Thin"/>
                        </a:rPr>
                        <a:t>Miglioramento delle competenze trasversali</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M6: </a:t>
                      </a:r>
                      <a:r>
                        <a:rPr b="1" i="0" lang="en-GB" sz="1000" u="none" cap="none" strike="noStrike">
                          <a:solidFill>
                            <a:schemeClr val="dk1"/>
                          </a:solidFill>
                          <a:latin typeface="Raleway Thin"/>
                          <a:ea typeface="Raleway Thin"/>
                          <a:cs typeface="Raleway Thin"/>
                          <a:sym typeface="Raleway Thin"/>
                        </a:rPr>
                        <a:t>Abilità comunicative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M7: </a:t>
                      </a:r>
                      <a:r>
                        <a:rPr b="1" i="0" lang="en-GB" sz="1000" u="none" cap="none" strike="noStrike">
                          <a:solidFill>
                            <a:schemeClr val="dk1"/>
                          </a:solidFill>
                          <a:latin typeface="Raleway Thin"/>
                          <a:ea typeface="Raleway Thin"/>
                          <a:cs typeface="Raleway Thin"/>
                          <a:sym typeface="Raleway Thin"/>
                        </a:rPr>
                        <a:t>Motivazione e potenziamento personale</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M8: </a:t>
                      </a:r>
                      <a:r>
                        <a:rPr b="1" i="0" lang="en-GB" sz="1000" u="none" cap="none" strike="noStrike">
                          <a:solidFill>
                            <a:srgbClr val="000000"/>
                          </a:solidFill>
                          <a:latin typeface="Raleway Thin"/>
                          <a:ea typeface="Raleway Thin"/>
                          <a:cs typeface="Raleway Thin"/>
                          <a:sym typeface="Raleway Thin"/>
                        </a:rPr>
                        <a:t>Gestione del tempo</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M9: </a:t>
                      </a:r>
                      <a:r>
                        <a:rPr b="1" i="0" lang="en-GB" sz="1000" u="none" cap="none" strike="noStrike">
                          <a:solidFill>
                            <a:srgbClr val="000000"/>
                          </a:solidFill>
                          <a:latin typeface="Raleway Thin"/>
                          <a:ea typeface="Raleway Thin"/>
                          <a:cs typeface="Raleway Thin"/>
                          <a:sym typeface="Raleway Thin"/>
                        </a:rPr>
                        <a:t>Equilibrio vita-lavoro</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M10: </a:t>
                      </a:r>
                      <a:r>
                        <a:rPr b="1" i="0" lang="en-GB" sz="1000" u="none" cap="none" strike="noStrike">
                          <a:solidFill>
                            <a:srgbClr val="000000"/>
                          </a:solidFill>
                          <a:latin typeface="Raleway Thin"/>
                          <a:ea typeface="Raleway Thin"/>
                          <a:cs typeface="Raleway Thin"/>
                          <a:sym typeface="Raleway Thin"/>
                        </a:rPr>
                        <a:t>Impostazione degli obiettivi</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M11: </a:t>
                      </a:r>
                      <a:r>
                        <a:rPr b="1" i="0" lang="en-GB" sz="1000" u="none" cap="none" strike="noStrike">
                          <a:solidFill>
                            <a:srgbClr val="000000"/>
                          </a:solidFill>
                          <a:latin typeface="Raleway Thin"/>
                          <a:ea typeface="Raleway Thin"/>
                          <a:cs typeface="Raleway Thin"/>
                          <a:sym typeface="Raleway Thin"/>
                        </a:rPr>
                        <a:t>Risoluzione dei problemi</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M12: </a:t>
                      </a:r>
                      <a:r>
                        <a:rPr b="1" i="0" lang="en-GB" sz="1000" u="none" cap="none" strike="noStrike">
                          <a:solidFill>
                            <a:srgbClr val="000000"/>
                          </a:solidFill>
                          <a:latin typeface="Raleway Thin"/>
                          <a:ea typeface="Raleway Thin"/>
                          <a:cs typeface="Raleway Thin"/>
                          <a:sym typeface="Raleway Thin"/>
                        </a:rPr>
                        <a:t>Autopromozione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M13: </a:t>
                      </a:r>
                      <a:r>
                        <a:rPr b="1" i="0" lang="en-GB" sz="1000" u="none" cap="none" strike="noStrike">
                          <a:solidFill>
                            <a:srgbClr val="000000"/>
                          </a:solidFill>
                          <a:latin typeface="Raleway Thin"/>
                          <a:ea typeface="Raleway Thin"/>
                          <a:cs typeface="Raleway Thin"/>
                          <a:sym typeface="Raleway Thin"/>
                        </a:rPr>
                        <a:t>Abilità di presentazione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6"/>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en-GB"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46" name="Google Shape;346;p26"/>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47" name="Google Shape;347;p26"/>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48" name="Google Shape;348;p26"/>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idx="1" type="body"/>
          </p:nvPr>
        </p:nvSpPr>
        <p:spPr>
          <a:xfrm>
            <a:off x="1765993" y="1072662"/>
            <a:ext cx="5629801" cy="292015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GB"/>
              <a:t>Non c’è limite a ciò che una donna può compiere.</a:t>
            </a:r>
            <a:endParaRPr/>
          </a:p>
          <a:p>
            <a:pPr indent="0" lvl="0" marL="0" rtl="0" algn="ctr">
              <a:lnSpc>
                <a:spcPct val="100000"/>
              </a:lnSpc>
              <a:spcBef>
                <a:spcPts val="601"/>
              </a:spcBef>
              <a:spcAft>
                <a:spcPts val="0"/>
              </a:spcAft>
              <a:buSzPts val="3000"/>
              <a:buNone/>
            </a:pPr>
            <a:r>
              <a:rPr i="0" lang="en-GB"/>
              <a:t>Michelle Obama</a:t>
            </a:r>
            <a:endParaRPr i="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685802" y="2158584"/>
            <a:ext cx="7772400" cy="184379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solidFill>
                  <a:srgbClr val="FFFFFF"/>
                </a:solidFill>
                <a:latin typeface="Raleway"/>
                <a:ea typeface="Raleway"/>
                <a:cs typeface="Raleway"/>
                <a:sym typeface="Raleway"/>
              </a:rPr>
              <a:t>M7: </a:t>
            </a:r>
            <a:r>
              <a:rPr b="1" lang="en-GB">
                <a:solidFill>
                  <a:schemeClr val="lt1"/>
                </a:solidFill>
              </a:rPr>
              <a:t>Motivazione ed Empowerment personale</a:t>
            </a:r>
            <a:endParaRPr>
              <a:solidFill>
                <a:srgbClr val="981C22"/>
              </a:solidFill>
            </a:endParaRPr>
          </a:p>
        </p:txBody>
      </p:sp>
      <p:sp>
        <p:nvSpPr>
          <p:cNvPr id="87" name="Google Shape;87;p1"/>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2800"/>
              <a:t>Sviluppatore: Comune di Castiglione del Lago</a:t>
            </a:r>
            <a:endParaRPr b="1" sz="2800"/>
          </a:p>
        </p:txBody>
      </p:sp>
      <p:sp>
        <p:nvSpPr>
          <p:cNvPr id="88" name="Google Shape;88;p1"/>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981C22"/>
                </a:solidFill>
                <a:latin typeface="Raleway Thin"/>
                <a:ea typeface="Raleway Thin"/>
                <a:cs typeface="Raleway Thin"/>
                <a:sym typeface="Raleway Thin"/>
              </a:rPr>
              <a:t>7</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type="title"/>
          </p:nvPr>
        </p:nvSpPr>
        <p:spPr>
          <a:xfrm>
            <a:off x="922001" y="434339"/>
            <a:ext cx="6866100" cy="158661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b="1" lang="en-GB" sz="3200">
                <a:latin typeface="Raleway ExtraLight"/>
                <a:ea typeface="Raleway ExtraLight"/>
                <a:cs typeface="Raleway ExtraLight"/>
                <a:sym typeface="Raleway ExtraLight"/>
              </a:rPr>
              <a:t>Dopo aver completato questo modulo, </a:t>
            </a:r>
            <a:br>
              <a:rPr b="1" lang="en-GB" sz="3200">
                <a:latin typeface="Raleway ExtraLight"/>
                <a:ea typeface="Raleway ExtraLight"/>
                <a:cs typeface="Raleway ExtraLight"/>
                <a:sym typeface="Raleway ExtraLight"/>
              </a:rPr>
            </a:br>
            <a:r>
              <a:rPr b="1" lang="en-GB" sz="3200">
                <a:solidFill>
                  <a:srgbClr val="FFB600"/>
                </a:solidFill>
                <a:latin typeface="Raleway ExtraLight"/>
                <a:ea typeface="Raleway ExtraLight"/>
                <a:cs typeface="Raleway ExtraLight"/>
                <a:sym typeface="Raleway ExtraLight"/>
              </a:rPr>
              <a:t>sarai in grado di</a:t>
            </a:r>
            <a:r>
              <a:rPr b="1" lang="en-GB" sz="3200">
                <a:latin typeface="Raleway ExtraLight"/>
                <a:ea typeface="Raleway ExtraLight"/>
                <a:cs typeface="Raleway ExtraLight"/>
                <a:sym typeface="Raleway ExtraLight"/>
              </a:rPr>
              <a:t>:</a:t>
            </a:r>
            <a:endParaRPr b="1" sz="3200">
              <a:latin typeface="Raleway ExtraLight"/>
              <a:ea typeface="Raleway ExtraLight"/>
              <a:cs typeface="Raleway ExtraLight"/>
              <a:sym typeface="Raleway ExtraLight"/>
            </a:endParaRPr>
          </a:p>
        </p:txBody>
      </p:sp>
      <p:sp>
        <p:nvSpPr>
          <p:cNvPr id="94" name="Google Shape;94;p3"/>
          <p:cNvSpPr txBox="1"/>
          <p:nvPr>
            <p:ph idx="1" type="body"/>
          </p:nvPr>
        </p:nvSpPr>
        <p:spPr>
          <a:xfrm>
            <a:off x="922001" y="1930500"/>
            <a:ext cx="233220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Descrivere la motivazione</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Distinguere l’autostima da la fiducia in se stessi</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Illustrare la relazione tra apprendimento attivo e proattività</a:t>
            </a:r>
            <a:endParaRPr>
              <a:latin typeface="Raleway Medium"/>
              <a:ea typeface="Raleway Medium"/>
              <a:cs typeface="Raleway Medium"/>
              <a:sym typeface="Raleway Medium"/>
            </a:endParaRPr>
          </a:p>
        </p:txBody>
      </p:sp>
      <p:sp>
        <p:nvSpPr>
          <p:cNvPr id="95" name="Google Shape;95;p3"/>
          <p:cNvSpPr txBox="1"/>
          <p:nvPr>
            <p:ph idx="2" type="body"/>
          </p:nvPr>
        </p:nvSpPr>
        <p:spPr>
          <a:xfrm>
            <a:off x="3373779" y="1930500"/>
            <a:ext cx="2451779"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Identificare i fattori che influenzano la propria motivazione</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Nominare i propri tratti di autostima e fiducia in se stessi</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Elenca diverse metodologie di apprendimento attivo</a:t>
            </a:r>
            <a:endParaRPr/>
          </a:p>
          <a:p>
            <a:pPr indent="-196850" lvl="0" marL="285750" rtl="0" algn="l">
              <a:lnSpc>
                <a:spcPct val="100000"/>
              </a:lnSpc>
              <a:spcBef>
                <a:spcPts val="601"/>
              </a:spcBef>
              <a:spcAft>
                <a:spcPts val="0"/>
              </a:spcAft>
              <a:buSzPts val="1400"/>
              <a:buFont typeface="Noto Sans Symbols"/>
              <a:buNone/>
            </a:pPr>
            <a:r>
              <a:t/>
            </a:r>
            <a:endParaRPr>
              <a:latin typeface="Raleway Medium"/>
              <a:ea typeface="Raleway Medium"/>
              <a:cs typeface="Raleway Medium"/>
              <a:sym typeface="Raleway Medium"/>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sp>
        <p:nvSpPr>
          <p:cNvPr id="96" name="Google Shape;96;p3"/>
          <p:cNvSpPr txBox="1"/>
          <p:nvPr>
            <p:ph idx="3" type="body"/>
          </p:nvPr>
        </p:nvSpPr>
        <p:spPr>
          <a:xfrm>
            <a:off x="5825558" y="1930500"/>
            <a:ext cx="2966750"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Gestire i propri livelli di motivazione</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Affrontare i fattori che potrebbero minare l'autostima e la fiducia in se stessi</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Incorporare metodi di apprendimento proattivo sia negli aspetti della vita personale che professionale</a:t>
            </a:r>
            <a:endParaRPr>
              <a:latin typeface="Raleway Medium"/>
              <a:ea typeface="Raleway Medium"/>
              <a:cs typeface="Raleway Medium"/>
              <a:sym typeface="Raleway Medium"/>
            </a:endParaRPr>
          </a:p>
        </p:txBody>
      </p:sp>
      <p:pic>
        <p:nvPicPr>
          <p:cNvPr id="97" name="Google Shape;97;p3"/>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latin typeface="Raleway Thin"/>
                <a:ea typeface="Raleway Thin"/>
                <a:cs typeface="Raleway Thin"/>
                <a:sym typeface="Raleway Thin"/>
              </a:rPr>
              <a:t>Teorie sulla motivazione</a:t>
            </a:r>
            <a:endParaRPr/>
          </a:p>
        </p:txBody>
      </p:sp>
      <p:pic>
        <p:nvPicPr>
          <p:cNvPr id="103" name="Google Shape;103;p4"/>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541001" y="393901"/>
            <a:ext cx="7688598" cy="181737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Che cosa ne sai di</a:t>
            </a:r>
            <a:r>
              <a:rPr lang="en-GB" sz="3600">
                <a:latin typeface="Raleway ExtraLight"/>
                <a:ea typeface="Raleway ExtraLight"/>
                <a:cs typeface="Raleway ExtraLight"/>
                <a:sym typeface="Raleway ExtraLight"/>
              </a:rPr>
              <a:t>: </a:t>
            </a:r>
            <a:br>
              <a:rPr lang="en-GB" sz="3600">
                <a:latin typeface="Raleway ExtraLight"/>
                <a:ea typeface="Raleway ExtraLight"/>
                <a:cs typeface="Raleway ExtraLight"/>
                <a:sym typeface="Raleway ExtraLight"/>
              </a:rPr>
            </a:br>
            <a:r>
              <a:rPr lang="en-GB" sz="3600">
                <a:latin typeface="Raleway ExtraLight"/>
                <a:ea typeface="Raleway ExtraLight"/>
                <a:cs typeface="Raleway ExtraLight"/>
                <a:sym typeface="Raleway ExtraLight"/>
              </a:rPr>
              <a:t>Motivazione e Empowerment Personale?</a:t>
            </a:r>
            <a:endParaRPr sz="3600">
              <a:solidFill>
                <a:srgbClr val="FFB600"/>
              </a:solidFill>
              <a:latin typeface="Raleway ExtraLight"/>
              <a:ea typeface="Raleway ExtraLight"/>
              <a:cs typeface="Raleway ExtraLight"/>
              <a:sym typeface="Raleway ExtraLight"/>
            </a:endParaRPr>
          </a:p>
        </p:txBody>
      </p:sp>
      <p:sp>
        <p:nvSpPr>
          <p:cNvPr id="109" name="Google Shape;109;p5"/>
          <p:cNvSpPr txBox="1"/>
          <p:nvPr>
            <p:ph idx="1" type="body"/>
          </p:nvPr>
        </p:nvSpPr>
        <p:spPr>
          <a:xfrm>
            <a:off x="541001" y="2660009"/>
            <a:ext cx="8069598" cy="1768058"/>
          </a:xfrm>
          <a:prstGeom prst="rect">
            <a:avLst/>
          </a:prstGeom>
          <a:noFill/>
          <a:ln>
            <a:noFill/>
          </a:ln>
        </p:spPr>
        <p:txBody>
          <a:bodyPr anchorCtr="0" anchor="t" bIns="91425" lIns="91425" spcFirstLastPara="1" rIns="91425" wrap="square" tIns="91425">
            <a:noAutofit/>
          </a:bodyPr>
          <a:lstStyle/>
          <a:p>
            <a:pPr indent="0" lvl="0" marL="7938" rtl="0" algn="just">
              <a:lnSpc>
                <a:spcPct val="100000"/>
              </a:lnSpc>
              <a:spcBef>
                <a:spcPts val="0"/>
              </a:spcBef>
              <a:spcAft>
                <a:spcPts val="0"/>
              </a:spcAft>
              <a:buClr>
                <a:schemeClr val="dk2"/>
              </a:buClr>
              <a:buSzPts val="1300"/>
              <a:buNone/>
            </a:pPr>
            <a:r>
              <a:rPr lang="en-GB" sz="1300"/>
              <a:t>Per </a:t>
            </a:r>
            <a:r>
              <a:rPr lang="en-GB" sz="1300">
                <a:solidFill>
                  <a:schemeClr val="accent2"/>
                </a:solidFill>
              </a:rPr>
              <a:t>motivazione</a:t>
            </a:r>
            <a:r>
              <a:rPr lang="en-GB" sz="1300"/>
              <a:t> si intende quello stato o condizione interna che, generata da un bisogno o necessità, spinge gli individui ad agire per raggiungere un determinato obiettivo. Da un punto di vista psicologico è definito come la ragione delle nostre azioni e come il fine a cui miriamo. </a:t>
            </a:r>
            <a:endParaRPr sz="1300"/>
          </a:p>
          <a:p>
            <a:pPr indent="0" lvl="0" marL="7938" rtl="0" algn="just">
              <a:lnSpc>
                <a:spcPct val="100000"/>
              </a:lnSpc>
              <a:spcBef>
                <a:spcPts val="0"/>
              </a:spcBef>
              <a:spcAft>
                <a:spcPts val="0"/>
              </a:spcAft>
              <a:buClr>
                <a:schemeClr val="dk2"/>
              </a:buClr>
              <a:buSzPts val="1300"/>
              <a:buNone/>
            </a:pPr>
            <a:r>
              <a:t/>
            </a:r>
            <a:endParaRPr sz="1300"/>
          </a:p>
          <a:p>
            <a:pPr indent="0" lvl="0" marL="7938" rtl="0" algn="just">
              <a:lnSpc>
                <a:spcPct val="100000"/>
              </a:lnSpc>
              <a:spcBef>
                <a:spcPts val="0"/>
              </a:spcBef>
              <a:spcAft>
                <a:spcPts val="0"/>
              </a:spcAft>
              <a:buClr>
                <a:schemeClr val="dk2"/>
              </a:buClr>
              <a:buSzPts val="1300"/>
              <a:buNone/>
            </a:pPr>
            <a:r>
              <a:rPr lang="en-GB" sz="1300"/>
              <a:t>Il termine </a:t>
            </a:r>
            <a:r>
              <a:rPr lang="en-GB" sz="1300">
                <a:solidFill>
                  <a:schemeClr val="accent1"/>
                </a:solidFill>
              </a:rPr>
              <a:t>empowerment</a:t>
            </a:r>
            <a:r>
              <a:rPr lang="en-GB" sz="1300"/>
              <a:t> significa invece “aumento di potere” e si esprime nella possibilità della persona di sentirsi responsabile e protagonista della propria vita; significa saper essere innovativi e generativi, saper mobilitare il meglio di sé per la propria espressione e crescita.</a:t>
            </a:r>
            <a:endParaRPr sz="1300"/>
          </a:p>
        </p:txBody>
      </p:sp>
      <p:sp>
        <p:nvSpPr>
          <p:cNvPr id="110" name="Google Shape;110;p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idx="1" type="body"/>
          </p:nvPr>
        </p:nvSpPr>
        <p:spPr>
          <a:xfrm>
            <a:off x="648738" y="327816"/>
            <a:ext cx="4160154" cy="414527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200"/>
              <a:t>I due concetti, precedentemente esposti, sono strettamente collegati tra loro, in quanto il self-empowerment, inteso come percorso di crescita e miglioramento, permette all'individuo di sperimentare benessere mentale e motivazione. </a:t>
            </a:r>
            <a:endParaRPr/>
          </a:p>
          <a:p>
            <a:pPr indent="0" lvl="0" marL="0" rtl="0" algn="just">
              <a:lnSpc>
                <a:spcPct val="100000"/>
              </a:lnSpc>
              <a:spcBef>
                <a:spcPts val="601"/>
              </a:spcBef>
              <a:spcAft>
                <a:spcPts val="0"/>
              </a:spcAft>
              <a:buSzPts val="1800"/>
              <a:buNone/>
            </a:pPr>
            <a:r>
              <a:rPr lang="en-GB" sz="1200"/>
              <a:t>La motivazione, intesa appunto come spinta ad agire, può essere:</a:t>
            </a:r>
            <a:endParaRPr/>
          </a:p>
          <a:p>
            <a:pPr indent="-355600" lvl="0" marL="363538" rtl="0" algn="just">
              <a:lnSpc>
                <a:spcPct val="100000"/>
              </a:lnSpc>
              <a:spcBef>
                <a:spcPts val="601"/>
              </a:spcBef>
              <a:spcAft>
                <a:spcPts val="0"/>
              </a:spcAft>
              <a:buSzPts val="1800"/>
              <a:buChar char="●"/>
            </a:pPr>
            <a:r>
              <a:rPr lang="en-GB" sz="1200">
                <a:solidFill>
                  <a:schemeClr val="accent1"/>
                </a:solidFill>
              </a:rPr>
              <a:t>Motivazione estrinseca: </a:t>
            </a:r>
            <a:r>
              <a:rPr lang="en-GB" sz="1200">
                <a:solidFill>
                  <a:schemeClr val="dk2"/>
                </a:solidFill>
              </a:rPr>
              <a:t>questo tipo di motivazione si riferisce a fattori che sono al di fuori della persona, come bonus (aumento di stipendio, premi), riconoscimento sociale e lode</a:t>
            </a:r>
            <a:r>
              <a:rPr lang="en-GB" sz="1200">
                <a:solidFill>
                  <a:schemeClr val="accent1"/>
                </a:solidFill>
              </a:rPr>
              <a:t>.</a:t>
            </a:r>
            <a:endParaRPr/>
          </a:p>
          <a:p>
            <a:pPr indent="-355600" lvl="0" marL="363538" rtl="0" algn="just">
              <a:lnSpc>
                <a:spcPct val="100000"/>
              </a:lnSpc>
              <a:spcBef>
                <a:spcPts val="601"/>
              </a:spcBef>
              <a:spcAft>
                <a:spcPts val="0"/>
              </a:spcAft>
              <a:buSzPts val="1800"/>
              <a:buChar char="●"/>
            </a:pPr>
            <a:r>
              <a:rPr lang="en-GB" sz="1200">
                <a:solidFill>
                  <a:schemeClr val="accent1"/>
                </a:solidFill>
              </a:rPr>
              <a:t>Motivazione intrinseca: </a:t>
            </a:r>
            <a:r>
              <a:rPr lang="en-GB" sz="1200">
                <a:solidFill>
                  <a:schemeClr val="dk2"/>
                </a:solidFill>
              </a:rPr>
              <a:t>La motivazione intrinseca è un tipo di motivazione che si verifica all'interno dell'individuo. Ad esempio, la gratificazione personale e un senso di realizzazione sono due tipi di motivazioni intrinseche.</a:t>
            </a:r>
            <a:endParaRPr>
              <a:solidFill>
                <a:schemeClr val="dk2"/>
              </a:solidFill>
            </a:endParaRPr>
          </a:p>
          <a:p>
            <a:pPr indent="0" lvl="0" marL="0" rtl="0" algn="just">
              <a:lnSpc>
                <a:spcPct val="100000"/>
              </a:lnSpc>
              <a:spcBef>
                <a:spcPts val="601"/>
              </a:spcBef>
              <a:spcAft>
                <a:spcPts val="0"/>
              </a:spcAft>
              <a:buSzPts val="1800"/>
              <a:buNone/>
            </a:pPr>
            <a:r>
              <a:rPr lang="en-GB" sz="1200"/>
              <a:t>Le due motivazioni possono operare contemporaneamente, ma quando prevale quella intrinseca si ottengono inevitabilmente risultati migliori, perché essa è indissolubilmente legata all'individuo e alla sua volontà.</a:t>
            </a:r>
            <a:endParaRPr sz="1200"/>
          </a:p>
        </p:txBody>
      </p:sp>
      <p:sp>
        <p:nvSpPr>
          <p:cNvPr id="116" name="Google Shape;116;p6"/>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pic>
        <p:nvPicPr>
          <p:cNvPr id="117" name="Google Shape;117;p6"/>
          <p:cNvPicPr preferRelativeResize="0"/>
          <p:nvPr/>
        </p:nvPicPr>
        <p:blipFill rotWithShape="1">
          <a:blip r:embed="rId3">
            <a:alphaModFix/>
          </a:blip>
          <a:srcRect b="0" l="0" r="0" t="0"/>
          <a:stretch/>
        </p:blipFill>
        <p:spPr>
          <a:xfrm>
            <a:off x="6029849" y="2011569"/>
            <a:ext cx="1341120" cy="1335024"/>
          </a:xfrm>
          <a:prstGeom prst="rect">
            <a:avLst/>
          </a:prstGeom>
          <a:noFill/>
          <a:ln>
            <a:noFill/>
          </a:ln>
        </p:spPr>
      </p:pic>
      <p:pic>
        <p:nvPicPr>
          <p:cNvPr id="118" name="Google Shape;118;p6"/>
          <p:cNvPicPr preferRelativeResize="0"/>
          <p:nvPr/>
        </p:nvPicPr>
        <p:blipFill rotWithShape="1">
          <a:blip r:embed="rId4">
            <a:alphaModFix/>
          </a:blip>
          <a:srcRect b="0" l="0" r="0" t="0"/>
          <a:stretch/>
        </p:blipFill>
        <p:spPr>
          <a:xfrm>
            <a:off x="7056917" y="1179266"/>
            <a:ext cx="530352" cy="530352"/>
          </a:xfrm>
          <a:prstGeom prst="rect">
            <a:avLst/>
          </a:prstGeom>
          <a:noFill/>
          <a:ln>
            <a:noFill/>
          </a:ln>
        </p:spPr>
      </p:pic>
      <p:pic>
        <p:nvPicPr>
          <p:cNvPr id="119" name="Google Shape;119;p6"/>
          <p:cNvPicPr preferRelativeResize="0"/>
          <p:nvPr/>
        </p:nvPicPr>
        <p:blipFill rotWithShape="1">
          <a:blip r:embed="rId5">
            <a:alphaModFix/>
          </a:blip>
          <a:srcRect b="0" l="0" r="0" t="0"/>
          <a:stretch/>
        </p:blipFill>
        <p:spPr>
          <a:xfrm>
            <a:off x="7886246" y="1859169"/>
            <a:ext cx="499872" cy="499872"/>
          </a:xfrm>
          <a:prstGeom prst="rect">
            <a:avLst/>
          </a:prstGeom>
          <a:noFill/>
          <a:ln>
            <a:noFill/>
          </a:ln>
        </p:spPr>
      </p:pic>
      <p:pic>
        <p:nvPicPr>
          <p:cNvPr id="120" name="Google Shape;120;p6"/>
          <p:cNvPicPr preferRelativeResize="0"/>
          <p:nvPr/>
        </p:nvPicPr>
        <p:blipFill rotWithShape="1">
          <a:blip r:embed="rId6">
            <a:alphaModFix/>
          </a:blip>
          <a:srcRect b="0" l="0" r="0" t="0"/>
          <a:stretch/>
        </p:blipFill>
        <p:spPr>
          <a:xfrm>
            <a:off x="5899462" y="3426040"/>
            <a:ext cx="524256" cy="505968"/>
          </a:xfrm>
          <a:prstGeom prst="rect">
            <a:avLst/>
          </a:prstGeom>
          <a:noFill/>
          <a:ln>
            <a:noFill/>
          </a:ln>
        </p:spPr>
      </p:pic>
      <p:pic>
        <p:nvPicPr>
          <p:cNvPr id="121" name="Google Shape;121;p6"/>
          <p:cNvPicPr preferRelativeResize="0"/>
          <p:nvPr/>
        </p:nvPicPr>
        <p:blipFill rotWithShape="1">
          <a:blip r:embed="rId7">
            <a:alphaModFix/>
          </a:blip>
          <a:srcRect b="0" l="0" r="0" t="0"/>
          <a:stretch/>
        </p:blipFill>
        <p:spPr>
          <a:xfrm>
            <a:off x="7075205" y="3419944"/>
            <a:ext cx="512064" cy="512064"/>
          </a:xfrm>
          <a:prstGeom prst="rect">
            <a:avLst/>
          </a:prstGeom>
          <a:noFill/>
          <a:ln>
            <a:noFill/>
          </a:ln>
        </p:spPr>
      </p:pic>
      <p:pic>
        <p:nvPicPr>
          <p:cNvPr id="122" name="Google Shape;122;p6"/>
          <p:cNvPicPr preferRelativeResize="0"/>
          <p:nvPr/>
        </p:nvPicPr>
        <p:blipFill rotWithShape="1">
          <a:blip r:embed="rId8">
            <a:alphaModFix/>
          </a:blip>
          <a:srcRect b="0" l="0" r="0" t="0"/>
          <a:stretch/>
        </p:blipFill>
        <p:spPr>
          <a:xfrm>
            <a:off x="5869668" y="1179266"/>
            <a:ext cx="524256" cy="524256"/>
          </a:xfrm>
          <a:prstGeom prst="rect">
            <a:avLst/>
          </a:prstGeom>
          <a:noFill/>
          <a:ln>
            <a:noFill/>
          </a:ln>
        </p:spPr>
      </p:pic>
      <p:pic>
        <p:nvPicPr>
          <p:cNvPr id="123" name="Google Shape;123;p6"/>
          <p:cNvPicPr preferRelativeResize="0"/>
          <p:nvPr/>
        </p:nvPicPr>
        <p:blipFill rotWithShape="1">
          <a:blip r:embed="rId9">
            <a:alphaModFix/>
          </a:blip>
          <a:srcRect b="0" l="0" r="0" t="0"/>
          <a:stretch/>
        </p:blipFill>
        <p:spPr>
          <a:xfrm>
            <a:off x="7874054" y="2802635"/>
            <a:ext cx="524256" cy="530352"/>
          </a:xfrm>
          <a:prstGeom prst="rect">
            <a:avLst/>
          </a:prstGeom>
          <a:noFill/>
          <a:ln>
            <a:noFill/>
          </a:ln>
        </p:spPr>
      </p:pic>
      <p:pic>
        <p:nvPicPr>
          <p:cNvPr id="124" name="Google Shape;124;p6"/>
          <p:cNvPicPr preferRelativeResize="0"/>
          <p:nvPr/>
        </p:nvPicPr>
        <p:blipFill rotWithShape="1">
          <a:blip r:embed="rId10">
            <a:alphaModFix/>
          </a:blip>
          <a:srcRect b="0" l="0" r="0" t="0"/>
          <a:stretch/>
        </p:blipFill>
        <p:spPr>
          <a:xfrm>
            <a:off x="5039194" y="1865265"/>
            <a:ext cx="493776" cy="493776"/>
          </a:xfrm>
          <a:prstGeom prst="rect">
            <a:avLst/>
          </a:prstGeom>
          <a:noFill/>
          <a:ln>
            <a:noFill/>
          </a:ln>
        </p:spPr>
      </p:pic>
      <p:pic>
        <p:nvPicPr>
          <p:cNvPr id="125" name="Google Shape;125;p6"/>
          <p:cNvPicPr preferRelativeResize="0"/>
          <p:nvPr/>
        </p:nvPicPr>
        <p:blipFill rotWithShape="1">
          <a:blip r:embed="rId11">
            <a:alphaModFix/>
          </a:blip>
          <a:srcRect b="0" l="0" r="0" t="0"/>
          <a:stretch/>
        </p:blipFill>
        <p:spPr>
          <a:xfrm>
            <a:off x="5030050" y="2726435"/>
            <a:ext cx="512064" cy="518160"/>
          </a:xfrm>
          <a:prstGeom prst="rect">
            <a:avLst/>
          </a:prstGeom>
          <a:noFill/>
          <a:ln>
            <a:noFill/>
          </a:ln>
        </p:spPr>
      </p:pic>
      <p:sp>
        <p:nvSpPr>
          <p:cNvPr id="126" name="Google Shape;126;p6"/>
          <p:cNvSpPr txBox="1"/>
          <p:nvPr/>
        </p:nvSpPr>
        <p:spPr>
          <a:xfrm>
            <a:off x="6854117" y="1586487"/>
            <a:ext cx="1004587"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AMMIRARE</a:t>
            </a:r>
            <a:endParaRPr b="1" i="0" sz="1200" u="none" cap="none" strike="noStrike">
              <a:solidFill>
                <a:schemeClr val="dk2"/>
              </a:solidFill>
              <a:latin typeface="Raleway Light"/>
              <a:ea typeface="Raleway Light"/>
              <a:cs typeface="Raleway Light"/>
              <a:sym typeface="Raleway Light"/>
            </a:endParaRPr>
          </a:p>
        </p:txBody>
      </p:sp>
      <p:sp>
        <p:nvSpPr>
          <p:cNvPr id="127" name="Google Shape;127;p6"/>
          <p:cNvSpPr txBox="1"/>
          <p:nvPr/>
        </p:nvSpPr>
        <p:spPr>
          <a:xfrm>
            <a:off x="7704622" y="2326506"/>
            <a:ext cx="866591"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GOAL</a:t>
            </a:r>
            <a:endParaRPr b="1" i="0" sz="1200" u="none" cap="none" strike="noStrike">
              <a:solidFill>
                <a:schemeClr val="dk2"/>
              </a:solidFill>
              <a:latin typeface="Raleway Light"/>
              <a:ea typeface="Raleway Light"/>
              <a:cs typeface="Raleway Light"/>
              <a:sym typeface="Raleway Light"/>
            </a:endParaRPr>
          </a:p>
        </p:txBody>
      </p:sp>
      <p:sp>
        <p:nvSpPr>
          <p:cNvPr id="128" name="Google Shape;128;p6"/>
          <p:cNvSpPr txBox="1"/>
          <p:nvPr/>
        </p:nvSpPr>
        <p:spPr>
          <a:xfrm>
            <a:off x="7661883" y="3289575"/>
            <a:ext cx="110817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SUPPORTO</a:t>
            </a:r>
            <a:endParaRPr b="1" i="0" sz="1200" u="none" cap="none" strike="noStrike">
              <a:solidFill>
                <a:schemeClr val="dk2"/>
              </a:solidFill>
              <a:latin typeface="Raleway Light"/>
              <a:ea typeface="Raleway Light"/>
              <a:cs typeface="Raleway Light"/>
              <a:sym typeface="Raleway Light"/>
            </a:endParaRPr>
          </a:p>
        </p:txBody>
      </p:sp>
      <p:sp>
        <p:nvSpPr>
          <p:cNvPr id="129" name="Google Shape;129;p6"/>
          <p:cNvSpPr txBox="1"/>
          <p:nvPr/>
        </p:nvSpPr>
        <p:spPr>
          <a:xfrm>
            <a:off x="6651616" y="3891373"/>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PERFORMANCE</a:t>
            </a:r>
            <a:endParaRPr b="1" i="0" sz="1200" u="none" cap="none" strike="noStrike">
              <a:solidFill>
                <a:schemeClr val="dk2"/>
              </a:solidFill>
              <a:latin typeface="Raleway Light"/>
              <a:ea typeface="Raleway Light"/>
              <a:cs typeface="Raleway Light"/>
              <a:sym typeface="Raleway Light"/>
            </a:endParaRPr>
          </a:p>
        </p:txBody>
      </p:sp>
      <p:sp>
        <p:nvSpPr>
          <p:cNvPr id="130" name="Google Shape;130;p6"/>
          <p:cNvSpPr txBox="1"/>
          <p:nvPr/>
        </p:nvSpPr>
        <p:spPr>
          <a:xfrm>
            <a:off x="5491113" y="3891373"/>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MENTORE</a:t>
            </a:r>
            <a:endParaRPr b="1" i="0" sz="1200" u="none" cap="none" strike="noStrike">
              <a:solidFill>
                <a:schemeClr val="dk2"/>
              </a:solidFill>
              <a:latin typeface="Raleway Light"/>
              <a:ea typeface="Raleway Light"/>
              <a:cs typeface="Raleway Light"/>
              <a:sym typeface="Raleway Light"/>
            </a:endParaRPr>
          </a:p>
        </p:txBody>
      </p:sp>
      <p:sp>
        <p:nvSpPr>
          <p:cNvPr id="131" name="Google Shape;131;p6"/>
          <p:cNvSpPr txBox="1"/>
          <p:nvPr/>
        </p:nvSpPr>
        <p:spPr>
          <a:xfrm>
            <a:off x="4609903" y="3231046"/>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VISIONE</a:t>
            </a:r>
            <a:endParaRPr b="1" i="0" sz="1200" u="none" cap="none" strike="noStrike">
              <a:solidFill>
                <a:schemeClr val="dk2"/>
              </a:solidFill>
              <a:latin typeface="Raleway Light"/>
              <a:ea typeface="Raleway Light"/>
              <a:cs typeface="Raleway Light"/>
              <a:sym typeface="Raleway Light"/>
            </a:endParaRPr>
          </a:p>
        </p:txBody>
      </p:sp>
      <p:sp>
        <p:nvSpPr>
          <p:cNvPr id="132" name="Google Shape;132;p6"/>
          <p:cNvSpPr txBox="1"/>
          <p:nvPr/>
        </p:nvSpPr>
        <p:spPr>
          <a:xfrm>
            <a:off x="4691812" y="2250305"/>
            <a:ext cx="1341000" cy="41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LAVORO DI SQUADRA</a:t>
            </a:r>
            <a:endParaRPr b="1" i="0" sz="1200" u="none" cap="none" strike="noStrike">
              <a:solidFill>
                <a:schemeClr val="dk2"/>
              </a:solidFill>
              <a:latin typeface="Raleway Light"/>
              <a:ea typeface="Raleway Light"/>
              <a:cs typeface="Raleway Light"/>
              <a:sym typeface="Raleway Light"/>
            </a:endParaRPr>
          </a:p>
        </p:txBody>
      </p:sp>
      <p:sp>
        <p:nvSpPr>
          <p:cNvPr id="133" name="Google Shape;133;p6"/>
          <p:cNvSpPr txBox="1"/>
          <p:nvPr/>
        </p:nvSpPr>
        <p:spPr>
          <a:xfrm>
            <a:off x="5467524" y="1679802"/>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SUCCESSO</a:t>
            </a:r>
            <a:endParaRPr b="1" i="0" sz="1200" u="none" cap="none" strike="noStrike">
              <a:solidFill>
                <a:schemeClr val="dk2"/>
              </a:solidFill>
              <a:latin typeface="Raleway Light"/>
              <a:ea typeface="Raleway Light"/>
              <a:cs typeface="Raleway Light"/>
              <a:sym typeface="Raleway Light"/>
            </a:endParaRPr>
          </a:p>
        </p:txBody>
      </p:sp>
      <p:sp>
        <p:nvSpPr>
          <p:cNvPr id="134" name="Google Shape;134;p6"/>
          <p:cNvSpPr txBox="1"/>
          <p:nvPr/>
        </p:nvSpPr>
        <p:spPr>
          <a:xfrm>
            <a:off x="6030015" y="2466559"/>
            <a:ext cx="1341000" cy="41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MOTIVAZIONE</a:t>
            </a:r>
            <a:endParaRPr b="1" i="0" sz="12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nvSpPr>
        <p:spPr>
          <a:xfrm>
            <a:off x="6842856" y="1640101"/>
            <a:ext cx="1096807" cy="6830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FFFFFF"/>
                </a:solidFill>
                <a:latin typeface="Raleway Thin"/>
                <a:ea typeface="Raleway Thin"/>
                <a:cs typeface="Raleway Thin"/>
                <a:sym typeface="Raleway Thin"/>
              </a:rPr>
              <a:t>BISOGNI DI STIMA </a:t>
            </a:r>
            <a:endParaRPr b="0" i="0" sz="1001" u="none" cap="none" strike="noStrike">
              <a:solidFill>
                <a:srgbClr val="FFFFFF"/>
              </a:solidFill>
              <a:latin typeface="Raleway Thin"/>
              <a:ea typeface="Raleway Thin"/>
              <a:cs typeface="Raleway Thin"/>
              <a:sym typeface="Raleway Thin"/>
            </a:endParaRPr>
          </a:p>
        </p:txBody>
      </p:sp>
      <p:sp>
        <p:nvSpPr>
          <p:cNvPr id="140" name="Google Shape;140;p7"/>
          <p:cNvSpPr/>
          <p:nvPr/>
        </p:nvSpPr>
        <p:spPr>
          <a:xfrm>
            <a:off x="5592659" y="439535"/>
            <a:ext cx="3145536" cy="3875131"/>
          </a:xfrm>
          <a:prstGeom prst="triangle">
            <a:avLst>
              <a:gd fmla="val 50000"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41" name="Google Shape;141;p7"/>
          <p:cNvSpPr txBox="1"/>
          <p:nvPr/>
        </p:nvSpPr>
        <p:spPr>
          <a:xfrm>
            <a:off x="6527174" y="1562125"/>
            <a:ext cx="12660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1A1714"/>
                </a:solidFill>
                <a:latin typeface="Arial"/>
                <a:ea typeface="Arial"/>
                <a:cs typeface="Arial"/>
                <a:sym typeface="Arial"/>
              </a:rPr>
              <a:t>Esigenze di stima</a:t>
            </a:r>
            <a:endParaRPr b="0" i="0" sz="1200" u="none" cap="none" strike="noStrike">
              <a:solidFill>
                <a:srgbClr val="1A1714"/>
              </a:solidFill>
              <a:latin typeface="Arial"/>
              <a:ea typeface="Arial"/>
              <a:cs typeface="Arial"/>
              <a:sym typeface="Arial"/>
            </a:endParaRPr>
          </a:p>
        </p:txBody>
      </p:sp>
      <p:sp>
        <p:nvSpPr>
          <p:cNvPr id="142" name="Google Shape;142;p7"/>
          <p:cNvSpPr txBox="1"/>
          <p:nvPr/>
        </p:nvSpPr>
        <p:spPr>
          <a:xfrm>
            <a:off x="6255275" y="922483"/>
            <a:ext cx="1829348"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1A1714"/>
                </a:solidFill>
                <a:latin typeface="Arial"/>
                <a:ea typeface="Arial"/>
                <a:cs typeface="Arial"/>
                <a:sym typeface="Arial"/>
              </a:rPr>
              <a:t>Bisogni di autorealizzazione</a:t>
            </a:r>
            <a:endParaRPr b="0" i="0" sz="1200" u="none" cap="none" strike="noStrike">
              <a:solidFill>
                <a:srgbClr val="1A1714"/>
              </a:solidFill>
              <a:latin typeface="Arial"/>
              <a:ea typeface="Arial"/>
              <a:cs typeface="Arial"/>
              <a:sym typeface="Arial"/>
            </a:endParaRPr>
          </a:p>
        </p:txBody>
      </p:sp>
      <p:sp>
        <p:nvSpPr>
          <p:cNvPr id="143" name="Google Shape;143;p7"/>
          <p:cNvSpPr txBox="1"/>
          <p:nvPr/>
        </p:nvSpPr>
        <p:spPr>
          <a:xfrm>
            <a:off x="6087471" y="2965158"/>
            <a:ext cx="2154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Esigenze di sicurezza</a:t>
            </a:r>
            <a:endParaRPr b="0" i="0" sz="1200" u="none" cap="none" strike="noStrike">
              <a:solidFill>
                <a:srgbClr val="000000"/>
              </a:solidFill>
              <a:latin typeface="Arial"/>
              <a:ea typeface="Arial"/>
              <a:cs typeface="Arial"/>
              <a:sym typeface="Arial"/>
            </a:endParaRPr>
          </a:p>
        </p:txBody>
      </p:sp>
      <p:sp>
        <p:nvSpPr>
          <p:cNvPr id="144" name="Google Shape;144;p7"/>
          <p:cNvSpPr txBox="1"/>
          <p:nvPr/>
        </p:nvSpPr>
        <p:spPr>
          <a:xfrm>
            <a:off x="6087533" y="2238598"/>
            <a:ext cx="21540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Esigenze di appartenenza e amore</a:t>
            </a:r>
            <a:endParaRPr b="0" i="0" sz="1200" u="none" cap="none" strike="noStrike">
              <a:solidFill>
                <a:srgbClr val="000000"/>
              </a:solidFill>
              <a:latin typeface="Arial"/>
              <a:ea typeface="Arial"/>
              <a:cs typeface="Arial"/>
              <a:sym typeface="Arial"/>
            </a:endParaRPr>
          </a:p>
        </p:txBody>
      </p:sp>
      <p:sp>
        <p:nvSpPr>
          <p:cNvPr id="145" name="Google Shape;145;p7"/>
          <p:cNvSpPr txBox="1"/>
          <p:nvPr/>
        </p:nvSpPr>
        <p:spPr>
          <a:xfrm>
            <a:off x="5823674" y="3644829"/>
            <a:ext cx="2673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1A1714"/>
                </a:solidFill>
                <a:latin typeface="Arial"/>
                <a:ea typeface="Arial"/>
                <a:cs typeface="Arial"/>
                <a:sym typeface="Arial"/>
              </a:rPr>
              <a:t>Bisogni fisiologici</a:t>
            </a:r>
            <a:endParaRPr b="0" i="0" sz="1200" u="none" cap="none" strike="noStrike">
              <a:solidFill>
                <a:srgbClr val="1A1714"/>
              </a:solidFill>
              <a:latin typeface="Arial"/>
              <a:ea typeface="Arial"/>
              <a:cs typeface="Arial"/>
              <a:sym typeface="Arial"/>
            </a:endParaRPr>
          </a:p>
        </p:txBody>
      </p:sp>
      <p:sp>
        <p:nvSpPr>
          <p:cNvPr id="146" name="Google Shape;146;p7"/>
          <p:cNvSpPr txBox="1"/>
          <p:nvPr>
            <p:ph type="title"/>
          </p:nvPr>
        </p:nvSpPr>
        <p:spPr>
          <a:xfrm>
            <a:off x="407075" y="411150"/>
            <a:ext cx="5848200" cy="4321200"/>
          </a:xfrm>
          <a:prstGeom prst="rect">
            <a:avLst/>
          </a:prstGeom>
          <a:noFill/>
          <a:ln>
            <a:noFill/>
          </a:ln>
        </p:spPr>
        <p:txBody>
          <a:bodyPr anchorCtr="0" anchor="b" bIns="91425" lIns="91425" spcFirstLastPara="1" rIns="91425" wrap="square" tIns="91425">
            <a:noAutofit/>
          </a:bodyPr>
          <a:lstStyle/>
          <a:p>
            <a:pPr indent="0" lvl="0" marL="0" rtl="0" algn="just">
              <a:lnSpc>
                <a:spcPct val="100000"/>
              </a:lnSpc>
              <a:spcBef>
                <a:spcPts val="0"/>
              </a:spcBef>
              <a:spcAft>
                <a:spcPts val="0"/>
              </a:spcAft>
              <a:buSzPts val="6444"/>
              <a:buNone/>
            </a:pPr>
            <a:r>
              <a:rPr lang="en-GB" sz="1200">
                <a:solidFill>
                  <a:schemeClr val="accent1"/>
                </a:solidFill>
              </a:rPr>
              <a:t>I</a:t>
            </a:r>
            <a:r>
              <a:rPr lang="en-GB" sz="1100">
                <a:solidFill>
                  <a:schemeClr val="accent1"/>
                </a:solidFill>
              </a:rPr>
              <a:t>l potere della motivazione intrinseca </a:t>
            </a:r>
            <a:br>
              <a:rPr lang="en-GB" sz="1100"/>
            </a:br>
            <a:r>
              <a:rPr lang="en-GB" sz="1100"/>
              <a:t>Siamo tutti umani e condividiamo tutti la stessa forza trainante della motivazione, o la sua mancanza. Troppo spesso, quando vogliamo motivare noi stessi o gli altri, ci concentriamo su forze esterne (o "estrinseche") (ricompense, punizioni, pressioni, ecc.). Ma se vuoi creare una motivazione forte e duratura, devi creare un ambiente che favorisca la motivazione intrinseca. Vediamo come?</a:t>
            </a:r>
            <a:br>
              <a:rPr lang="en-GB" sz="1100"/>
            </a:br>
            <a:r>
              <a:rPr lang="en-GB" sz="1100">
                <a:solidFill>
                  <a:schemeClr val="accent1"/>
                </a:solidFill>
              </a:rPr>
              <a:t>Sfida</a:t>
            </a:r>
            <a:br>
              <a:rPr lang="en-GB" sz="1100"/>
            </a:br>
            <a:r>
              <a:rPr lang="en-GB" sz="1100"/>
              <a:t>Siamo più motivati quando lavoriamo verso obiettivi personalmente significativi il cui raggiungimento richiede attività a un livello di difficoltà costantemente ottimale (intermedio)</a:t>
            </a:r>
            <a:br>
              <a:rPr lang="en-GB" sz="1100"/>
            </a:br>
            <a:r>
              <a:rPr lang="en-GB" sz="1100">
                <a:solidFill>
                  <a:srgbClr val="FFB600"/>
                </a:solidFill>
              </a:rPr>
              <a:t>Curiosità</a:t>
            </a:r>
            <a:br>
              <a:rPr lang="en-GB" sz="1100"/>
            </a:br>
            <a:r>
              <a:rPr lang="en-GB" sz="1100"/>
              <a:t>Qualcosa nell'ambiente fisico attira la nostra attenzione o c'è una discrepanza tra le attuali conoscenze o abilità e ciò che queste potrebbero essere se ci impegnassimo in qualche attività.</a:t>
            </a:r>
            <a:br>
              <a:rPr lang="en-GB" sz="1100"/>
            </a:br>
            <a:r>
              <a:rPr lang="en-GB" sz="1100">
                <a:solidFill>
                  <a:schemeClr val="accent1"/>
                </a:solidFill>
              </a:rPr>
              <a:t>Controllo</a:t>
            </a:r>
            <a:br>
              <a:rPr lang="en-GB" sz="1100"/>
            </a:br>
            <a:r>
              <a:rPr lang="en-GB" sz="1100"/>
              <a:t>Abbiamo una tendenza di base a voler controllare ciò che ci accade.</a:t>
            </a:r>
            <a:br>
              <a:rPr lang="en-GB" sz="1100"/>
            </a:br>
            <a:r>
              <a:rPr lang="en-GB" sz="1100">
                <a:solidFill>
                  <a:schemeClr val="accent1"/>
                </a:solidFill>
              </a:rPr>
              <a:t>Fantasia</a:t>
            </a:r>
            <a:br>
              <a:rPr lang="en-GB" sz="1100">
                <a:solidFill>
                  <a:schemeClr val="accent1"/>
                </a:solidFill>
              </a:rPr>
            </a:br>
            <a:r>
              <a:rPr lang="en-GB" sz="1100"/>
              <a:t>Usiamo immagini mentali di cose e situazioni che non sono effettivamente presenti per stimolare il nostro comportamento. </a:t>
            </a:r>
            <a:br>
              <a:rPr lang="en-GB" sz="1100"/>
            </a:br>
            <a:r>
              <a:rPr lang="en-GB" sz="1100">
                <a:solidFill>
                  <a:schemeClr val="accent1"/>
                </a:solidFill>
              </a:rPr>
              <a:t>Competizione</a:t>
            </a:r>
            <a:br>
              <a:rPr lang="en-GB" sz="1100"/>
            </a:br>
            <a:r>
              <a:rPr lang="en-GB" sz="1100"/>
              <a:t>Proviamo soddisfazione confrontando favorevolmente la nostra prestazione con quella degli altri.</a:t>
            </a:r>
            <a:br>
              <a:rPr lang="en-GB" sz="1100"/>
            </a:br>
            <a:r>
              <a:rPr lang="en-GB" sz="1100">
                <a:solidFill>
                  <a:schemeClr val="accent1"/>
                </a:solidFill>
              </a:rPr>
              <a:t>Cooperazione</a:t>
            </a:r>
            <a:br>
              <a:rPr lang="en-GB" sz="1100">
                <a:solidFill>
                  <a:schemeClr val="accent1"/>
                </a:solidFill>
              </a:rPr>
            </a:br>
            <a:r>
              <a:rPr lang="en-GB" sz="1100"/>
              <a:t>Proviamo soddisfazione aiutando gli altri a raggiungere i nostri obiettivi.</a:t>
            </a:r>
            <a:br>
              <a:rPr lang="en-GB" sz="1100"/>
            </a:br>
            <a:r>
              <a:rPr lang="en-GB" sz="1100">
                <a:solidFill>
                  <a:schemeClr val="accent1"/>
                </a:solidFill>
              </a:rPr>
              <a:t>Riconoscimento</a:t>
            </a:r>
            <a:br>
              <a:rPr lang="en-GB" sz="1100"/>
            </a:br>
            <a:r>
              <a:rPr lang="en-GB" sz="1100"/>
              <a:t>Proviamo soddisfazione quando gli altri riconoscono e apprezzano i nostri successi.</a:t>
            </a:r>
            <a:endParaRPr sz="1100">
              <a:solidFill>
                <a:srgbClr val="666666"/>
              </a:solidFill>
            </a:endParaRPr>
          </a:p>
        </p:txBody>
      </p:sp>
      <p:sp>
        <p:nvSpPr>
          <p:cNvPr id="147" name="Google Shape;147;p7"/>
          <p:cNvSpPr/>
          <p:nvPr/>
        </p:nvSpPr>
        <p:spPr>
          <a:xfrm>
            <a:off x="5655752" y="4324619"/>
            <a:ext cx="3309344"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Raleway Thin"/>
                <a:ea typeface="Raleway Thin"/>
                <a:cs typeface="Raleway Thin"/>
                <a:sym typeface="Raleway Thin"/>
              </a:rPr>
              <a:t>Gerarchia dei bisogni di Maslow(1954)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