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7"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Libre Franklin" panose="020B0604020202020204" charset="0"/>
      <p:regular r:id="rId31"/>
      <p:bold r:id="rId32"/>
      <p:italic r:id="rId33"/>
      <p:boldItalic r:id="rId34"/>
    </p:embeddedFont>
    <p:embeddedFont>
      <p:font typeface="Raleway ExtraLight" panose="020B0604020202020204" charset="0"/>
      <p:regular r:id="rId35"/>
      <p:bold r:id="rId36"/>
      <p:italic r:id="rId37"/>
      <p:boldItalic r:id="rId38"/>
    </p:embeddedFont>
    <p:embeddedFont>
      <p:font typeface="Raleway Light" panose="020B0604020202020204" charset="0"/>
      <p:regular r:id="rId39"/>
      <p:bold r:id="rId40"/>
      <p:italic r:id="rId41"/>
      <p:boldItalic r:id="rId42"/>
    </p:embeddedFont>
    <p:embeddedFont>
      <p:font typeface="Raleway Medium" panose="020B0604020202020204" charset="0"/>
      <p:regular r:id="rId43"/>
      <p:bold r:id="rId44"/>
      <p:italic r:id="rId45"/>
      <p:boldItalic r:id="rId46"/>
    </p:embeddedFont>
    <p:embeddedFont>
      <p:font typeface="Raleway" panose="020B0604020202020204" charset="0"/>
      <p:regular r:id="rId47"/>
      <p:bold r:id="rId48"/>
      <p:italic r:id="rId49"/>
      <p:boldItalic r:id="rId50"/>
    </p:embeddedFont>
    <p:embeddedFont>
      <p:font typeface="Raleway Thin" panose="020B060402020202020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jHtNfKCEL9nUJuKWopkDOGY8Yi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55C2B0-353F-441E-9410-146B9A4F3CE0}">
  <a:tblStyle styleId="{4455C2B0-353F-441E-9410-146B9A4F3CE0}"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110" d="100"/>
          <a:sy n="110" d="100"/>
        </p:scale>
        <p:origin x="67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font" Target="fonts/font28.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8" Type="http://schemas.openxmlformats.org/officeDocument/2006/relationships/slide" Target="slides/slide6.xml"/><Relationship Id="rId51" Type="http://schemas.openxmlformats.org/officeDocument/2006/relationships/font" Target="fonts/font2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font" Target="fonts/font2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 Id="rId10" Type="http://schemas.openxmlformats.org/officeDocument/2006/relationships/slide" Target="slides/slide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cd3fcc1f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1cd3fcc1f2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800"/>
              <a:buFont typeface="Arial"/>
              <a:buNone/>
            </a:pPr>
            <a:r>
              <a:rPr lang="en-GB">
                <a:solidFill>
                  <a:srgbClr val="666666"/>
                </a:solidFill>
                <a:latin typeface="Raleway Thin"/>
                <a:ea typeface="Raleway Thin"/>
                <a:cs typeface="Raleway Thin"/>
                <a:sym typeface="Raleway Thin"/>
              </a:rPr>
              <a:t>This game it is an excellent way to go out of your comfort zone. Skits don't only serve as entertainment for employees; it also allows for proper planning and cooperation among team members. This game is particularly appropriate for a large group of about 20-45 participants.</a:t>
            </a:r>
            <a:endParaRPr sz="1200" b="1">
              <a:solidFill>
                <a:srgbClr val="FFB600"/>
              </a:solidFill>
              <a:latin typeface="Raleway ExtraLight"/>
              <a:ea typeface="Raleway ExtraLight"/>
              <a:cs typeface="Raleway ExtraLight"/>
              <a:sym typeface="Raleway ExtraLight"/>
            </a:endParaRPr>
          </a:p>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8255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cd3fcc1f2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1cd3fcc1f2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cd5dab90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g1cd5dab90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9"/>
        <p:cNvGrpSpPr/>
        <p:nvPr/>
      </p:nvGrpSpPr>
      <p:grpSpPr>
        <a:xfrm>
          <a:off x="0" y="0"/>
          <a:ext cx="0" cy="0"/>
          <a:chOff x="0" y="0"/>
          <a:chExt cx="0" cy="0"/>
        </a:xfrm>
      </p:grpSpPr>
      <p:sp>
        <p:nvSpPr>
          <p:cNvPr id="10" name="Google Shape;10;p28"/>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w="19050" cap="flat" cmpd="sng">
            <a:solidFill>
              <a:srgbClr val="981C22"/>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11" name="Google Shape;11;p28"/>
          <p:cNvSpPr txBox="1">
            <a:spLocks noGrp="1"/>
          </p:cNvSpPr>
          <p:nvPr>
            <p:ph type="ctrTitle"/>
          </p:nvPr>
        </p:nvSpPr>
        <p:spPr>
          <a:xfrm>
            <a:off x="685802" y="2726342"/>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2" name="Google Shape;12;p28"/>
          <p:cNvSpPr txBox="1">
            <a:spLocks noGrp="1"/>
          </p:cNvSpPr>
          <p:nvPr>
            <p:ph type="subTitle" idx="1"/>
          </p:nvPr>
        </p:nvSpPr>
        <p:spPr>
          <a:xfrm>
            <a:off x="685802" y="3830653"/>
            <a:ext cx="77724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56"/>
        <p:cNvGrpSpPr/>
        <p:nvPr/>
      </p:nvGrpSpPr>
      <p:grpSpPr>
        <a:xfrm>
          <a:off x="0" y="0"/>
          <a:ext cx="0" cy="0"/>
          <a:chOff x="0" y="0"/>
          <a:chExt cx="0" cy="0"/>
        </a:xfrm>
      </p:grpSpPr>
      <p:sp>
        <p:nvSpPr>
          <p:cNvPr id="57" name="Google Shape;57;g1cd3fcc1f2a_0_53"/>
          <p:cNvSpPr/>
          <p:nvPr/>
        </p:nvSpPr>
        <p:spPr>
          <a:xfrm>
            <a:off x="390737"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58" name="Google Shape;58;g1cd3fcc1f2a_0_53"/>
          <p:cNvSpPr txBox="1">
            <a:spLocks noGrp="1"/>
          </p:cNvSpPr>
          <p:nvPr>
            <p:ph type="ctrTitle"/>
          </p:nvPr>
        </p:nvSpPr>
        <p:spPr>
          <a:xfrm>
            <a:off x="685802" y="3287213"/>
            <a:ext cx="7772400" cy="11598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chemeClr val="lt1"/>
              </a:buClr>
              <a:buSzPts val="6000"/>
              <a:buNone/>
              <a:defRPr sz="6000">
                <a:solidFill>
                  <a:schemeClr val="lt1"/>
                </a:solidFill>
              </a:defRPr>
            </a:lvl1pPr>
            <a:lvl2pPr lvl="1" algn="l" rtl="0">
              <a:lnSpc>
                <a:spcPct val="100000"/>
              </a:lnSpc>
              <a:spcBef>
                <a:spcPts val="0"/>
              </a:spcBef>
              <a:spcAft>
                <a:spcPts val="0"/>
              </a:spcAft>
              <a:buClr>
                <a:schemeClr val="lt1"/>
              </a:buClr>
              <a:buSzPts val="6000"/>
              <a:buNone/>
              <a:defRPr sz="6000">
                <a:solidFill>
                  <a:schemeClr val="lt1"/>
                </a:solidFill>
              </a:defRPr>
            </a:lvl2pPr>
            <a:lvl3pPr lvl="2" algn="l" rtl="0">
              <a:lnSpc>
                <a:spcPct val="100000"/>
              </a:lnSpc>
              <a:spcBef>
                <a:spcPts val="0"/>
              </a:spcBef>
              <a:spcAft>
                <a:spcPts val="0"/>
              </a:spcAft>
              <a:buClr>
                <a:schemeClr val="lt1"/>
              </a:buClr>
              <a:buSzPts val="6000"/>
              <a:buNone/>
              <a:defRPr sz="6000">
                <a:solidFill>
                  <a:schemeClr val="lt1"/>
                </a:solidFill>
              </a:defRPr>
            </a:lvl3pPr>
            <a:lvl4pPr lvl="3" algn="l" rtl="0">
              <a:lnSpc>
                <a:spcPct val="100000"/>
              </a:lnSpc>
              <a:spcBef>
                <a:spcPts val="0"/>
              </a:spcBef>
              <a:spcAft>
                <a:spcPts val="0"/>
              </a:spcAft>
              <a:buClr>
                <a:schemeClr val="lt1"/>
              </a:buClr>
              <a:buSzPts val="6000"/>
              <a:buNone/>
              <a:defRPr sz="6000">
                <a:solidFill>
                  <a:schemeClr val="lt1"/>
                </a:solidFill>
              </a:defRPr>
            </a:lvl4pPr>
            <a:lvl5pPr lvl="4" algn="l" rtl="0">
              <a:lnSpc>
                <a:spcPct val="100000"/>
              </a:lnSpc>
              <a:spcBef>
                <a:spcPts val="0"/>
              </a:spcBef>
              <a:spcAft>
                <a:spcPts val="0"/>
              </a:spcAft>
              <a:buClr>
                <a:schemeClr val="lt1"/>
              </a:buClr>
              <a:buSzPts val="6000"/>
              <a:buNone/>
              <a:defRPr sz="6000">
                <a:solidFill>
                  <a:schemeClr val="lt1"/>
                </a:solidFill>
              </a:defRPr>
            </a:lvl5pPr>
            <a:lvl6pPr lvl="5" algn="l" rtl="0">
              <a:lnSpc>
                <a:spcPct val="100000"/>
              </a:lnSpc>
              <a:spcBef>
                <a:spcPts val="0"/>
              </a:spcBef>
              <a:spcAft>
                <a:spcPts val="0"/>
              </a:spcAft>
              <a:buClr>
                <a:schemeClr val="lt1"/>
              </a:buClr>
              <a:buSzPts val="6000"/>
              <a:buNone/>
              <a:defRPr sz="6000">
                <a:solidFill>
                  <a:schemeClr val="lt1"/>
                </a:solidFill>
              </a:defRPr>
            </a:lvl6pPr>
            <a:lvl7pPr lvl="6" algn="l" rtl="0">
              <a:lnSpc>
                <a:spcPct val="100000"/>
              </a:lnSpc>
              <a:spcBef>
                <a:spcPts val="0"/>
              </a:spcBef>
              <a:spcAft>
                <a:spcPts val="0"/>
              </a:spcAft>
              <a:buClr>
                <a:schemeClr val="lt1"/>
              </a:buClr>
              <a:buSzPts val="6000"/>
              <a:buNone/>
              <a:defRPr sz="6000">
                <a:solidFill>
                  <a:schemeClr val="lt1"/>
                </a:solidFill>
              </a:defRPr>
            </a:lvl7pPr>
            <a:lvl8pPr lvl="7" algn="l" rtl="0">
              <a:lnSpc>
                <a:spcPct val="100000"/>
              </a:lnSpc>
              <a:spcBef>
                <a:spcPts val="0"/>
              </a:spcBef>
              <a:spcAft>
                <a:spcPts val="0"/>
              </a:spcAft>
              <a:buClr>
                <a:schemeClr val="lt1"/>
              </a:buClr>
              <a:buSzPts val="6000"/>
              <a:buNone/>
              <a:defRPr sz="6000">
                <a:solidFill>
                  <a:schemeClr val="lt1"/>
                </a:solidFill>
              </a:defRPr>
            </a:lvl8pPr>
            <a:lvl9pPr lvl="8" algn="l" rtl="0">
              <a:lnSpc>
                <a:spcPct val="100000"/>
              </a:lnSpc>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9"/>
        <p:cNvGrpSpPr/>
        <p:nvPr/>
      </p:nvGrpSpPr>
      <p:grpSpPr>
        <a:xfrm>
          <a:off x="0" y="0"/>
          <a:ext cx="0" cy="0"/>
          <a:chOff x="0" y="0"/>
          <a:chExt cx="0" cy="0"/>
        </a:xfrm>
      </p:grpSpPr>
      <p:sp>
        <p:nvSpPr>
          <p:cNvPr id="60" name="Google Shape;60;g1cd3fcc1f2a_0_56"/>
          <p:cNvSpPr/>
          <p:nvPr/>
        </p:nvSpPr>
        <p:spPr>
          <a:xfrm>
            <a:off x="390737"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61" name="Google Shape;61;g1cd3fcc1f2a_0_56"/>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5800"/>
              <a:buNone/>
              <a:defRPr/>
            </a:lvl1pPr>
            <a:lvl2pPr lvl="1" algn="l" rtl="0">
              <a:lnSpc>
                <a:spcPct val="100000"/>
              </a:lnSpc>
              <a:spcBef>
                <a:spcPts val="0"/>
              </a:spcBef>
              <a:spcAft>
                <a:spcPts val="0"/>
              </a:spcAft>
              <a:buSzPts val="5800"/>
              <a:buNone/>
              <a:defRPr/>
            </a:lvl2pPr>
            <a:lvl3pPr lvl="2" algn="l" rtl="0">
              <a:lnSpc>
                <a:spcPct val="100000"/>
              </a:lnSpc>
              <a:spcBef>
                <a:spcPts val="0"/>
              </a:spcBef>
              <a:spcAft>
                <a:spcPts val="0"/>
              </a:spcAft>
              <a:buSzPts val="5800"/>
              <a:buNone/>
              <a:defRPr/>
            </a:lvl3pPr>
            <a:lvl4pPr lvl="3" algn="l" rtl="0">
              <a:lnSpc>
                <a:spcPct val="100000"/>
              </a:lnSpc>
              <a:spcBef>
                <a:spcPts val="0"/>
              </a:spcBef>
              <a:spcAft>
                <a:spcPts val="0"/>
              </a:spcAft>
              <a:buSzPts val="5800"/>
              <a:buNone/>
              <a:defRPr/>
            </a:lvl4pPr>
            <a:lvl5pPr lvl="4" algn="l" rtl="0">
              <a:lnSpc>
                <a:spcPct val="100000"/>
              </a:lnSpc>
              <a:spcBef>
                <a:spcPts val="0"/>
              </a:spcBef>
              <a:spcAft>
                <a:spcPts val="0"/>
              </a:spcAft>
              <a:buSzPts val="5800"/>
              <a:buNone/>
              <a:defRPr/>
            </a:lvl5pPr>
            <a:lvl6pPr lvl="5" algn="l" rtl="0">
              <a:lnSpc>
                <a:spcPct val="100000"/>
              </a:lnSpc>
              <a:spcBef>
                <a:spcPts val="0"/>
              </a:spcBef>
              <a:spcAft>
                <a:spcPts val="0"/>
              </a:spcAft>
              <a:buSzPts val="5800"/>
              <a:buNone/>
              <a:defRPr/>
            </a:lvl6pPr>
            <a:lvl7pPr lvl="6" algn="l" rtl="0">
              <a:lnSpc>
                <a:spcPct val="100000"/>
              </a:lnSpc>
              <a:spcBef>
                <a:spcPts val="0"/>
              </a:spcBef>
              <a:spcAft>
                <a:spcPts val="0"/>
              </a:spcAft>
              <a:buSzPts val="5800"/>
              <a:buNone/>
              <a:defRPr/>
            </a:lvl7pPr>
            <a:lvl8pPr lvl="7" algn="l" rtl="0">
              <a:lnSpc>
                <a:spcPct val="100000"/>
              </a:lnSpc>
              <a:spcBef>
                <a:spcPts val="0"/>
              </a:spcBef>
              <a:spcAft>
                <a:spcPts val="0"/>
              </a:spcAft>
              <a:buSzPts val="5800"/>
              <a:buNone/>
              <a:defRPr/>
            </a:lvl8pPr>
            <a:lvl9pPr lvl="8" algn="l" rtl="0">
              <a:lnSpc>
                <a:spcPct val="100000"/>
              </a:lnSpc>
              <a:spcBef>
                <a:spcPts val="0"/>
              </a:spcBef>
              <a:spcAft>
                <a:spcPts val="0"/>
              </a:spcAft>
              <a:buSzPts val="5800"/>
              <a:buNone/>
              <a:defRPr/>
            </a:lvl9pPr>
          </a:lstStyle>
          <a:p>
            <a:endParaRPr/>
          </a:p>
        </p:txBody>
      </p:sp>
      <p:sp>
        <p:nvSpPr>
          <p:cNvPr id="62" name="Google Shape;62;g1cd3fcc1f2a_0_56"/>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lvl="0" indent="-342900" algn="l" rtl="0">
              <a:lnSpc>
                <a:spcPct val="100000"/>
              </a:lnSpc>
              <a:spcBef>
                <a:spcPts val="601"/>
              </a:spcBef>
              <a:spcAft>
                <a:spcPts val="0"/>
              </a:spcAft>
              <a:buClr>
                <a:srgbClr val="FFB600"/>
              </a:buClr>
              <a:buSzPts val="1800"/>
              <a:buChar char="●"/>
              <a:defRPr/>
            </a:lvl1pPr>
            <a:lvl2pPr marL="914400" lvl="1" indent="-342900" algn="l" rtl="0">
              <a:lnSpc>
                <a:spcPct val="100000"/>
              </a:lnSpc>
              <a:spcBef>
                <a:spcPts val="0"/>
              </a:spcBef>
              <a:spcAft>
                <a:spcPts val="0"/>
              </a:spcAft>
              <a:buClr>
                <a:srgbClr val="FFB600"/>
              </a:buClr>
              <a:buSzPts val="1800"/>
              <a:buChar char="○"/>
              <a:defRPr/>
            </a:lvl2pPr>
            <a:lvl3pPr marL="1371600" lvl="2" indent="-342900" algn="l" rtl="0">
              <a:lnSpc>
                <a:spcPct val="100000"/>
              </a:lnSpc>
              <a:spcBef>
                <a:spcPts val="0"/>
              </a:spcBef>
              <a:spcAft>
                <a:spcPts val="0"/>
              </a:spcAft>
              <a:buClr>
                <a:srgbClr val="FFB600"/>
              </a:buClr>
              <a:buSzPts val="18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342900" algn="l" rtl="0">
              <a:lnSpc>
                <a:spcPct val="100000"/>
              </a:lnSpc>
              <a:spcBef>
                <a:spcPts val="0"/>
              </a:spcBef>
              <a:spcAft>
                <a:spcPts val="0"/>
              </a:spcAft>
              <a:buSzPts val="1800"/>
              <a:buChar char="■"/>
              <a:defRPr/>
            </a:lvl6pPr>
            <a:lvl7pPr marL="3200400" lvl="6" indent="-342900" algn="l" rtl="0">
              <a:lnSpc>
                <a:spcPct val="100000"/>
              </a:lnSpc>
              <a:spcBef>
                <a:spcPts val="0"/>
              </a:spcBef>
              <a:spcAft>
                <a:spcPts val="0"/>
              </a:spcAft>
              <a:buSzPts val="1800"/>
              <a:buChar char="●"/>
              <a:defRPr/>
            </a:lvl7pPr>
            <a:lvl8pPr marL="3657600" lvl="7" indent="-342900" algn="l" rtl="0">
              <a:lnSpc>
                <a:spcPct val="100000"/>
              </a:lnSpc>
              <a:spcBef>
                <a:spcPts val="0"/>
              </a:spcBef>
              <a:spcAft>
                <a:spcPts val="0"/>
              </a:spcAft>
              <a:buSzPts val="1800"/>
              <a:buChar char="○"/>
              <a:defRPr/>
            </a:lvl8pPr>
            <a:lvl9pPr marL="4114800" lvl="8" indent="-342900" algn="l" rtl="0">
              <a:lnSpc>
                <a:spcPct val="100000"/>
              </a:lnSpc>
              <a:spcBef>
                <a:spcPts val="0"/>
              </a:spcBef>
              <a:spcAft>
                <a:spcPts val="0"/>
              </a:spcAft>
              <a:buSzPts val="1800"/>
              <a:buChar char="■"/>
              <a:defRPr/>
            </a:lvl9pPr>
          </a:lstStyle>
          <a:p>
            <a:endParaRPr/>
          </a:p>
        </p:txBody>
      </p:sp>
      <p:sp>
        <p:nvSpPr>
          <p:cNvPr id="63" name="Google Shape;63;g1cd3fcc1f2a_0_56"/>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rtl="0">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1pPr>
            <a:lvl2pPr marL="0" lvl="1" indent="0" algn="ctr" rtl="0">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2pPr>
            <a:lvl3pPr marL="0" lvl="2" indent="0" algn="ctr" rtl="0">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3pPr>
            <a:lvl4pPr marL="0" lvl="3" indent="0" algn="ctr" rtl="0">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4pPr>
            <a:lvl5pPr marL="0" lvl="4" indent="0" algn="ctr" rtl="0">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5pPr>
            <a:lvl6pPr marL="0" lvl="5" indent="0" algn="ctr" rtl="0">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6pPr>
            <a:lvl7pPr marL="0" lvl="6" indent="0" algn="ctr" rtl="0">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7pPr>
            <a:lvl8pPr marL="0" lvl="7" indent="0" algn="ctr" rtl="0">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8pPr>
            <a:lvl9pPr marL="0" lvl="8" indent="0" algn="ctr" rtl="0">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3"/>
        <p:cNvGrpSpPr/>
        <p:nvPr/>
      </p:nvGrpSpPr>
      <p:grpSpPr>
        <a:xfrm>
          <a:off x="0" y="0"/>
          <a:ext cx="0" cy="0"/>
          <a:chOff x="0" y="0"/>
          <a:chExt cx="0" cy="0"/>
        </a:xfrm>
      </p:grpSpPr>
      <p:sp>
        <p:nvSpPr>
          <p:cNvPr id="14" name="Google Shape;14;p32"/>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15" name="Google Shape;15;p32"/>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16" name="Google Shape;16;p32"/>
          <p:cNvSpPr txBox="1">
            <a:spLocks noGrp="1"/>
          </p:cNvSpPr>
          <p:nvPr>
            <p:ph type="body" idx="1"/>
          </p:nvPr>
        </p:nvSpPr>
        <p:spPr>
          <a:xfrm>
            <a:off x="922001" y="1930500"/>
            <a:ext cx="2332201"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1"/>
              </a:spcBef>
              <a:spcAft>
                <a:spcPts val="0"/>
              </a:spcAft>
              <a:buSzPts val="1400"/>
              <a:buChar char="●"/>
              <a:defRPr sz="1401"/>
            </a:lvl1pPr>
            <a:lvl2pPr marL="914400" lvl="1" indent="-317500" algn="l">
              <a:lnSpc>
                <a:spcPct val="100000"/>
              </a:lnSpc>
              <a:spcBef>
                <a:spcPts val="0"/>
              </a:spcBef>
              <a:spcAft>
                <a:spcPts val="0"/>
              </a:spcAft>
              <a:buSzPts val="1400"/>
              <a:buChar char="○"/>
              <a:defRPr sz="1401"/>
            </a:lvl2pPr>
            <a:lvl3pPr marL="1371600" lvl="2" indent="-317500" algn="l">
              <a:lnSpc>
                <a:spcPct val="100000"/>
              </a:lnSpc>
              <a:spcBef>
                <a:spcPts val="0"/>
              </a:spcBef>
              <a:spcAft>
                <a:spcPts val="0"/>
              </a:spcAft>
              <a:buSzPts val="1400"/>
              <a:buChar char="■"/>
              <a:defRPr sz="1401"/>
            </a:lvl3pPr>
            <a:lvl4pPr marL="1828800" lvl="3" indent="-317500" algn="l">
              <a:lnSpc>
                <a:spcPct val="100000"/>
              </a:lnSpc>
              <a:spcBef>
                <a:spcPts val="0"/>
              </a:spcBef>
              <a:spcAft>
                <a:spcPts val="0"/>
              </a:spcAft>
              <a:buSzPts val="1400"/>
              <a:buChar char="●"/>
              <a:defRPr sz="1401"/>
            </a:lvl4pPr>
            <a:lvl5pPr marL="2286000" lvl="4" indent="-317500" algn="l">
              <a:lnSpc>
                <a:spcPct val="100000"/>
              </a:lnSpc>
              <a:spcBef>
                <a:spcPts val="0"/>
              </a:spcBef>
              <a:spcAft>
                <a:spcPts val="0"/>
              </a:spcAft>
              <a:buSzPts val="1400"/>
              <a:buChar char="○"/>
              <a:defRPr sz="1401"/>
            </a:lvl5pPr>
            <a:lvl6pPr marL="2743200" lvl="5" indent="-317500" algn="l">
              <a:lnSpc>
                <a:spcPct val="100000"/>
              </a:lnSpc>
              <a:spcBef>
                <a:spcPts val="0"/>
              </a:spcBef>
              <a:spcAft>
                <a:spcPts val="0"/>
              </a:spcAft>
              <a:buSzPts val="1400"/>
              <a:buChar char="■"/>
              <a:defRPr sz="1401"/>
            </a:lvl6pPr>
            <a:lvl7pPr marL="3200400" lvl="6" indent="-317500" algn="l">
              <a:lnSpc>
                <a:spcPct val="100000"/>
              </a:lnSpc>
              <a:spcBef>
                <a:spcPts val="0"/>
              </a:spcBef>
              <a:spcAft>
                <a:spcPts val="0"/>
              </a:spcAft>
              <a:buSzPts val="1400"/>
              <a:buChar char="●"/>
              <a:defRPr sz="1401"/>
            </a:lvl7pPr>
            <a:lvl8pPr marL="3657600" lvl="7" indent="-317500" algn="l">
              <a:lnSpc>
                <a:spcPct val="100000"/>
              </a:lnSpc>
              <a:spcBef>
                <a:spcPts val="0"/>
              </a:spcBef>
              <a:spcAft>
                <a:spcPts val="0"/>
              </a:spcAft>
              <a:buSzPts val="1400"/>
              <a:buChar char="○"/>
              <a:defRPr sz="1401"/>
            </a:lvl8pPr>
            <a:lvl9pPr marL="4114800" lvl="8" indent="-317500" algn="l">
              <a:lnSpc>
                <a:spcPct val="100000"/>
              </a:lnSpc>
              <a:spcBef>
                <a:spcPts val="0"/>
              </a:spcBef>
              <a:spcAft>
                <a:spcPts val="0"/>
              </a:spcAft>
              <a:buSzPts val="1400"/>
              <a:buChar char="■"/>
              <a:defRPr sz="1401"/>
            </a:lvl9pPr>
          </a:lstStyle>
          <a:p>
            <a:endParaRPr/>
          </a:p>
        </p:txBody>
      </p:sp>
      <p:sp>
        <p:nvSpPr>
          <p:cNvPr id="17" name="Google Shape;17;p32"/>
          <p:cNvSpPr txBox="1">
            <a:spLocks noGrp="1"/>
          </p:cNvSpPr>
          <p:nvPr>
            <p:ph type="body" idx="2"/>
          </p:nvPr>
        </p:nvSpPr>
        <p:spPr>
          <a:xfrm>
            <a:off x="3373779" y="1930500"/>
            <a:ext cx="2332201"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1"/>
              </a:spcBef>
              <a:spcAft>
                <a:spcPts val="0"/>
              </a:spcAft>
              <a:buSzPts val="1400"/>
              <a:buChar char="●"/>
              <a:defRPr sz="1401"/>
            </a:lvl1pPr>
            <a:lvl2pPr marL="914400" lvl="1" indent="-317500" algn="l">
              <a:lnSpc>
                <a:spcPct val="100000"/>
              </a:lnSpc>
              <a:spcBef>
                <a:spcPts val="0"/>
              </a:spcBef>
              <a:spcAft>
                <a:spcPts val="0"/>
              </a:spcAft>
              <a:buSzPts val="1400"/>
              <a:buChar char="○"/>
              <a:defRPr sz="1401"/>
            </a:lvl2pPr>
            <a:lvl3pPr marL="1371600" lvl="2" indent="-317500" algn="l">
              <a:lnSpc>
                <a:spcPct val="100000"/>
              </a:lnSpc>
              <a:spcBef>
                <a:spcPts val="0"/>
              </a:spcBef>
              <a:spcAft>
                <a:spcPts val="0"/>
              </a:spcAft>
              <a:buSzPts val="1400"/>
              <a:buChar char="■"/>
              <a:defRPr sz="1401"/>
            </a:lvl3pPr>
            <a:lvl4pPr marL="1828800" lvl="3" indent="-317500" algn="l">
              <a:lnSpc>
                <a:spcPct val="100000"/>
              </a:lnSpc>
              <a:spcBef>
                <a:spcPts val="0"/>
              </a:spcBef>
              <a:spcAft>
                <a:spcPts val="0"/>
              </a:spcAft>
              <a:buSzPts val="1400"/>
              <a:buChar char="●"/>
              <a:defRPr sz="1401"/>
            </a:lvl4pPr>
            <a:lvl5pPr marL="2286000" lvl="4" indent="-317500" algn="l">
              <a:lnSpc>
                <a:spcPct val="100000"/>
              </a:lnSpc>
              <a:spcBef>
                <a:spcPts val="0"/>
              </a:spcBef>
              <a:spcAft>
                <a:spcPts val="0"/>
              </a:spcAft>
              <a:buSzPts val="1400"/>
              <a:buChar char="○"/>
              <a:defRPr sz="1401"/>
            </a:lvl5pPr>
            <a:lvl6pPr marL="2743200" lvl="5" indent="-317500" algn="l">
              <a:lnSpc>
                <a:spcPct val="100000"/>
              </a:lnSpc>
              <a:spcBef>
                <a:spcPts val="0"/>
              </a:spcBef>
              <a:spcAft>
                <a:spcPts val="0"/>
              </a:spcAft>
              <a:buSzPts val="1400"/>
              <a:buChar char="■"/>
              <a:defRPr sz="1401"/>
            </a:lvl6pPr>
            <a:lvl7pPr marL="3200400" lvl="6" indent="-317500" algn="l">
              <a:lnSpc>
                <a:spcPct val="100000"/>
              </a:lnSpc>
              <a:spcBef>
                <a:spcPts val="0"/>
              </a:spcBef>
              <a:spcAft>
                <a:spcPts val="0"/>
              </a:spcAft>
              <a:buSzPts val="1400"/>
              <a:buChar char="●"/>
              <a:defRPr sz="1401"/>
            </a:lvl7pPr>
            <a:lvl8pPr marL="3657600" lvl="7" indent="-317500" algn="l">
              <a:lnSpc>
                <a:spcPct val="100000"/>
              </a:lnSpc>
              <a:spcBef>
                <a:spcPts val="0"/>
              </a:spcBef>
              <a:spcAft>
                <a:spcPts val="0"/>
              </a:spcAft>
              <a:buSzPts val="1400"/>
              <a:buChar char="○"/>
              <a:defRPr sz="1401"/>
            </a:lvl8pPr>
            <a:lvl9pPr marL="4114800" lvl="8" indent="-317500" algn="l">
              <a:lnSpc>
                <a:spcPct val="100000"/>
              </a:lnSpc>
              <a:spcBef>
                <a:spcPts val="0"/>
              </a:spcBef>
              <a:spcAft>
                <a:spcPts val="0"/>
              </a:spcAft>
              <a:buSzPts val="1400"/>
              <a:buChar char="■"/>
              <a:defRPr sz="1401"/>
            </a:lvl9pPr>
          </a:lstStyle>
          <a:p>
            <a:endParaRPr/>
          </a:p>
        </p:txBody>
      </p:sp>
      <p:sp>
        <p:nvSpPr>
          <p:cNvPr id="18" name="Google Shape;18;p32"/>
          <p:cNvSpPr txBox="1">
            <a:spLocks noGrp="1"/>
          </p:cNvSpPr>
          <p:nvPr>
            <p:ph type="body" idx="3"/>
          </p:nvPr>
        </p:nvSpPr>
        <p:spPr>
          <a:xfrm>
            <a:off x="5825558" y="1930500"/>
            <a:ext cx="2332201"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1"/>
              </a:spcBef>
              <a:spcAft>
                <a:spcPts val="0"/>
              </a:spcAft>
              <a:buSzPts val="1400"/>
              <a:buChar char="●"/>
              <a:defRPr sz="1401"/>
            </a:lvl1pPr>
            <a:lvl2pPr marL="914400" lvl="1" indent="-317500" algn="l">
              <a:lnSpc>
                <a:spcPct val="100000"/>
              </a:lnSpc>
              <a:spcBef>
                <a:spcPts val="0"/>
              </a:spcBef>
              <a:spcAft>
                <a:spcPts val="0"/>
              </a:spcAft>
              <a:buSzPts val="1400"/>
              <a:buChar char="○"/>
              <a:defRPr sz="1401"/>
            </a:lvl2pPr>
            <a:lvl3pPr marL="1371600" lvl="2" indent="-317500" algn="l">
              <a:lnSpc>
                <a:spcPct val="100000"/>
              </a:lnSpc>
              <a:spcBef>
                <a:spcPts val="0"/>
              </a:spcBef>
              <a:spcAft>
                <a:spcPts val="0"/>
              </a:spcAft>
              <a:buSzPts val="1400"/>
              <a:buChar char="■"/>
              <a:defRPr sz="1401"/>
            </a:lvl3pPr>
            <a:lvl4pPr marL="1828800" lvl="3" indent="-317500" algn="l">
              <a:lnSpc>
                <a:spcPct val="100000"/>
              </a:lnSpc>
              <a:spcBef>
                <a:spcPts val="0"/>
              </a:spcBef>
              <a:spcAft>
                <a:spcPts val="0"/>
              </a:spcAft>
              <a:buSzPts val="1400"/>
              <a:buChar char="●"/>
              <a:defRPr sz="1401"/>
            </a:lvl4pPr>
            <a:lvl5pPr marL="2286000" lvl="4" indent="-317500" algn="l">
              <a:lnSpc>
                <a:spcPct val="100000"/>
              </a:lnSpc>
              <a:spcBef>
                <a:spcPts val="0"/>
              </a:spcBef>
              <a:spcAft>
                <a:spcPts val="0"/>
              </a:spcAft>
              <a:buSzPts val="1400"/>
              <a:buChar char="○"/>
              <a:defRPr sz="1401"/>
            </a:lvl5pPr>
            <a:lvl6pPr marL="2743200" lvl="5" indent="-317500" algn="l">
              <a:lnSpc>
                <a:spcPct val="100000"/>
              </a:lnSpc>
              <a:spcBef>
                <a:spcPts val="0"/>
              </a:spcBef>
              <a:spcAft>
                <a:spcPts val="0"/>
              </a:spcAft>
              <a:buSzPts val="1400"/>
              <a:buChar char="■"/>
              <a:defRPr sz="1401"/>
            </a:lvl6pPr>
            <a:lvl7pPr marL="3200400" lvl="6" indent="-317500" algn="l">
              <a:lnSpc>
                <a:spcPct val="100000"/>
              </a:lnSpc>
              <a:spcBef>
                <a:spcPts val="0"/>
              </a:spcBef>
              <a:spcAft>
                <a:spcPts val="0"/>
              </a:spcAft>
              <a:buSzPts val="1400"/>
              <a:buChar char="●"/>
              <a:defRPr sz="1401"/>
            </a:lvl7pPr>
            <a:lvl8pPr marL="3657600" lvl="7" indent="-317500" algn="l">
              <a:lnSpc>
                <a:spcPct val="100000"/>
              </a:lnSpc>
              <a:spcBef>
                <a:spcPts val="0"/>
              </a:spcBef>
              <a:spcAft>
                <a:spcPts val="0"/>
              </a:spcAft>
              <a:buSzPts val="1400"/>
              <a:buChar char="○"/>
              <a:defRPr sz="1401"/>
            </a:lvl8pPr>
            <a:lvl9pPr marL="4114800" lvl="8" indent="-317500" algn="l">
              <a:lnSpc>
                <a:spcPct val="100000"/>
              </a:lnSpc>
              <a:spcBef>
                <a:spcPts val="0"/>
              </a:spcBef>
              <a:spcAft>
                <a:spcPts val="0"/>
              </a:spcAft>
              <a:buSzPts val="1400"/>
              <a:buChar char="■"/>
              <a:defRPr sz="1401"/>
            </a:lvl9pPr>
          </a:lstStyle>
          <a:p>
            <a:endParaRPr/>
          </a:p>
        </p:txBody>
      </p:sp>
      <p:sp>
        <p:nvSpPr>
          <p:cNvPr id="19" name="Google Shape;19;p32"/>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20"/>
        <p:cNvGrpSpPr/>
        <p:nvPr/>
      </p:nvGrpSpPr>
      <p:grpSpPr>
        <a:xfrm>
          <a:off x="0" y="0"/>
          <a:ext cx="0" cy="0"/>
          <a:chOff x="0" y="0"/>
          <a:chExt cx="0" cy="0"/>
        </a:xfrm>
      </p:grpSpPr>
      <p:sp>
        <p:nvSpPr>
          <p:cNvPr id="21" name="Google Shape;21;p33"/>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22" name="Google Shape;22;p33"/>
          <p:cNvSpPr txBox="1">
            <a:spLocks noGrp="1"/>
          </p:cNvSpPr>
          <p:nvPr>
            <p:ph type="ctrTitle"/>
          </p:nvPr>
        </p:nvSpPr>
        <p:spPr>
          <a:xfrm>
            <a:off x="685802" y="3287213"/>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34"/>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25" name="Google Shape;25;p34"/>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26" name="Google Shape;26;p34"/>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1"/>
              </a:spcBef>
              <a:spcAft>
                <a:spcPts val="0"/>
              </a:spcAft>
              <a:buClr>
                <a:srgbClr val="FFB600"/>
              </a:buClr>
              <a:buSzPts val="1800"/>
              <a:buChar char="●"/>
              <a:defRPr/>
            </a:lvl1pPr>
            <a:lvl2pPr marL="914400" lvl="1" indent="-342900" algn="l">
              <a:lnSpc>
                <a:spcPct val="100000"/>
              </a:lnSpc>
              <a:spcBef>
                <a:spcPts val="0"/>
              </a:spcBef>
              <a:spcAft>
                <a:spcPts val="0"/>
              </a:spcAft>
              <a:buClr>
                <a:srgbClr val="FFB600"/>
              </a:buClr>
              <a:buSzPts val="1800"/>
              <a:buChar char="○"/>
              <a:defRPr/>
            </a:lvl2pPr>
            <a:lvl3pPr marL="1371600" lvl="2" indent="-342900" algn="l">
              <a:lnSpc>
                <a:spcPct val="100000"/>
              </a:lnSpc>
              <a:spcBef>
                <a:spcPts val="0"/>
              </a:spcBef>
              <a:spcAft>
                <a:spcPts val="0"/>
              </a:spcAft>
              <a:buClr>
                <a:srgbClr val="FFB600"/>
              </a:buClr>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7" name="Google Shape;27;p34"/>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35"/>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0" name="Google Shape;30;p35"/>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31" name="Google Shape;31;p35"/>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
        <p:cNvGrpSpPr/>
        <p:nvPr/>
      </p:nvGrpSpPr>
      <p:grpSpPr>
        <a:xfrm>
          <a:off x="0" y="0"/>
          <a:ext cx="0" cy="0"/>
          <a:chOff x="0" y="0"/>
          <a:chExt cx="0" cy="0"/>
        </a:xfrm>
      </p:grpSpPr>
      <p:sp>
        <p:nvSpPr>
          <p:cNvPr id="33" name="Google Shape;33;p36"/>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4" name="Google Shape;34;p36"/>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35" name="Google Shape;35;p36"/>
          <p:cNvSpPr txBox="1">
            <a:spLocks noGrp="1"/>
          </p:cNvSpPr>
          <p:nvPr>
            <p:ph type="body" idx="1"/>
          </p:nvPr>
        </p:nvSpPr>
        <p:spPr>
          <a:xfrm>
            <a:off x="922000"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1"/>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36" name="Google Shape;36;p36"/>
          <p:cNvSpPr txBox="1">
            <a:spLocks noGrp="1"/>
          </p:cNvSpPr>
          <p:nvPr>
            <p:ph type="body" idx="2"/>
          </p:nvPr>
        </p:nvSpPr>
        <p:spPr>
          <a:xfrm>
            <a:off x="4678688"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1"/>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1"/>
        </a:solidFill>
        <a:effectLst/>
      </p:bgPr>
    </p:bg>
    <p:spTree>
      <p:nvGrpSpPr>
        <p:cNvPr id="1" name="Shape 37"/>
        <p:cNvGrpSpPr/>
        <p:nvPr/>
      </p:nvGrpSpPr>
      <p:grpSpPr>
        <a:xfrm>
          <a:off x="0" y="0"/>
          <a:ext cx="0" cy="0"/>
          <a:chOff x="0" y="0"/>
          <a:chExt cx="0" cy="0"/>
        </a:xfrm>
      </p:grpSpPr>
      <p:sp>
        <p:nvSpPr>
          <p:cNvPr id="38" name="Google Shape;38;p30"/>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9" name="Google Shape;39;p30"/>
          <p:cNvSpPr txBox="1">
            <a:spLocks noGrp="1"/>
          </p:cNvSpPr>
          <p:nvPr>
            <p:ph type="body" idx="1"/>
          </p:nvPr>
        </p:nvSpPr>
        <p:spPr>
          <a:xfrm>
            <a:off x="1757201" y="2161800"/>
            <a:ext cx="5629801" cy="8199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601"/>
              </a:spcBef>
              <a:spcAft>
                <a:spcPts val="0"/>
              </a:spcAft>
              <a:buClr>
                <a:schemeClr val="dk1"/>
              </a:buClr>
              <a:buSzPts val="3000"/>
              <a:buFont typeface="Raleway Thin"/>
              <a:buNone/>
              <a:defRPr sz="2400" i="1">
                <a:solidFill>
                  <a:schemeClr val="dk1"/>
                </a:solidFill>
              </a:defRPr>
            </a:lvl1pPr>
            <a:lvl2pPr marL="914400" lvl="1" indent="-419100" algn="ctr">
              <a:lnSpc>
                <a:spcPct val="100000"/>
              </a:lnSpc>
              <a:spcBef>
                <a:spcPts val="0"/>
              </a:spcBef>
              <a:spcAft>
                <a:spcPts val="0"/>
              </a:spcAft>
              <a:buClr>
                <a:schemeClr val="dk1"/>
              </a:buClr>
              <a:buSzPts val="3000"/>
              <a:buChar char="○"/>
              <a:defRPr sz="3001" i="1">
                <a:solidFill>
                  <a:schemeClr val="dk1"/>
                </a:solidFill>
              </a:defRPr>
            </a:lvl2pPr>
            <a:lvl3pPr marL="1371600" lvl="2" indent="-419100" algn="ctr">
              <a:lnSpc>
                <a:spcPct val="100000"/>
              </a:lnSpc>
              <a:spcBef>
                <a:spcPts val="0"/>
              </a:spcBef>
              <a:spcAft>
                <a:spcPts val="0"/>
              </a:spcAft>
              <a:buClr>
                <a:schemeClr val="dk1"/>
              </a:buClr>
              <a:buSzPts val="3000"/>
              <a:buChar char="■"/>
              <a:defRPr sz="3001" i="1">
                <a:solidFill>
                  <a:schemeClr val="dk1"/>
                </a:solidFill>
              </a:defRPr>
            </a:lvl3pPr>
            <a:lvl4pPr marL="1828800" lvl="3" indent="-419100" algn="ctr">
              <a:lnSpc>
                <a:spcPct val="100000"/>
              </a:lnSpc>
              <a:spcBef>
                <a:spcPts val="0"/>
              </a:spcBef>
              <a:spcAft>
                <a:spcPts val="0"/>
              </a:spcAft>
              <a:buClr>
                <a:schemeClr val="dk1"/>
              </a:buClr>
              <a:buSzPts val="3000"/>
              <a:buChar char="●"/>
              <a:defRPr sz="3001" i="1">
                <a:solidFill>
                  <a:schemeClr val="dk1"/>
                </a:solidFill>
              </a:defRPr>
            </a:lvl4pPr>
            <a:lvl5pPr marL="2286000" lvl="4" indent="-419100" algn="ctr">
              <a:lnSpc>
                <a:spcPct val="100000"/>
              </a:lnSpc>
              <a:spcBef>
                <a:spcPts val="0"/>
              </a:spcBef>
              <a:spcAft>
                <a:spcPts val="0"/>
              </a:spcAft>
              <a:buClr>
                <a:schemeClr val="dk1"/>
              </a:buClr>
              <a:buSzPts val="3000"/>
              <a:buChar char="○"/>
              <a:defRPr sz="3001" i="1">
                <a:solidFill>
                  <a:schemeClr val="dk1"/>
                </a:solidFill>
              </a:defRPr>
            </a:lvl5pPr>
            <a:lvl6pPr marL="2743200" lvl="5" indent="-419100" algn="ctr">
              <a:lnSpc>
                <a:spcPct val="100000"/>
              </a:lnSpc>
              <a:spcBef>
                <a:spcPts val="0"/>
              </a:spcBef>
              <a:spcAft>
                <a:spcPts val="0"/>
              </a:spcAft>
              <a:buClr>
                <a:schemeClr val="dk1"/>
              </a:buClr>
              <a:buSzPts val="3000"/>
              <a:buChar char="■"/>
              <a:defRPr sz="3001" i="1">
                <a:solidFill>
                  <a:schemeClr val="dk1"/>
                </a:solidFill>
              </a:defRPr>
            </a:lvl6pPr>
            <a:lvl7pPr marL="3200400" lvl="6" indent="-419100" algn="ctr">
              <a:lnSpc>
                <a:spcPct val="100000"/>
              </a:lnSpc>
              <a:spcBef>
                <a:spcPts val="0"/>
              </a:spcBef>
              <a:spcAft>
                <a:spcPts val="0"/>
              </a:spcAft>
              <a:buClr>
                <a:schemeClr val="dk1"/>
              </a:buClr>
              <a:buSzPts val="3000"/>
              <a:buChar char="●"/>
              <a:defRPr sz="3001" i="1">
                <a:solidFill>
                  <a:schemeClr val="dk1"/>
                </a:solidFill>
              </a:defRPr>
            </a:lvl7pPr>
            <a:lvl8pPr marL="3657600" lvl="7" indent="-419100" algn="ctr">
              <a:lnSpc>
                <a:spcPct val="100000"/>
              </a:lnSpc>
              <a:spcBef>
                <a:spcPts val="0"/>
              </a:spcBef>
              <a:spcAft>
                <a:spcPts val="0"/>
              </a:spcAft>
              <a:buClr>
                <a:schemeClr val="dk1"/>
              </a:buClr>
              <a:buSzPts val="3000"/>
              <a:buChar char="○"/>
              <a:defRPr sz="3001" i="1">
                <a:solidFill>
                  <a:schemeClr val="dk1"/>
                </a:solidFill>
              </a:defRPr>
            </a:lvl8pPr>
            <a:lvl9pPr marL="4114800" lvl="8" indent="-419100" algn="ctr">
              <a:lnSpc>
                <a:spcPct val="100000"/>
              </a:lnSpc>
              <a:spcBef>
                <a:spcPts val="0"/>
              </a:spcBef>
              <a:spcAft>
                <a:spcPts val="0"/>
              </a:spcAft>
              <a:buClr>
                <a:schemeClr val="dk1"/>
              </a:buClr>
              <a:buSzPts val="3000"/>
              <a:buChar char="■"/>
              <a:defRPr sz="3001" i="1">
                <a:solidFill>
                  <a:schemeClr val="dk1"/>
                </a:solidFill>
              </a:defRPr>
            </a:lvl9pPr>
          </a:lstStyle>
          <a:p>
            <a:endParaRPr/>
          </a:p>
        </p:txBody>
      </p:sp>
      <p:sp>
        <p:nvSpPr>
          <p:cNvPr id="40" name="Google Shape;40;p30"/>
          <p:cNvSpPr txBox="1"/>
          <p:nvPr/>
        </p:nvSpPr>
        <p:spPr>
          <a:xfrm>
            <a:off x="205551" y="75075"/>
            <a:ext cx="7995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GB" sz="12000" b="1" i="0" u="none" strike="noStrike" cap="none">
                <a:solidFill>
                  <a:srgbClr val="FFB600"/>
                </a:solidFill>
                <a:latin typeface="Raleway"/>
                <a:ea typeface="Raleway"/>
                <a:cs typeface="Raleway"/>
                <a:sym typeface="Raleway"/>
              </a:rPr>
              <a:t>“</a:t>
            </a:r>
            <a:endParaRPr sz="12000" b="1" i="0" u="none" strike="noStrike" cap="none">
              <a:solidFill>
                <a:srgbClr val="FFB600"/>
              </a:solidFill>
              <a:latin typeface="Raleway"/>
              <a:ea typeface="Raleway"/>
              <a:cs typeface="Raleway"/>
              <a:sym typeface="Raleway"/>
            </a:endParaRPr>
          </a:p>
        </p:txBody>
      </p:sp>
      <p:sp>
        <p:nvSpPr>
          <p:cNvPr id="41" name="Google Shape;41;p30"/>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1_Quote">
    <p:bg>
      <p:bgPr>
        <a:solidFill>
          <a:srgbClr val="FFB600"/>
        </a:solidFill>
        <a:effectLst/>
      </p:bgPr>
    </p:bg>
    <p:spTree>
      <p:nvGrpSpPr>
        <p:cNvPr id="1" name="Shape 42"/>
        <p:cNvGrpSpPr/>
        <p:nvPr/>
      </p:nvGrpSpPr>
      <p:grpSpPr>
        <a:xfrm>
          <a:off x="0" y="0"/>
          <a:ext cx="0" cy="0"/>
          <a:chOff x="0" y="0"/>
          <a:chExt cx="0" cy="0"/>
        </a:xfrm>
      </p:grpSpPr>
      <p:sp>
        <p:nvSpPr>
          <p:cNvPr id="43" name="Google Shape;43;p37"/>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981C22"/>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44" name="Google Shape;44;p37"/>
          <p:cNvSpPr txBox="1">
            <a:spLocks noGrp="1"/>
          </p:cNvSpPr>
          <p:nvPr>
            <p:ph type="body" idx="1"/>
          </p:nvPr>
        </p:nvSpPr>
        <p:spPr>
          <a:xfrm>
            <a:off x="1757201" y="2161800"/>
            <a:ext cx="5629801" cy="8199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601"/>
              </a:spcBef>
              <a:spcAft>
                <a:spcPts val="0"/>
              </a:spcAft>
              <a:buClr>
                <a:schemeClr val="dk1"/>
              </a:buClr>
              <a:buSzPts val="3000"/>
              <a:buFont typeface="Raleway Thin"/>
              <a:buNone/>
              <a:defRPr sz="2400" i="1">
                <a:solidFill>
                  <a:schemeClr val="dk1"/>
                </a:solidFill>
              </a:defRPr>
            </a:lvl1pPr>
            <a:lvl2pPr marL="914400" lvl="1" indent="-419100" algn="ctr">
              <a:lnSpc>
                <a:spcPct val="100000"/>
              </a:lnSpc>
              <a:spcBef>
                <a:spcPts val="0"/>
              </a:spcBef>
              <a:spcAft>
                <a:spcPts val="0"/>
              </a:spcAft>
              <a:buClr>
                <a:schemeClr val="dk1"/>
              </a:buClr>
              <a:buSzPts val="3000"/>
              <a:buChar char="○"/>
              <a:defRPr sz="3001" i="1">
                <a:solidFill>
                  <a:schemeClr val="dk1"/>
                </a:solidFill>
              </a:defRPr>
            </a:lvl2pPr>
            <a:lvl3pPr marL="1371600" lvl="2" indent="-419100" algn="ctr">
              <a:lnSpc>
                <a:spcPct val="100000"/>
              </a:lnSpc>
              <a:spcBef>
                <a:spcPts val="0"/>
              </a:spcBef>
              <a:spcAft>
                <a:spcPts val="0"/>
              </a:spcAft>
              <a:buClr>
                <a:schemeClr val="dk1"/>
              </a:buClr>
              <a:buSzPts val="3000"/>
              <a:buChar char="■"/>
              <a:defRPr sz="3001" i="1">
                <a:solidFill>
                  <a:schemeClr val="dk1"/>
                </a:solidFill>
              </a:defRPr>
            </a:lvl3pPr>
            <a:lvl4pPr marL="1828800" lvl="3" indent="-419100" algn="ctr">
              <a:lnSpc>
                <a:spcPct val="100000"/>
              </a:lnSpc>
              <a:spcBef>
                <a:spcPts val="0"/>
              </a:spcBef>
              <a:spcAft>
                <a:spcPts val="0"/>
              </a:spcAft>
              <a:buClr>
                <a:schemeClr val="dk1"/>
              </a:buClr>
              <a:buSzPts val="3000"/>
              <a:buChar char="●"/>
              <a:defRPr sz="3001" i="1">
                <a:solidFill>
                  <a:schemeClr val="dk1"/>
                </a:solidFill>
              </a:defRPr>
            </a:lvl4pPr>
            <a:lvl5pPr marL="2286000" lvl="4" indent="-419100" algn="ctr">
              <a:lnSpc>
                <a:spcPct val="100000"/>
              </a:lnSpc>
              <a:spcBef>
                <a:spcPts val="0"/>
              </a:spcBef>
              <a:spcAft>
                <a:spcPts val="0"/>
              </a:spcAft>
              <a:buClr>
                <a:schemeClr val="dk1"/>
              </a:buClr>
              <a:buSzPts val="3000"/>
              <a:buChar char="○"/>
              <a:defRPr sz="3001" i="1">
                <a:solidFill>
                  <a:schemeClr val="dk1"/>
                </a:solidFill>
              </a:defRPr>
            </a:lvl5pPr>
            <a:lvl6pPr marL="2743200" lvl="5" indent="-419100" algn="ctr">
              <a:lnSpc>
                <a:spcPct val="100000"/>
              </a:lnSpc>
              <a:spcBef>
                <a:spcPts val="0"/>
              </a:spcBef>
              <a:spcAft>
                <a:spcPts val="0"/>
              </a:spcAft>
              <a:buClr>
                <a:schemeClr val="dk1"/>
              </a:buClr>
              <a:buSzPts val="3000"/>
              <a:buChar char="■"/>
              <a:defRPr sz="3001" i="1">
                <a:solidFill>
                  <a:schemeClr val="dk1"/>
                </a:solidFill>
              </a:defRPr>
            </a:lvl6pPr>
            <a:lvl7pPr marL="3200400" lvl="6" indent="-419100" algn="ctr">
              <a:lnSpc>
                <a:spcPct val="100000"/>
              </a:lnSpc>
              <a:spcBef>
                <a:spcPts val="0"/>
              </a:spcBef>
              <a:spcAft>
                <a:spcPts val="0"/>
              </a:spcAft>
              <a:buClr>
                <a:schemeClr val="dk1"/>
              </a:buClr>
              <a:buSzPts val="3000"/>
              <a:buChar char="●"/>
              <a:defRPr sz="3001" i="1">
                <a:solidFill>
                  <a:schemeClr val="dk1"/>
                </a:solidFill>
              </a:defRPr>
            </a:lvl7pPr>
            <a:lvl8pPr marL="3657600" lvl="7" indent="-419100" algn="ctr">
              <a:lnSpc>
                <a:spcPct val="100000"/>
              </a:lnSpc>
              <a:spcBef>
                <a:spcPts val="0"/>
              </a:spcBef>
              <a:spcAft>
                <a:spcPts val="0"/>
              </a:spcAft>
              <a:buClr>
                <a:schemeClr val="dk1"/>
              </a:buClr>
              <a:buSzPts val="3000"/>
              <a:buChar char="○"/>
              <a:defRPr sz="3001" i="1">
                <a:solidFill>
                  <a:schemeClr val="dk1"/>
                </a:solidFill>
              </a:defRPr>
            </a:lvl8pPr>
            <a:lvl9pPr marL="4114800" lvl="8" indent="-419100" algn="ctr">
              <a:lnSpc>
                <a:spcPct val="100000"/>
              </a:lnSpc>
              <a:spcBef>
                <a:spcPts val="0"/>
              </a:spcBef>
              <a:spcAft>
                <a:spcPts val="0"/>
              </a:spcAft>
              <a:buClr>
                <a:schemeClr val="dk1"/>
              </a:buClr>
              <a:buSzPts val="3000"/>
              <a:buChar char="■"/>
              <a:defRPr sz="3001" i="1">
                <a:solidFill>
                  <a:schemeClr val="dk1"/>
                </a:solidFill>
              </a:defRPr>
            </a:lvl9pPr>
          </a:lstStyle>
          <a:p>
            <a:endParaRPr/>
          </a:p>
        </p:txBody>
      </p:sp>
      <p:sp>
        <p:nvSpPr>
          <p:cNvPr id="45" name="Google Shape;45;p37"/>
          <p:cNvSpPr txBox="1"/>
          <p:nvPr/>
        </p:nvSpPr>
        <p:spPr>
          <a:xfrm>
            <a:off x="205551" y="75075"/>
            <a:ext cx="7995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GB" sz="12000" b="1" i="0" u="none" strike="noStrike" cap="none">
                <a:solidFill>
                  <a:srgbClr val="981C22"/>
                </a:solidFill>
                <a:latin typeface="Raleway"/>
                <a:ea typeface="Raleway"/>
                <a:cs typeface="Raleway"/>
                <a:sym typeface="Raleway"/>
              </a:rPr>
              <a:t>“</a:t>
            </a:r>
            <a:endParaRPr sz="12000" b="1" i="0" u="none" strike="noStrike" cap="none">
              <a:solidFill>
                <a:srgbClr val="981C22"/>
              </a:solidFill>
              <a:latin typeface="Raleway"/>
              <a:ea typeface="Raleway"/>
              <a:cs typeface="Raleway"/>
              <a:sym typeface="Raleway"/>
            </a:endParaRPr>
          </a:p>
        </p:txBody>
      </p:sp>
      <p:sp>
        <p:nvSpPr>
          <p:cNvPr id="46" name="Google Shape;46;p37"/>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1"/>
        </a:solidFill>
        <a:effectLst/>
      </p:bgPr>
    </p:bg>
    <p:spTree>
      <p:nvGrpSpPr>
        <p:cNvPr id="1" name="Shape 51"/>
        <p:cNvGrpSpPr/>
        <p:nvPr/>
      </p:nvGrpSpPr>
      <p:grpSpPr>
        <a:xfrm>
          <a:off x="0" y="0"/>
          <a:ext cx="0" cy="0"/>
          <a:chOff x="0" y="0"/>
          <a:chExt cx="0" cy="0"/>
        </a:xfrm>
      </p:grpSpPr>
      <p:sp>
        <p:nvSpPr>
          <p:cNvPr id="52" name="Google Shape;52;p31"/>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53" name="Google Shape;53;p31"/>
          <p:cNvSpPr txBox="1">
            <a:spLocks noGrp="1"/>
          </p:cNvSpPr>
          <p:nvPr>
            <p:ph type="body" idx="1"/>
          </p:nvPr>
        </p:nvSpPr>
        <p:spPr>
          <a:xfrm>
            <a:off x="1757201" y="2161800"/>
            <a:ext cx="5629801" cy="8199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601"/>
              </a:spcBef>
              <a:spcAft>
                <a:spcPts val="0"/>
              </a:spcAft>
              <a:buClr>
                <a:schemeClr val="dk1"/>
              </a:buClr>
              <a:buSzPts val="3000"/>
              <a:buFont typeface="Raleway Thin"/>
              <a:buNone/>
              <a:defRPr sz="2400" i="1">
                <a:solidFill>
                  <a:schemeClr val="dk1"/>
                </a:solidFill>
              </a:defRPr>
            </a:lvl1pPr>
            <a:lvl2pPr marL="914400" lvl="1" indent="-419100" algn="ctr">
              <a:lnSpc>
                <a:spcPct val="100000"/>
              </a:lnSpc>
              <a:spcBef>
                <a:spcPts val="0"/>
              </a:spcBef>
              <a:spcAft>
                <a:spcPts val="0"/>
              </a:spcAft>
              <a:buClr>
                <a:schemeClr val="dk1"/>
              </a:buClr>
              <a:buSzPts val="3000"/>
              <a:buChar char="○"/>
              <a:defRPr sz="3001" i="1">
                <a:solidFill>
                  <a:schemeClr val="dk1"/>
                </a:solidFill>
              </a:defRPr>
            </a:lvl2pPr>
            <a:lvl3pPr marL="1371600" lvl="2" indent="-419100" algn="ctr">
              <a:lnSpc>
                <a:spcPct val="100000"/>
              </a:lnSpc>
              <a:spcBef>
                <a:spcPts val="0"/>
              </a:spcBef>
              <a:spcAft>
                <a:spcPts val="0"/>
              </a:spcAft>
              <a:buClr>
                <a:schemeClr val="dk1"/>
              </a:buClr>
              <a:buSzPts val="3000"/>
              <a:buChar char="■"/>
              <a:defRPr sz="3001" i="1">
                <a:solidFill>
                  <a:schemeClr val="dk1"/>
                </a:solidFill>
              </a:defRPr>
            </a:lvl3pPr>
            <a:lvl4pPr marL="1828800" lvl="3" indent="-419100" algn="ctr">
              <a:lnSpc>
                <a:spcPct val="100000"/>
              </a:lnSpc>
              <a:spcBef>
                <a:spcPts val="0"/>
              </a:spcBef>
              <a:spcAft>
                <a:spcPts val="0"/>
              </a:spcAft>
              <a:buClr>
                <a:schemeClr val="dk1"/>
              </a:buClr>
              <a:buSzPts val="3000"/>
              <a:buChar char="●"/>
              <a:defRPr sz="3001" i="1">
                <a:solidFill>
                  <a:schemeClr val="dk1"/>
                </a:solidFill>
              </a:defRPr>
            </a:lvl4pPr>
            <a:lvl5pPr marL="2286000" lvl="4" indent="-419100" algn="ctr">
              <a:lnSpc>
                <a:spcPct val="100000"/>
              </a:lnSpc>
              <a:spcBef>
                <a:spcPts val="0"/>
              </a:spcBef>
              <a:spcAft>
                <a:spcPts val="0"/>
              </a:spcAft>
              <a:buClr>
                <a:schemeClr val="dk1"/>
              </a:buClr>
              <a:buSzPts val="3000"/>
              <a:buChar char="○"/>
              <a:defRPr sz="3001" i="1">
                <a:solidFill>
                  <a:schemeClr val="dk1"/>
                </a:solidFill>
              </a:defRPr>
            </a:lvl5pPr>
            <a:lvl6pPr marL="2743200" lvl="5" indent="-419100" algn="ctr">
              <a:lnSpc>
                <a:spcPct val="100000"/>
              </a:lnSpc>
              <a:spcBef>
                <a:spcPts val="0"/>
              </a:spcBef>
              <a:spcAft>
                <a:spcPts val="0"/>
              </a:spcAft>
              <a:buClr>
                <a:schemeClr val="dk1"/>
              </a:buClr>
              <a:buSzPts val="3000"/>
              <a:buChar char="■"/>
              <a:defRPr sz="3001" i="1">
                <a:solidFill>
                  <a:schemeClr val="dk1"/>
                </a:solidFill>
              </a:defRPr>
            </a:lvl6pPr>
            <a:lvl7pPr marL="3200400" lvl="6" indent="-419100" algn="ctr">
              <a:lnSpc>
                <a:spcPct val="100000"/>
              </a:lnSpc>
              <a:spcBef>
                <a:spcPts val="0"/>
              </a:spcBef>
              <a:spcAft>
                <a:spcPts val="0"/>
              </a:spcAft>
              <a:buClr>
                <a:schemeClr val="dk1"/>
              </a:buClr>
              <a:buSzPts val="3000"/>
              <a:buChar char="●"/>
              <a:defRPr sz="3001" i="1">
                <a:solidFill>
                  <a:schemeClr val="dk1"/>
                </a:solidFill>
              </a:defRPr>
            </a:lvl7pPr>
            <a:lvl8pPr marL="3657600" lvl="7" indent="-419100" algn="ctr">
              <a:lnSpc>
                <a:spcPct val="100000"/>
              </a:lnSpc>
              <a:spcBef>
                <a:spcPts val="0"/>
              </a:spcBef>
              <a:spcAft>
                <a:spcPts val="0"/>
              </a:spcAft>
              <a:buClr>
                <a:schemeClr val="dk1"/>
              </a:buClr>
              <a:buSzPts val="3000"/>
              <a:buChar char="○"/>
              <a:defRPr sz="3001" i="1">
                <a:solidFill>
                  <a:schemeClr val="dk1"/>
                </a:solidFill>
              </a:defRPr>
            </a:lvl8pPr>
            <a:lvl9pPr marL="4114800" lvl="8" indent="-419100" algn="ctr">
              <a:lnSpc>
                <a:spcPct val="100000"/>
              </a:lnSpc>
              <a:spcBef>
                <a:spcPts val="0"/>
              </a:spcBef>
              <a:spcAft>
                <a:spcPts val="0"/>
              </a:spcAft>
              <a:buClr>
                <a:schemeClr val="dk1"/>
              </a:buClr>
              <a:buSzPts val="3000"/>
              <a:buChar char="■"/>
              <a:defRPr sz="3001" i="1">
                <a:solidFill>
                  <a:schemeClr val="dk1"/>
                </a:solidFill>
              </a:defRPr>
            </a:lvl9pPr>
          </a:lstStyle>
          <a:p>
            <a:endParaRPr/>
          </a:p>
        </p:txBody>
      </p:sp>
      <p:sp>
        <p:nvSpPr>
          <p:cNvPr id="54" name="Google Shape;54;p31"/>
          <p:cNvSpPr txBox="1"/>
          <p:nvPr/>
        </p:nvSpPr>
        <p:spPr>
          <a:xfrm>
            <a:off x="205551" y="75075"/>
            <a:ext cx="7995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GB" sz="12000" b="1" i="0" u="none" strike="noStrike" cap="none">
                <a:solidFill>
                  <a:srgbClr val="FFB600"/>
                </a:solidFill>
                <a:latin typeface="Raleway"/>
                <a:ea typeface="Raleway"/>
                <a:cs typeface="Raleway"/>
                <a:sym typeface="Raleway"/>
              </a:rPr>
              <a:t>“</a:t>
            </a:r>
            <a:endParaRPr sz="12000" b="1" i="0" u="none" strike="noStrike" cap="none">
              <a:solidFill>
                <a:srgbClr val="FFB600"/>
              </a:solidFill>
              <a:latin typeface="Raleway"/>
              <a:ea typeface="Raleway"/>
              <a:cs typeface="Raleway"/>
              <a:sym typeface="Raleway"/>
            </a:endParaRPr>
          </a:p>
        </p:txBody>
      </p:sp>
      <p:sp>
        <p:nvSpPr>
          <p:cNvPr id="55" name="Google Shape;55;p31"/>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2pPr>
            <a:lvl3pPr marR="0" lvl="2"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3pPr>
            <a:lvl4pPr marR="0" lvl="3"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4pPr>
            <a:lvl5pPr marR="0" lvl="4"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5pPr>
            <a:lvl6pPr marR="0" lvl="5"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6pPr>
            <a:lvl7pPr marR="0" lvl="6"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7pPr>
            <a:lvl8pPr marR="0" lvl="7"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8pPr>
            <a:lvl9pPr marR="0" lvl="8"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9pPr>
          </a:lstStyle>
          <a:p>
            <a:endParaRPr/>
          </a:p>
        </p:txBody>
      </p:sp>
      <p:sp>
        <p:nvSpPr>
          <p:cNvPr id="7" name="Google Shape;7;p27"/>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00" marR="0" lvl="1" indent="-342900"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00" marR="0" lvl="2" indent="-342900"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00" marR="0" lvl="3"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00" marR="0" lvl="4"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00" marR="0" lvl="5"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00" marR="0" lvl="6"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00" marR="0" lvl="7"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00" marR="0" lvl="8"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endParaRPr/>
          </a:p>
        </p:txBody>
      </p:sp>
      <p:sp>
        <p:nvSpPr>
          <p:cNvPr id="8" name="Google Shape;8;p27"/>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47"/>
        <p:cNvGrpSpPr/>
        <p:nvPr/>
      </p:nvGrpSpPr>
      <p:grpSpPr>
        <a:xfrm>
          <a:off x="0" y="0"/>
          <a:ext cx="0" cy="0"/>
          <a:chOff x="0" y="0"/>
          <a:chExt cx="0" cy="0"/>
        </a:xfrm>
      </p:grpSpPr>
      <p:sp>
        <p:nvSpPr>
          <p:cNvPr id="48" name="Google Shape;48;p29"/>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2pPr>
            <a:lvl3pPr marR="0" lvl="2"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3pPr>
            <a:lvl4pPr marR="0" lvl="3"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4pPr>
            <a:lvl5pPr marR="0" lvl="4"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5pPr>
            <a:lvl6pPr marR="0" lvl="5"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6pPr>
            <a:lvl7pPr marR="0" lvl="6"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7pPr>
            <a:lvl8pPr marR="0" lvl="7"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8pPr>
            <a:lvl9pPr marR="0" lvl="8"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9pPr>
          </a:lstStyle>
          <a:p>
            <a:endParaRPr/>
          </a:p>
        </p:txBody>
      </p:sp>
      <p:sp>
        <p:nvSpPr>
          <p:cNvPr id="49" name="Google Shape;49;p29"/>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00" marR="0" lvl="1" indent="-342900"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00" marR="0" lvl="2" indent="-342900"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00" marR="0" lvl="3"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00" marR="0" lvl="4"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00" marR="0" lvl="5"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00" marR="0" lvl="6"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00" marR="0" lvl="7"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00" marR="0" lvl="8"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endParaRPr/>
          </a:p>
        </p:txBody>
      </p:sp>
      <p:sp>
        <p:nvSpPr>
          <p:cNvPr id="50" name="Google Shape;50;p29"/>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www.creativelearningsociety.com/news/paper-bag-drama-weekly-team-builder"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stateofmind.it/autostima/"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elearningindustry.com/tips-apply-proactive-learning-online-training"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www.freshbooks.com/en-ca/hub/productivity/how-to-be-proactiv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w-HYZv6HzAs"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www.youtube.com/watch?v=l_NYrWqUR4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1cd3fcc1f2a_0_0"/>
          <p:cNvSpPr txBox="1">
            <a:spLocks noGrp="1"/>
          </p:cNvSpPr>
          <p:nvPr>
            <p:ph type="ctrTitle"/>
          </p:nvPr>
        </p:nvSpPr>
        <p:spPr>
          <a:xfrm>
            <a:off x="685802" y="3287213"/>
            <a:ext cx="77724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6000"/>
              <a:buNone/>
            </a:pPr>
            <a:r>
              <a:rPr lang="el-GR" sz="4000" dirty="0" smtClean="0">
                <a:latin typeface="Calibri" panose="020F0502020204030204" pitchFamily="34" charset="0"/>
                <a:cs typeface="Calibri" panose="020F0502020204030204" pitchFamily="34" charset="0"/>
              </a:rPr>
              <a:t>Εκπαιδευτικό πρόγραμμα για γυναίκες</a:t>
            </a:r>
            <a:r>
              <a:rPr lang="en-GB" sz="4000" dirty="0">
                <a:latin typeface="Calibri" panose="020F0502020204030204" pitchFamily="34" charset="0"/>
                <a:cs typeface="Calibri" panose="020F0502020204030204" pitchFamily="34" charset="0"/>
              </a:rPr>
              <a:t/>
            </a:r>
            <a:br>
              <a:rPr lang="en-GB" sz="4000" dirty="0">
                <a:latin typeface="Calibri" panose="020F0502020204030204" pitchFamily="34" charset="0"/>
                <a:cs typeface="Calibri" panose="020F0502020204030204" pitchFamily="34" charset="0"/>
              </a:rPr>
            </a:br>
            <a:r>
              <a:rPr lang="el-GR" sz="4000" b="1" dirty="0" smtClean="0">
                <a:solidFill>
                  <a:srgbClr val="981C22"/>
                </a:solidFill>
                <a:latin typeface="Calibri" panose="020F0502020204030204" pitchFamily="34" charset="0"/>
                <a:cs typeface="Calibri" panose="020F0502020204030204" pitchFamily="34" charset="0"/>
              </a:rPr>
              <a:t>Κοινωνικές Δεξιότητες</a:t>
            </a:r>
            <a:endParaRPr sz="4000" b="1" dirty="0">
              <a:solidFill>
                <a:srgbClr val="981C22"/>
              </a:solidFill>
              <a:latin typeface="Calibri" panose="020F0502020204030204" pitchFamily="34" charset="0"/>
              <a:cs typeface="Calibri" panose="020F0502020204030204" pitchFamily="34" charset="0"/>
            </a:endParaRPr>
          </a:p>
        </p:txBody>
      </p:sp>
      <p:pic>
        <p:nvPicPr>
          <p:cNvPr id="69" name="Google Shape;69;g1cd3fcc1f2a_0_0"/>
          <p:cNvPicPr preferRelativeResize="0"/>
          <p:nvPr/>
        </p:nvPicPr>
        <p:blipFill rotWithShape="1">
          <a:blip r:embed="rId3">
            <a:alphaModFix/>
          </a:blip>
          <a:srcRect/>
          <a:stretch/>
        </p:blipFill>
        <p:spPr>
          <a:xfrm>
            <a:off x="7489247" y="389614"/>
            <a:ext cx="1263188" cy="1319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title"/>
          </p:nvPr>
        </p:nvSpPr>
        <p:spPr>
          <a:xfrm>
            <a:off x="551775" y="503124"/>
            <a:ext cx="6866100" cy="723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800"/>
              <a:buNone/>
            </a:pPr>
            <a:r>
              <a:rPr lang="el-GR" sz="1400" b="1" dirty="0" smtClean="0">
                <a:latin typeface="Calibri" panose="020F0502020204030204" pitchFamily="34" charset="0"/>
                <a:ea typeface="Raleway ExtraLight"/>
                <a:cs typeface="Calibri" panose="020F0502020204030204" pitchFamily="34" charset="0"/>
                <a:sym typeface="Raleway ExtraLight"/>
              </a:rPr>
              <a:t>Πως να αυξήσετε τα κίνητρά σας</a:t>
            </a:r>
            <a:r>
              <a:rPr lang="en-GB" sz="1400" b="1" dirty="0" smtClean="0">
                <a:latin typeface="Calibri" panose="020F0502020204030204" pitchFamily="34" charset="0"/>
                <a:ea typeface="Raleway ExtraLight"/>
                <a:cs typeface="Calibri" panose="020F0502020204030204" pitchFamily="34" charset="0"/>
                <a:sym typeface="Raleway ExtraLight"/>
              </a:rPr>
              <a:t>?</a:t>
            </a:r>
            <a:r>
              <a:rPr lang="en-GB" sz="1200" dirty="0">
                <a:latin typeface="Calibri" panose="020F0502020204030204" pitchFamily="34" charset="0"/>
                <a:ea typeface="Raleway ExtraLight"/>
                <a:cs typeface="Calibri" panose="020F0502020204030204" pitchFamily="34" charset="0"/>
                <a:sym typeface="Raleway ExtraLight"/>
              </a:rPr>
              <a:t/>
            </a:r>
            <a:br>
              <a:rPr lang="en-GB" sz="1200" dirty="0">
                <a:latin typeface="Calibri" panose="020F0502020204030204" pitchFamily="34" charset="0"/>
                <a:ea typeface="Raleway ExtraLight"/>
                <a:cs typeface="Calibri" panose="020F0502020204030204" pitchFamily="34" charset="0"/>
                <a:sym typeface="Raleway ExtraLight"/>
              </a:rPr>
            </a:br>
            <a:r>
              <a:rPr lang="el-GR" sz="1200" dirty="0" smtClean="0">
                <a:latin typeface="Calibri" panose="020F0502020204030204" pitchFamily="34" charset="0"/>
                <a:ea typeface="Raleway ExtraLight"/>
                <a:cs typeface="Calibri" panose="020F0502020204030204" pitchFamily="34" charset="0"/>
                <a:sym typeface="Raleway ExtraLight"/>
              </a:rPr>
              <a:t>Μέσω της κατανόησης και αναγνώρισης  των επιτυχημένων  στρατηγικών που θα σας κινητοποιήσουν να πετύχετε τους στόχους σας</a:t>
            </a:r>
            <a:r>
              <a:rPr lang="en-GB" sz="1200" dirty="0" smtClean="0">
                <a:latin typeface="Calibri" panose="020F0502020204030204" pitchFamily="34" charset="0"/>
                <a:ea typeface="Raleway ExtraLight"/>
                <a:cs typeface="Calibri" panose="020F0502020204030204" pitchFamily="34" charset="0"/>
                <a:sym typeface="Raleway ExtraLight"/>
              </a:rPr>
              <a:t>. </a:t>
            </a:r>
            <a:endParaRPr sz="1200" b="1" dirty="0">
              <a:solidFill>
                <a:schemeClr val="accent1"/>
              </a:solidFill>
              <a:latin typeface="Calibri" panose="020F0502020204030204" pitchFamily="34" charset="0"/>
              <a:ea typeface="Raleway ExtraLight"/>
              <a:cs typeface="Calibri" panose="020F0502020204030204" pitchFamily="34" charset="0"/>
              <a:sym typeface="Raleway ExtraLight"/>
            </a:endParaRPr>
          </a:p>
        </p:txBody>
      </p:sp>
      <p:sp>
        <p:nvSpPr>
          <p:cNvPr id="153" name="Google Shape;153;p8"/>
          <p:cNvSpPr txBox="1">
            <a:spLocks noGrp="1"/>
          </p:cNvSpPr>
          <p:nvPr>
            <p:ph type="body" idx="1"/>
          </p:nvPr>
        </p:nvSpPr>
        <p:spPr>
          <a:xfrm>
            <a:off x="439696" y="1413067"/>
            <a:ext cx="6000000" cy="37950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601"/>
              </a:spcBef>
              <a:spcAft>
                <a:spcPts val="0"/>
              </a:spcAft>
              <a:buSzPts val="1800"/>
              <a:buNone/>
            </a:pPr>
            <a:r>
              <a:rPr lang="el-GR" sz="1600" dirty="0" smtClean="0">
                <a:solidFill>
                  <a:schemeClr val="lt1"/>
                </a:solidFill>
                <a:highlight>
                  <a:srgbClr val="FFB600"/>
                </a:highlight>
                <a:latin typeface="Calibri" panose="020F0502020204030204" pitchFamily="34" charset="0"/>
                <a:cs typeface="Calibri" panose="020F0502020204030204" pitchFamily="34" charset="0"/>
              </a:rPr>
              <a:t>Βήματα ολοκλήρωσης της δραστηριότητας</a:t>
            </a:r>
            <a:r>
              <a:rPr lang="en-GB" sz="1600" dirty="0">
                <a:solidFill>
                  <a:schemeClr val="lt1"/>
                </a:solidFill>
                <a:highlight>
                  <a:srgbClr val="FFB600"/>
                </a:highlight>
                <a:latin typeface="Calibri" panose="020F0502020204030204" pitchFamily="34" charset="0"/>
                <a:cs typeface="Calibri" panose="020F0502020204030204" pitchFamily="34" charset="0"/>
              </a:rPr>
              <a:t/>
            </a:r>
            <a:br>
              <a:rPr lang="en-GB" sz="1600" dirty="0">
                <a:solidFill>
                  <a:schemeClr val="lt1"/>
                </a:solidFill>
                <a:highlight>
                  <a:srgbClr val="FFB600"/>
                </a:highlight>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Goodie Bag Skits</a:t>
            </a:r>
            <a:endParaRPr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100" b="1" dirty="0" smtClean="0">
                <a:latin typeface="Calibri" panose="020F0502020204030204" pitchFamily="34" charset="0"/>
                <a:ea typeface="Raleway"/>
                <a:cs typeface="Calibri" panose="020F0502020204030204" pitchFamily="34" charset="0"/>
                <a:sym typeface="Raleway"/>
              </a:rPr>
              <a:t>Βήμα</a:t>
            </a:r>
            <a:r>
              <a:rPr lang="en-GB" sz="1100" b="1" dirty="0" smtClean="0">
                <a:latin typeface="Calibri" panose="020F0502020204030204" pitchFamily="34" charset="0"/>
                <a:ea typeface="Raleway"/>
                <a:cs typeface="Calibri" panose="020F0502020204030204" pitchFamily="34" charset="0"/>
                <a:sym typeface="Raleway"/>
              </a:rPr>
              <a:t>1</a:t>
            </a:r>
            <a:r>
              <a:rPr lang="en-GB" sz="1100" b="1" dirty="0">
                <a:latin typeface="Calibri" panose="020F0502020204030204" pitchFamily="34" charset="0"/>
                <a:ea typeface="Raleway"/>
                <a:cs typeface="Calibri" panose="020F0502020204030204" pitchFamily="34" charset="0"/>
                <a:sym typeface="Raleway"/>
              </a:rPr>
              <a:t>:</a:t>
            </a:r>
            <a:r>
              <a:rPr lang="en-GB" sz="1100"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Οι συμμετέχοντες θα χωριστούν σε ομάδες των</a:t>
            </a:r>
            <a:r>
              <a:rPr lang="en-GB" sz="1100" dirty="0" smtClean="0">
                <a:latin typeface="Calibri" panose="020F0502020204030204" pitchFamily="34" charset="0"/>
                <a:cs typeface="Calibri" panose="020F0502020204030204" pitchFamily="34" charset="0"/>
              </a:rPr>
              <a:t> 4-8</a:t>
            </a:r>
            <a:r>
              <a:rPr lang="el-GR" sz="1100" dirty="0" smtClean="0">
                <a:latin typeface="Calibri" panose="020F0502020204030204" pitchFamily="34" charset="0"/>
                <a:cs typeface="Calibri" panose="020F0502020204030204" pitchFamily="34" charset="0"/>
              </a:rPr>
              <a:t> ανθρώπων</a:t>
            </a:r>
            <a:r>
              <a:rPr lang="en-GB" sz="1100" dirty="0" smtClean="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Κάθε ομάδα θα λάβει από μια τσάντα η οποία θα περιέχει διάφορα αντικείμενα. Μπορείτε να χρησιμοποιήσετε υλικά όπως κόλλα, πασπάλισμα για </a:t>
            </a:r>
            <a:r>
              <a:rPr lang="en-GB" sz="1100" dirty="0" smtClean="0">
                <a:latin typeface="Calibri" panose="020F0502020204030204" pitchFamily="34" charset="0"/>
                <a:cs typeface="Calibri" panose="020F0502020204030204" pitchFamily="34" charset="0"/>
              </a:rPr>
              <a:t>cupcake</a:t>
            </a:r>
            <a:r>
              <a:rPr lang="en-US" sz="1100" dirty="0" smtClean="0">
                <a:latin typeface="Calibri" panose="020F0502020204030204" pitchFamily="34" charset="0"/>
                <a:cs typeface="Calibri" panose="020F0502020204030204" pitchFamily="34" charset="0"/>
              </a:rPr>
              <a:t>s</a:t>
            </a:r>
            <a:r>
              <a:rPr lang="el-GR" sz="1100" dirty="0" smtClean="0">
                <a:latin typeface="Calibri" panose="020F0502020204030204" pitchFamily="34" charset="0"/>
                <a:cs typeface="Calibri" panose="020F0502020204030204" pitchFamily="34" charset="0"/>
              </a:rPr>
              <a:t>, ψαλίδια, μαρκαδόρους, χαρτί, σκουλαρίκια, σακουλάκι τσαγιού, καφέ, μερίδες ζάχαρης, σπάγκο, κραγιόν κτλ.</a:t>
            </a:r>
            <a:r>
              <a:rPr lang="en-GB" sz="1100" dirty="0" smtClean="0">
                <a:latin typeface="Calibri" panose="020F0502020204030204" pitchFamily="34" charset="0"/>
                <a:cs typeface="Calibri" panose="020F0502020204030204" pitchFamily="34" charset="0"/>
              </a:rPr>
              <a:t> </a:t>
            </a:r>
            <a:endParaRPr lang="el-GR" sz="1100" dirty="0" smtClean="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100" b="1" dirty="0" smtClean="0">
                <a:latin typeface="Calibri" panose="020F0502020204030204" pitchFamily="34" charset="0"/>
                <a:ea typeface="Raleway"/>
                <a:cs typeface="Calibri" panose="020F0502020204030204" pitchFamily="34" charset="0"/>
                <a:sym typeface="Raleway"/>
              </a:rPr>
              <a:t>Βήμα</a:t>
            </a:r>
            <a:r>
              <a:rPr lang="en-GB" sz="1100" b="1" dirty="0" smtClean="0">
                <a:latin typeface="Calibri" panose="020F0502020204030204" pitchFamily="34" charset="0"/>
                <a:ea typeface="Raleway"/>
                <a:cs typeface="Calibri" panose="020F0502020204030204" pitchFamily="34" charset="0"/>
                <a:sym typeface="Raleway"/>
              </a:rPr>
              <a:t>2</a:t>
            </a:r>
            <a:r>
              <a:rPr lang="en-GB" sz="1100" b="1" dirty="0">
                <a:latin typeface="Calibri" panose="020F0502020204030204" pitchFamily="34" charset="0"/>
                <a:ea typeface="Raleway"/>
                <a:cs typeface="Calibri" panose="020F0502020204030204" pitchFamily="34" charset="0"/>
                <a:sym typeface="Raleway"/>
              </a:rPr>
              <a:t>:</a:t>
            </a:r>
            <a:r>
              <a:rPr lang="en-GB" sz="1100"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Κάθε ομάδα διαθέτει </a:t>
            </a:r>
            <a:r>
              <a:rPr lang="en-GB" sz="1100" dirty="0" smtClean="0">
                <a:latin typeface="Calibri" panose="020F0502020204030204" pitchFamily="34" charset="0"/>
                <a:cs typeface="Calibri" panose="020F0502020204030204" pitchFamily="34" charset="0"/>
              </a:rPr>
              <a:t>8 </a:t>
            </a:r>
            <a:r>
              <a:rPr lang="el-GR" sz="1100" dirty="0" smtClean="0">
                <a:latin typeface="Calibri" panose="020F0502020204030204" pitchFamily="34" charset="0"/>
                <a:cs typeface="Calibri" panose="020F0502020204030204" pitchFamily="34" charset="0"/>
              </a:rPr>
              <a:t>λεπτά  για να προετοιμάσει ένα σκετς  με διάφορα προϊόντα και στη συνέχεια να το παρουσιάσει  μέσα σε τρία λεπτά. Τα θέματα μπορούν να επιλεγούν είτε από την ίδια την ομάδα είτε να καθοριστούν από το συντονιστή.</a:t>
            </a:r>
            <a:r>
              <a:rPr lang="en-GB" sz="1100" dirty="0" smtClean="0">
                <a:latin typeface="Calibri" panose="020F0502020204030204" pitchFamily="34" charset="0"/>
                <a:cs typeface="Calibri" panose="020F0502020204030204" pitchFamily="34" charset="0"/>
              </a:rPr>
              <a:t> </a:t>
            </a:r>
            <a:endParaRPr lang="el-GR" sz="1100" dirty="0" smtClean="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100" b="1" dirty="0" smtClean="0">
                <a:latin typeface="Calibri" panose="020F0502020204030204" pitchFamily="34" charset="0"/>
                <a:ea typeface="Raleway"/>
                <a:cs typeface="Calibri" panose="020F0502020204030204" pitchFamily="34" charset="0"/>
                <a:sym typeface="Raleway"/>
              </a:rPr>
              <a:t>Βήμα</a:t>
            </a:r>
            <a:r>
              <a:rPr lang="en-GB" sz="1100" b="1" dirty="0" smtClean="0">
                <a:latin typeface="Calibri" panose="020F0502020204030204" pitchFamily="34" charset="0"/>
                <a:ea typeface="Raleway"/>
                <a:cs typeface="Calibri" panose="020F0502020204030204" pitchFamily="34" charset="0"/>
                <a:sym typeface="Raleway"/>
              </a:rPr>
              <a:t>3</a:t>
            </a:r>
            <a:r>
              <a:rPr lang="en-GB" sz="1100" b="1" dirty="0">
                <a:latin typeface="Calibri" panose="020F0502020204030204" pitchFamily="34" charset="0"/>
                <a:ea typeface="Raleway"/>
                <a:cs typeface="Calibri" panose="020F0502020204030204" pitchFamily="34" charset="0"/>
                <a:sym typeface="Raleway"/>
              </a:rPr>
              <a:t>: </a:t>
            </a:r>
            <a:r>
              <a:rPr lang="el-GR" sz="1100" dirty="0" smtClean="0">
                <a:latin typeface="Calibri" panose="020F0502020204030204" pitchFamily="34" charset="0"/>
                <a:ea typeface="Raleway"/>
                <a:cs typeface="Calibri" panose="020F0502020204030204" pitchFamily="34" charset="0"/>
              </a:rPr>
              <a:t>Αυτό που θα παρουσιάσουν οι ομάδες εξαρτάται από το επίπεδο δημιουργικότητας αλλά</a:t>
            </a:r>
            <a:r>
              <a:rPr lang="en-GB" sz="1100" dirty="0" smtClean="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και από τη διαχείριση των υλικών που είχαν στη σακούλα.</a:t>
            </a:r>
          </a:p>
          <a:p>
            <a:pPr marL="0" lvl="0" indent="0" algn="just" rtl="0">
              <a:lnSpc>
                <a:spcPct val="100000"/>
              </a:lnSpc>
              <a:spcBef>
                <a:spcPts val="601"/>
              </a:spcBef>
              <a:spcAft>
                <a:spcPts val="0"/>
              </a:spcAft>
              <a:buSzPts val="1800"/>
              <a:buNone/>
            </a:pPr>
            <a:r>
              <a:rPr lang="en-GB" sz="1100" dirty="0" smtClean="0">
                <a:latin typeface="Calibri" panose="020F0502020204030204" pitchFamily="34" charset="0"/>
                <a:cs typeface="Calibri" panose="020F0502020204030204" pitchFamily="34" charset="0"/>
              </a:rPr>
              <a:t> </a:t>
            </a:r>
            <a:r>
              <a:rPr lang="el-GR" sz="1100" b="1" dirty="0" smtClean="0">
                <a:latin typeface="Calibri" panose="020F0502020204030204" pitchFamily="34" charset="0"/>
                <a:ea typeface="Raleway"/>
                <a:cs typeface="Calibri" panose="020F0502020204030204" pitchFamily="34" charset="0"/>
                <a:sym typeface="Raleway"/>
              </a:rPr>
              <a:t>Βήμα</a:t>
            </a:r>
            <a:r>
              <a:rPr lang="en-GB" sz="1100" b="1" dirty="0" smtClean="0">
                <a:latin typeface="Calibri" panose="020F0502020204030204" pitchFamily="34" charset="0"/>
                <a:ea typeface="Raleway"/>
                <a:cs typeface="Calibri" panose="020F0502020204030204" pitchFamily="34" charset="0"/>
                <a:sym typeface="Raleway"/>
              </a:rPr>
              <a:t>4</a:t>
            </a:r>
            <a:r>
              <a:rPr lang="en-GB" sz="1100" b="1" dirty="0">
                <a:latin typeface="Calibri" panose="020F0502020204030204" pitchFamily="34" charset="0"/>
                <a:ea typeface="Raleway"/>
                <a:cs typeface="Calibri" panose="020F0502020204030204" pitchFamily="34" charset="0"/>
                <a:sym typeface="Raleway"/>
              </a:rPr>
              <a:t>: </a:t>
            </a:r>
            <a:r>
              <a:rPr lang="el-GR" sz="1100" dirty="0" smtClean="0">
                <a:latin typeface="Calibri" panose="020F0502020204030204" pitchFamily="34" charset="0"/>
                <a:ea typeface="Raleway"/>
                <a:cs typeface="Calibri" panose="020F0502020204030204" pitchFamily="34" charset="0"/>
              </a:rPr>
              <a:t>Όσο η μια ομάδα παρουσιάζει, οι υπόλοιπες παρακολουθούν και μόλις ολοκληρώσουν όλες οι ομάδες ανακοινώνεται ο νικητής σύμφωνα με τις ψήφους του οργανισμού.</a:t>
            </a:r>
            <a:r>
              <a:rPr lang="en-GB" sz="1100" dirty="0" smtClean="0">
                <a:latin typeface="Calibri" panose="020F0502020204030204" pitchFamily="34" charset="0"/>
                <a:cs typeface="Calibri" panose="020F0502020204030204" pitchFamily="34" charset="0"/>
              </a:rPr>
              <a:t> </a:t>
            </a:r>
            <a:endParaRPr sz="1100"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200" dirty="0" smtClean="0">
                <a:solidFill>
                  <a:schemeClr val="lt1"/>
                </a:solidFill>
                <a:highlight>
                  <a:srgbClr val="FFB600"/>
                </a:highlight>
                <a:latin typeface="Calibri" panose="020F0502020204030204" pitchFamily="34" charset="0"/>
                <a:cs typeface="Calibri" panose="020F0502020204030204" pitchFamily="34" charset="0"/>
              </a:rPr>
              <a:t>Χρόνος</a:t>
            </a:r>
            <a:r>
              <a:rPr lang="en-GB" sz="1200" dirty="0" smtClean="0">
                <a:solidFill>
                  <a:schemeClr val="lt1"/>
                </a:solidFill>
                <a:highlight>
                  <a:srgbClr val="FFB600"/>
                </a:highlight>
                <a:latin typeface="Calibri" panose="020F0502020204030204" pitchFamily="34" charset="0"/>
                <a:cs typeface="Calibri" panose="020F0502020204030204" pitchFamily="34" charset="0"/>
              </a:rPr>
              <a:t>:</a:t>
            </a:r>
            <a:r>
              <a:rPr lang="en-GB" sz="1200" dirty="0" smtClean="0">
                <a:solidFill>
                  <a:schemeClr val="lt1"/>
                </a:solidFill>
                <a:latin typeface="Calibri" panose="020F0502020204030204" pitchFamily="34" charset="0"/>
                <a:cs typeface="Calibri" panose="020F0502020204030204" pitchFamily="34" charset="0"/>
              </a:rPr>
              <a:t> </a:t>
            </a:r>
            <a:r>
              <a:rPr lang="en-GB" sz="1200" dirty="0">
                <a:solidFill>
                  <a:schemeClr val="dk1"/>
                </a:solidFill>
                <a:latin typeface="Calibri" panose="020F0502020204030204" pitchFamily="34" charset="0"/>
                <a:cs typeface="Calibri" panose="020F0502020204030204" pitchFamily="34" charset="0"/>
              </a:rPr>
              <a:t>20 </a:t>
            </a:r>
            <a:r>
              <a:rPr lang="el-GR" sz="1200" dirty="0" smtClean="0">
                <a:solidFill>
                  <a:schemeClr val="dk1"/>
                </a:solidFill>
                <a:latin typeface="Calibri" panose="020F0502020204030204" pitchFamily="34" charset="0"/>
                <a:cs typeface="Calibri" panose="020F0502020204030204" pitchFamily="34" charset="0"/>
              </a:rPr>
              <a:t>λεπτά</a:t>
            </a:r>
            <a:endParaRPr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endParaRPr sz="1200" dirty="0">
              <a:solidFill>
                <a:srgbClr val="FFB600"/>
              </a:solidFill>
            </a:endParaRPr>
          </a:p>
        </p:txBody>
      </p:sp>
      <p:sp>
        <p:nvSpPr>
          <p:cNvPr id="154" name="Google Shape;154;p8"/>
          <p:cNvSpPr txBox="1">
            <a:spLocks noGrp="1"/>
          </p:cNvSpPr>
          <p:nvPr>
            <p:ph type="body" idx="2"/>
          </p:nvPr>
        </p:nvSpPr>
        <p:spPr>
          <a:xfrm>
            <a:off x="6358467" y="1519640"/>
            <a:ext cx="2433841" cy="136749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Εργαλεία &amp; Πηγές</a:t>
            </a:r>
          </a:p>
          <a:p>
            <a:pPr marL="0" lvl="0" indent="0" algn="l" rtl="0">
              <a:lnSpc>
                <a:spcPct val="100000"/>
              </a:lnSpc>
              <a:spcBef>
                <a:spcPts val="601"/>
              </a:spcBef>
              <a:spcAft>
                <a:spcPts val="0"/>
              </a:spcAft>
              <a:buSzPts val="1800"/>
              <a:buNone/>
            </a:pPr>
            <a:r>
              <a:rPr lang="en-GB" sz="1200" b="1" u="sng" dirty="0" smtClean="0">
                <a:solidFill>
                  <a:schemeClr val="hlink"/>
                </a:solidFill>
                <a:latin typeface="Calibri" panose="020F0502020204030204" pitchFamily="34" charset="0"/>
                <a:cs typeface="Calibri" panose="020F0502020204030204" pitchFamily="34" charset="0"/>
                <a:hlinkClick r:id="rId3"/>
              </a:rPr>
              <a:t>Paper </a:t>
            </a:r>
            <a:r>
              <a:rPr lang="en-GB" sz="1200" b="1" u="sng" dirty="0">
                <a:solidFill>
                  <a:schemeClr val="hlink"/>
                </a:solidFill>
                <a:latin typeface="Calibri" panose="020F0502020204030204" pitchFamily="34" charset="0"/>
                <a:cs typeface="Calibri" panose="020F0502020204030204" pitchFamily="34" charset="0"/>
                <a:hlinkClick r:id="rId3"/>
              </a:rPr>
              <a:t>Bag Drama</a:t>
            </a:r>
            <a:r>
              <a:rPr lang="en-GB" sz="1200" b="1" u="sng" dirty="0">
                <a:latin typeface="Calibri" panose="020F0502020204030204" pitchFamily="34" charset="0"/>
                <a:ea typeface="Raleway Light"/>
                <a:cs typeface="Calibri" panose="020F0502020204030204" pitchFamily="34" charset="0"/>
                <a:sym typeface="Raleway Light"/>
              </a:rPr>
              <a:t/>
            </a:r>
            <a:br>
              <a:rPr lang="en-GB" sz="1200" b="1" u="sng" dirty="0">
                <a:latin typeface="Calibri" panose="020F0502020204030204" pitchFamily="34" charset="0"/>
                <a:ea typeface="Raleway Light"/>
                <a:cs typeface="Calibri" panose="020F0502020204030204" pitchFamily="34" charset="0"/>
                <a:sym typeface="Raleway Light"/>
              </a:rPr>
            </a:br>
            <a:r>
              <a:rPr lang="en-GB" sz="1200" u="sng" dirty="0">
                <a:solidFill>
                  <a:schemeClr val="hlink"/>
                </a:solidFill>
                <a:latin typeface="Calibri" panose="020F0502020204030204" pitchFamily="34" charset="0"/>
                <a:ea typeface="Raleway Light"/>
                <a:cs typeface="Calibri" panose="020F0502020204030204" pitchFamily="34" charset="0"/>
                <a:sym typeface="Raleway Light"/>
                <a:hlinkClick r:id="rId3"/>
              </a:rPr>
              <a:t>www.creativelearningsociety.com/news/paper-bag-drama-weekly-team-builder</a:t>
            </a:r>
            <a:endParaRPr sz="1200" u="sng" dirty="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endParaRPr sz="1200" u="sng" dirty="0">
              <a:latin typeface="+mn-lt"/>
              <a:ea typeface="Raleway Light"/>
              <a:cs typeface="Raleway Light"/>
              <a:sym typeface="Raleway Light"/>
            </a:endParaRPr>
          </a:p>
          <a:p>
            <a:pPr marL="0" lvl="0" indent="0" algn="l" rtl="0">
              <a:lnSpc>
                <a:spcPct val="100000"/>
              </a:lnSpc>
              <a:spcBef>
                <a:spcPts val="601"/>
              </a:spcBef>
              <a:spcAft>
                <a:spcPts val="0"/>
              </a:spcAft>
              <a:buSzPts val="1800"/>
              <a:buNone/>
            </a:pPr>
            <a:endParaRPr sz="1200" dirty="0">
              <a:latin typeface="Raleway Light"/>
              <a:ea typeface="Raleway Light"/>
              <a:cs typeface="Raleway Light"/>
              <a:sym typeface="Raleway Light"/>
            </a:endParaRPr>
          </a:p>
        </p:txBody>
      </p:sp>
      <p:grpSp>
        <p:nvGrpSpPr>
          <p:cNvPr id="155" name="Google Shape;155;p8"/>
          <p:cNvGrpSpPr/>
          <p:nvPr/>
        </p:nvGrpSpPr>
        <p:grpSpPr>
          <a:xfrm>
            <a:off x="7964732" y="329097"/>
            <a:ext cx="977040" cy="722852"/>
            <a:chOff x="5255200" y="3006475"/>
            <a:chExt cx="511700" cy="378575"/>
          </a:xfrm>
        </p:grpSpPr>
        <p:sp>
          <p:nvSpPr>
            <p:cNvPr id="156" name="Google Shape;156;p8"/>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157" name="Google Shape;157;p8"/>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title"/>
          </p:nvPr>
        </p:nvSpPr>
        <p:spPr>
          <a:xfrm>
            <a:off x="512257" y="329101"/>
            <a:ext cx="6866100" cy="525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800"/>
              <a:buNone/>
            </a:pPr>
            <a:r>
              <a:rPr lang="el-GR" sz="1600" b="1" dirty="0" smtClean="0">
                <a:solidFill>
                  <a:schemeClr val="accent1"/>
                </a:solidFill>
                <a:latin typeface="Calibri" panose="020F0502020204030204" pitchFamily="34" charset="0"/>
                <a:ea typeface="Raleway Light"/>
                <a:cs typeface="Calibri" panose="020F0502020204030204" pitchFamily="34" charset="0"/>
                <a:sym typeface="Raleway ExtraLight"/>
              </a:rPr>
              <a:t>Θεωρίες κινήτρων</a:t>
            </a:r>
            <a:endParaRPr sz="1200" b="1" dirty="0">
              <a:solidFill>
                <a:schemeClr val="accent1"/>
              </a:solidFill>
              <a:latin typeface="Calibri" panose="020F0502020204030204" pitchFamily="34" charset="0"/>
              <a:ea typeface="Raleway Light"/>
              <a:cs typeface="Calibri" panose="020F0502020204030204" pitchFamily="34" charset="0"/>
              <a:sym typeface="Raleway Light"/>
            </a:endParaRPr>
          </a:p>
        </p:txBody>
      </p:sp>
      <p:sp>
        <p:nvSpPr>
          <p:cNvPr id="163" name="Google Shape;163;p9"/>
          <p:cNvSpPr txBox="1">
            <a:spLocks noGrp="1"/>
          </p:cNvSpPr>
          <p:nvPr>
            <p:ph type="body" idx="1"/>
          </p:nvPr>
        </p:nvSpPr>
        <p:spPr>
          <a:xfrm>
            <a:off x="404080" y="925895"/>
            <a:ext cx="3313800" cy="3169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601"/>
              </a:spcBef>
              <a:spcAft>
                <a:spcPts val="0"/>
              </a:spcAft>
              <a:buSzPts val="1800"/>
              <a:buNone/>
            </a:pPr>
            <a:r>
              <a:rPr lang="el-GR" sz="1600" dirty="0" smtClean="0">
                <a:solidFill>
                  <a:schemeClr val="lt1"/>
                </a:solidFill>
                <a:highlight>
                  <a:srgbClr val="FFB600"/>
                </a:highlight>
                <a:latin typeface="Calibri" panose="020F0502020204030204" pitchFamily="34" charset="0"/>
                <a:cs typeface="Calibri" panose="020F0502020204030204" pitchFamily="34" charset="0"/>
              </a:rPr>
              <a:t>Συλλογισμοί</a:t>
            </a:r>
            <a:endParaRPr sz="1600" dirty="0">
              <a:solidFill>
                <a:schemeClr val="lt1"/>
              </a:solidFill>
              <a:highlight>
                <a:srgbClr val="FFB600"/>
              </a:highlight>
              <a:latin typeface="Calibri" panose="020F0502020204030204" pitchFamily="34" charset="0"/>
              <a:cs typeface="Calibri" panose="020F0502020204030204" pitchFamily="34" charset="0"/>
            </a:endParaRPr>
          </a:p>
          <a:p>
            <a:pPr marL="285750" lvl="0" indent="-285750" algn="just" rtl="0">
              <a:lnSpc>
                <a:spcPct val="100000"/>
              </a:lnSpc>
              <a:spcBef>
                <a:spcPts val="601"/>
              </a:spcBef>
              <a:spcAft>
                <a:spcPts val="0"/>
              </a:spcAft>
              <a:buSzPts val="1800"/>
              <a:buChar char="▪"/>
            </a:pPr>
            <a:r>
              <a:rPr lang="el-GR" sz="1200" dirty="0" smtClean="0">
                <a:solidFill>
                  <a:schemeClr val="dk1"/>
                </a:solidFill>
                <a:latin typeface="Calibri" panose="020F0502020204030204" pitchFamily="34" charset="0"/>
                <a:cs typeface="Calibri" panose="020F0502020204030204" pitchFamily="34" charset="0"/>
              </a:rPr>
              <a:t>Γιατί είναι τόσο σημαντικό να έχουμε κίνητρα</a:t>
            </a:r>
            <a:r>
              <a:rPr lang="en-GB" sz="1200" dirty="0" smtClean="0">
                <a:solidFill>
                  <a:schemeClr val="dk1"/>
                </a:solidFill>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285750" lvl="0" indent="-285750" algn="just" rtl="0">
              <a:lnSpc>
                <a:spcPct val="100000"/>
              </a:lnSpc>
              <a:spcBef>
                <a:spcPts val="601"/>
              </a:spcBef>
              <a:spcAft>
                <a:spcPts val="0"/>
              </a:spcAft>
              <a:buSzPts val="1800"/>
              <a:buChar char="▪"/>
            </a:pPr>
            <a:r>
              <a:rPr lang="el-GR" sz="1200" dirty="0" smtClean="0">
                <a:solidFill>
                  <a:schemeClr val="dk1"/>
                </a:solidFill>
                <a:latin typeface="Calibri" panose="020F0502020204030204" pitchFamily="34" charset="0"/>
                <a:cs typeface="Calibri" panose="020F0502020204030204" pitchFamily="34" charset="0"/>
              </a:rPr>
              <a:t>Πως μπορεί κάποιος να παραμείνει κινητοποιημένος όταν τα κίνητρα είναι σπάνια</a:t>
            </a:r>
            <a:r>
              <a:rPr lang="en-GB" sz="1200" dirty="0" smtClean="0">
                <a:solidFill>
                  <a:schemeClr val="dk1"/>
                </a:solidFill>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285750" lvl="0" indent="-285750" algn="just" rtl="0">
              <a:lnSpc>
                <a:spcPct val="100000"/>
              </a:lnSpc>
              <a:spcBef>
                <a:spcPts val="601"/>
              </a:spcBef>
              <a:spcAft>
                <a:spcPts val="0"/>
              </a:spcAft>
              <a:buSzPts val="1800"/>
              <a:buChar char="▪"/>
            </a:pPr>
            <a:r>
              <a:rPr lang="el-GR" sz="1200" dirty="0" smtClean="0">
                <a:solidFill>
                  <a:schemeClr val="dk1"/>
                </a:solidFill>
                <a:latin typeface="Calibri" panose="020F0502020204030204" pitchFamily="34" charset="0"/>
                <a:cs typeface="Calibri" panose="020F0502020204030204" pitchFamily="34" charset="0"/>
              </a:rPr>
              <a:t>Για ποιόν λόγο τα ενδογενή κίνητρα είναι ποιο αποτελεσματικά από τα εξωγενή</a:t>
            </a:r>
            <a:r>
              <a:rPr lang="en-GB" sz="1200" dirty="0" smtClean="0">
                <a:solidFill>
                  <a:schemeClr val="dk1"/>
                </a:solidFill>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285750" lvl="0" indent="-285750" algn="just" rtl="0">
              <a:lnSpc>
                <a:spcPct val="100000"/>
              </a:lnSpc>
              <a:spcBef>
                <a:spcPts val="601"/>
              </a:spcBef>
              <a:spcAft>
                <a:spcPts val="0"/>
              </a:spcAft>
              <a:buSzPts val="1800"/>
              <a:buChar char="▪"/>
            </a:pPr>
            <a:r>
              <a:rPr lang="el-GR" sz="1200" dirty="0" smtClean="0">
                <a:solidFill>
                  <a:schemeClr val="dk1"/>
                </a:solidFill>
                <a:latin typeface="Calibri" panose="020F0502020204030204" pitchFamily="34" charset="0"/>
                <a:cs typeface="Calibri" panose="020F0502020204030204" pitchFamily="34" charset="0"/>
              </a:rPr>
              <a:t>Τι είναι αυτό  που συνδέει την κινητοποίηση με την ενδυνάμωση του εαυτού</a:t>
            </a:r>
            <a:r>
              <a:rPr lang="en-US" sz="1200" dirty="0" smtClean="0">
                <a:solidFill>
                  <a:schemeClr val="dk1"/>
                </a:solidFill>
                <a:latin typeface="Calibri" panose="020F0502020204030204" pitchFamily="34" charset="0"/>
                <a:cs typeface="Calibri" panose="020F0502020204030204" pitchFamily="34" charset="0"/>
              </a:rPr>
              <a:t> </a:t>
            </a:r>
            <a:r>
              <a:rPr lang="el-GR" sz="1200" dirty="0" smtClean="0">
                <a:solidFill>
                  <a:schemeClr val="dk1"/>
                </a:solidFill>
                <a:latin typeface="Calibri" panose="020F0502020204030204" pitchFamily="34" charset="0"/>
                <a:cs typeface="Calibri" panose="020F0502020204030204" pitchFamily="34" charset="0"/>
              </a:rPr>
              <a:t>μας</a:t>
            </a:r>
            <a:r>
              <a:rPr lang="en-GB" sz="1200" dirty="0" smtClean="0">
                <a:solidFill>
                  <a:schemeClr val="dk1"/>
                </a:solidFill>
                <a:latin typeface="Calibri" panose="020F0502020204030204" pitchFamily="34" charset="0"/>
                <a:cs typeface="Calibri" panose="020F0502020204030204" pitchFamily="34" charset="0"/>
              </a:rPr>
              <a:t>?</a:t>
            </a:r>
            <a:endParaRPr sz="1200" dirty="0">
              <a:solidFill>
                <a:srgbClr val="FFB600"/>
              </a:solidFill>
              <a:latin typeface="Calibri" panose="020F0502020204030204" pitchFamily="34" charset="0"/>
              <a:cs typeface="Calibri" panose="020F0502020204030204" pitchFamily="34" charset="0"/>
            </a:endParaRPr>
          </a:p>
        </p:txBody>
      </p:sp>
      <p:sp>
        <p:nvSpPr>
          <p:cNvPr id="164" name="Google Shape;164;p9"/>
          <p:cNvSpPr txBox="1">
            <a:spLocks noGrp="1"/>
          </p:cNvSpPr>
          <p:nvPr>
            <p:ph type="body" idx="2"/>
          </p:nvPr>
        </p:nvSpPr>
        <p:spPr>
          <a:xfrm>
            <a:off x="3932141" y="893049"/>
            <a:ext cx="4545300" cy="40422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601"/>
              </a:spcBef>
              <a:spcAft>
                <a:spcPts val="0"/>
              </a:spcAft>
              <a:buSzPts val="1800"/>
              <a:buNone/>
            </a:pPr>
            <a:r>
              <a:rPr lang="el-GR" sz="1400" dirty="0" smtClean="0">
                <a:solidFill>
                  <a:schemeClr val="lt1"/>
                </a:solidFill>
                <a:highlight>
                  <a:srgbClr val="FFB600"/>
                </a:highlight>
                <a:latin typeface="Calibri" panose="020F0502020204030204" pitchFamily="34" charset="0"/>
                <a:cs typeface="Calibri" panose="020F0502020204030204" pitchFamily="34" charset="0"/>
              </a:rPr>
              <a:t>Δράσεις</a:t>
            </a:r>
            <a:endParaRPr sz="1100" dirty="0">
              <a:solidFill>
                <a:schemeClr val="lt1"/>
              </a:solidFill>
              <a:highlight>
                <a:srgbClr val="FFB600"/>
              </a:highlight>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100" dirty="0" smtClean="0">
                <a:solidFill>
                  <a:srgbClr val="FFB600"/>
                </a:solidFill>
                <a:latin typeface="Calibri" panose="020F0502020204030204" pitchFamily="34" charset="0"/>
                <a:cs typeface="Calibri" panose="020F0502020204030204" pitchFamily="34" charset="0"/>
              </a:rPr>
              <a:t>Μετά από αυτήν τη δραστηριότητα θα είσαι σε θέση να καταλάβεις καλύτερα τον εαυτό σου, και να</a:t>
            </a:r>
            <a:r>
              <a:rPr lang="en-US" sz="1100" dirty="0" smtClean="0">
                <a:solidFill>
                  <a:srgbClr val="FFB600"/>
                </a:solidFill>
                <a:latin typeface="Calibri" panose="020F0502020204030204" pitchFamily="34" charset="0"/>
                <a:cs typeface="Calibri" panose="020F0502020204030204" pitchFamily="34" charset="0"/>
              </a:rPr>
              <a:t> </a:t>
            </a:r>
            <a:r>
              <a:rPr lang="el-GR" sz="1100" dirty="0" smtClean="0">
                <a:solidFill>
                  <a:srgbClr val="FFB600"/>
                </a:solidFill>
                <a:latin typeface="Calibri" panose="020F0502020204030204" pitchFamily="34" charset="0"/>
                <a:cs typeface="Calibri" panose="020F0502020204030204" pitchFamily="34" charset="0"/>
              </a:rPr>
              <a:t>δημιουργείς στρατηγικές κινητοποίησης</a:t>
            </a:r>
            <a:r>
              <a:rPr lang="en-GB" sz="1100" dirty="0" smtClean="0">
                <a:solidFill>
                  <a:srgbClr val="FFB600"/>
                </a:solidFill>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100" b="1" dirty="0" smtClean="0">
                <a:latin typeface="Calibri" panose="020F0502020204030204" pitchFamily="34" charset="0"/>
                <a:ea typeface="Raleway"/>
                <a:cs typeface="Calibri" panose="020F0502020204030204" pitchFamily="34" charset="0"/>
                <a:sym typeface="Raleway"/>
              </a:rPr>
              <a:t>Βήμα</a:t>
            </a:r>
            <a:r>
              <a:rPr lang="en-GB" sz="1100" b="1" dirty="0" smtClean="0">
                <a:latin typeface="Calibri" panose="020F0502020204030204" pitchFamily="34" charset="0"/>
                <a:ea typeface="Raleway"/>
                <a:cs typeface="Calibri" panose="020F0502020204030204" pitchFamily="34" charset="0"/>
                <a:sym typeface="Raleway"/>
              </a:rPr>
              <a:t>1</a:t>
            </a:r>
            <a:r>
              <a:rPr lang="en-GB" sz="1100" b="1" dirty="0">
                <a:latin typeface="Calibri" panose="020F0502020204030204" pitchFamily="34" charset="0"/>
                <a:ea typeface="Raleway"/>
                <a:cs typeface="Calibri" panose="020F0502020204030204" pitchFamily="34" charset="0"/>
                <a:sym typeface="Raleway"/>
              </a:rPr>
              <a:t>:</a:t>
            </a:r>
            <a:r>
              <a:rPr lang="en-GB" sz="1100"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Επικεντρώσου σε έναν στόχο τη φορά</a:t>
            </a:r>
            <a:r>
              <a:rPr lang="en-GB" sz="1100" dirty="0" smtClean="0">
                <a:latin typeface="Calibri" panose="020F0502020204030204" pitchFamily="34" charset="0"/>
                <a:cs typeface="Calibri" panose="020F0502020204030204" pitchFamily="34" charset="0"/>
              </a:rPr>
              <a:t>;</a:t>
            </a:r>
            <a:r>
              <a:rPr lang="el-GR" sz="1100"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χώρισε τους στόχους σε μικρότερους και ιεράρχησέ τους. Η συγκέντρωση και η διαύγεια οδηγούν στα καλύτερα δυνατά αποτελέσματα</a:t>
            </a:r>
            <a:r>
              <a:rPr lang="en-GB" sz="1100"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100" b="1" dirty="0" smtClean="0">
                <a:latin typeface="Calibri" panose="020F0502020204030204" pitchFamily="34" charset="0"/>
                <a:ea typeface="Raleway"/>
                <a:cs typeface="Calibri" panose="020F0502020204030204" pitchFamily="34" charset="0"/>
                <a:sym typeface="Raleway"/>
              </a:rPr>
              <a:t>Βήμα</a:t>
            </a:r>
            <a:r>
              <a:rPr lang="en-GB" sz="1100" b="1" dirty="0" smtClean="0">
                <a:latin typeface="Calibri" panose="020F0502020204030204" pitchFamily="34" charset="0"/>
                <a:ea typeface="Raleway"/>
                <a:cs typeface="Calibri" panose="020F0502020204030204" pitchFamily="34" charset="0"/>
                <a:sym typeface="Raleway"/>
              </a:rPr>
              <a:t>2</a:t>
            </a:r>
            <a:r>
              <a:rPr lang="en-GB" sz="1100" b="1" dirty="0">
                <a:latin typeface="Calibri" panose="020F0502020204030204" pitchFamily="34" charset="0"/>
                <a:ea typeface="Raleway"/>
                <a:cs typeface="Calibri" panose="020F0502020204030204" pitchFamily="34" charset="0"/>
                <a:sym typeface="Raleway"/>
              </a:rPr>
              <a:t>:</a:t>
            </a:r>
            <a:r>
              <a:rPr lang="en-GB" sz="1100"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Δημιούργησε μια λίστα από ισχυρά κίνητρα τα οποία θα σε βοηθήσουν να πετύχεις τους στόχους σου</a:t>
            </a:r>
            <a:r>
              <a:rPr lang="en-GB" sz="1100" dirty="0" smtClean="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Εστίασε την προσοχή σου όχι μόνο στα θετικά αλλά και τις δυσκολίες που θα συναντήσεις στην πορεία. Θα σε βοηθούσε αρκετά να καταγράψεις με ποιους τρόπους θα μπορούσες να προσπεράσεις αυτά τα εμπόδια, ώστε να βρεις την σωστή ισορροπία διατηρώντας την επαφή σου με την πραγματικότητα.</a:t>
            </a:r>
          </a:p>
          <a:p>
            <a:pPr marL="0" lvl="0" indent="0" algn="just" rtl="0">
              <a:lnSpc>
                <a:spcPct val="100000"/>
              </a:lnSpc>
              <a:spcBef>
                <a:spcPts val="601"/>
              </a:spcBef>
              <a:spcAft>
                <a:spcPts val="0"/>
              </a:spcAft>
              <a:buSzPts val="1800"/>
              <a:buNone/>
            </a:pPr>
            <a:r>
              <a:rPr lang="el-GR" sz="1100" b="1" dirty="0" smtClean="0">
                <a:latin typeface="Calibri" panose="020F0502020204030204" pitchFamily="34" charset="0"/>
                <a:cs typeface="Calibri" panose="020F0502020204030204" pitchFamily="34" charset="0"/>
                <a:sym typeface="Raleway"/>
              </a:rPr>
              <a:t>Βήμα</a:t>
            </a:r>
            <a:r>
              <a:rPr lang="en-GB" sz="1100" b="1" dirty="0" smtClean="0">
                <a:latin typeface="Calibri" panose="020F0502020204030204" pitchFamily="34" charset="0"/>
                <a:ea typeface="Raleway"/>
                <a:cs typeface="Calibri" panose="020F0502020204030204" pitchFamily="34" charset="0"/>
                <a:sym typeface="Raleway"/>
              </a:rPr>
              <a:t>3</a:t>
            </a:r>
            <a:r>
              <a:rPr lang="en-GB" sz="1100" b="1" dirty="0">
                <a:latin typeface="Calibri" panose="020F0502020204030204" pitchFamily="34" charset="0"/>
                <a:ea typeface="Raleway"/>
                <a:cs typeface="Calibri" panose="020F0502020204030204" pitchFamily="34" charset="0"/>
                <a:sym typeface="Raleway"/>
              </a:rPr>
              <a:t>:</a:t>
            </a:r>
            <a:r>
              <a:rPr lang="en-GB" sz="1100"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Διάλεξε πως θα επιβραβεύσεις τον εαυτό σου κάθε φορά που θα πετυχαίνεις έναν μεγαλύτερο ή μικρότερο στόχο</a:t>
            </a:r>
            <a:r>
              <a:rPr lang="en-GB" sz="1100"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100" b="1" dirty="0" smtClean="0">
                <a:latin typeface="Calibri" panose="020F0502020204030204" pitchFamily="34" charset="0"/>
                <a:ea typeface="Raleway"/>
                <a:cs typeface="Calibri" panose="020F0502020204030204" pitchFamily="34" charset="0"/>
                <a:sym typeface="Raleway"/>
              </a:rPr>
              <a:t>Βήμα</a:t>
            </a:r>
            <a:r>
              <a:rPr lang="en-GB" sz="1100" b="1" dirty="0" smtClean="0">
                <a:latin typeface="Calibri" panose="020F0502020204030204" pitchFamily="34" charset="0"/>
                <a:ea typeface="Raleway"/>
                <a:cs typeface="Calibri" panose="020F0502020204030204" pitchFamily="34" charset="0"/>
                <a:sym typeface="Raleway"/>
              </a:rPr>
              <a:t>4</a:t>
            </a:r>
            <a:r>
              <a:rPr lang="en-GB" sz="1100" b="1" dirty="0">
                <a:latin typeface="Calibri" panose="020F0502020204030204" pitchFamily="34" charset="0"/>
                <a:ea typeface="Raleway"/>
                <a:cs typeface="Calibri" panose="020F0502020204030204" pitchFamily="34" charset="0"/>
                <a:sym typeface="Raleway"/>
              </a:rPr>
              <a:t>:</a:t>
            </a:r>
            <a:r>
              <a:rPr lang="en-GB" sz="1100"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Μην αφήνεις τις αρνητικές σκέψεις να σαμποτάρουν τους στόχους σου. Βρες τρόπο να αντιμετωπίζεις τις αρνητικές σκέψεις που σε μπλοκάρουν, διότι όταν αλλάζουμε τον τρόπο που αντιμετωπίζουμε τα πράγματα αλλάζουν μαζί και τα συναισθήματα που βιώνουμε</a:t>
            </a:r>
            <a:r>
              <a:rPr lang="en-GB" sz="1100"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grpSp>
        <p:nvGrpSpPr>
          <p:cNvPr id="165" name="Google Shape;165;p9"/>
          <p:cNvGrpSpPr/>
          <p:nvPr/>
        </p:nvGrpSpPr>
        <p:grpSpPr>
          <a:xfrm>
            <a:off x="7964732" y="329097"/>
            <a:ext cx="977040" cy="722852"/>
            <a:chOff x="5255200" y="3006475"/>
            <a:chExt cx="511700" cy="378575"/>
          </a:xfrm>
        </p:grpSpPr>
        <p:sp>
          <p:nvSpPr>
            <p:cNvPr id="166" name="Google Shape;166;p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167" name="Google Shape;167;p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txBox="1">
            <a:spLocks noGrp="1"/>
          </p:cNvSpPr>
          <p:nvPr>
            <p:ph type="ctrTitle"/>
          </p:nvPr>
        </p:nvSpPr>
        <p:spPr>
          <a:xfrm>
            <a:off x="685802" y="3287213"/>
            <a:ext cx="77724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6000"/>
              <a:buNone/>
            </a:pPr>
            <a:r>
              <a:rPr lang="el-GR" b="1" dirty="0" smtClean="0">
                <a:solidFill>
                  <a:schemeClr val="dk1"/>
                </a:solidFill>
                <a:latin typeface="Calibri" panose="020F0502020204030204" pitchFamily="34" charset="0"/>
                <a:cs typeface="Calibri" panose="020F0502020204030204" pitchFamily="34" charset="0"/>
                <a:sym typeface="Raleway Thin"/>
              </a:rPr>
              <a:t>Αυτοεκτίμηση</a:t>
            </a:r>
            <a:r>
              <a:rPr lang="en-GB" b="1" dirty="0" smtClean="0">
                <a:solidFill>
                  <a:schemeClr val="dk1"/>
                </a:solidFill>
                <a:latin typeface="Calibri" panose="020F0502020204030204" pitchFamily="34" charset="0"/>
                <a:cs typeface="Calibri" panose="020F0502020204030204" pitchFamily="34" charset="0"/>
                <a:sym typeface="Raleway Thin"/>
              </a:rPr>
              <a:t> </a:t>
            </a:r>
            <a:r>
              <a:rPr lang="en-GB" b="1" dirty="0">
                <a:solidFill>
                  <a:schemeClr val="dk1"/>
                </a:solidFill>
                <a:latin typeface="Calibri" panose="020F0502020204030204" pitchFamily="34" charset="0"/>
                <a:cs typeface="Calibri" panose="020F0502020204030204" pitchFamily="34" charset="0"/>
                <a:sym typeface="Raleway Thin"/>
              </a:rPr>
              <a:t>vs </a:t>
            </a:r>
            <a:br>
              <a:rPr lang="en-GB" b="1" dirty="0">
                <a:solidFill>
                  <a:schemeClr val="dk1"/>
                </a:solidFill>
                <a:latin typeface="Calibri" panose="020F0502020204030204" pitchFamily="34" charset="0"/>
                <a:cs typeface="Calibri" panose="020F0502020204030204" pitchFamily="34" charset="0"/>
                <a:sym typeface="Raleway Thin"/>
              </a:rPr>
            </a:br>
            <a:r>
              <a:rPr lang="el-GR" b="1" dirty="0" smtClean="0">
                <a:solidFill>
                  <a:schemeClr val="dk1"/>
                </a:solidFill>
                <a:latin typeface="Calibri" panose="020F0502020204030204" pitchFamily="34" charset="0"/>
                <a:cs typeface="Calibri" panose="020F0502020204030204" pitchFamily="34" charset="0"/>
                <a:sym typeface="Raleway Thin"/>
              </a:rPr>
              <a:t>Αυτοπεποίθηση</a:t>
            </a:r>
            <a:endParaRPr b="1" dirty="0">
              <a:solidFill>
                <a:schemeClr val="dk1"/>
              </a:solidFill>
              <a:latin typeface="Calibri" panose="020F0502020204030204" pitchFamily="34" charset="0"/>
              <a:cs typeface="Calibri" panose="020F0502020204030204" pitchFamily="34" charset="0"/>
              <a:sym typeface="Raleway Thin"/>
            </a:endParaRPr>
          </a:p>
        </p:txBody>
      </p:sp>
      <p:pic>
        <p:nvPicPr>
          <p:cNvPr id="173" name="Google Shape;173;p10"/>
          <p:cNvPicPr preferRelativeResize="0"/>
          <p:nvPr/>
        </p:nvPicPr>
        <p:blipFill rotWithShape="1">
          <a:blip r:embed="rId3">
            <a:alphaModFix/>
          </a:blip>
          <a:srcRect/>
          <a:stretch/>
        </p:blipFill>
        <p:spPr>
          <a:xfrm>
            <a:off x="7489247" y="389614"/>
            <a:ext cx="1263188" cy="13193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a:spLocks noGrp="1"/>
          </p:cNvSpPr>
          <p:nvPr>
            <p:ph type="title"/>
          </p:nvPr>
        </p:nvSpPr>
        <p:spPr>
          <a:xfrm>
            <a:off x="541001" y="558411"/>
            <a:ext cx="8069598" cy="16528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3600" dirty="0" smtClean="0">
                <a:latin typeface="Calibri" panose="020F0502020204030204" pitchFamily="34" charset="0"/>
                <a:cs typeface="Calibri" panose="020F0502020204030204" pitchFamily="34" charset="0"/>
              </a:rPr>
              <a:t>Τι γνωρίζετε σχετικά με την</a:t>
            </a:r>
            <a:r>
              <a:rPr lang="en-GB" sz="3600" dirty="0" smtClean="0">
                <a:latin typeface="Calibri" panose="020F0502020204030204" pitchFamily="34" charset="0"/>
                <a:ea typeface="Raleway ExtraLight"/>
                <a:cs typeface="Calibri" panose="020F0502020204030204" pitchFamily="34" charset="0"/>
                <a:sym typeface="Raleway ExtraLight"/>
              </a:rPr>
              <a:t> </a:t>
            </a:r>
            <a:r>
              <a:rPr lang="en-GB" sz="3600" dirty="0">
                <a:solidFill>
                  <a:srgbClr val="FFB600"/>
                </a:solidFill>
                <a:latin typeface="Calibri" panose="020F0502020204030204" pitchFamily="34" charset="0"/>
                <a:ea typeface="Raleway ExtraLight"/>
                <a:cs typeface="Calibri" panose="020F0502020204030204" pitchFamily="34" charset="0"/>
                <a:sym typeface="Raleway ExtraLight"/>
              </a:rPr>
              <a:t/>
            </a:r>
            <a:br>
              <a:rPr lang="en-GB" sz="3600" dirty="0">
                <a:solidFill>
                  <a:srgbClr val="FFB600"/>
                </a:solidFill>
                <a:latin typeface="Calibri" panose="020F0502020204030204" pitchFamily="34" charset="0"/>
                <a:ea typeface="Raleway ExtraLight"/>
                <a:cs typeface="Calibri" panose="020F0502020204030204" pitchFamily="34" charset="0"/>
                <a:sym typeface="Raleway ExtraLight"/>
              </a:rPr>
            </a:br>
            <a:r>
              <a:rPr lang="el-GR" sz="3600" dirty="0" smtClean="0">
                <a:solidFill>
                  <a:srgbClr val="FFB600"/>
                </a:solidFill>
                <a:latin typeface="Calibri" panose="020F0502020204030204" pitchFamily="34" charset="0"/>
                <a:ea typeface="Raleway ExtraLight"/>
                <a:cs typeface="Calibri" panose="020F0502020204030204" pitchFamily="34" charset="0"/>
                <a:sym typeface="Raleway ExtraLight"/>
              </a:rPr>
              <a:t>ΑΥΤΟΕΚΤΙΜΗΣΗ</a:t>
            </a:r>
            <a:r>
              <a:rPr lang="en-GB" sz="3600" dirty="0" smtClean="0">
                <a:solidFill>
                  <a:srgbClr val="FFB600"/>
                </a:solidFill>
                <a:latin typeface="Calibri" panose="020F0502020204030204" pitchFamily="34" charset="0"/>
                <a:ea typeface="Raleway ExtraLight"/>
                <a:cs typeface="Calibri" panose="020F0502020204030204" pitchFamily="34" charset="0"/>
                <a:sym typeface="Raleway ExtraLight"/>
              </a:rPr>
              <a:t>:</a:t>
            </a:r>
            <a:r>
              <a:rPr lang="en-GB" sz="3600" dirty="0">
                <a:solidFill>
                  <a:srgbClr val="FFB600"/>
                </a:solidFill>
                <a:latin typeface="Calibri" panose="020F0502020204030204" pitchFamily="34" charset="0"/>
                <a:ea typeface="Raleway ExtraLight"/>
                <a:cs typeface="Calibri" panose="020F0502020204030204" pitchFamily="34" charset="0"/>
                <a:sym typeface="Raleway ExtraLight"/>
              </a:rPr>
              <a:t/>
            </a:r>
            <a:br>
              <a:rPr lang="en-GB" sz="3600" dirty="0">
                <a:solidFill>
                  <a:srgbClr val="FFB600"/>
                </a:solidFill>
                <a:latin typeface="Calibri" panose="020F0502020204030204" pitchFamily="34" charset="0"/>
                <a:ea typeface="Raleway ExtraLight"/>
                <a:cs typeface="Calibri" panose="020F0502020204030204" pitchFamily="34" charset="0"/>
                <a:sym typeface="Raleway ExtraLight"/>
              </a:rPr>
            </a:br>
            <a:r>
              <a:rPr lang="en-GB" sz="2000" dirty="0">
                <a:solidFill>
                  <a:srgbClr val="FFB600"/>
                </a:solidFill>
                <a:latin typeface="Raleway ExtraLight"/>
                <a:ea typeface="Raleway ExtraLight"/>
                <a:cs typeface="Raleway ExtraLight"/>
                <a:sym typeface="Raleway ExtraLight"/>
              </a:rPr>
              <a:t/>
            </a:r>
            <a:br>
              <a:rPr lang="en-GB" sz="2000" dirty="0">
                <a:solidFill>
                  <a:srgbClr val="FFB600"/>
                </a:solidFill>
                <a:latin typeface="Raleway ExtraLight"/>
                <a:ea typeface="Raleway ExtraLight"/>
                <a:cs typeface="Raleway ExtraLight"/>
                <a:sym typeface="Raleway ExtraLight"/>
              </a:rPr>
            </a:br>
            <a:r>
              <a:rPr lang="en-GB" sz="3600" dirty="0">
                <a:solidFill>
                  <a:srgbClr val="FFB600"/>
                </a:solidFill>
                <a:latin typeface="Raleway ExtraLight"/>
                <a:ea typeface="Raleway ExtraLight"/>
                <a:cs typeface="Raleway ExtraLight"/>
                <a:sym typeface="Raleway ExtraLight"/>
              </a:rPr>
              <a:t/>
            </a:r>
            <a:br>
              <a:rPr lang="en-GB" sz="3600" dirty="0">
                <a:solidFill>
                  <a:srgbClr val="FFB600"/>
                </a:solidFill>
                <a:latin typeface="Raleway ExtraLight"/>
                <a:ea typeface="Raleway ExtraLight"/>
                <a:cs typeface="Raleway ExtraLight"/>
                <a:sym typeface="Raleway ExtraLight"/>
              </a:rPr>
            </a:br>
            <a:endParaRPr sz="3600" dirty="0">
              <a:solidFill>
                <a:srgbClr val="FFB600"/>
              </a:solidFill>
              <a:latin typeface="Raleway ExtraLight"/>
              <a:ea typeface="Raleway ExtraLight"/>
              <a:cs typeface="Raleway ExtraLight"/>
              <a:sym typeface="Raleway ExtraLight"/>
            </a:endParaRPr>
          </a:p>
        </p:txBody>
      </p:sp>
      <p:sp>
        <p:nvSpPr>
          <p:cNvPr id="179" name="Google Shape;179;p11"/>
          <p:cNvSpPr txBox="1">
            <a:spLocks noGrp="1"/>
          </p:cNvSpPr>
          <p:nvPr>
            <p:ph type="body" idx="1"/>
          </p:nvPr>
        </p:nvSpPr>
        <p:spPr>
          <a:xfrm>
            <a:off x="541001" y="2067414"/>
            <a:ext cx="8172176" cy="2598697"/>
          </a:xfrm>
          <a:prstGeom prst="rect">
            <a:avLst/>
          </a:prstGeom>
          <a:noFill/>
          <a:ln>
            <a:noFill/>
          </a:ln>
        </p:spPr>
        <p:txBody>
          <a:bodyPr spcFirstLastPara="1" wrap="square" lIns="91425" tIns="91425" rIns="91425" bIns="91425" anchor="t" anchorCtr="0">
            <a:noAutofit/>
          </a:bodyPr>
          <a:lstStyle/>
          <a:p>
            <a:pPr marL="114302" lvl="0" indent="0" algn="l" rtl="0">
              <a:lnSpc>
                <a:spcPct val="100000"/>
              </a:lnSpc>
              <a:spcBef>
                <a:spcPts val="601"/>
              </a:spcBef>
              <a:spcAft>
                <a:spcPts val="0"/>
              </a:spcAft>
              <a:buSzPts val="1800"/>
              <a:buNone/>
            </a:pPr>
            <a:r>
              <a:rPr lang="el-GR" sz="1400" dirty="0" smtClean="0">
                <a:latin typeface="Calibri" panose="020F0502020204030204" pitchFamily="34" charset="0"/>
                <a:cs typeface="Calibri" panose="020F0502020204030204" pitchFamily="34" charset="0"/>
              </a:rPr>
              <a:t>Ορίζεται ως οι ‘’Αξιολογικές κρίσεις που θέτει ο καθένας για τον εαυτό του</a:t>
            </a:r>
            <a:r>
              <a:rPr lang="en-GB" sz="1400"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14302" lvl="0" indent="0" algn="l" rtl="0">
              <a:lnSpc>
                <a:spcPct val="100000"/>
              </a:lnSpc>
              <a:spcBef>
                <a:spcPts val="601"/>
              </a:spcBef>
              <a:spcAft>
                <a:spcPts val="0"/>
              </a:spcAft>
              <a:buSzPts val="1800"/>
              <a:buNone/>
            </a:pPr>
            <a:r>
              <a:rPr lang="el-GR" sz="1400" dirty="0" smtClean="0">
                <a:latin typeface="Calibri" panose="020F0502020204030204" pitchFamily="34" charset="0"/>
                <a:cs typeface="Calibri" panose="020F0502020204030204" pitchFamily="34" charset="0"/>
              </a:rPr>
              <a:t>Ορίζεται και ως αποτέλεσμα της σχέσης μας με άλλους ανθρώπους και μπορεί να καθοριστεί και με το τι πιστεύουν οι υπόλοιποι για εμάς</a:t>
            </a:r>
            <a:r>
              <a:rPr lang="en-GB" sz="1400"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14302" lvl="0" indent="0" algn="l" rtl="0">
              <a:lnSpc>
                <a:spcPct val="100000"/>
              </a:lnSpc>
              <a:spcBef>
                <a:spcPts val="601"/>
              </a:spcBef>
              <a:spcAft>
                <a:spcPts val="0"/>
              </a:spcAft>
              <a:buSzPts val="1800"/>
              <a:buNone/>
            </a:pPr>
            <a:endParaRPr sz="1400" dirty="0">
              <a:latin typeface="Calibri" panose="020F0502020204030204" pitchFamily="34" charset="0"/>
              <a:cs typeface="Calibri" panose="020F0502020204030204" pitchFamily="34" charset="0"/>
            </a:endParaRPr>
          </a:p>
          <a:p>
            <a:pPr marL="114302" lvl="0" indent="0" algn="l" rtl="0">
              <a:lnSpc>
                <a:spcPct val="100000"/>
              </a:lnSpc>
              <a:spcBef>
                <a:spcPts val="601"/>
              </a:spcBef>
              <a:spcAft>
                <a:spcPts val="0"/>
              </a:spcAft>
              <a:buSzPts val="1800"/>
              <a:buNone/>
            </a:pPr>
            <a:r>
              <a:rPr lang="el-GR" sz="1400" dirty="0" smtClean="0">
                <a:solidFill>
                  <a:srgbClr val="FFB600"/>
                </a:solidFill>
                <a:latin typeface="Calibri" panose="020F0502020204030204" pitchFamily="34" charset="0"/>
                <a:cs typeface="Calibri" panose="020F0502020204030204" pitchFamily="34" charset="0"/>
              </a:rPr>
              <a:t>Η ΑΥΤΟΕΚΤΙΜΗΣΗ ΕΙΝΑΙ ΚΑΤΙ ΠΟΥ ΠΡΕΠΕΙ ΝΑ ΧΤΙΖΕΤΑΙ ΜΕΡΑ ΜΕ ΤΗΝ ΜΕΡΑ</a:t>
            </a:r>
            <a:r>
              <a:rPr lang="en-GB" sz="1400" dirty="0" smtClean="0">
                <a:solidFill>
                  <a:srgbClr val="FFB600"/>
                </a:solidFill>
                <a:latin typeface="Calibri" panose="020F0502020204030204" pitchFamily="34" charset="0"/>
                <a:cs typeface="Calibri" panose="020F0502020204030204" pitchFamily="34" charset="0"/>
              </a:rPr>
              <a:t>!</a:t>
            </a:r>
            <a:endParaRPr sz="1300" dirty="0">
              <a:latin typeface="Calibri" panose="020F0502020204030204" pitchFamily="34" charset="0"/>
              <a:cs typeface="Calibri" panose="020F0502020204030204" pitchFamily="34" charset="0"/>
            </a:endParaRPr>
          </a:p>
        </p:txBody>
      </p:sp>
      <p:sp>
        <p:nvSpPr>
          <p:cNvPr id="180" name="Google Shape;180;p11"/>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txBox="1">
            <a:spLocks noGrp="1"/>
          </p:cNvSpPr>
          <p:nvPr>
            <p:ph type="body" idx="1"/>
          </p:nvPr>
        </p:nvSpPr>
        <p:spPr>
          <a:xfrm>
            <a:off x="412500" y="350825"/>
            <a:ext cx="3062100" cy="4145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601"/>
              </a:spcBef>
              <a:spcAft>
                <a:spcPts val="0"/>
              </a:spcAft>
              <a:buSzPts val="1800"/>
              <a:buNone/>
            </a:pPr>
            <a:endParaRPr sz="1400" dirty="0">
              <a:solidFill>
                <a:srgbClr val="FFB600"/>
              </a:solidFill>
            </a:endParaRPr>
          </a:p>
          <a:p>
            <a:pPr marL="0" lvl="0" indent="0" algn="just" rtl="0">
              <a:lnSpc>
                <a:spcPct val="100000"/>
              </a:lnSpc>
              <a:spcBef>
                <a:spcPts val="601"/>
              </a:spcBef>
              <a:spcAft>
                <a:spcPts val="0"/>
              </a:spcAft>
              <a:buSzPts val="1800"/>
              <a:buNone/>
            </a:pPr>
            <a:r>
              <a:rPr lang="el-GR" sz="1400" dirty="0" smtClean="0">
                <a:solidFill>
                  <a:srgbClr val="FFB600"/>
                </a:solidFill>
                <a:latin typeface="Calibri" panose="020F0502020204030204" pitchFamily="34" charset="0"/>
                <a:cs typeface="Calibri" panose="020F0502020204030204" pitchFamily="34" charset="0"/>
              </a:rPr>
              <a:t>ΑΥΤΟΠΕΠΟΙΘΗΣΗ</a:t>
            </a:r>
            <a:endParaRPr sz="1400" dirty="0">
              <a:solidFill>
                <a:srgbClr val="FFB600"/>
              </a:solidFill>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400" dirty="0" smtClean="0">
                <a:latin typeface="Calibri" panose="020F0502020204030204" pitchFamily="34" charset="0"/>
                <a:cs typeface="Calibri" panose="020F0502020204030204" pitchFamily="34" charset="0"/>
              </a:rPr>
              <a:t>Η ύπαρξη αυτοπεποίθησης σημαίνει ότι το άτομο πιστεύει πως μπορεί να αντιμετωπίσει καταστάσεις. </a:t>
            </a:r>
            <a:r>
              <a:rPr lang="el-GR" sz="1400" dirty="0">
                <a:latin typeface="Calibri" panose="020F0502020204030204" pitchFamily="34" charset="0"/>
                <a:cs typeface="Calibri" panose="020F0502020204030204" pitchFamily="34" charset="0"/>
              </a:rPr>
              <a:t>Δ</a:t>
            </a:r>
            <a:r>
              <a:rPr lang="el-GR" sz="1400" dirty="0" smtClean="0">
                <a:latin typeface="Calibri" panose="020F0502020204030204" pitchFamily="34" charset="0"/>
                <a:cs typeface="Calibri" panose="020F0502020204030204" pitchFamily="34" charset="0"/>
              </a:rPr>
              <a:t>ιαφέρει από την αυτοεκτίμηση η οποία σημαίνει </a:t>
            </a:r>
            <a:r>
              <a:rPr lang="en-GB" sz="1400" dirty="0" smtClean="0">
                <a:latin typeface="Calibri" panose="020F0502020204030204" pitchFamily="34" charset="0"/>
                <a:cs typeface="Calibri" panose="020F0502020204030204" pitchFamily="34" charset="0"/>
              </a:rPr>
              <a:t> </a:t>
            </a:r>
            <a:r>
              <a:rPr lang="el-GR" sz="1400" dirty="0" smtClean="0">
                <a:latin typeface="Calibri" panose="020F0502020204030204" pitchFamily="34" charset="0"/>
                <a:cs typeface="Calibri" panose="020F0502020204030204" pitchFamily="34" charset="0"/>
              </a:rPr>
              <a:t>τη θετική αξιολόγηση των χαρακτηριστικών της προσωπικότητας</a:t>
            </a:r>
            <a:r>
              <a:rPr lang="en-GB" sz="1400" dirty="0" smtClean="0">
                <a:latin typeface="Calibri" panose="020F0502020204030204" pitchFamily="34" charset="0"/>
                <a:cs typeface="Calibri" panose="020F0502020204030204" pitchFamily="34" charset="0"/>
              </a:rPr>
              <a:t>. </a:t>
            </a:r>
            <a:endParaRPr sz="1400"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400" dirty="0" smtClean="0">
                <a:latin typeface="Calibri" panose="020F0502020204030204" pitchFamily="34" charset="0"/>
                <a:cs typeface="Calibri" panose="020F0502020204030204" pitchFamily="34" charset="0"/>
              </a:rPr>
              <a:t>Και οι δυο έννοιες περιλαμβάνουν θετική αντιμετώπιση του εαυτού καθώς και σταθερότητα στην αντιμετώπιση απρόσμενων συμβάντων και δυσκολιών.</a:t>
            </a:r>
          </a:p>
          <a:p>
            <a:pPr marL="0" lvl="0" indent="0" algn="just" rtl="0">
              <a:lnSpc>
                <a:spcPct val="100000"/>
              </a:lnSpc>
              <a:spcBef>
                <a:spcPts val="601"/>
              </a:spcBef>
              <a:spcAft>
                <a:spcPts val="0"/>
              </a:spcAft>
              <a:buSzPts val="1800"/>
              <a:buNone/>
            </a:pPr>
            <a:r>
              <a:rPr lang="el-GR" sz="1400" dirty="0" smtClean="0">
                <a:latin typeface="Calibri" panose="020F0502020204030204" pitchFamily="34" charset="0"/>
                <a:cs typeface="Calibri" panose="020F0502020204030204" pitchFamily="34" charset="0"/>
              </a:rPr>
              <a:t>Το συναίσθημα της αυτοπεποίθησης βοηθά στη διαχείριση δυσκολιών, καθώς και στην διαδικασία του  να μαθαίνει κανείς μέσα από τις αποτυχίες του</a:t>
            </a:r>
            <a:r>
              <a:rPr lang="el-GR" sz="1400" dirty="0" smtClean="0">
                <a:latin typeface="+mn-lt"/>
              </a:rPr>
              <a:t>.</a:t>
            </a:r>
            <a:endParaRPr sz="1400" dirty="0">
              <a:solidFill>
                <a:srgbClr val="FFB600"/>
              </a:solidFill>
              <a:latin typeface="+mn-lt"/>
            </a:endParaRPr>
          </a:p>
        </p:txBody>
      </p:sp>
      <p:sp>
        <p:nvSpPr>
          <p:cNvPr id="186" name="Google Shape;186;p12"/>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187" name="Google Shape;187;p12"/>
          <p:cNvSpPr/>
          <p:nvPr/>
        </p:nvSpPr>
        <p:spPr>
          <a:xfrm>
            <a:off x="4794956" y="2414466"/>
            <a:ext cx="2711939" cy="867832"/>
          </a:xfrm>
          <a:prstGeom prst="ellipse">
            <a:avLst/>
          </a:prstGeom>
          <a:solidFill>
            <a:schemeClr val="accent1"/>
          </a:solidFill>
          <a:ln w="25400" cap="flat" cmpd="sng">
            <a:solidFill>
              <a:srgbClr val="BA84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l-GR" dirty="0" smtClean="0">
                <a:solidFill>
                  <a:schemeClr val="lt1"/>
                </a:solidFill>
                <a:latin typeface="Calibri" panose="020F0502020204030204" pitchFamily="34" charset="0"/>
                <a:cs typeface="Calibri" panose="020F0502020204030204" pitchFamily="34" charset="0"/>
              </a:rPr>
              <a:t>Αυτοπεποίθηση</a:t>
            </a:r>
            <a:endParaRPr sz="1400" b="0" i="0" u="none" strike="noStrike" cap="none" dirty="0">
              <a:solidFill>
                <a:schemeClr val="lt1"/>
              </a:solidFill>
              <a:latin typeface="Calibri" panose="020F0502020204030204" pitchFamily="34" charset="0"/>
              <a:cs typeface="Calibri" panose="020F0502020204030204" pitchFamily="34" charset="0"/>
              <a:sym typeface="Arial"/>
            </a:endParaRPr>
          </a:p>
        </p:txBody>
      </p:sp>
      <p:sp>
        <p:nvSpPr>
          <p:cNvPr id="188" name="Google Shape;188;p12"/>
          <p:cNvSpPr/>
          <p:nvPr/>
        </p:nvSpPr>
        <p:spPr>
          <a:xfrm>
            <a:off x="5266918" y="1696212"/>
            <a:ext cx="1768014" cy="867832"/>
          </a:xfrm>
          <a:prstGeom prst="ellipse">
            <a:avLst/>
          </a:prstGeom>
          <a:solidFill>
            <a:schemeClr val="accent1"/>
          </a:solidFill>
          <a:ln w="25400" cap="flat" cmpd="sng">
            <a:solidFill>
              <a:srgbClr val="BA84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l-GR" sz="1200" dirty="0" smtClean="0">
                <a:solidFill>
                  <a:schemeClr val="lt1"/>
                </a:solidFill>
                <a:latin typeface="Calibri" panose="020F0502020204030204" pitchFamily="34" charset="0"/>
                <a:cs typeface="Calibri" panose="020F0502020204030204" pitchFamily="34" charset="0"/>
              </a:rPr>
              <a:t>Συμπεριφορά</a:t>
            </a:r>
            <a:endParaRPr sz="1200" b="0" i="0" u="none" strike="noStrike" cap="none" dirty="0">
              <a:solidFill>
                <a:schemeClr val="lt1"/>
              </a:solidFill>
              <a:latin typeface="Calibri" panose="020F0502020204030204" pitchFamily="34" charset="0"/>
              <a:cs typeface="Calibri" panose="020F0502020204030204" pitchFamily="34" charset="0"/>
              <a:sym typeface="Arial"/>
            </a:endParaRPr>
          </a:p>
        </p:txBody>
      </p:sp>
      <p:sp>
        <p:nvSpPr>
          <p:cNvPr id="189" name="Google Shape;189;p12"/>
          <p:cNvSpPr/>
          <p:nvPr/>
        </p:nvSpPr>
        <p:spPr>
          <a:xfrm>
            <a:off x="6295618" y="3119768"/>
            <a:ext cx="1768014" cy="867832"/>
          </a:xfrm>
          <a:prstGeom prst="ellipse">
            <a:avLst/>
          </a:prstGeom>
          <a:solidFill>
            <a:schemeClr val="accent1"/>
          </a:solidFill>
          <a:ln w="25400" cap="flat" cmpd="sng">
            <a:solidFill>
              <a:srgbClr val="BA84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l-GR" dirty="0" smtClean="0">
                <a:solidFill>
                  <a:schemeClr val="lt1"/>
                </a:solidFill>
                <a:latin typeface="Calibri" panose="020F0502020204030204" pitchFamily="34" charset="0"/>
                <a:cs typeface="Calibri" panose="020F0502020204030204" pitchFamily="34" charset="0"/>
              </a:rPr>
              <a:t>Στάση σώματος</a:t>
            </a:r>
            <a:endParaRPr sz="1400" b="0" i="0" u="none" strike="noStrike" cap="none" dirty="0">
              <a:solidFill>
                <a:schemeClr val="lt1"/>
              </a:solidFill>
              <a:latin typeface="Calibri" panose="020F0502020204030204" pitchFamily="34" charset="0"/>
              <a:cs typeface="Calibri" panose="020F0502020204030204" pitchFamily="34" charset="0"/>
              <a:sym typeface="Arial"/>
            </a:endParaRPr>
          </a:p>
        </p:txBody>
      </p:sp>
      <p:sp>
        <p:nvSpPr>
          <p:cNvPr id="190" name="Google Shape;190;p12"/>
          <p:cNvSpPr/>
          <p:nvPr/>
        </p:nvSpPr>
        <p:spPr>
          <a:xfrm>
            <a:off x="3536197" y="2191032"/>
            <a:ext cx="1768014" cy="867832"/>
          </a:xfrm>
          <a:prstGeom prst="ellipse">
            <a:avLst/>
          </a:prstGeom>
          <a:solidFill>
            <a:schemeClr val="accent1"/>
          </a:solidFill>
          <a:ln w="25400" cap="flat" cmpd="sng">
            <a:solidFill>
              <a:srgbClr val="BA84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l-GR" sz="1400" b="0" i="0" u="none" strike="noStrike" cap="none" dirty="0" smtClean="0">
                <a:solidFill>
                  <a:schemeClr val="lt1"/>
                </a:solidFill>
                <a:latin typeface="Calibri" panose="020F0502020204030204" pitchFamily="34" charset="0"/>
                <a:cs typeface="Calibri" panose="020F0502020204030204" pitchFamily="34" charset="0"/>
                <a:sym typeface="Arial"/>
              </a:rPr>
              <a:t>Χρήση της γλώσσας</a:t>
            </a:r>
            <a:endParaRPr sz="1400" b="0" i="0" u="none" strike="noStrike" cap="none" dirty="0">
              <a:solidFill>
                <a:schemeClr val="lt1"/>
              </a:solidFill>
              <a:latin typeface="Calibri" panose="020F0502020204030204" pitchFamily="34" charset="0"/>
              <a:cs typeface="Calibri" panose="020F0502020204030204" pitchFamily="34" charset="0"/>
              <a:sym typeface="Arial"/>
            </a:endParaRPr>
          </a:p>
        </p:txBody>
      </p:sp>
      <p:sp>
        <p:nvSpPr>
          <p:cNvPr id="191" name="Google Shape;191;p12"/>
          <p:cNvSpPr/>
          <p:nvPr/>
        </p:nvSpPr>
        <p:spPr>
          <a:xfrm>
            <a:off x="4527604" y="3115470"/>
            <a:ext cx="1768014" cy="867832"/>
          </a:xfrm>
          <a:prstGeom prst="ellipse">
            <a:avLst/>
          </a:prstGeom>
          <a:solidFill>
            <a:schemeClr val="accent1"/>
          </a:solidFill>
          <a:ln w="25400" cap="flat" cmpd="sng">
            <a:solidFill>
              <a:srgbClr val="BA84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l-GR" dirty="0" smtClean="0">
                <a:solidFill>
                  <a:schemeClr val="lt1"/>
                </a:solidFill>
                <a:latin typeface="Calibri" panose="020F0502020204030204" pitchFamily="34" charset="0"/>
                <a:cs typeface="Calibri" panose="020F0502020204030204" pitchFamily="34" charset="0"/>
              </a:rPr>
              <a:t>Απάντηση</a:t>
            </a:r>
            <a:endParaRPr sz="1400" b="0" i="0" u="none" strike="noStrike" cap="none" dirty="0">
              <a:solidFill>
                <a:schemeClr val="lt1"/>
              </a:solidFill>
              <a:latin typeface="Calibri" panose="020F0502020204030204" pitchFamily="34" charset="0"/>
              <a:cs typeface="Calibri" panose="020F0502020204030204" pitchFamily="34" charset="0"/>
              <a:sym typeface="Arial"/>
            </a:endParaRPr>
          </a:p>
        </p:txBody>
      </p:sp>
      <p:sp>
        <p:nvSpPr>
          <p:cNvPr id="192" name="Google Shape;192;p12"/>
          <p:cNvSpPr/>
          <p:nvPr/>
        </p:nvSpPr>
        <p:spPr>
          <a:xfrm>
            <a:off x="6997639" y="2191032"/>
            <a:ext cx="1768014" cy="867832"/>
          </a:xfrm>
          <a:prstGeom prst="ellipse">
            <a:avLst/>
          </a:prstGeom>
          <a:solidFill>
            <a:schemeClr val="accent1"/>
          </a:solidFill>
          <a:ln w="25400" cap="flat" cmpd="sng">
            <a:solidFill>
              <a:srgbClr val="BA84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l-GR" sz="1200" dirty="0" smtClean="0">
                <a:solidFill>
                  <a:schemeClr val="lt1"/>
                </a:solidFill>
                <a:latin typeface="Calibri" panose="020F0502020204030204" pitchFamily="34" charset="0"/>
                <a:cs typeface="Calibri" panose="020F0502020204030204" pitchFamily="34" charset="0"/>
              </a:rPr>
              <a:t>Συμπεριφορές Ρουτίνας</a:t>
            </a:r>
            <a:endParaRPr sz="1200" b="0" i="0" u="none" strike="noStrike" cap="none" dirty="0">
              <a:solidFill>
                <a:schemeClr val="lt1"/>
              </a:solidFill>
              <a:latin typeface="Calibri" panose="020F0502020204030204" pitchFamily="34" charset="0"/>
              <a:cs typeface="Calibri" panose="020F0502020204030204" pitchFamily="34" charset="0"/>
              <a:sym typeface="Arial"/>
            </a:endParaRPr>
          </a:p>
        </p:txBody>
      </p:sp>
      <p:sp>
        <p:nvSpPr>
          <p:cNvPr id="193" name="Google Shape;193;p12"/>
          <p:cNvSpPr txBox="1"/>
          <p:nvPr/>
        </p:nvSpPr>
        <p:spPr>
          <a:xfrm>
            <a:off x="4975825" y="970834"/>
            <a:ext cx="2350200" cy="600124"/>
          </a:xfrm>
          <a:prstGeom prst="rect">
            <a:avLst/>
          </a:prstGeom>
          <a:noFill/>
          <a:ln>
            <a:noFill/>
          </a:ln>
        </p:spPr>
        <p:txBody>
          <a:bodyPr spcFirstLastPara="1" wrap="square" lIns="91425" tIns="45700" rIns="91425" bIns="45700" anchor="t" anchorCtr="0">
            <a:spAutoFit/>
          </a:bodyPr>
          <a:lstStyle/>
          <a:p>
            <a:pPr marL="0" lvl="0" indent="0" algn="ctr" rtl="0">
              <a:spcBef>
                <a:spcPts val="601"/>
              </a:spcBef>
              <a:spcAft>
                <a:spcPts val="0"/>
              </a:spcAft>
              <a:buClr>
                <a:srgbClr val="000000"/>
              </a:buClr>
              <a:buSzPts val="1800"/>
              <a:buFont typeface="Arial"/>
              <a:buNone/>
            </a:pPr>
            <a:r>
              <a:rPr lang="el-GR" dirty="0" smtClean="0">
                <a:solidFill>
                  <a:schemeClr val="dk2"/>
                </a:solidFill>
                <a:latin typeface="+mn-lt"/>
                <a:ea typeface="Raleway Thin"/>
                <a:cs typeface="Raleway Thin"/>
                <a:sym typeface="Raleway Thin"/>
              </a:rPr>
              <a:t>Τι επηρεάζει την αυτοπεποίθησή σας</a:t>
            </a:r>
            <a:endParaRPr sz="1400" b="0" i="0" u="none" strike="noStrike" cap="none" dirty="0">
              <a:solidFill>
                <a:srgbClr val="000000"/>
              </a:solidFill>
              <a:latin typeface="+mn-lt"/>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198" name="Google Shape;198;p13"/>
          <p:cNvGrpSpPr/>
          <p:nvPr/>
        </p:nvGrpSpPr>
        <p:grpSpPr>
          <a:xfrm>
            <a:off x="3703042" y="600903"/>
            <a:ext cx="4036590" cy="3941675"/>
            <a:chOff x="2256567" y="677103"/>
            <a:chExt cx="4036590" cy="3941675"/>
          </a:xfrm>
        </p:grpSpPr>
        <p:sp>
          <p:nvSpPr>
            <p:cNvPr id="199" name="Google Shape;199;p13"/>
            <p:cNvSpPr/>
            <p:nvPr/>
          </p:nvSpPr>
          <p:spPr>
            <a:xfrm rot="-6597333">
              <a:off x="4296826" y="3950027"/>
              <a:ext cx="586303" cy="586303"/>
            </a:xfrm>
            <a:prstGeom prst="ellipse">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200" name="Google Shape;200;p13"/>
            <p:cNvSpPr/>
            <p:nvPr/>
          </p:nvSpPr>
          <p:spPr>
            <a:xfrm rot="-6599386">
              <a:off x="2318596" y="1407533"/>
              <a:ext cx="440541" cy="440541"/>
            </a:xfrm>
            <a:prstGeom prst="ellipse">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201" name="Google Shape;201;p13"/>
            <p:cNvSpPr/>
            <p:nvPr/>
          </p:nvSpPr>
          <p:spPr>
            <a:xfrm rot="-6598839">
              <a:off x="2887641" y="2346984"/>
              <a:ext cx="1199287" cy="1199287"/>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202" name="Google Shape;202;p13"/>
            <p:cNvSpPr/>
            <p:nvPr/>
          </p:nvSpPr>
          <p:spPr>
            <a:xfrm rot="-6598620">
              <a:off x="4374916" y="913763"/>
              <a:ext cx="1681581" cy="1681581"/>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203" name="Google Shape;203;p13"/>
            <p:cNvSpPr/>
            <p:nvPr/>
          </p:nvSpPr>
          <p:spPr>
            <a:xfrm rot="-6597866">
              <a:off x="2661829" y="2208216"/>
              <a:ext cx="629106" cy="629106"/>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204" name="Google Shape;204;p13"/>
            <p:cNvSpPr/>
            <p:nvPr/>
          </p:nvSpPr>
          <p:spPr>
            <a:xfrm rot="-6597701">
              <a:off x="3267625" y="1113818"/>
              <a:ext cx="274172" cy="274172"/>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grpSp>
      <p:grpSp>
        <p:nvGrpSpPr>
          <p:cNvPr id="205" name="Google Shape;205;p13"/>
          <p:cNvGrpSpPr/>
          <p:nvPr/>
        </p:nvGrpSpPr>
        <p:grpSpPr>
          <a:xfrm>
            <a:off x="5893670" y="1739566"/>
            <a:ext cx="2440201" cy="2440201"/>
            <a:chOff x="4447194" y="1815766"/>
            <a:chExt cx="2440200" cy="2440200"/>
          </a:xfrm>
        </p:grpSpPr>
        <p:sp>
          <p:nvSpPr>
            <p:cNvPr id="206" name="Google Shape;206;p13"/>
            <p:cNvSpPr/>
            <p:nvPr/>
          </p:nvSpPr>
          <p:spPr>
            <a:xfrm>
              <a:off x="4447194" y="1815766"/>
              <a:ext cx="2440200" cy="2440200"/>
            </a:xfrm>
            <a:prstGeom prst="ellipse">
              <a:avLst/>
            </a:prstGeom>
            <a:solidFill>
              <a:schemeClr val="accent1"/>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207" name="Google Shape;207;p13"/>
            <p:cNvSpPr txBox="1"/>
            <p:nvPr/>
          </p:nvSpPr>
          <p:spPr>
            <a:xfrm>
              <a:off x="4735950" y="2504275"/>
              <a:ext cx="1866144" cy="1163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800" dirty="0" smtClean="0">
                  <a:solidFill>
                    <a:srgbClr val="FFFFFF"/>
                  </a:solidFill>
                  <a:latin typeface="Calibri" panose="020F0502020204030204" pitchFamily="34" charset="0"/>
                  <a:ea typeface="Raleway Thin"/>
                  <a:cs typeface="Calibri" panose="020F0502020204030204" pitchFamily="34" charset="0"/>
                  <a:sym typeface="Raleway Thin"/>
                </a:rPr>
                <a:t>Αυτοεκτίμηση και Αυτοπεποίθηση</a:t>
              </a:r>
              <a:endParaRPr sz="1800"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208" name="Google Shape;208;p13"/>
          <p:cNvGrpSpPr/>
          <p:nvPr/>
        </p:nvGrpSpPr>
        <p:grpSpPr>
          <a:xfrm>
            <a:off x="5013412" y="1297853"/>
            <a:ext cx="1423801" cy="1423801"/>
            <a:chOff x="3490737" y="1374053"/>
            <a:chExt cx="1423800" cy="1423800"/>
          </a:xfrm>
        </p:grpSpPr>
        <p:sp>
          <p:nvSpPr>
            <p:cNvPr id="209" name="Google Shape;209;p13"/>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210" name="Google Shape;210;p13"/>
            <p:cNvSpPr txBox="1"/>
            <p:nvPr/>
          </p:nvSpPr>
          <p:spPr>
            <a:xfrm>
              <a:off x="3536050" y="1613603"/>
              <a:ext cx="1378487" cy="94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200" b="1" dirty="0" smtClean="0">
                  <a:solidFill>
                    <a:srgbClr val="FFFFFF"/>
                  </a:solidFill>
                  <a:latin typeface="Calibri" panose="020F0502020204030204" pitchFamily="34" charset="0"/>
                  <a:ea typeface="Raleway Thin"/>
                  <a:cs typeface="Calibri" panose="020F0502020204030204" pitchFamily="34" charset="0"/>
                  <a:sym typeface="Raleway Thin"/>
                </a:rPr>
                <a:t>Στρατηγικές ενίσχυσης</a:t>
              </a:r>
              <a:endParaRPr sz="1200" b="1" i="0" u="none" strike="noStrike" cap="none"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211" name="Google Shape;211;p13"/>
          <p:cNvGrpSpPr/>
          <p:nvPr/>
        </p:nvGrpSpPr>
        <p:grpSpPr>
          <a:xfrm>
            <a:off x="4672228" y="2862090"/>
            <a:ext cx="1498800" cy="1498800"/>
            <a:chOff x="644203" y="3718814"/>
            <a:chExt cx="1498800" cy="1498800"/>
          </a:xfrm>
        </p:grpSpPr>
        <p:sp>
          <p:nvSpPr>
            <p:cNvPr id="212" name="Google Shape;212;p13"/>
            <p:cNvSpPr/>
            <p:nvPr/>
          </p:nvSpPr>
          <p:spPr>
            <a:xfrm>
              <a:off x="644203" y="3718814"/>
              <a:ext cx="1498800" cy="1498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213" name="Google Shape;213;p13"/>
            <p:cNvSpPr txBox="1"/>
            <p:nvPr/>
          </p:nvSpPr>
          <p:spPr>
            <a:xfrm>
              <a:off x="771923" y="3995875"/>
              <a:ext cx="1310155" cy="94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200" b="1" i="0" u="none" strike="noStrike" cap="none" dirty="0" smtClean="0">
                  <a:solidFill>
                    <a:srgbClr val="FFFFFF"/>
                  </a:solidFill>
                  <a:latin typeface="Calibri" panose="020F0502020204030204" pitchFamily="34" charset="0"/>
                  <a:ea typeface="Raleway Thin"/>
                  <a:cs typeface="Calibri" panose="020F0502020204030204" pitchFamily="34" charset="0"/>
                  <a:sym typeface="Raleway Thin"/>
                </a:rPr>
                <a:t>Γνωσιακή Διαστρέβλωση</a:t>
              </a:r>
              <a:endParaRPr sz="1200" b="1" i="0" u="none" strike="noStrike" cap="none"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214" name="Google Shape;214;p13"/>
          <p:cNvGrpSpPr/>
          <p:nvPr/>
        </p:nvGrpSpPr>
        <p:grpSpPr>
          <a:xfrm>
            <a:off x="7334059" y="1114294"/>
            <a:ext cx="1030261" cy="1030261"/>
            <a:chOff x="3490737" y="1374053"/>
            <a:chExt cx="1423800" cy="1423800"/>
          </a:xfrm>
        </p:grpSpPr>
        <p:sp>
          <p:nvSpPr>
            <p:cNvPr id="215" name="Google Shape;215;p13"/>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216" name="Google Shape;216;p13"/>
            <p:cNvSpPr txBox="1"/>
            <p:nvPr/>
          </p:nvSpPr>
          <p:spPr>
            <a:xfrm>
              <a:off x="3690213" y="1533466"/>
              <a:ext cx="1086412" cy="1124756"/>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200" b="1" dirty="0" smtClean="0">
                  <a:solidFill>
                    <a:srgbClr val="FFFFFF"/>
                  </a:solidFill>
                  <a:latin typeface="Calibri" panose="020F0502020204030204" pitchFamily="34" charset="0"/>
                  <a:ea typeface="Raleway Thin"/>
                  <a:cs typeface="Calibri" panose="020F0502020204030204" pitchFamily="34" charset="0"/>
                  <a:sym typeface="Raleway Thin"/>
                </a:rPr>
                <a:t>Χαμηλό ή υψηλό</a:t>
              </a:r>
              <a:endParaRPr sz="1200" b="1" i="0" u="none" strike="noStrike" cap="none" dirty="0">
                <a:solidFill>
                  <a:srgbClr val="FFFFFF"/>
                </a:solidFill>
                <a:latin typeface="Calibri" panose="020F0502020204030204" pitchFamily="34" charset="0"/>
                <a:ea typeface="Raleway Thin"/>
                <a:cs typeface="Calibri" panose="020F0502020204030204" pitchFamily="34" charset="0"/>
                <a:sym typeface="Raleway Thin"/>
              </a:endParaRPr>
            </a:p>
          </p:txBody>
        </p:sp>
      </p:grpSp>
      <p:sp>
        <p:nvSpPr>
          <p:cNvPr id="217" name="Google Shape;217;p13"/>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18" name="Google Shape;218;p13"/>
          <p:cNvSpPr txBox="1"/>
          <p:nvPr/>
        </p:nvSpPr>
        <p:spPr>
          <a:xfrm>
            <a:off x="922000" y="541020"/>
            <a:ext cx="2835416" cy="414527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1"/>
              </a:spcBef>
              <a:spcAft>
                <a:spcPts val="0"/>
              </a:spcAft>
              <a:buNone/>
            </a:pPr>
            <a:endParaRPr sz="1300" b="0" i="0" u="none" strike="noStrike" cap="none">
              <a:solidFill>
                <a:srgbClr val="000000"/>
              </a:solidFill>
              <a:latin typeface="Raleway Light"/>
              <a:ea typeface="Raleway Light"/>
              <a:cs typeface="Raleway Light"/>
              <a:sym typeface="Raleway Light"/>
            </a:endParaRPr>
          </a:p>
        </p:txBody>
      </p:sp>
      <p:sp>
        <p:nvSpPr>
          <p:cNvPr id="219" name="Google Shape;219;p13"/>
          <p:cNvSpPr/>
          <p:nvPr/>
        </p:nvSpPr>
        <p:spPr>
          <a:xfrm>
            <a:off x="447006" y="1640421"/>
            <a:ext cx="4572000"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
            </a:r>
            <a:br>
              <a:rPr lang="en-GB" sz="1400" b="0" i="0" u="none" strike="noStrike" cap="none">
                <a:solidFill>
                  <a:srgbClr val="000000"/>
                </a:solidFill>
                <a:latin typeface="Arial"/>
                <a:ea typeface="Arial"/>
                <a:cs typeface="Arial"/>
                <a:sym typeface="Arial"/>
              </a:rPr>
            </a:br>
            <a:r>
              <a:rPr lang="en-GB"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r>
            <a:br>
              <a:rPr lang="en-GB"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br>
            <a:r>
              <a:rPr lang="en-GB" sz="1400" b="0" i="0" u="none" strike="noStrike" cap="none">
                <a:solidFill>
                  <a:srgbClr val="000000"/>
                </a:solidFill>
                <a:latin typeface="Arial"/>
                <a:ea typeface="Arial"/>
                <a:cs typeface="Arial"/>
                <a:sym typeface="Arial"/>
              </a:rPr>
              <a:t/>
            </a:r>
            <a:br>
              <a:rPr lang="en-GB" sz="1400" b="0" i="0" u="none" strike="noStrike" cap="none">
                <a:solidFill>
                  <a:srgbClr val="000000"/>
                </a:solidFill>
                <a:latin typeface="Arial"/>
                <a:ea typeface="Arial"/>
                <a:cs typeface="Arial"/>
                <a:sym typeface="Arial"/>
              </a:rPr>
            </a:br>
            <a:r>
              <a:rPr lang="en-GB" sz="1400" b="0" i="0" u="none" strike="noStrike" cap="none">
                <a:solidFill>
                  <a:srgbClr val="000000"/>
                </a:solidFill>
                <a:latin typeface="Libre Franklin"/>
                <a:ea typeface="Libre Franklin"/>
                <a:cs typeface="Libre Franklin"/>
                <a:sym typeface="Libre Franklin"/>
              </a:rPr>
              <a:t/>
            </a:r>
            <a:br>
              <a:rPr lang="en-GB" sz="1400" b="0" i="0" u="none" strike="noStrike" cap="none">
                <a:solidFill>
                  <a:srgbClr val="000000"/>
                </a:solidFill>
                <a:latin typeface="Libre Franklin"/>
                <a:ea typeface="Libre Franklin"/>
                <a:cs typeface="Libre Franklin"/>
                <a:sym typeface="Libre Franklin"/>
              </a:rPr>
            </a:br>
            <a:r>
              <a:rPr lang="en-GB" sz="1400" b="0" i="0" u="none" strike="noStrike" cap="none">
                <a:solidFill>
                  <a:srgbClr val="000000"/>
                </a:solidFill>
                <a:latin typeface="Libre Franklin"/>
                <a:ea typeface="Libre Franklin"/>
                <a:cs typeface="Libre Franklin"/>
                <a:sym typeface="Libre Franklin"/>
              </a:rPr>
              <a:t> </a:t>
            </a:r>
            <a:endParaRPr sz="1400" b="0" i="0" u="none" strike="noStrike" cap="none">
              <a:solidFill>
                <a:srgbClr val="000000"/>
              </a:solidFill>
              <a:latin typeface="Arial"/>
              <a:ea typeface="Arial"/>
              <a:cs typeface="Arial"/>
              <a:sym typeface="Arial"/>
            </a:endParaRPr>
          </a:p>
        </p:txBody>
      </p:sp>
      <p:sp>
        <p:nvSpPr>
          <p:cNvPr id="220" name="Google Shape;220;p13"/>
          <p:cNvSpPr/>
          <p:nvPr/>
        </p:nvSpPr>
        <p:spPr>
          <a:xfrm>
            <a:off x="589507" y="953086"/>
            <a:ext cx="3202158" cy="32316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l-GR" sz="1200" i="0" u="none" strike="noStrike" cap="none" dirty="0" smtClean="0">
                <a:solidFill>
                  <a:srgbClr val="404040"/>
                </a:solidFill>
                <a:latin typeface="Calibri" panose="020F0502020204030204" pitchFamily="34" charset="0"/>
                <a:ea typeface="Raleway Thin"/>
                <a:cs typeface="Calibri" panose="020F0502020204030204" pitchFamily="34" charset="0"/>
                <a:sym typeface="Raleway Thin"/>
              </a:rPr>
              <a:t>Οι άνθρωποι με αυτοπεποίθηση συχνά λαμβάνουν τον </a:t>
            </a:r>
            <a:r>
              <a:rPr lang="el-GR" sz="1200" dirty="0" smtClean="0">
                <a:solidFill>
                  <a:srgbClr val="404040"/>
                </a:solidFill>
                <a:latin typeface="Calibri" panose="020F0502020204030204" pitchFamily="34" charset="0"/>
                <a:ea typeface="Raleway Thin"/>
                <a:cs typeface="Calibri" panose="020F0502020204030204" pitchFamily="34" charset="0"/>
                <a:sym typeface="Raleway Thin"/>
              </a:rPr>
              <a:t>σεβασμό</a:t>
            </a:r>
            <a:r>
              <a:rPr lang="el-GR" sz="1200" i="0" u="none" strike="noStrike" cap="none" dirty="0" smtClean="0">
                <a:solidFill>
                  <a:srgbClr val="404040"/>
                </a:solidFill>
                <a:latin typeface="Calibri" panose="020F0502020204030204" pitchFamily="34" charset="0"/>
                <a:ea typeface="Raleway Thin"/>
                <a:cs typeface="Calibri" panose="020F0502020204030204" pitchFamily="34" charset="0"/>
                <a:sym typeface="Raleway Thin"/>
              </a:rPr>
              <a:t> των άλλων λόγω της ικανότητάς τους αυτής, καθώς και για την δυνατότητά τους να αποτελούν έμπνευση</a:t>
            </a:r>
            <a:r>
              <a:rPr lang="en-GB" sz="1200" i="0" u="none" strike="noStrike" cap="none" dirty="0" smtClean="0">
                <a:solidFill>
                  <a:srgbClr val="404040"/>
                </a:solidFill>
                <a:latin typeface="Calibri" panose="020F0502020204030204" pitchFamily="34" charset="0"/>
                <a:ea typeface="Raleway Thin"/>
                <a:cs typeface="Calibri" panose="020F0502020204030204" pitchFamily="34" charset="0"/>
                <a:sym typeface="Raleway Thin"/>
              </a:rPr>
              <a:t>. </a:t>
            </a:r>
            <a:endParaRPr sz="1300" dirty="0">
              <a:latin typeface="Calibri" panose="020F0502020204030204" pitchFamily="34" charset="0"/>
              <a:ea typeface="Raleway Thin"/>
              <a:cs typeface="Calibri" panose="020F0502020204030204" pitchFamily="34" charset="0"/>
              <a:sym typeface="Raleway Thin"/>
            </a:endParaRPr>
          </a:p>
          <a:p>
            <a:pPr marL="0" marR="0" lvl="0" indent="0" algn="just" rtl="0">
              <a:lnSpc>
                <a:spcPct val="100000"/>
              </a:lnSpc>
              <a:spcBef>
                <a:spcPts val="0"/>
              </a:spcBef>
              <a:spcAft>
                <a:spcPts val="0"/>
              </a:spcAft>
              <a:buNone/>
            </a:pPr>
            <a:endParaRPr sz="1200" i="0" u="none" strike="noStrike" cap="none" dirty="0">
              <a:solidFill>
                <a:srgbClr val="404040"/>
              </a:solidFill>
              <a:latin typeface="Calibri" panose="020F0502020204030204" pitchFamily="34" charset="0"/>
              <a:ea typeface="Raleway Thin"/>
              <a:cs typeface="Calibri" panose="020F0502020204030204" pitchFamily="34" charset="0"/>
              <a:sym typeface="Raleway Thin"/>
            </a:endParaRPr>
          </a:p>
          <a:p>
            <a:pPr marL="0" marR="0" lvl="0" indent="0" algn="just" rtl="0">
              <a:lnSpc>
                <a:spcPct val="100000"/>
              </a:lnSpc>
              <a:spcBef>
                <a:spcPts val="0"/>
              </a:spcBef>
              <a:spcAft>
                <a:spcPts val="0"/>
              </a:spcAft>
              <a:buNone/>
            </a:pPr>
            <a:r>
              <a:rPr lang="el-GR" sz="1200" i="0" u="none" strike="noStrike" cap="none" dirty="0" smtClean="0">
                <a:solidFill>
                  <a:srgbClr val="404040"/>
                </a:solidFill>
                <a:latin typeface="Calibri" panose="020F0502020204030204" pitchFamily="34" charset="0"/>
                <a:ea typeface="Raleway Thin"/>
                <a:cs typeface="Calibri" panose="020F0502020204030204" pitchFamily="34" charset="0"/>
                <a:sym typeface="Raleway Thin"/>
              </a:rPr>
              <a:t>Αντιμετωπίζουν τους φόβους τους και αναλαμβάνουν τις ευθύνες των πράξεων τους. Οι άνθρωποι που πιστεύουν στον εαυτό τους τείνουν να έχουν θετική άποψη για την ζωή  και ενώ δεν λείπουν οι δυσκολίες, νιώθουν έτοιμοι να τις αντιμετωπίσουν</a:t>
            </a:r>
            <a:r>
              <a:rPr lang="en-GB" sz="1200" i="0" u="none" strike="noStrike" cap="none" dirty="0" smtClean="0">
                <a:solidFill>
                  <a:srgbClr val="404040"/>
                </a:solidFill>
                <a:latin typeface="Calibri" panose="020F0502020204030204" pitchFamily="34" charset="0"/>
                <a:ea typeface="Raleway Thin"/>
                <a:cs typeface="Calibri" panose="020F0502020204030204" pitchFamily="34" charset="0"/>
                <a:sym typeface="Raleway Thin"/>
              </a:rPr>
              <a:t>.</a:t>
            </a:r>
            <a:endParaRPr sz="1300" dirty="0">
              <a:latin typeface="Calibri" panose="020F0502020204030204" pitchFamily="34" charset="0"/>
              <a:ea typeface="Raleway Thin"/>
              <a:cs typeface="Calibri" panose="020F0502020204030204" pitchFamily="34" charset="0"/>
              <a:sym typeface="Raleway Thin"/>
            </a:endParaRPr>
          </a:p>
          <a:p>
            <a:pPr marL="0" marR="0" lvl="0" indent="0" algn="just" rtl="0">
              <a:lnSpc>
                <a:spcPct val="100000"/>
              </a:lnSpc>
              <a:spcBef>
                <a:spcPts val="0"/>
              </a:spcBef>
              <a:spcAft>
                <a:spcPts val="0"/>
              </a:spcAft>
              <a:buNone/>
            </a:pPr>
            <a:endParaRPr sz="1200" i="0" u="none" strike="noStrike" cap="none" dirty="0">
              <a:solidFill>
                <a:srgbClr val="404040"/>
              </a:solidFill>
              <a:latin typeface="Calibri" panose="020F0502020204030204" pitchFamily="34" charset="0"/>
              <a:ea typeface="Raleway Thin"/>
              <a:cs typeface="Calibri" panose="020F0502020204030204" pitchFamily="34" charset="0"/>
              <a:sym typeface="Raleway Thin"/>
            </a:endParaRPr>
          </a:p>
          <a:p>
            <a:pPr marL="0" marR="0" lvl="0" indent="0" algn="just" rtl="0">
              <a:lnSpc>
                <a:spcPct val="100000"/>
              </a:lnSpc>
              <a:spcBef>
                <a:spcPts val="0"/>
              </a:spcBef>
              <a:spcAft>
                <a:spcPts val="0"/>
              </a:spcAft>
              <a:buNone/>
            </a:pPr>
            <a:r>
              <a:rPr lang="el-GR" sz="1200" i="0" u="none" strike="noStrike" cap="none" dirty="0" smtClean="0">
                <a:solidFill>
                  <a:srgbClr val="404040"/>
                </a:solidFill>
                <a:latin typeface="Calibri" panose="020F0502020204030204" pitchFamily="34" charset="0"/>
                <a:ea typeface="Raleway Thin"/>
                <a:cs typeface="Calibri" panose="020F0502020204030204" pitchFamily="34" charset="0"/>
                <a:sym typeface="Raleway Thin"/>
              </a:rPr>
              <a:t>Η αυτοεκτίμηση δεν προέρχεται μόνο από εσωτερικές πτυχές του ατόμου, αλλά και από συγκρίσεις που κάνει συνειδητά ή μη, αλλά και από επιρροές που έχει το περιβάλλον πάνω στην καθημερινότητά του. </a:t>
            </a:r>
            <a:endParaRPr sz="1200"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617644" y="473697"/>
            <a:ext cx="6866100" cy="396275"/>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800"/>
              <a:buNone/>
            </a:pPr>
            <a:r>
              <a:rPr lang="el-GR" sz="1400" b="1" dirty="0" smtClean="0">
                <a:solidFill>
                  <a:schemeClr val="accent1"/>
                </a:solidFill>
                <a:latin typeface="Calibri" panose="020F0502020204030204" pitchFamily="34" charset="0"/>
                <a:ea typeface="Raleway ExtraLight"/>
                <a:cs typeface="Calibri" panose="020F0502020204030204" pitchFamily="34" charset="0"/>
                <a:sym typeface="Raleway ExtraLight"/>
              </a:rPr>
              <a:t>Βρείτε τα εσωτερικά σας κίνητρα</a:t>
            </a:r>
            <a:r>
              <a:rPr lang="en-GB" sz="1400" b="1" dirty="0" smtClean="0">
                <a:solidFill>
                  <a:schemeClr val="accent1"/>
                </a:solidFill>
                <a:latin typeface="Calibri" panose="020F0502020204030204" pitchFamily="34" charset="0"/>
                <a:ea typeface="Raleway ExtraLight"/>
                <a:cs typeface="Calibri" panose="020F0502020204030204" pitchFamily="34" charset="0"/>
                <a:sym typeface="Raleway ExtraLight"/>
              </a:rPr>
              <a:t>!</a:t>
            </a:r>
            <a:endParaRPr sz="1400" b="1" dirty="0">
              <a:solidFill>
                <a:schemeClr val="accent1"/>
              </a:solidFill>
              <a:latin typeface="Calibri" panose="020F0502020204030204" pitchFamily="34" charset="0"/>
              <a:ea typeface="Raleway ExtraLight"/>
              <a:cs typeface="Calibri" panose="020F0502020204030204" pitchFamily="34" charset="0"/>
              <a:sym typeface="Raleway ExtraLight"/>
            </a:endParaRPr>
          </a:p>
        </p:txBody>
      </p:sp>
      <p:sp>
        <p:nvSpPr>
          <p:cNvPr id="226" name="Google Shape;226;p14"/>
          <p:cNvSpPr txBox="1">
            <a:spLocks noGrp="1"/>
          </p:cNvSpPr>
          <p:nvPr>
            <p:ph type="body" idx="1"/>
          </p:nvPr>
        </p:nvSpPr>
        <p:spPr>
          <a:xfrm>
            <a:off x="617650" y="997150"/>
            <a:ext cx="4500600" cy="32670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601"/>
              </a:spcBef>
              <a:spcAft>
                <a:spcPts val="0"/>
              </a:spcAft>
              <a:buSzPts val="1800"/>
              <a:buNone/>
            </a:pPr>
            <a:r>
              <a:rPr lang="el-GR" sz="1200" dirty="0" smtClean="0">
                <a:solidFill>
                  <a:schemeClr val="lt1"/>
                </a:solidFill>
                <a:highlight>
                  <a:srgbClr val="FFB600"/>
                </a:highlight>
                <a:latin typeface="Calibri" panose="020F0502020204030204" pitchFamily="34" charset="0"/>
                <a:cs typeface="Calibri" panose="020F0502020204030204" pitchFamily="34" charset="0"/>
              </a:rPr>
              <a:t>Βήματα για να ολοκληρώσετε την δραστηριότητα</a:t>
            </a:r>
          </a:p>
          <a:p>
            <a:pPr marL="0" lvl="0" indent="0" algn="just" rtl="0">
              <a:lnSpc>
                <a:spcPct val="100000"/>
              </a:lnSpc>
              <a:spcBef>
                <a:spcPts val="601"/>
              </a:spcBef>
              <a:spcAft>
                <a:spcPts val="0"/>
              </a:spcAft>
              <a:buSzPts val="1800"/>
              <a:buNone/>
            </a:pPr>
            <a:r>
              <a:rPr lang="el-GR" sz="1200" dirty="0" smtClean="0">
                <a:latin typeface="Calibri" panose="020F0502020204030204" pitchFamily="34" charset="0"/>
                <a:cs typeface="Calibri" panose="020F0502020204030204" pitchFamily="34" charset="0"/>
              </a:rPr>
              <a:t>Αυτή η δραστηριότητα θα σας βοηθήσει να βρείτε καινούρια κίνητρα στην καθημερινότητά σας</a:t>
            </a:r>
            <a:r>
              <a:rPr lang="en-GB"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7938" lvl="0" indent="0" algn="just" rtl="0">
              <a:lnSpc>
                <a:spcPct val="100000"/>
              </a:lnSpc>
              <a:spcBef>
                <a:spcPts val="601"/>
              </a:spcBef>
              <a:spcAft>
                <a:spcPts val="0"/>
              </a:spcAft>
              <a:buSzPts val="1800"/>
              <a:buNone/>
            </a:pPr>
            <a:r>
              <a:rPr lang="el-GR" sz="1200" b="1" dirty="0" smtClean="0">
                <a:latin typeface="Calibri" panose="020F0502020204030204" pitchFamily="34" charset="0"/>
                <a:ea typeface="Raleway"/>
                <a:cs typeface="Calibri" panose="020F0502020204030204" pitchFamily="34" charset="0"/>
                <a:sym typeface="Raleway"/>
              </a:rPr>
              <a:t>Βήμα</a:t>
            </a:r>
            <a:r>
              <a:rPr lang="en-GB" sz="1200" b="1" dirty="0" smtClean="0">
                <a:latin typeface="Calibri" panose="020F0502020204030204" pitchFamily="34" charset="0"/>
                <a:ea typeface="Raleway"/>
                <a:cs typeface="Calibri" panose="020F0502020204030204" pitchFamily="34" charset="0"/>
                <a:sym typeface="Raleway"/>
              </a:rPr>
              <a:t>1</a:t>
            </a:r>
            <a:r>
              <a:rPr lang="en-GB" sz="1200" b="1" dirty="0">
                <a:latin typeface="Calibri" panose="020F0502020204030204" pitchFamily="34" charset="0"/>
                <a:ea typeface="Raleway"/>
                <a:cs typeface="Calibri" panose="020F0502020204030204" pitchFamily="34" charset="0"/>
                <a:sym typeface="Raleway"/>
              </a:rPr>
              <a:t>:</a:t>
            </a:r>
            <a:r>
              <a:rPr lang="en-GB"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Καταιγισμός ιδεών. Προσδιορίστε τα ενδογενή και εξωγενή κίνητρα στην καθημερινότητά σας. Ρωτήστε τους εκπαιδευόμενους ποιοι είναι οι παράγοντες για τα κίνητρά τους</a:t>
            </a:r>
            <a:r>
              <a:rPr lang="en-GB"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7938" lvl="0" indent="0" algn="just" rtl="0">
              <a:lnSpc>
                <a:spcPct val="100000"/>
              </a:lnSpc>
              <a:spcBef>
                <a:spcPts val="601"/>
              </a:spcBef>
              <a:spcAft>
                <a:spcPts val="0"/>
              </a:spcAft>
              <a:buSzPts val="1800"/>
              <a:buNone/>
            </a:pPr>
            <a:r>
              <a:rPr lang="el-GR" sz="1200" b="1" dirty="0" smtClean="0">
                <a:latin typeface="Calibri" panose="020F0502020204030204" pitchFamily="34" charset="0"/>
                <a:ea typeface="Raleway"/>
                <a:cs typeface="Calibri" panose="020F0502020204030204" pitchFamily="34" charset="0"/>
                <a:sym typeface="Raleway"/>
              </a:rPr>
              <a:t>Βήμα</a:t>
            </a:r>
            <a:r>
              <a:rPr lang="en-GB" sz="1200" b="1" dirty="0" smtClean="0">
                <a:latin typeface="Calibri" panose="020F0502020204030204" pitchFamily="34" charset="0"/>
                <a:ea typeface="Raleway"/>
                <a:cs typeface="Calibri" panose="020F0502020204030204" pitchFamily="34" charset="0"/>
                <a:sym typeface="Raleway"/>
              </a:rPr>
              <a:t>2</a:t>
            </a:r>
            <a:r>
              <a:rPr lang="en-GB" sz="1200" b="1" dirty="0">
                <a:latin typeface="Calibri" panose="020F0502020204030204" pitchFamily="34" charset="0"/>
                <a:ea typeface="Raleway"/>
                <a:cs typeface="Calibri" panose="020F0502020204030204" pitchFamily="34" charset="0"/>
                <a:sym typeface="Raleway"/>
              </a:rPr>
              <a:t>:</a:t>
            </a:r>
            <a:r>
              <a:rPr lang="en-GB"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‘’Αμοιβαίο Παιχνίδι Ανταλλαγής Κινήτρων</a:t>
            </a:r>
            <a:r>
              <a:rPr lang="en-GB"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σε ζευγάρια ή μικρές ομάδες των</a:t>
            </a:r>
            <a:r>
              <a:rPr lang="en-GB" sz="1200" dirty="0" smtClean="0">
                <a:latin typeface="Calibri" panose="020F0502020204030204" pitchFamily="34" charset="0"/>
                <a:cs typeface="Calibri" panose="020F0502020204030204" pitchFamily="34" charset="0"/>
              </a:rPr>
              <a:t> 4</a:t>
            </a:r>
            <a:r>
              <a:rPr lang="el-GR" sz="1200" dirty="0" smtClean="0">
                <a:latin typeface="Calibri" panose="020F0502020204030204" pitchFamily="34" charset="0"/>
                <a:cs typeface="Calibri" panose="020F0502020204030204" pitchFamily="34" charset="0"/>
              </a:rPr>
              <a:t>ανθρώπων</a:t>
            </a:r>
            <a:r>
              <a:rPr lang="en-GB"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Κάντε χρήση της λίστας καταστάσεων</a:t>
            </a:r>
            <a:r>
              <a:rPr lang="en-GB"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σε διαφορετικές στιγμές μέσα στην μέρα, ρωτήστε τους συμμετέχοντες να εκφράσουν τους λόγους πίσω από τα κίνητρά τους</a:t>
            </a:r>
            <a:r>
              <a:rPr lang="en-GB"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7938" lvl="0" indent="0" algn="just" rtl="0">
              <a:lnSpc>
                <a:spcPct val="100000"/>
              </a:lnSpc>
              <a:spcBef>
                <a:spcPts val="601"/>
              </a:spcBef>
              <a:spcAft>
                <a:spcPts val="0"/>
              </a:spcAft>
              <a:buSzPts val="1800"/>
              <a:buNone/>
            </a:pPr>
            <a:r>
              <a:rPr lang="el-GR" sz="1200" b="1" dirty="0" smtClean="0">
                <a:latin typeface="Calibri" panose="020F0502020204030204" pitchFamily="34" charset="0"/>
                <a:ea typeface="Raleway"/>
                <a:cs typeface="Calibri" panose="020F0502020204030204" pitchFamily="34" charset="0"/>
                <a:sym typeface="Raleway"/>
              </a:rPr>
              <a:t>Βήμα</a:t>
            </a:r>
            <a:r>
              <a:rPr lang="en-GB" sz="1200" b="1" dirty="0" smtClean="0">
                <a:latin typeface="Calibri" panose="020F0502020204030204" pitchFamily="34" charset="0"/>
                <a:ea typeface="Raleway"/>
                <a:cs typeface="Calibri" panose="020F0502020204030204" pitchFamily="34" charset="0"/>
                <a:sym typeface="Raleway"/>
              </a:rPr>
              <a:t>3</a:t>
            </a:r>
            <a:r>
              <a:rPr lang="en-GB" sz="1200" b="1" dirty="0">
                <a:latin typeface="Calibri" panose="020F0502020204030204" pitchFamily="34" charset="0"/>
                <a:ea typeface="Raleway"/>
                <a:cs typeface="Calibri" panose="020F0502020204030204" pitchFamily="34" charset="0"/>
                <a:sym typeface="Raleway"/>
              </a:rPr>
              <a:t>:</a:t>
            </a:r>
            <a:r>
              <a:rPr lang="en-GB"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Ανταλλαγή ιδεών και εμπειριών, βρείτε ομοιότητες και διαφορές</a:t>
            </a:r>
            <a:r>
              <a:rPr lang="en-GB"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7938" lvl="0" indent="0" algn="just" rtl="0">
              <a:lnSpc>
                <a:spcPct val="100000"/>
              </a:lnSpc>
              <a:spcBef>
                <a:spcPts val="601"/>
              </a:spcBef>
              <a:spcAft>
                <a:spcPts val="0"/>
              </a:spcAft>
              <a:buSzPts val="1800"/>
              <a:buNone/>
            </a:pPr>
            <a:r>
              <a:rPr lang="el-GR" sz="1200" b="1" dirty="0" smtClean="0">
                <a:latin typeface="Calibri" panose="020F0502020204030204" pitchFamily="34" charset="0"/>
                <a:ea typeface="Raleway"/>
                <a:cs typeface="Calibri" panose="020F0502020204030204" pitchFamily="34" charset="0"/>
                <a:sym typeface="Raleway"/>
              </a:rPr>
              <a:t>Βήμα</a:t>
            </a:r>
            <a:r>
              <a:rPr lang="en-GB" sz="1200" b="1" dirty="0" smtClean="0">
                <a:latin typeface="Calibri" panose="020F0502020204030204" pitchFamily="34" charset="0"/>
                <a:ea typeface="Raleway"/>
                <a:cs typeface="Calibri" panose="020F0502020204030204" pitchFamily="34" charset="0"/>
                <a:sym typeface="Raleway"/>
              </a:rPr>
              <a:t>4</a:t>
            </a:r>
            <a:r>
              <a:rPr lang="en-GB" sz="1200" b="1" dirty="0">
                <a:latin typeface="Calibri" panose="020F0502020204030204" pitchFamily="34" charset="0"/>
                <a:ea typeface="Raleway"/>
                <a:cs typeface="Calibri" panose="020F0502020204030204" pitchFamily="34" charset="0"/>
                <a:sym typeface="Raleway"/>
              </a:rPr>
              <a:t>:</a:t>
            </a:r>
            <a:r>
              <a:rPr lang="en-GB"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Καταγράψτε παράγοντες κινήτρων που δεν είχατε σκεφτεί πριν</a:t>
            </a:r>
            <a:r>
              <a:rPr lang="en-GB"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endParaRPr sz="1200"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200" dirty="0" smtClean="0">
                <a:solidFill>
                  <a:schemeClr val="lt1"/>
                </a:solidFill>
                <a:highlight>
                  <a:srgbClr val="FFB600"/>
                </a:highlight>
                <a:latin typeface="Calibri" panose="020F0502020204030204" pitchFamily="34" charset="0"/>
                <a:cs typeface="Calibri" panose="020F0502020204030204" pitchFamily="34" charset="0"/>
              </a:rPr>
              <a:t>ΧΡΟΝΟΣ</a:t>
            </a:r>
            <a:r>
              <a:rPr lang="en-GB" sz="1200" dirty="0" smtClean="0">
                <a:solidFill>
                  <a:schemeClr val="lt1"/>
                </a:solidFill>
                <a:highlight>
                  <a:srgbClr val="FFB600"/>
                </a:highlight>
                <a:latin typeface="Calibri" panose="020F0502020204030204" pitchFamily="34" charset="0"/>
                <a:cs typeface="Calibri" panose="020F0502020204030204" pitchFamily="34" charset="0"/>
              </a:rPr>
              <a:t>:</a:t>
            </a:r>
            <a:r>
              <a:rPr lang="en-GB" sz="1200" dirty="0" smtClean="0">
                <a:solidFill>
                  <a:schemeClr val="lt1"/>
                </a:solidFill>
                <a:latin typeface="Calibri" panose="020F0502020204030204" pitchFamily="34" charset="0"/>
                <a:cs typeface="Calibri" panose="020F0502020204030204" pitchFamily="34" charset="0"/>
              </a:rPr>
              <a:t> </a:t>
            </a:r>
            <a:r>
              <a:rPr lang="en-GB" sz="1200" dirty="0">
                <a:solidFill>
                  <a:schemeClr val="dk1"/>
                </a:solidFill>
                <a:latin typeface="Calibri" panose="020F0502020204030204" pitchFamily="34" charset="0"/>
                <a:cs typeface="Calibri" panose="020F0502020204030204" pitchFamily="34" charset="0"/>
              </a:rPr>
              <a:t>20 </a:t>
            </a:r>
            <a:r>
              <a:rPr lang="el-GR" sz="1200" dirty="0" smtClean="0">
                <a:solidFill>
                  <a:schemeClr val="dk1"/>
                </a:solidFill>
                <a:latin typeface="Calibri" panose="020F0502020204030204" pitchFamily="34" charset="0"/>
                <a:cs typeface="Calibri" panose="020F0502020204030204" pitchFamily="34" charset="0"/>
              </a:rPr>
              <a:t>λεπτά</a:t>
            </a:r>
            <a:endParaRPr sz="1200" dirty="0">
              <a:solidFill>
                <a:schemeClr val="dk1"/>
              </a:solidFill>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endParaRPr sz="1200" dirty="0">
              <a:solidFill>
                <a:srgbClr val="FFB600"/>
              </a:solidFill>
            </a:endParaRPr>
          </a:p>
        </p:txBody>
      </p:sp>
      <p:grpSp>
        <p:nvGrpSpPr>
          <p:cNvPr id="227" name="Google Shape;227;p14"/>
          <p:cNvGrpSpPr/>
          <p:nvPr/>
        </p:nvGrpSpPr>
        <p:grpSpPr>
          <a:xfrm>
            <a:off x="7964732" y="329097"/>
            <a:ext cx="977040" cy="722852"/>
            <a:chOff x="5255200" y="3006475"/>
            <a:chExt cx="511700" cy="378575"/>
          </a:xfrm>
        </p:grpSpPr>
        <p:sp>
          <p:nvSpPr>
            <p:cNvPr id="228" name="Google Shape;228;p14"/>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229" name="Google Shape;229;p14"/>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grpSp>
      <p:sp>
        <p:nvSpPr>
          <p:cNvPr id="230" name="Google Shape;230;p14"/>
          <p:cNvSpPr txBox="1">
            <a:spLocks noGrp="1"/>
          </p:cNvSpPr>
          <p:nvPr>
            <p:ph type="body" idx="1"/>
          </p:nvPr>
        </p:nvSpPr>
        <p:spPr>
          <a:xfrm>
            <a:off x="5167500" y="1051950"/>
            <a:ext cx="3597600" cy="32670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601"/>
              </a:spcBef>
              <a:spcAft>
                <a:spcPts val="0"/>
              </a:spcAft>
              <a:buSzPts val="1800"/>
              <a:buNone/>
            </a:pPr>
            <a:r>
              <a:rPr lang="el-GR" sz="1200" dirty="0" smtClean="0">
                <a:highlight>
                  <a:srgbClr val="FFB600"/>
                </a:highlight>
                <a:latin typeface="Calibri" panose="020F0502020204030204" pitchFamily="34" charset="0"/>
                <a:cs typeface="Calibri" panose="020F0502020204030204" pitchFamily="34" charset="0"/>
              </a:rPr>
              <a:t>Εργαλεία και Πόροι</a:t>
            </a:r>
            <a:endParaRPr sz="1200" dirty="0">
              <a:highlight>
                <a:srgbClr val="FFB600"/>
              </a:highlight>
              <a:latin typeface="Calibri" panose="020F0502020204030204" pitchFamily="34" charset="0"/>
              <a:cs typeface="Calibri" panose="020F0502020204030204" pitchFamily="34" charset="0"/>
            </a:endParaRPr>
          </a:p>
          <a:p>
            <a:pPr marL="171450" lvl="0" indent="-171450" algn="just">
              <a:buFont typeface="Arial" panose="020B0604020202020204" pitchFamily="34" charset="0"/>
              <a:buChar char="•"/>
            </a:pPr>
            <a:r>
              <a:rPr lang="el-GR" sz="1200" dirty="0" smtClean="0">
                <a:latin typeface="Calibri" panose="020F0502020204030204" pitchFamily="34" charset="0"/>
                <a:cs typeface="Calibri" panose="020F0502020204030204" pitchFamily="34" charset="0"/>
              </a:rPr>
              <a:t>ΛΙΣΤΑ ΚΑΤΑΣΤΑΣΕΩΝ</a:t>
            </a:r>
            <a:r>
              <a:rPr lang="en-GB" sz="1200" dirty="0" smtClean="0">
                <a:latin typeface="Calibri" panose="020F0502020204030204" pitchFamily="34" charset="0"/>
                <a:cs typeface="Calibri" panose="020F0502020204030204" pitchFamily="34" charset="0"/>
              </a:rPr>
              <a:t>: </a:t>
            </a:r>
            <a:endParaRPr lang="el-GR" sz="1200" dirty="0" smtClean="0">
              <a:latin typeface="Calibri" panose="020F0502020204030204" pitchFamily="34" charset="0"/>
              <a:cs typeface="Calibri" panose="020F0502020204030204" pitchFamily="34" charset="0"/>
            </a:endParaRPr>
          </a:p>
          <a:p>
            <a:pPr marL="0" lvl="0" indent="0" algn="just">
              <a:buNone/>
            </a:pPr>
            <a:endParaRPr sz="1200" dirty="0">
              <a:latin typeface="Calibri" panose="020F0502020204030204" pitchFamily="34" charset="0"/>
              <a:cs typeface="Calibri" panose="020F0502020204030204" pitchFamily="34" charset="0"/>
            </a:endParaRPr>
          </a:p>
          <a:p>
            <a:pPr marL="171450" lvl="0" indent="-158750" algn="l" rtl="0">
              <a:spcBef>
                <a:spcPts val="0"/>
              </a:spcBef>
              <a:spcAft>
                <a:spcPts val="0"/>
              </a:spcAft>
              <a:buClr>
                <a:schemeClr val="dk2"/>
              </a:buClr>
              <a:buSzPts val="1200"/>
              <a:buFont typeface="Raleway Thin"/>
              <a:buChar char="-"/>
            </a:pPr>
            <a:r>
              <a:rPr lang="el-GR" sz="1200" dirty="0" smtClean="0">
                <a:latin typeface="Calibri" panose="020F0502020204030204" pitchFamily="34" charset="0"/>
                <a:cs typeface="Calibri" panose="020F0502020204030204" pitchFamily="34" charset="0"/>
              </a:rPr>
              <a:t>Ετοιμάστε πρωινό κάθε πρωί για την οικογένειά σας</a:t>
            </a:r>
          </a:p>
          <a:p>
            <a:pPr marL="171450" lvl="0" indent="-158750" algn="l" rtl="0">
              <a:spcBef>
                <a:spcPts val="0"/>
              </a:spcBef>
              <a:spcAft>
                <a:spcPts val="0"/>
              </a:spcAft>
              <a:buClr>
                <a:schemeClr val="dk2"/>
              </a:buClr>
              <a:buSzPts val="1200"/>
              <a:buFont typeface="Raleway Thin"/>
              <a:buChar char="-"/>
            </a:pPr>
            <a:r>
              <a:rPr lang="el-GR" sz="1200" dirty="0" smtClean="0">
                <a:latin typeface="Calibri" panose="020F0502020204030204" pitchFamily="34" charset="0"/>
                <a:cs typeface="Calibri" panose="020F0502020204030204" pitchFamily="34" charset="0"/>
              </a:rPr>
              <a:t>Να πάτε στην εργασία σας με τα πόδια ή ποδήλατο μια βροχερή μέρα</a:t>
            </a:r>
          </a:p>
          <a:p>
            <a:pPr marL="171450" lvl="0" indent="-158750" algn="l" rtl="0">
              <a:spcBef>
                <a:spcPts val="0"/>
              </a:spcBef>
              <a:spcAft>
                <a:spcPts val="0"/>
              </a:spcAft>
              <a:buClr>
                <a:schemeClr val="dk2"/>
              </a:buClr>
              <a:buSzPts val="1200"/>
              <a:buFont typeface="Raleway Thin"/>
              <a:buChar char="-"/>
            </a:pPr>
            <a:r>
              <a:rPr lang="el-GR" sz="1200" dirty="0" smtClean="0">
                <a:latin typeface="Calibri" panose="020F0502020204030204" pitchFamily="34" charset="0"/>
                <a:cs typeface="Calibri" panose="020F0502020204030204" pitchFamily="34" charset="0"/>
              </a:rPr>
              <a:t>Συνεργαστείτε με συναδέλφους που δεν συμπαθείτε</a:t>
            </a:r>
          </a:p>
          <a:p>
            <a:pPr marL="171450" lvl="0" indent="-158750" algn="l" rtl="0">
              <a:spcBef>
                <a:spcPts val="0"/>
              </a:spcBef>
              <a:spcAft>
                <a:spcPts val="0"/>
              </a:spcAft>
              <a:buClr>
                <a:schemeClr val="dk2"/>
              </a:buClr>
              <a:buSzPts val="1200"/>
              <a:buFont typeface="Raleway Thin"/>
              <a:buChar char="-"/>
            </a:pPr>
            <a:r>
              <a:rPr lang="el-GR" sz="1200" dirty="0" smtClean="0">
                <a:latin typeface="Calibri" panose="020F0502020204030204" pitchFamily="34" charset="0"/>
                <a:cs typeface="Calibri" panose="020F0502020204030204" pitchFamily="34" charset="0"/>
              </a:rPr>
              <a:t>Προετοιμαστείτε για μια συνέντευξη  </a:t>
            </a:r>
          </a:p>
          <a:p>
            <a:pPr marL="171450" lvl="0" indent="-158750" algn="l" rtl="0">
              <a:spcBef>
                <a:spcPts val="0"/>
              </a:spcBef>
              <a:spcAft>
                <a:spcPts val="0"/>
              </a:spcAft>
              <a:buClr>
                <a:schemeClr val="dk2"/>
              </a:buClr>
              <a:buSzPts val="1200"/>
              <a:buFont typeface="Raleway Thin"/>
              <a:buChar char="-"/>
            </a:pPr>
            <a:r>
              <a:rPr lang="el-GR" sz="1200" dirty="0" smtClean="0">
                <a:latin typeface="Calibri" panose="020F0502020204030204" pitchFamily="34" charset="0"/>
                <a:cs typeface="Calibri" panose="020F0502020204030204" pitchFamily="34" charset="0"/>
              </a:rPr>
              <a:t>Φροντίστε καθημερινά τον εαυτό σας</a:t>
            </a:r>
            <a:endParaRPr sz="1200" dirty="0">
              <a:latin typeface="Calibri" panose="020F0502020204030204" pitchFamily="34" charset="0"/>
              <a:cs typeface="Calibri" panose="020F0502020204030204" pitchFamily="34" charset="0"/>
            </a:endParaRPr>
          </a:p>
          <a:p>
            <a:pPr marL="7937" lvl="0" indent="0" algn="just" rtl="0">
              <a:lnSpc>
                <a:spcPct val="100000"/>
              </a:lnSpc>
              <a:spcBef>
                <a:spcPts val="601"/>
              </a:spcBef>
              <a:spcAft>
                <a:spcPts val="0"/>
              </a:spcAft>
              <a:buSzPts val="1800"/>
              <a:buNone/>
            </a:pPr>
            <a:endParaRPr sz="1200"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endParaRPr sz="1200"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200" dirty="0" smtClean="0">
                <a:highlight>
                  <a:srgbClr val="FFB600"/>
                </a:highlight>
                <a:latin typeface="Calibri" panose="020F0502020204030204" pitchFamily="34" charset="0"/>
                <a:cs typeface="Calibri" panose="020F0502020204030204" pitchFamily="34" charset="0"/>
              </a:rPr>
              <a:t>ΧΡΟΝΟΣ</a:t>
            </a:r>
            <a:r>
              <a:rPr lang="en-GB" sz="1200" dirty="0" smtClean="0">
                <a:highlight>
                  <a:srgbClr val="FFB600"/>
                </a:highlight>
                <a:latin typeface="Calibri" panose="020F0502020204030204" pitchFamily="34" charset="0"/>
                <a:cs typeface="Calibri" panose="020F0502020204030204" pitchFamily="34" charset="0"/>
              </a:rPr>
              <a:t>:</a:t>
            </a:r>
            <a:r>
              <a:rPr lang="en-GB" sz="1200" dirty="0" smtClean="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20 </a:t>
            </a:r>
            <a:r>
              <a:rPr lang="el-GR" sz="1200" dirty="0" smtClean="0">
                <a:latin typeface="Calibri" panose="020F0502020204030204" pitchFamily="34" charset="0"/>
                <a:cs typeface="Calibri" panose="020F0502020204030204" pitchFamily="34" charset="0"/>
              </a:rPr>
              <a:t>λεπτά</a:t>
            </a:r>
            <a:endParaRPr sz="1200"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endParaRPr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title"/>
          </p:nvPr>
        </p:nvSpPr>
        <p:spPr>
          <a:xfrm>
            <a:off x="608733" y="471605"/>
            <a:ext cx="6866100" cy="52554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800"/>
              <a:buNone/>
            </a:pPr>
            <a:r>
              <a:rPr lang="el-GR" sz="1600" dirty="0" smtClean="0">
                <a:solidFill>
                  <a:schemeClr val="accent1"/>
                </a:solidFill>
                <a:latin typeface="Calibri" panose="020F0502020204030204" pitchFamily="34" charset="0"/>
                <a:ea typeface="Raleway"/>
                <a:cs typeface="Calibri" panose="020F0502020204030204" pitchFamily="34" charset="0"/>
                <a:sym typeface="Raleway"/>
              </a:rPr>
              <a:t>Αυτοεκτίμηση </a:t>
            </a:r>
            <a:r>
              <a:rPr lang="en-GB" sz="1600" dirty="0" smtClean="0">
                <a:solidFill>
                  <a:schemeClr val="accent1"/>
                </a:solidFill>
                <a:latin typeface="Calibri" panose="020F0502020204030204" pitchFamily="34" charset="0"/>
                <a:ea typeface="Raleway"/>
                <a:cs typeface="Calibri" panose="020F0502020204030204" pitchFamily="34" charset="0"/>
                <a:sym typeface="Raleway"/>
              </a:rPr>
              <a:t>vs </a:t>
            </a:r>
            <a:r>
              <a:rPr lang="el-GR" sz="1600" dirty="0" smtClean="0">
                <a:solidFill>
                  <a:schemeClr val="accent1"/>
                </a:solidFill>
                <a:latin typeface="Calibri" panose="020F0502020204030204" pitchFamily="34" charset="0"/>
                <a:ea typeface="Raleway"/>
                <a:cs typeface="Calibri" panose="020F0502020204030204" pitchFamily="34" charset="0"/>
                <a:sym typeface="Raleway"/>
              </a:rPr>
              <a:t>Αυτοπεποίθηση</a:t>
            </a:r>
            <a:endParaRPr sz="1200" dirty="0">
              <a:solidFill>
                <a:schemeClr val="accent1"/>
              </a:solidFill>
              <a:latin typeface="Calibri" panose="020F0502020204030204" pitchFamily="34" charset="0"/>
              <a:ea typeface="Raleway"/>
              <a:cs typeface="Calibri" panose="020F0502020204030204" pitchFamily="34" charset="0"/>
              <a:sym typeface="Raleway"/>
            </a:endParaRPr>
          </a:p>
        </p:txBody>
      </p:sp>
      <p:sp>
        <p:nvSpPr>
          <p:cNvPr id="236" name="Google Shape;236;p15"/>
          <p:cNvSpPr txBox="1">
            <a:spLocks noGrp="1"/>
          </p:cNvSpPr>
          <p:nvPr>
            <p:ph type="body" idx="1"/>
          </p:nvPr>
        </p:nvSpPr>
        <p:spPr>
          <a:xfrm>
            <a:off x="693400" y="1051949"/>
            <a:ext cx="2253000" cy="31699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dirty="0">
                <a:solidFill>
                  <a:schemeClr val="lt1"/>
                </a:solidFill>
                <a:highlight>
                  <a:srgbClr val="FFB600"/>
                </a:highlight>
                <a:latin typeface="Calibri" panose="020F0502020204030204" pitchFamily="34" charset="0"/>
                <a:cs typeface="Calibri" panose="020F0502020204030204" pitchFamily="34" charset="0"/>
              </a:rPr>
              <a:t>Σ</a:t>
            </a:r>
            <a:r>
              <a:rPr lang="el-GR" sz="1600" dirty="0" smtClean="0">
                <a:solidFill>
                  <a:schemeClr val="lt1"/>
                </a:solidFill>
                <a:highlight>
                  <a:srgbClr val="FFB600"/>
                </a:highlight>
                <a:latin typeface="Calibri" panose="020F0502020204030204" pitchFamily="34" charset="0"/>
                <a:cs typeface="Calibri" panose="020F0502020204030204" pitchFamily="34" charset="0"/>
              </a:rPr>
              <a:t>τοχασμοί</a:t>
            </a:r>
            <a:endParaRPr sz="1600" dirty="0">
              <a:solidFill>
                <a:schemeClr val="lt1"/>
              </a:solidFill>
              <a:highlight>
                <a:srgbClr val="FFB600"/>
              </a:highlight>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Char char="▪"/>
            </a:pPr>
            <a:r>
              <a:rPr lang="el-GR" sz="1200" dirty="0" smtClean="0">
                <a:solidFill>
                  <a:srgbClr val="404040"/>
                </a:solidFill>
                <a:latin typeface="Calibri" panose="020F0502020204030204" pitchFamily="34" charset="0"/>
                <a:cs typeface="Calibri" panose="020F0502020204030204" pitchFamily="34" charset="0"/>
              </a:rPr>
              <a:t>Αν είναι τόσο σημαντική η αυτοπεποίθηση γιατί τόσοι άνθρωποι δυσκολεύονται να την αποκτήσουν</a:t>
            </a:r>
            <a:r>
              <a:rPr lang="en-GB" sz="1200" dirty="0" smtClean="0">
                <a:solidFill>
                  <a:srgbClr val="404040"/>
                </a:solidFill>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Char char="▪"/>
            </a:pPr>
            <a:r>
              <a:rPr lang="el-GR" sz="1200" dirty="0" smtClean="0">
                <a:solidFill>
                  <a:schemeClr val="dk1"/>
                </a:solidFill>
                <a:latin typeface="Calibri" panose="020F0502020204030204" pitchFamily="34" charset="0"/>
                <a:cs typeface="Calibri" panose="020F0502020204030204" pitchFamily="34" charset="0"/>
              </a:rPr>
              <a:t>Πως μπορούμε να κάνουμε τον ιδεατό εαυτό μας να ταυτιστεί με τον πραγματικό</a:t>
            </a:r>
            <a:r>
              <a:rPr lang="en-GB" sz="1200" dirty="0" smtClean="0">
                <a:solidFill>
                  <a:schemeClr val="dk1"/>
                </a:solidFill>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Char char="▪"/>
            </a:pPr>
            <a:r>
              <a:rPr lang="el-GR" sz="1200" dirty="0" smtClean="0">
                <a:solidFill>
                  <a:schemeClr val="dk1"/>
                </a:solidFill>
                <a:latin typeface="Calibri" panose="020F0502020204030204" pitchFamily="34" charset="0"/>
                <a:cs typeface="Calibri" panose="020F0502020204030204" pitchFamily="34" charset="0"/>
              </a:rPr>
              <a:t>Υπάρχει πιθανότητα να αποδεχτούμε τις ατέλειές μας</a:t>
            </a:r>
            <a:r>
              <a:rPr lang="en-GB" sz="1200" dirty="0" smtClean="0">
                <a:solidFill>
                  <a:schemeClr val="dk1"/>
                </a:solidFill>
                <a:latin typeface="Calibri" panose="020F0502020204030204" pitchFamily="34" charset="0"/>
                <a:cs typeface="Calibri" panose="020F0502020204030204" pitchFamily="34" charset="0"/>
              </a:rPr>
              <a:t>?</a:t>
            </a:r>
            <a:endParaRPr sz="1300" dirty="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200" dirty="0">
              <a:solidFill>
                <a:srgbClr val="FFB600"/>
              </a:solidFill>
            </a:endParaRPr>
          </a:p>
        </p:txBody>
      </p:sp>
      <p:sp>
        <p:nvSpPr>
          <p:cNvPr id="237" name="Google Shape;237;p15"/>
          <p:cNvSpPr txBox="1">
            <a:spLocks noGrp="1"/>
          </p:cNvSpPr>
          <p:nvPr>
            <p:ph type="body" idx="2"/>
          </p:nvPr>
        </p:nvSpPr>
        <p:spPr>
          <a:xfrm>
            <a:off x="3374961" y="1051948"/>
            <a:ext cx="5123781" cy="2875816"/>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601"/>
              </a:spcBef>
              <a:spcAft>
                <a:spcPts val="0"/>
              </a:spcAft>
              <a:buSzPts val="1800"/>
              <a:buNone/>
            </a:pPr>
            <a:r>
              <a:rPr lang="el-GR" sz="1600" dirty="0" smtClean="0">
                <a:solidFill>
                  <a:schemeClr val="lt1"/>
                </a:solidFill>
                <a:highlight>
                  <a:srgbClr val="FFB600"/>
                </a:highlight>
                <a:latin typeface="Calibri" panose="020F0502020204030204" pitchFamily="34" charset="0"/>
                <a:cs typeface="Calibri" panose="020F0502020204030204" pitchFamily="34" charset="0"/>
              </a:rPr>
              <a:t>Δράσεις</a:t>
            </a:r>
            <a:endParaRPr sz="1200"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200" dirty="0" smtClean="0">
                <a:solidFill>
                  <a:srgbClr val="FFB600"/>
                </a:solidFill>
                <a:latin typeface="Calibri" panose="020F0502020204030204" pitchFamily="34" charset="0"/>
                <a:cs typeface="Calibri" panose="020F0502020204030204" pitchFamily="34" charset="0"/>
              </a:rPr>
              <a:t>Μετά από αυτή τη δραστηριότητα θα είστε σε θέση να </a:t>
            </a:r>
            <a:r>
              <a:rPr lang="el-GR" sz="1200" dirty="0" smtClean="0">
                <a:latin typeface="Calibri" panose="020F0502020204030204" pitchFamily="34" charset="0"/>
                <a:cs typeface="Calibri" panose="020F0502020204030204" pitchFamily="34" charset="0"/>
              </a:rPr>
              <a:t>αναγνωρίζετε τις αρνητικές σκέψεις και συμπεριφορές και να προωθείτε τις θετικές. Δώστε προσοχή στον τρόπο που επικοινωνούμε με τους εαυτούς μας και τα πιστεύω μας. </a:t>
            </a:r>
          </a:p>
          <a:p>
            <a:pPr marL="0" lvl="0" indent="0" rtl="0">
              <a:lnSpc>
                <a:spcPct val="100000"/>
              </a:lnSpc>
              <a:spcBef>
                <a:spcPts val="601"/>
              </a:spcBef>
              <a:spcAft>
                <a:spcPts val="0"/>
              </a:spcAft>
              <a:buSzPts val="1800"/>
              <a:buNone/>
            </a:pPr>
            <a:r>
              <a:rPr lang="el-GR" sz="1200" dirty="0" smtClean="0">
                <a:latin typeface="Calibri" panose="020F0502020204030204" pitchFamily="34" charset="0"/>
                <a:cs typeface="Calibri" panose="020F0502020204030204" pitchFamily="34" charset="0"/>
              </a:rPr>
              <a:t>Θα πρέπει να</a:t>
            </a:r>
            <a:r>
              <a:rPr lang="en-GB" sz="1200" dirty="0" smtClean="0">
                <a:latin typeface="Calibri" panose="020F0502020204030204" pitchFamily="34" charset="0"/>
                <a:cs typeface="Calibri" panose="020F0502020204030204" pitchFamily="34" charset="0"/>
              </a:rPr>
              <a:t> :</a:t>
            </a:r>
            <a:endParaRPr lang="el-GR" sz="1200"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200" dirty="0" smtClean="0">
                <a:latin typeface="Calibri" panose="020F0502020204030204" pitchFamily="34" charset="0"/>
                <a:cs typeface="Calibri" panose="020F0502020204030204" pitchFamily="34" charset="0"/>
              </a:rPr>
              <a:t>Αναπτύξετε την ικανότητα να επιλύνετε προβλήματα, καθώς η αυτοεκτίμηση αποτελεί συχνά την ικανότητα αυτή</a:t>
            </a:r>
            <a:r>
              <a:rPr lang="en-GB" sz="1200"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200" dirty="0" smtClean="0">
                <a:latin typeface="Calibri" panose="020F0502020204030204" pitchFamily="34" charset="0"/>
                <a:cs typeface="Calibri" panose="020F0502020204030204" pitchFamily="34" charset="0"/>
              </a:rPr>
              <a:t>Αναπτύξτε έναν θετικό εσωτερικό διάλογο, η αυτοεκτίμηση μπορεί να ενισχυθεί μέσω θετικού εσωτερικού διαλόγου. Δηλαδή, αν στείλουμε πρώτα θετικά μηνύματα στο μυαλό μας, οι πιθανότητες να βελτιωθεί η αυτοαντίληψη μας αυξάνονται σημαντικά</a:t>
            </a:r>
            <a:r>
              <a:rPr lang="en-GB"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p:txBody>
      </p:sp>
      <p:grpSp>
        <p:nvGrpSpPr>
          <p:cNvPr id="238" name="Google Shape;238;p15"/>
          <p:cNvGrpSpPr/>
          <p:nvPr/>
        </p:nvGrpSpPr>
        <p:grpSpPr>
          <a:xfrm>
            <a:off x="7964732" y="329097"/>
            <a:ext cx="977040" cy="722852"/>
            <a:chOff x="5255200" y="3006475"/>
            <a:chExt cx="511700" cy="378575"/>
          </a:xfrm>
        </p:grpSpPr>
        <p:sp>
          <p:nvSpPr>
            <p:cNvPr id="239" name="Google Shape;239;p15"/>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40" name="Google Shape;240;p15"/>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7"/>
          <p:cNvSpPr txBox="1">
            <a:spLocks noGrp="1"/>
          </p:cNvSpPr>
          <p:nvPr>
            <p:ph type="ctrTitle"/>
          </p:nvPr>
        </p:nvSpPr>
        <p:spPr>
          <a:xfrm>
            <a:off x="685802" y="3432748"/>
            <a:ext cx="7772400" cy="1014265"/>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6000"/>
              <a:buNone/>
            </a:pPr>
            <a:r>
              <a:rPr lang="el-GR" dirty="0" smtClean="0">
                <a:latin typeface="Calibri" panose="020F0502020204030204" pitchFamily="34" charset="0"/>
                <a:cs typeface="Calibri" panose="020F0502020204030204" pitchFamily="34" charset="0"/>
              </a:rPr>
              <a:t>Προληπτική Μάθηση</a:t>
            </a:r>
            <a:endParaRPr dirty="0">
              <a:latin typeface="Calibri" panose="020F0502020204030204" pitchFamily="34" charset="0"/>
              <a:cs typeface="Calibri" panose="020F0502020204030204" pitchFamily="34" charset="0"/>
            </a:endParaRPr>
          </a:p>
        </p:txBody>
      </p:sp>
      <p:pic>
        <p:nvPicPr>
          <p:cNvPr id="246" name="Google Shape;246;p17"/>
          <p:cNvPicPr preferRelativeResize="0"/>
          <p:nvPr/>
        </p:nvPicPr>
        <p:blipFill rotWithShape="1">
          <a:blip r:embed="rId3">
            <a:alphaModFix/>
          </a:blip>
          <a:srcRect/>
          <a:stretch/>
        </p:blipFill>
        <p:spPr>
          <a:xfrm>
            <a:off x="7489247" y="389614"/>
            <a:ext cx="1263188" cy="13193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a:spLocks noGrp="1"/>
          </p:cNvSpPr>
          <p:nvPr>
            <p:ph type="title"/>
          </p:nvPr>
        </p:nvSpPr>
        <p:spPr>
          <a:xfrm>
            <a:off x="541001" y="393901"/>
            <a:ext cx="7688598" cy="121476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3600" dirty="0" smtClean="0">
                <a:latin typeface="Calibri" panose="020F0502020204030204" pitchFamily="34" charset="0"/>
                <a:cs typeface="Calibri" panose="020F0502020204030204" pitchFamily="34" charset="0"/>
              </a:rPr>
              <a:t>Τι γνωρίζετε σχετικά με την </a:t>
            </a:r>
            <a:r>
              <a:rPr lang="en-GB" sz="3600" dirty="0" smtClean="0">
                <a:latin typeface="Calibri" panose="020F0502020204030204" pitchFamily="34" charset="0"/>
                <a:ea typeface="Raleway ExtraLight"/>
                <a:cs typeface="Calibri" panose="020F0502020204030204" pitchFamily="34" charset="0"/>
                <a:sym typeface="Raleway ExtraLight"/>
              </a:rPr>
              <a:t>:</a:t>
            </a:r>
            <a:r>
              <a:rPr lang="en-GB" sz="3600" dirty="0">
                <a:latin typeface="Calibri" panose="020F0502020204030204" pitchFamily="34" charset="0"/>
                <a:ea typeface="Raleway ExtraLight"/>
                <a:cs typeface="Calibri" panose="020F0502020204030204" pitchFamily="34" charset="0"/>
                <a:sym typeface="Raleway ExtraLight"/>
              </a:rPr>
              <a:t/>
            </a:r>
            <a:br>
              <a:rPr lang="en-GB" sz="3600" dirty="0">
                <a:latin typeface="Calibri" panose="020F0502020204030204" pitchFamily="34" charset="0"/>
                <a:ea typeface="Raleway ExtraLight"/>
                <a:cs typeface="Calibri" panose="020F0502020204030204" pitchFamily="34" charset="0"/>
                <a:sym typeface="Raleway ExtraLight"/>
              </a:rPr>
            </a:br>
            <a:r>
              <a:rPr lang="el-GR" sz="3600" dirty="0" smtClean="0">
                <a:solidFill>
                  <a:srgbClr val="FFB600"/>
                </a:solidFill>
                <a:latin typeface="Calibri" panose="020F0502020204030204" pitchFamily="34" charset="0"/>
                <a:ea typeface="Raleway ExtraLight"/>
                <a:cs typeface="Calibri" panose="020F0502020204030204" pitchFamily="34" charset="0"/>
              </a:rPr>
              <a:t>Προληπτική Μάθηση</a:t>
            </a:r>
            <a:endParaRPr sz="3600" dirty="0">
              <a:solidFill>
                <a:srgbClr val="FFB600"/>
              </a:solidFill>
              <a:latin typeface="Calibri" panose="020F0502020204030204" pitchFamily="34" charset="0"/>
              <a:ea typeface="Raleway ExtraLight"/>
              <a:cs typeface="Calibri" panose="020F0502020204030204" pitchFamily="34" charset="0"/>
              <a:sym typeface="Raleway ExtraLight"/>
            </a:endParaRPr>
          </a:p>
        </p:txBody>
      </p:sp>
      <p:sp>
        <p:nvSpPr>
          <p:cNvPr id="252" name="Google Shape;252;p18"/>
          <p:cNvSpPr txBox="1">
            <a:spLocks noGrp="1"/>
          </p:cNvSpPr>
          <p:nvPr>
            <p:ph type="body" idx="1"/>
          </p:nvPr>
        </p:nvSpPr>
        <p:spPr>
          <a:xfrm>
            <a:off x="601960" y="1735787"/>
            <a:ext cx="8000173" cy="2850068"/>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601"/>
              </a:spcBef>
              <a:spcAft>
                <a:spcPts val="0"/>
              </a:spcAft>
              <a:buSzPts val="1800"/>
              <a:buNone/>
            </a:pPr>
            <a:r>
              <a:rPr lang="el-GR" sz="1300" dirty="0" smtClean="0">
                <a:latin typeface="Calibri" panose="020F0502020204030204" pitchFamily="34" charset="0"/>
                <a:ea typeface="Raleway ExtraLight"/>
                <a:cs typeface="Calibri" panose="020F0502020204030204" pitchFamily="34" charset="0"/>
                <a:sym typeface="Raleway ExtraLight"/>
              </a:rPr>
              <a:t>Η ενεργή μάθηση αποτελεί μια προσέγγιση κατά την οποία οι συμμετέχοντες ενισχύουν τη γνώση και την κατανόησή τους. Απαιτεί ενεργή σκέψη και πρακτική κάνοντας χρήση των δεξιοτήτων που απέκτησαν με σκοπό την ανάπτυξη μακροπρόθεσμης μνήμης και βαθιάς κατανόησης, αυτό θα σας βοηθήσει να αποκτήσετε επαφές και να σκεφτείτε δημιουργικά</a:t>
            </a:r>
            <a:r>
              <a:rPr lang="en-GB" sz="1300" dirty="0" smtClean="0">
                <a:latin typeface="Calibri" panose="020F0502020204030204" pitchFamily="34" charset="0"/>
                <a:ea typeface="Raleway ExtraLight"/>
                <a:cs typeface="Calibri" panose="020F0502020204030204" pitchFamily="34" charset="0"/>
                <a:sym typeface="Raleway ExtraLight"/>
              </a:rPr>
              <a:t>.</a:t>
            </a:r>
            <a:endParaRPr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endParaRPr sz="1300" dirty="0">
              <a:latin typeface="Calibri" panose="020F0502020204030204" pitchFamily="34" charset="0"/>
              <a:ea typeface="Raleway ExtraLight"/>
              <a:cs typeface="Calibri" panose="020F0502020204030204" pitchFamily="34" charset="0"/>
              <a:sym typeface="Raleway ExtraLight"/>
            </a:endParaRPr>
          </a:p>
          <a:p>
            <a:pPr marL="7938" lvl="0" indent="0" algn="just" rtl="0">
              <a:lnSpc>
                <a:spcPct val="100000"/>
              </a:lnSpc>
              <a:spcBef>
                <a:spcPts val="601"/>
              </a:spcBef>
              <a:spcAft>
                <a:spcPts val="0"/>
              </a:spcAft>
              <a:buSzPts val="1800"/>
              <a:buNone/>
            </a:pPr>
            <a:r>
              <a:rPr lang="el-GR" sz="1400" b="1" dirty="0" smtClean="0">
                <a:latin typeface="Calibri" panose="020F0502020204030204" pitchFamily="34" charset="0"/>
                <a:cs typeface="Calibri" panose="020F0502020204030204" pitchFamily="34" charset="0"/>
              </a:rPr>
              <a:t>Η Ενεργητικότητα Οδηγεί σε Δια Βίου Μάθηση</a:t>
            </a:r>
            <a:endParaRPr dirty="0">
              <a:latin typeface="Calibri" panose="020F0502020204030204" pitchFamily="34" charset="0"/>
              <a:cs typeface="Calibri" panose="020F0502020204030204" pitchFamily="34" charset="0"/>
            </a:endParaRPr>
          </a:p>
          <a:p>
            <a:pPr marL="7938" lvl="0" indent="0" algn="just" rtl="0">
              <a:lnSpc>
                <a:spcPct val="100000"/>
              </a:lnSpc>
              <a:spcBef>
                <a:spcPts val="601"/>
              </a:spcBef>
              <a:spcAft>
                <a:spcPts val="0"/>
              </a:spcAft>
              <a:buSzPts val="1800"/>
              <a:buNone/>
            </a:pPr>
            <a:r>
              <a:rPr lang="el-GR" sz="1400" dirty="0" smtClean="0">
                <a:latin typeface="Calibri" panose="020F0502020204030204" pitchFamily="34" charset="0"/>
                <a:cs typeface="Calibri" panose="020F0502020204030204" pitchFamily="34" charset="0"/>
              </a:rPr>
              <a:t>Ένα από τα πιο γνωστά οφέλη της προληπτικής μάθησης είναι το γεγονός ότι γίνεται συνήθεια</a:t>
            </a:r>
            <a:r>
              <a:rPr lang="en-GB" sz="1400" dirty="0" smtClean="0">
                <a:latin typeface="Calibri" panose="020F0502020204030204" pitchFamily="34" charset="0"/>
                <a:cs typeface="Calibri" panose="020F0502020204030204" pitchFamily="34" charset="0"/>
              </a:rPr>
              <a:t>.</a:t>
            </a:r>
            <a:r>
              <a:rPr lang="en-GB" sz="1300" dirty="0" smtClean="0">
                <a:latin typeface="Calibri" panose="020F0502020204030204" pitchFamily="34" charset="0"/>
                <a:ea typeface="Raleway ExtraLight"/>
                <a:cs typeface="Calibri" panose="020F0502020204030204" pitchFamily="34" charset="0"/>
                <a:sym typeface="Raleway ExtraLight"/>
              </a:rPr>
              <a:t> </a:t>
            </a:r>
            <a:endParaRPr sz="1300" dirty="0">
              <a:latin typeface="Calibri" panose="020F0502020204030204" pitchFamily="34" charset="0"/>
              <a:ea typeface="Raleway ExtraLight"/>
              <a:cs typeface="Calibri" panose="020F0502020204030204" pitchFamily="34" charset="0"/>
              <a:sym typeface="Raleway ExtraLight"/>
            </a:endParaRPr>
          </a:p>
          <a:p>
            <a:pPr marL="7938" lvl="0" indent="0" algn="just" rtl="0">
              <a:lnSpc>
                <a:spcPct val="100000"/>
              </a:lnSpc>
              <a:spcBef>
                <a:spcPts val="601"/>
              </a:spcBef>
              <a:spcAft>
                <a:spcPts val="0"/>
              </a:spcAft>
              <a:buSzPts val="1800"/>
              <a:buNone/>
            </a:pPr>
            <a:r>
              <a:rPr lang="el-GR" sz="1400" dirty="0" smtClean="0">
                <a:latin typeface="Calibri" panose="020F0502020204030204" pitchFamily="34" charset="0"/>
                <a:cs typeface="Calibri" panose="020F0502020204030204" pitchFamily="34" charset="0"/>
              </a:rPr>
              <a:t>Η προληπτική μάθηση εμπνέεται από την θέληση των υπαλλήλων να μάθουν κάτι καινούριο. Η ενεργή μάθηση είναι υποχρεωτική. Οφείλουν να τη γνωρίζουν, χωρίς να σημαίνει απαραίτητα ότι το θέλουν. Αν όμως ζητούν </a:t>
            </a:r>
            <a:r>
              <a:rPr lang="el-GR" sz="1400" dirty="0" err="1" smtClean="0">
                <a:latin typeface="Calibri" panose="020F0502020204030204" pitchFamily="34" charset="0"/>
                <a:cs typeface="Calibri" panose="020F0502020204030204" pitchFamily="34" charset="0"/>
              </a:rPr>
              <a:t>στοχευμένα</a:t>
            </a:r>
            <a:r>
              <a:rPr lang="el-GR" sz="1400" dirty="0" smtClean="0">
                <a:latin typeface="Calibri" panose="020F0502020204030204" pitchFamily="34" charset="0"/>
                <a:cs typeface="Calibri" panose="020F0502020204030204" pitchFamily="34" charset="0"/>
              </a:rPr>
              <a:t> τη γνώση, οι πιθανότητες να θυμούνται τι έμαθαν και να το κάνουν πράξη, αυξάνονται σημαντικά</a:t>
            </a:r>
            <a:r>
              <a:rPr lang="en-GB" sz="1400" dirty="0" smtClean="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
        <p:nvSpPr>
          <p:cNvPr id="253" name="Google Shape;253;p18"/>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1cd3fcc1f2a_0_5"/>
          <p:cNvSpPr txBox="1">
            <a:spLocks noGrp="1"/>
          </p:cNvSpPr>
          <p:nvPr>
            <p:ph type="body" idx="1"/>
          </p:nvPr>
        </p:nvSpPr>
        <p:spPr>
          <a:xfrm>
            <a:off x="3848430" y="4031027"/>
            <a:ext cx="4643700" cy="59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GB" sz="7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marL="0" lvl="0" indent="0" algn="l" rtl="0">
              <a:lnSpc>
                <a:spcPct val="100000"/>
              </a:lnSpc>
              <a:spcBef>
                <a:spcPts val="0"/>
              </a:spcBef>
              <a:spcAft>
                <a:spcPts val="0"/>
              </a:spcAft>
              <a:buSzPts val="1800"/>
              <a:buNone/>
            </a:pPr>
            <a:r>
              <a:rPr lang="en-GB" sz="700">
                <a:solidFill>
                  <a:srgbClr val="981C22"/>
                </a:solidFill>
              </a:rPr>
              <a:t>Project number 2021-1-RO01-KA220-ADU-000026741</a:t>
            </a: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p:txBody>
      </p:sp>
      <p:pic>
        <p:nvPicPr>
          <p:cNvPr id="75" name="Google Shape;75;g1cd3fcc1f2a_0_5" descr="Text&#10;&#10;Description automatically generated with medium confidence"/>
          <p:cNvPicPr preferRelativeResize="0"/>
          <p:nvPr/>
        </p:nvPicPr>
        <p:blipFill rotWithShape="1">
          <a:blip r:embed="rId3">
            <a:alphaModFix/>
          </a:blip>
          <a:srcRect/>
          <a:stretch/>
        </p:blipFill>
        <p:spPr>
          <a:xfrm>
            <a:off x="922001" y="4031027"/>
            <a:ext cx="2838615" cy="595528"/>
          </a:xfrm>
          <a:prstGeom prst="rect">
            <a:avLst/>
          </a:prstGeom>
          <a:noFill/>
          <a:ln>
            <a:noFill/>
          </a:ln>
        </p:spPr>
      </p:pic>
      <p:pic>
        <p:nvPicPr>
          <p:cNvPr id="76" name="Google Shape;76;g1cd3fcc1f2a_0_5"/>
          <p:cNvPicPr preferRelativeResize="0"/>
          <p:nvPr/>
        </p:nvPicPr>
        <p:blipFill rotWithShape="1">
          <a:blip r:embed="rId4">
            <a:alphaModFix/>
          </a:blip>
          <a:srcRect/>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9"/>
          <p:cNvSpPr txBox="1">
            <a:spLocks noGrp="1"/>
          </p:cNvSpPr>
          <p:nvPr>
            <p:ph type="body" idx="1"/>
          </p:nvPr>
        </p:nvSpPr>
        <p:spPr>
          <a:xfrm>
            <a:off x="551556" y="499112"/>
            <a:ext cx="4962276" cy="414527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200" b="1" dirty="0" smtClean="0">
                <a:latin typeface="Calibri" panose="020F0502020204030204" pitchFamily="34" charset="0"/>
                <a:ea typeface="Raleway"/>
                <a:cs typeface="Calibri" panose="020F0502020204030204" pitchFamily="34" charset="0"/>
                <a:sym typeface="Raleway"/>
              </a:rPr>
              <a:t>Οι μέθοδοι ενεργής μάθησης</a:t>
            </a:r>
            <a:r>
              <a:rPr lang="en-GB" sz="1200" b="1" dirty="0">
                <a:latin typeface="Calibri" panose="020F0502020204030204" pitchFamily="34" charset="0"/>
                <a:ea typeface="Raleway"/>
                <a:cs typeface="Calibri" panose="020F0502020204030204" pitchFamily="34" charset="0"/>
                <a:sym typeface="Raleway"/>
              </a:rPr>
              <a:t> </a:t>
            </a:r>
            <a:r>
              <a:rPr lang="el-GR" sz="1200" dirty="0" smtClean="0">
                <a:latin typeface="Calibri" panose="020F0502020204030204" pitchFamily="34" charset="0"/>
                <a:ea typeface="Raleway"/>
                <a:cs typeface="Calibri" panose="020F0502020204030204" pitchFamily="34" charset="0"/>
              </a:rPr>
              <a:t>αποτελούν στρατηγικές οι οποίες βάζουν στο κέντρο της μαθησιακής διαδικασίας τον άνθρωπο. Οι στρατηγικές αυτές ενθαρρύνουν την δημιουργικότητα και το αίσθημα πρωτοβουλίας</a:t>
            </a:r>
            <a:r>
              <a:rPr lang="en-GB"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Μπορούν να είναι</a:t>
            </a:r>
            <a:r>
              <a:rPr lang="en-GB" sz="1200" dirty="0" smtClean="0">
                <a:latin typeface="Calibri" panose="020F0502020204030204" pitchFamily="34" charset="0"/>
                <a:cs typeface="Calibri" panose="020F0502020204030204" pitchFamily="34" charset="0"/>
              </a:rPr>
              <a:t>:</a:t>
            </a:r>
            <a:endParaRPr lang="el-GR" sz="1200" dirty="0" smtClean="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lang="el-GR" sz="1200" dirty="0">
              <a:latin typeface="Calibri" panose="020F0502020204030204" pitchFamily="34" charset="0"/>
              <a:cs typeface="Calibri" panose="020F0502020204030204" pitchFamily="34" charset="0"/>
            </a:endParaRPr>
          </a:p>
          <a:p>
            <a:pPr marL="228600" lvl="0" indent="-228600" algn="l" rtl="0">
              <a:lnSpc>
                <a:spcPct val="100000"/>
              </a:lnSpc>
              <a:spcBef>
                <a:spcPts val="601"/>
              </a:spcBef>
              <a:spcAft>
                <a:spcPts val="0"/>
              </a:spcAft>
              <a:buSzPts val="1800"/>
              <a:buAutoNum type="arabicPeriod"/>
            </a:pPr>
            <a:r>
              <a:rPr lang="el-GR" sz="1200" dirty="0" smtClean="0">
                <a:solidFill>
                  <a:schemeClr val="accent1"/>
                </a:solidFill>
                <a:latin typeface="Calibri" panose="020F0502020204030204" pitchFamily="34" charset="0"/>
                <a:cs typeface="Calibri" panose="020F0502020204030204" pitchFamily="34" charset="0"/>
              </a:rPr>
              <a:t>Διεπιστημονικές</a:t>
            </a:r>
            <a:r>
              <a:rPr lang="en-GB" sz="1200" dirty="0" smtClean="0">
                <a:solidFill>
                  <a:schemeClr val="accent1"/>
                </a:solidFill>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Αποτελούν την εξέταση της πραγματικότητας μέσω της αλληλεπίδρασης των στοιχείων της, ξεπερνώντας έτσι την παραδοσιακή θεώρηση των επιστημονικών κλάδων</a:t>
            </a:r>
            <a:r>
              <a:rPr lang="en-GB"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228600" lvl="0" indent="-228600" algn="l" rtl="0">
              <a:lnSpc>
                <a:spcPct val="100000"/>
              </a:lnSpc>
              <a:spcBef>
                <a:spcPts val="601"/>
              </a:spcBef>
              <a:spcAft>
                <a:spcPts val="0"/>
              </a:spcAft>
              <a:buSzPts val="1800"/>
              <a:buAutoNum type="arabicPeriod"/>
            </a:pPr>
            <a:r>
              <a:rPr lang="el-GR" sz="1200" dirty="0" smtClean="0">
                <a:solidFill>
                  <a:schemeClr val="accent1"/>
                </a:solidFill>
                <a:latin typeface="Calibri" panose="020F0502020204030204" pitchFamily="34" charset="0"/>
                <a:cs typeface="Calibri" panose="020F0502020204030204" pitchFamily="34" charset="0"/>
              </a:rPr>
              <a:t>Η Ώρα του Κύκλου</a:t>
            </a:r>
            <a:r>
              <a:rPr lang="en-GB" sz="1200" dirty="0" smtClean="0">
                <a:solidFill>
                  <a:schemeClr val="accent1"/>
                </a:solidFill>
                <a:latin typeface="Calibri" panose="020F0502020204030204" pitchFamily="34" charset="0"/>
                <a:cs typeface="Calibri" panose="020F0502020204030204" pitchFamily="34" charset="0"/>
              </a:rPr>
              <a:t>:</a:t>
            </a:r>
            <a:r>
              <a:rPr lang="el-GR" sz="1200" dirty="0" smtClean="0">
                <a:solidFill>
                  <a:schemeClr val="accent1"/>
                </a:solidFill>
                <a:latin typeface="Calibri" panose="020F0502020204030204" pitchFamily="34" charset="0"/>
                <a:cs typeface="Calibri" panose="020F0502020204030204" pitchFamily="34" charset="0"/>
              </a:rPr>
              <a:t> </a:t>
            </a:r>
            <a:r>
              <a:rPr lang="en-GB"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Οι συμμετέχοντες δημιουργούν έναν κύκλο, με κάποιον που θα οργανώνει τη συζήτηση μέσα σε συγκεκριμένα χρονικά πλαίσια. Αυτή η μέθοδος διευκολύνει την επικοινωνία, προωθεί την αυτογνωσία, την ελεύθερη έκφραση ιδεών, συναισθημάτων και προσωπικών εμπειριών και τέλος δημιουργεί μια ατμόσφαιρα γαλήνης και μοιράσματος</a:t>
            </a:r>
            <a:r>
              <a:rPr lang="en-GB" sz="1200" dirty="0" smtClean="0">
                <a:latin typeface="Calibri" panose="020F0502020204030204" pitchFamily="34" charset="0"/>
                <a:cs typeface="Calibri" panose="020F0502020204030204" pitchFamily="34" charset="0"/>
              </a:rPr>
              <a:t>. </a:t>
            </a:r>
            <a:endParaRPr sz="1200" dirty="0">
              <a:latin typeface="Calibri" panose="020F0502020204030204" pitchFamily="34" charset="0"/>
              <a:cs typeface="Calibri" panose="020F0502020204030204" pitchFamily="34" charset="0"/>
            </a:endParaRPr>
          </a:p>
          <a:p>
            <a:pPr marL="228600" lvl="0" indent="-228600" algn="l" rtl="0">
              <a:lnSpc>
                <a:spcPct val="100000"/>
              </a:lnSpc>
              <a:spcBef>
                <a:spcPts val="601"/>
              </a:spcBef>
              <a:spcAft>
                <a:spcPts val="0"/>
              </a:spcAft>
              <a:buSzPts val="1800"/>
              <a:buAutoNum type="arabicPeriod"/>
            </a:pPr>
            <a:r>
              <a:rPr lang="el-GR" sz="1200" dirty="0" smtClean="0">
                <a:solidFill>
                  <a:schemeClr val="accent1"/>
                </a:solidFill>
                <a:latin typeface="Calibri" panose="020F0502020204030204" pitchFamily="34" charset="0"/>
                <a:cs typeface="Calibri" panose="020F0502020204030204" pitchFamily="34" charset="0"/>
              </a:rPr>
              <a:t>Παιχνίδι ρόλων</a:t>
            </a:r>
            <a:r>
              <a:rPr lang="en-GB"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Συνίσταται προσομοίωση συμπεριφορών </a:t>
            </a:r>
            <a:r>
              <a:rPr lang="en-GB"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και στάσεων που υιοθετούνται στην καθημερινή ζωή</a:t>
            </a:r>
            <a:r>
              <a:rPr lang="en-GB" sz="1200" dirty="0" smtClean="0">
                <a:latin typeface="Calibri" panose="020F0502020204030204" pitchFamily="34" charset="0"/>
                <a:cs typeface="Calibri" panose="020F0502020204030204" pitchFamily="34" charset="0"/>
              </a:rPr>
              <a:t>, </a:t>
            </a:r>
            <a:r>
              <a:rPr lang="el-GR" sz="1200" dirty="0">
                <a:latin typeface="Calibri" panose="020F0502020204030204" pitchFamily="34" charset="0"/>
                <a:cs typeface="Calibri" panose="020F0502020204030204" pitchFamily="34" charset="0"/>
              </a:rPr>
              <a:t>μ</a:t>
            </a:r>
            <a:r>
              <a:rPr lang="el-GR" sz="1200" dirty="0" smtClean="0">
                <a:latin typeface="Calibri" panose="020F0502020204030204" pitchFamily="34" charset="0"/>
                <a:cs typeface="Calibri" panose="020F0502020204030204" pitchFamily="34" charset="0"/>
              </a:rPr>
              <a:t>έσω ρόλων που ορίζονται από το διοργανωτή. Οι  συμμετέχοντες συμπεριφέρονται κανονικά όπως θα έκαναν και στην πραγματικότητα. Αυτή η μέθοδος έχει ως στόχο την απόκτηση ικανότητας να υποδυθεί κάποιος έναν ρόλο κατανοώντας σε βάθος τι απαιτεί</a:t>
            </a:r>
            <a:r>
              <a:rPr lang="en-GB"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p:txBody>
      </p:sp>
      <p:sp>
        <p:nvSpPr>
          <p:cNvPr id="259" name="Google Shape;259;p19"/>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pic>
        <p:nvPicPr>
          <p:cNvPr id="260" name="Google Shape;260;p19"/>
          <p:cNvPicPr preferRelativeResize="0"/>
          <p:nvPr/>
        </p:nvPicPr>
        <p:blipFill rotWithShape="1">
          <a:blip r:embed="rId3">
            <a:alphaModFix/>
          </a:blip>
          <a:srcRect/>
          <a:stretch/>
        </p:blipFill>
        <p:spPr>
          <a:xfrm>
            <a:off x="5686540" y="2814813"/>
            <a:ext cx="2047467" cy="2047467"/>
          </a:xfrm>
          <a:prstGeom prst="rect">
            <a:avLst/>
          </a:prstGeom>
          <a:noFill/>
          <a:ln>
            <a:noFill/>
          </a:ln>
        </p:spPr>
      </p:pic>
      <p:pic>
        <p:nvPicPr>
          <p:cNvPr id="261" name="Google Shape;261;p19"/>
          <p:cNvPicPr preferRelativeResize="0"/>
          <p:nvPr/>
        </p:nvPicPr>
        <p:blipFill rotWithShape="1">
          <a:blip r:embed="rId3">
            <a:alphaModFix/>
          </a:blip>
          <a:srcRect/>
          <a:stretch/>
        </p:blipFill>
        <p:spPr>
          <a:xfrm>
            <a:off x="6256909" y="1791079"/>
            <a:ext cx="2047467" cy="2047467"/>
          </a:xfrm>
          <a:prstGeom prst="rect">
            <a:avLst/>
          </a:prstGeom>
          <a:noFill/>
          <a:ln>
            <a:noFill/>
          </a:ln>
        </p:spPr>
      </p:pic>
      <p:pic>
        <p:nvPicPr>
          <p:cNvPr id="262" name="Google Shape;262;p19"/>
          <p:cNvPicPr preferRelativeResize="0"/>
          <p:nvPr/>
        </p:nvPicPr>
        <p:blipFill rotWithShape="1">
          <a:blip r:embed="rId3">
            <a:alphaModFix/>
          </a:blip>
          <a:srcRect/>
          <a:stretch/>
        </p:blipFill>
        <p:spPr>
          <a:xfrm>
            <a:off x="6827278" y="2814813"/>
            <a:ext cx="2047467" cy="2047467"/>
          </a:xfrm>
          <a:prstGeom prst="rect">
            <a:avLst/>
          </a:prstGeom>
          <a:noFill/>
          <a:ln>
            <a:noFill/>
          </a:ln>
        </p:spPr>
      </p:pic>
      <p:sp>
        <p:nvSpPr>
          <p:cNvPr id="263" name="Google Shape;263;p19"/>
          <p:cNvSpPr txBox="1"/>
          <p:nvPr/>
        </p:nvSpPr>
        <p:spPr>
          <a:xfrm>
            <a:off x="5808504" y="1196931"/>
            <a:ext cx="2899488" cy="40261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1"/>
              </a:spcBef>
              <a:spcAft>
                <a:spcPts val="0"/>
              </a:spcAft>
              <a:buNone/>
            </a:pPr>
            <a:r>
              <a:rPr lang="el-GR" sz="1200" b="1" dirty="0" smtClean="0">
                <a:solidFill>
                  <a:srgbClr val="666666"/>
                </a:solidFill>
                <a:latin typeface="+mn-lt"/>
                <a:ea typeface="Raleway Light"/>
                <a:cs typeface="Raleway Light"/>
                <a:sym typeface="Raleway Light"/>
              </a:rPr>
              <a:t>Συμμετοχική Έρευνα Δράσης</a:t>
            </a:r>
          </a:p>
          <a:p>
            <a:pPr marL="0" marR="0" lvl="0" indent="0" algn="ctr" rtl="0">
              <a:lnSpc>
                <a:spcPct val="100000"/>
              </a:lnSpc>
              <a:spcBef>
                <a:spcPts val="601"/>
              </a:spcBef>
              <a:spcAft>
                <a:spcPts val="0"/>
              </a:spcAft>
              <a:buNone/>
            </a:pPr>
            <a:r>
              <a:rPr lang="el-GR" sz="1200" b="1" dirty="0" smtClean="0">
                <a:solidFill>
                  <a:srgbClr val="666666"/>
                </a:solidFill>
                <a:latin typeface="+mn-lt"/>
                <a:sym typeface="Raleway Light"/>
              </a:rPr>
              <a:t>Μια Μέθοδος Μάθησης για Ομάδες</a:t>
            </a:r>
            <a:endParaRPr dirty="0">
              <a:latin typeface="+mn-lt"/>
            </a:endParaRPr>
          </a:p>
        </p:txBody>
      </p:sp>
      <p:sp>
        <p:nvSpPr>
          <p:cNvPr id="264" name="Google Shape;264;p19"/>
          <p:cNvSpPr txBox="1"/>
          <p:nvPr/>
        </p:nvSpPr>
        <p:spPr>
          <a:xfrm>
            <a:off x="6665484" y="2046841"/>
            <a:ext cx="1185528" cy="40261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1"/>
              </a:spcBef>
              <a:spcAft>
                <a:spcPts val="0"/>
              </a:spcAft>
              <a:buNone/>
            </a:pPr>
            <a:r>
              <a:rPr lang="el-GR" sz="1200" b="1" dirty="0" smtClean="0">
                <a:solidFill>
                  <a:srgbClr val="666666"/>
                </a:solidFill>
                <a:latin typeface="Calibri" panose="020F0502020204030204" pitchFamily="34" charset="0"/>
                <a:ea typeface="Raleway Light"/>
                <a:cs typeface="Calibri" panose="020F0502020204030204" pitchFamily="34" charset="0"/>
                <a:sym typeface="Raleway Light"/>
              </a:rPr>
              <a:t>Συμμετοχική</a:t>
            </a:r>
            <a:r>
              <a:rPr lang="en-GB" sz="1200" b="1" i="0" u="none" strike="noStrike" cap="none" dirty="0" smtClean="0">
                <a:solidFill>
                  <a:srgbClr val="666666"/>
                </a:solidFill>
                <a:latin typeface="Calibri" panose="020F0502020204030204" pitchFamily="34" charset="0"/>
                <a:ea typeface="Raleway Light"/>
                <a:cs typeface="Calibri" panose="020F0502020204030204" pitchFamily="34" charset="0"/>
                <a:sym typeface="Raleway Light"/>
              </a:rPr>
              <a:t> </a:t>
            </a:r>
            <a:r>
              <a:rPr lang="el-GR" sz="1200" dirty="0" smtClean="0">
                <a:solidFill>
                  <a:srgbClr val="666666"/>
                </a:solidFill>
                <a:latin typeface="Calibri" panose="020F0502020204030204" pitchFamily="34" charset="0"/>
                <a:ea typeface="Raleway Light"/>
                <a:cs typeface="Calibri" panose="020F0502020204030204" pitchFamily="34" charset="0"/>
                <a:sym typeface="Raleway Light"/>
              </a:rPr>
              <a:t>Συνεργασία μέσω συμμετοχής</a:t>
            </a:r>
            <a:endParaRPr sz="1100" b="0" i="0" u="none" strike="noStrike" cap="none" dirty="0">
              <a:solidFill>
                <a:srgbClr val="FFB600"/>
              </a:solidFill>
              <a:latin typeface="Calibri" panose="020F0502020204030204" pitchFamily="34" charset="0"/>
              <a:ea typeface="Raleway Light"/>
              <a:cs typeface="Calibri" panose="020F0502020204030204" pitchFamily="34" charset="0"/>
              <a:sym typeface="Raleway Light"/>
            </a:endParaRPr>
          </a:p>
        </p:txBody>
      </p:sp>
      <p:sp>
        <p:nvSpPr>
          <p:cNvPr id="265" name="Google Shape;265;p19"/>
          <p:cNvSpPr txBox="1"/>
          <p:nvPr/>
        </p:nvSpPr>
        <p:spPr>
          <a:xfrm>
            <a:off x="6067761" y="3197013"/>
            <a:ext cx="1185528" cy="88045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1"/>
              </a:spcBef>
              <a:spcAft>
                <a:spcPts val="0"/>
              </a:spcAft>
              <a:buNone/>
            </a:pPr>
            <a:r>
              <a:rPr lang="el-GR" sz="1200" b="1" dirty="0" smtClean="0">
                <a:solidFill>
                  <a:srgbClr val="666666"/>
                </a:solidFill>
                <a:latin typeface="Calibri" panose="020F0502020204030204" pitchFamily="34" charset="0"/>
                <a:cs typeface="Calibri" panose="020F0502020204030204" pitchFamily="34" charset="0"/>
                <a:sym typeface="Raleway Light"/>
              </a:rPr>
              <a:t>Δράση</a:t>
            </a:r>
            <a:endParaRPr dirty="0">
              <a:latin typeface="Calibri" panose="020F0502020204030204" pitchFamily="34" charset="0"/>
              <a:cs typeface="Calibri" panose="020F0502020204030204" pitchFamily="34" charset="0"/>
            </a:endParaRPr>
          </a:p>
          <a:p>
            <a:pPr marL="0" marR="0" lvl="0" indent="0" algn="l" rtl="0">
              <a:lnSpc>
                <a:spcPct val="100000"/>
              </a:lnSpc>
              <a:spcBef>
                <a:spcPts val="601"/>
              </a:spcBef>
              <a:spcAft>
                <a:spcPts val="0"/>
              </a:spcAft>
              <a:buNone/>
            </a:pPr>
            <a:r>
              <a:rPr lang="el-GR" sz="1200" dirty="0" smtClean="0">
                <a:solidFill>
                  <a:srgbClr val="666666"/>
                </a:solidFill>
                <a:latin typeface="Calibri" panose="020F0502020204030204" pitchFamily="34" charset="0"/>
                <a:ea typeface="Raleway Light"/>
                <a:cs typeface="Calibri" panose="020F0502020204030204" pitchFamily="34" charset="0"/>
                <a:sym typeface="Raleway Light"/>
              </a:rPr>
              <a:t>Αλλαγή καθημερινών εμπειριών </a:t>
            </a:r>
            <a:r>
              <a:rPr lang="en-GB" sz="1100" b="0" i="0" u="none" strike="noStrike" cap="none" dirty="0">
                <a:solidFill>
                  <a:srgbClr val="666666"/>
                </a:solidFill>
                <a:latin typeface="Calibri" panose="020F0502020204030204" pitchFamily="34" charset="0"/>
                <a:ea typeface="Raleway Light"/>
                <a:cs typeface="Calibri" panose="020F0502020204030204" pitchFamily="34" charset="0"/>
                <a:sym typeface="Raleway Light"/>
              </a:rPr>
              <a:t/>
            </a:r>
            <a:br>
              <a:rPr lang="en-GB" sz="1100" b="0" i="0" u="none" strike="noStrike" cap="none" dirty="0">
                <a:solidFill>
                  <a:srgbClr val="666666"/>
                </a:solidFill>
                <a:latin typeface="Calibri" panose="020F0502020204030204" pitchFamily="34" charset="0"/>
                <a:ea typeface="Raleway Light"/>
                <a:cs typeface="Calibri" panose="020F0502020204030204" pitchFamily="34" charset="0"/>
                <a:sym typeface="Raleway Light"/>
              </a:rPr>
            </a:br>
            <a:endParaRPr sz="900" b="0" i="0" u="none" strike="noStrike" cap="none" dirty="0">
              <a:solidFill>
                <a:srgbClr val="FFB600"/>
              </a:solidFill>
              <a:latin typeface="Calibri" panose="020F0502020204030204" pitchFamily="34" charset="0"/>
              <a:ea typeface="Raleway Light"/>
              <a:cs typeface="Calibri" panose="020F0502020204030204" pitchFamily="34" charset="0"/>
              <a:sym typeface="Raleway Light"/>
            </a:endParaRPr>
          </a:p>
        </p:txBody>
      </p:sp>
      <p:sp>
        <p:nvSpPr>
          <p:cNvPr id="266" name="Google Shape;266;p19"/>
          <p:cNvSpPr txBox="1"/>
          <p:nvPr/>
        </p:nvSpPr>
        <p:spPr>
          <a:xfrm>
            <a:off x="7220294" y="3398320"/>
            <a:ext cx="1185528" cy="88045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601"/>
              </a:spcBef>
              <a:spcAft>
                <a:spcPts val="0"/>
              </a:spcAft>
              <a:buNone/>
            </a:pPr>
            <a:r>
              <a:rPr lang="el-GR" sz="1200" b="1" dirty="0" smtClean="0">
                <a:solidFill>
                  <a:srgbClr val="666666"/>
                </a:solidFill>
                <a:latin typeface="Calibri" panose="020F0502020204030204" pitchFamily="34" charset="0"/>
                <a:cs typeface="Calibri" panose="020F0502020204030204" pitchFamily="34" charset="0"/>
                <a:sym typeface="Raleway Light"/>
              </a:rPr>
              <a:t>Έρευνα</a:t>
            </a:r>
            <a:endParaRPr dirty="0">
              <a:latin typeface="Calibri" panose="020F0502020204030204" pitchFamily="34" charset="0"/>
              <a:cs typeface="Calibri" panose="020F0502020204030204" pitchFamily="34" charset="0"/>
            </a:endParaRPr>
          </a:p>
          <a:p>
            <a:pPr marL="0" marR="0" lvl="0" indent="0" algn="r" rtl="0">
              <a:lnSpc>
                <a:spcPct val="100000"/>
              </a:lnSpc>
              <a:spcBef>
                <a:spcPts val="601"/>
              </a:spcBef>
              <a:spcAft>
                <a:spcPts val="0"/>
              </a:spcAft>
              <a:buNone/>
            </a:pPr>
            <a:r>
              <a:rPr lang="el-GR" sz="1200" dirty="0" smtClean="0">
                <a:solidFill>
                  <a:srgbClr val="666666"/>
                </a:solidFill>
                <a:latin typeface="Calibri" panose="020F0502020204030204" pitchFamily="34" charset="0"/>
                <a:ea typeface="Raleway Light"/>
                <a:cs typeface="Calibri" panose="020F0502020204030204" pitchFamily="34" charset="0"/>
                <a:sym typeface="Raleway Light"/>
              </a:rPr>
              <a:t>Καινούρια γνώση</a:t>
            </a:r>
            <a:endParaRPr sz="1000" b="0" i="0" u="none" strike="noStrike" cap="none" dirty="0">
              <a:solidFill>
                <a:srgbClr val="FFB600"/>
              </a:solidFill>
              <a:latin typeface="Calibri" panose="020F0502020204030204" pitchFamily="34" charset="0"/>
              <a:ea typeface="Raleway Light"/>
              <a:cs typeface="Calibri" panose="020F0502020204030204" pitchFamily="34" charset="0"/>
              <a:sym typeface="Raleway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pSp>
        <p:nvGrpSpPr>
          <p:cNvPr id="271" name="Google Shape;271;p20"/>
          <p:cNvGrpSpPr/>
          <p:nvPr/>
        </p:nvGrpSpPr>
        <p:grpSpPr>
          <a:xfrm>
            <a:off x="3901962" y="565715"/>
            <a:ext cx="4036590" cy="3941675"/>
            <a:chOff x="2256567" y="677103"/>
            <a:chExt cx="4036590" cy="3941675"/>
          </a:xfrm>
        </p:grpSpPr>
        <p:sp>
          <p:nvSpPr>
            <p:cNvPr id="272" name="Google Shape;272;p20"/>
            <p:cNvSpPr/>
            <p:nvPr/>
          </p:nvSpPr>
          <p:spPr>
            <a:xfrm rot="-6597333">
              <a:off x="4296826" y="3950027"/>
              <a:ext cx="586303" cy="586303"/>
            </a:xfrm>
            <a:prstGeom prst="ellipse">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273" name="Google Shape;273;p20"/>
            <p:cNvSpPr/>
            <p:nvPr/>
          </p:nvSpPr>
          <p:spPr>
            <a:xfrm rot="-6599386">
              <a:off x="2318596" y="1407533"/>
              <a:ext cx="440541" cy="440541"/>
            </a:xfrm>
            <a:prstGeom prst="ellipse">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274" name="Google Shape;274;p20"/>
            <p:cNvSpPr/>
            <p:nvPr/>
          </p:nvSpPr>
          <p:spPr>
            <a:xfrm rot="-6598839">
              <a:off x="2887641" y="2346984"/>
              <a:ext cx="1199287" cy="1199287"/>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275" name="Google Shape;275;p20"/>
            <p:cNvSpPr/>
            <p:nvPr/>
          </p:nvSpPr>
          <p:spPr>
            <a:xfrm rot="-6598620">
              <a:off x="4374916" y="913763"/>
              <a:ext cx="1681581" cy="1681581"/>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276" name="Google Shape;276;p20"/>
            <p:cNvSpPr/>
            <p:nvPr/>
          </p:nvSpPr>
          <p:spPr>
            <a:xfrm rot="-6597866">
              <a:off x="2661829" y="2208216"/>
              <a:ext cx="629106" cy="629106"/>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277" name="Google Shape;277;p20"/>
            <p:cNvSpPr/>
            <p:nvPr/>
          </p:nvSpPr>
          <p:spPr>
            <a:xfrm rot="-6597701">
              <a:off x="3267625" y="1113818"/>
              <a:ext cx="274172" cy="274172"/>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grpSp>
      <p:grpSp>
        <p:nvGrpSpPr>
          <p:cNvPr id="278" name="Google Shape;278;p20"/>
          <p:cNvGrpSpPr/>
          <p:nvPr/>
        </p:nvGrpSpPr>
        <p:grpSpPr>
          <a:xfrm>
            <a:off x="5893670" y="1739566"/>
            <a:ext cx="2440201" cy="2440201"/>
            <a:chOff x="4447194" y="1815766"/>
            <a:chExt cx="2440200" cy="2440200"/>
          </a:xfrm>
        </p:grpSpPr>
        <p:sp>
          <p:nvSpPr>
            <p:cNvPr id="279" name="Google Shape;279;p20"/>
            <p:cNvSpPr/>
            <p:nvPr/>
          </p:nvSpPr>
          <p:spPr>
            <a:xfrm>
              <a:off x="4447194" y="1815766"/>
              <a:ext cx="2440200" cy="2440200"/>
            </a:xfrm>
            <a:prstGeom prst="ellipse">
              <a:avLst/>
            </a:prstGeom>
            <a:solidFill>
              <a:schemeClr val="accent1"/>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1" i="0" u="none" strike="noStrike" cap="none">
                <a:solidFill>
                  <a:srgbClr val="00695C"/>
                </a:solidFill>
                <a:latin typeface="Raleway Thin"/>
                <a:ea typeface="Raleway Thin"/>
                <a:cs typeface="Raleway Thin"/>
                <a:sym typeface="Raleway Thin"/>
              </a:endParaRPr>
            </a:p>
          </p:txBody>
        </p:sp>
        <p:sp>
          <p:nvSpPr>
            <p:cNvPr id="280" name="Google Shape;280;p20"/>
            <p:cNvSpPr txBox="1"/>
            <p:nvPr/>
          </p:nvSpPr>
          <p:spPr>
            <a:xfrm>
              <a:off x="4735950" y="2504275"/>
              <a:ext cx="1862700" cy="1163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200" b="1" dirty="0" smtClean="0">
                  <a:solidFill>
                    <a:srgbClr val="FFFFFF"/>
                  </a:solidFill>
                  <a:latin typeface="Calibri" panose="020F0502020204030204" pitchFamily="34" charset="0"/>
                  <a:ea typeface="Raleway Thin"/>
                  <a:cs typeface="Calibri" panose="020F0502020204030204" pitchFamily="34" charset="0"/>
                  <a:sym typeface="Raleway Thin"/>
                </a:rPr>
                <a:t>Ενεργή Μάθηση</a:t>
              </a:r>
              <a:endParaRPr sz="1200" b="1" i="0" u="none" strike="noStrike" cap="none"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281" name="Google Shape;281;p20"/>
          <p:cNvGrpSpPr/>
          <p:nvPr/>
        </p:nvGrpSpPr>
        <p:grpSpPr>
          <a:xfrm>
            <a:off x="5013412" y="1297853"/>
            <a:ext cx="1423801" cy="1423801"/>
            <a:chOff x="3490737" y="1374053"/>
            <a:chExt cx="1423800" cy="1423800"/>
          </a:xfrm>
        </p:grpSpPr>
        <p:sp>
          <p:nvSpPr>
            <p:cNvPr id="282" name="Google Shape;282;p20"/>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050" b="1" i="0" u="none" strike="noStrike" cap="none">
                <a:solidFill>
                  <a:srgbClr val="00695C"/>
                </a:solidFill>
                <a:latin typeface="Raleway Thin"/>
                <a:ea typeface="Raleway Thin"/>
                <a:cs typeface="Raleway Thin"/>
                <a:sym typeface="Raleway Thin"/>
              </a:endParaRPr>
            </a:p>
          </p:txBody>
        </p:sp>
        <p:sp>
          <p:nvSpPr>
            <p:cNvPr id="283" name="Google Shape;283;p20"/>
            <p:cNvSpPr txBox="1"/>
            <p:nvPr/>
          </p:nvSpPr>
          <p:spPr>
            <a:xfrm>
              <a:off x="3718754" y="1613603"/>
              <a:ext cx="967800" cy="94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100" b="1" dirty="0" smtClean="0">
                  <a:solidFill>
                    <a:srgbClr val="FFFFFF"/>
                  </a:solidFill>
                  <a:latin typeface="Calibri" panose="020F0502020204030204" pitchFamily="34" charset="0"/>
                  <a:ea typeface="Raleway Thin"/>
                  <a:cs typeface="Calibri" panose="020F0502020204030204" pitchFamily="34" charset="0"/>
                  <a:sym typeface="Raleway Thin"/>
                </a:rPr>
                <a:t>Μαιευτική Μέθοδος</a:t>
              </a:r>
              <a:r>
                <a:rPr lang="en-GB" sz="1100" b="1" i="0" u="none" strike="noStrike" cap="none" dirty="0" smtClean="0">
                  <a:solidFill>
                    <a:srgbClr val="FFFFFF"/>
                  </a:solidFill>
                  <a:latin typeface="Calibri" panose="020F0502020204030204" pitchFamily="34" charset="0"/>
                  <a:ea typeface="Raleway Thin"/>
                  <a:cs typeface="Calibri" panose="020F0502020204030204" pitchFamily="34" charset="0"/>
                  <a:sym typeface="Raleway Thin"/>
                </a:rPr>
                <a:t>*</a:t>
              </a:r>
              <a:endParaRPr sz="1100" b="1" i="0" u="none" strike="noStrike" cap="none"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284" name="Google Shape;284;p20"/>
          <p:cNvGrpSpPr/>
          <p:nvPr/>
        </p:nvGrpSpPr>
        <p:grpSpPr>
          <a:xfrm>
            <a:off x="4672228" y="2862090"/>
            <a:ext cx="1498800" cy="1498800"/>
            <a:chOff x="644203" y="3718814"/>
            <a:chExt cx="1498800" cy="1498800"/>
          </a:xfrm>
        </p:grpSpPr>
        <p:sp>
          <p:nvSpPr>
            <p:cNvPr id="285" name="Google Shape;285;p20"/>
            <p:cNvSpPr/>
            <p:nvPr/>
          </p:nvSpPr>
          <p:spPr>
            <a:xfrm>
              <a:off x="644203" y="3718814"/>
              <a:ext cx="1498800" cy="1498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050" b="1" i="0" u="none" strike="noStrike" cap="none">
                <a:solidFill>
                  <a:srgbClr val="00695C"/>
                </a:solidFill>
                <a:latin typeface="Raleway Thin"/>
                <a:ea typeface="Raleway Thin"/>
                <a:cs typeface="Raleway Thin"/>
                <a:sym typeface="Raleway Thin"/>
              </a:endParaRPr>
            </a:p>
          </p:txBody>
        </p:sp>
        <p:sp>
          <p:nvSpPr>
            <p:cNvPr id="286" name="Google Shape;286;p20"/>
            <p:cNvSpPr txBox="1"/>
            <p:nvPr/>
          </p:nvSpPr>
          <p:spPr>
            <a:xfrm>
              <a:off x="856976" y="3995875"/>
              <a:ext cx="1073400" cy="94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100" b="1" dirty="0" smtClean="0">
                  <a:solidFill>
                    <a:srgbClr val="FFFFFF"/>
                  </a:solidFill>
                  <a:latin typeface="Calibri" panose="020F0502020204030204" pitchFamily="34" charset="0"/>
                  <a:ea typeface="Raleway Thin"/>
                  <a:cs typeface="Calibri" panose="020F0502020204030204" pitchFamily="34" charset="0"/>
                  <a:sym typeface="Raleway Thin"/>
                </a:rPr>
                <a:t>Μαθαίνοντας για την γνώση</a:t>
              </a:r>
              <a:endParaRPr sz="1100" b="1" i="0" u="none" strike="noStrike" cap="none"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287" name="Google Shape;287;p20"/>
          <p:cNvGrpSpPr/>
          <p:nvPr/>
        </p:nvGrpSpPr>
        <p:grpSpPr>
          <a:xfrm>
            <a:off x="7262246" y="1165907"/>
            <a:ext cx="1030261" cy="1030261"/>
            <a:chOff x="3391493" y="1445381"/>
            <a:chExt cx="1423800" cy="1423800"/>
          </a:xfrm>
        </p:grpSpPr>
        <p:sp>
          <p:nvSpPr>
            <p:cNvPr id="288" name="Google Shape;288;p20"/>
            <p:cNvSpPr/>
            <p:nvPr/>
          </p:nvSpPr>
          <p:spPr>
            <a:xfrm>
              <a:off x="3391493" y="1445381"/>
              <a:ext cx="1423800" cy="1423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050" b="1" i="0" u="none" strike="noStrike" cap="none">
                <a:solidFill>
                  <a:srgbClr val="00695C"/>
                </a:solidFill>
                <a:latin typeface="Raleway Thin"/>
                <a:ea typeface="Raleway Thin"/>
                <a:cs typeface="Raleway Thin"/>
                <a:sym typeface="Raleway Thin"/>
              </a:endParaRPr>
            </a:p>
          </p:txBody>
        </p:sp>
        <p:sp>
          <p:nvSpPr>
            <p:cNvPr id="289" name="Google Shape;289;p20"/>
            <p:cNvSpPr txBox="1"/>
            <p:nvPr/>
          </p:nvSpPr>
          <p:spPr>
            <a:xfrm>
              <a:off x="3552537" y="1637641"/>
              <a:ext cx="1101712" cy="9446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100" b="1" dirty="0" smtClean="0">
                  <a:solidFill>
                    <a:srgbClr val="FFFFFF"/>
                  </a:solidFill>
                  <a:latin typeface="Calibri" panose="020F0502020204030204" pitchFamily="34" charset="0"/>
                  <a:ea typeface="Raleway Thin"/>
                  <a:cs typeface="Calibri" panose="020F0502020204030204" pitchFamily="34" charset="0"/>
                  <a:sym typeface="Raleway Thin"/>
                </a:rPr>
                <a:t>Προσωπομετρική</a:t>
              </a:r>
              <a:endParaRPr sz="1100" b="1" i="0" u="none" strike="noStrike" cap="none" dirty="0">
                <a:solidFill>
                  <a:srgbClr val="FFFFFF"/>
                </a:solidFill>
                <a:latin typeface="Calibri" panose="020F0502020204030204" pitchFamily="34" charset="0"/>
                <a:ea typeface="Raleway Thin"/>
                <a:cs typeface="Calibri" panose="020F0502020204030204" pitchFamily="34" charset="0"/>
                <a:sym typeface="Raleway Thin"/>
              </a:endParaRPr>
            </a:p>
          </p:txBody>
        </p:sp>
      </p:grpSp>
      <p:sp>
        <p:nvSpPr>
          <p:cNvPr id="290" name="Google Shape;290;p20"/>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91" name="Google Shape;291;p20"/>
          <p:cNvSpPr txBox="1"/>
          <p:nvPr/>
        </p:nvSpPr>
        <p:spPr>
          <a:xfrm>
            <a:off x="484634" y="541020"/>
            <a:ext cx="3714615" cy="421801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1"/>
              </a:spcBef>
              <a:spcAft>
                <a:spcPts val="0"/>
              </a:spcAft>
              <a:buNone/>
            </a:pPr>
            <a:r>
              <a:rPr lang="en-GB" sz="1200" i="0" u="none" strike="noStrike" cap="none" dirty="0">
                <a:solidFill>
                  <a:schemeClr val="accent1"/>
                </a:solidFill>
                <a:latin typeface="Calibri" panose="020F0502020204030204" pitchFamily="34" charset="0"/>
                <a:ea typeface="Raleway Thin"/>
                <a:cs typeface="Calibri" panose="020F0502020204030204" pitchFamily="34" charset="0"/>
                <a:sym typeface="Raleway Thin"/>
              </a:rPr>
              <a:t>4. </a:t>
            </a:r>
            <a:r>
              <a:rPr lang="el-GR" sz="1200" i="0" u="none" strike="noStrike" cap="none" dirty="0" smtClean="0">
                <a:solidFill>
                  <a:schemeClr val="accent1"/>
                </a:solidFill>
                <a:latin typeface="Calibri" panose="020F0502020204030204" pitchFamily="34" charset="0"/>
                <a:ea typeface="Raleway Thin"/>
                <a:cs typeface="Calibri" panose="020F0502020204030204" pitchFamily="34" charset="0"/>
                <a:sym typeface="Raleway Thin"/>
              </a:rPr>
              <a:t>Συνεργατική μάθηση</a:t>
            </a:r>
            <a:r>
              <a:rPr lang="en-GB" sz="1200" i="0" u="none" strike="noStrike" cap="none" dirty="0" smtClean="0">
                <a:solidFill>
                  <a:schemeClr val="accent1"/>
                </a:solidFill>
                <a:latin typeface="Calibri" panose="020F0502020204030204" pitchFamily="34" charset="0"/>
                <a:ea typeface="Raleway Thin"/>
                <a:cs typeface="Calibri" panose="020F0502020204030204" pitchFamily="34" charset="0"/>
                <a:sym typeface="Raleway Thin"/>
              </a:rPr>
              <a:t>:</a:t>
            </a:r>
            <a:r>
              <a:rPr lang="en-GB" sz="1200" i="0" u="none" strike="noStrike" cap="none" dirty="0">
                <a:solidFill>
                  <a:schemeClr val="accent1"/>
                </a:solidFill>
                <a:latin typeface="Calibri" panose="020F0502020204030204" pitchFamily="34" charset="0"/>
                <a:ea typeface="Raleway Thin"/>
                <a:cs typeface="Calibri" panose="020F0502020204030204" pitchFamily="34" charset="0"/>
                <a:sym typeface="Raleway Thin"/>
              </a:rPr>
              <a:t> </a:t>
            </a:r>
            <a:r>
              <a:rPr lang="en-GB" sz="1200" i="0" u="none" strike="noStrike" cap="none" dirty="0">
                <a:solidFill>
                  <a:srgbClr val="666666"/>
                </a:solidFill>
                <a:latin typeface="Calibri" panose="020F0502020204030204" pitchFamily="34" charset="0"/>
                <a:ea typeface="Raleway Thin"/>
                <a:cs typeface="Calibri" panose="020F0502020204030204" pitchFamily="34" charset="0"/>
                <a:sym typeface="Raleway Thin"/>
              </a:rPr>
              <a:t> </a:t>
            </a:r>
            <a:r>
              <a:rPr lang="el-GR" sz="1200" dirty="0" smtClean="0">
                <a:solidFill>
                  <a:srgbClr val="666666"/>
                </a:solidFill>
                <a:latin typeface="Calibri" panose="020F0502020204030204" pitchFamily="34" charset="0"/>
                <a:ea typeface="Raleway Thin"/>
                <a:cs typeface="Calibri" panose="020F0502020204030204" pitchFamily="34" charset="0"/>
                <a:sym typeface="Raleway Thin"/>
              </a:rPr>
              <a:t>Επιτρέπει την ‘’κοινή κατασκευή αντικειμένων’’, διαδικασιών και εννοιών. Συνίσταται στη συνεργασία προς ένα κοινό αποτέλεσμα</a:t>
            </a:r>
            <a:r>
              <a:rPr lang="en-GB" sz="1200" i="0" u="none" strike="noStrike" cap="none" dirty="0" smtClean="0">
                <a:solidFill>
                  <a:srgbClr val="666666"/>
                </a:solidFill>
                <a:latin typeface="Calibri" panose="020F0502020204030204" pitchFamily="34" charset="0"/>
                <a:ea typeface="Raleway Thin"/>
                <a:cs typeface="Calibri" panose="020F0502020204030204" pitchFamily="34" charset="0"/>
                <a:sym typeface="Raleway Thin"/>
              </a:rPr>
              <a:t>.</a:t>
            </a:r>
            <a:endParaRPr sz="1200" dirty="0">
              <a:latin typeface="Calibri" panose="020F0502020204030204" pitchFamily="34" charset="0"/>
              <a:ea typeface="Raleway Thin"/>
              <a:cs typeface="Calibri" panose="020F0502020204030204" pitchFamily="34" charset="0"/>
              <a:sym typeface="Raleway Thin"/>
            </a:endParaRPr>
          </a:p>
          <a:p>
            <a:pPr lvl="0">
              <a:spcBef>
                <a:spcPts val="601"/>
              </a:spcBef>
            </a:pPr>
            <a:r>
              <a:rPr lang="en-GB" sz="1200" i="0" u="none" strike="noStrike" cap="none" dirty="0">
                <a:solidFill>
                  <a:srgbClr val="FFC000"/>
                </a:solidFill>
                <a:latin typeface="Calibri" panose="020F0502020204030204" pitchFamily="34" charset="0"/>
                <a:ea typeface="Raleway Thin"/>
                <a:cs typeface="Calibri" panose="020F0502020204030204" pitchFamily="34" charset="0"/>
                <a:sym typeface="Raleway Thin"/>
              </a:rPr>
              <a:t>5. </a:t>
            </a:r>
            <a:r>
              <a:rPr lang="el-GR" sz="1200" dirty="0">
                <a:solidFill>
                  <a:schemeClr val="accent1"/>
                </a:solidFill>
                <a:latin typeface="Calibri" panose="020F0502020204030204" pitchFamily="34" charset="0"/>
                <a:ea typeface="Raleway Thin"/>
                <a:cs typeface="Calibri" panose="020F0502020204030204" pitchFamily="34" charset="0"/>
                <a:sym typeface="Raleway Thin"/>
              </a:rPr>
              <a:t>Εκπαίδευση από συνομηλίκους</a:t>
            </a:r>
            <a:r>
              <a:rPr lang="en-GB" sz="1200" i="0" u="none" strike="noStrike" cap="none" dirty="0" smtClean="0">
                <a:solidFill>
                  <a:schemeClr val="accent1"/>
                </a:solidFill>
                <a:latin typeface="Calibri" panose="020F0502020204030204" pitchFamily="34" charset="0"/>
                <a:ea typeface="Raleway Thin"/>
                <a:cs typeface="Calibri" panose="020F0502020204030204" pitchFamily="34" charset="0"/>
                <a:sym typeface="Raleway Thin"/>
              </a:rPr>
              <a:t>: </a:t>
            </a:r>
            <a:r>
              <a:rPr lang="el-GR" sz="1200" dirty="0" smtClean="0">
                <a:solidFill>
                  <a:srgbClr val="666666"/>
                </a:solidFill>
                <a:latin typeface="Calibri" panose="020F0502020204030204" pitchFamily="34" charset="0"/>
                <a:ea typeface="Raleway Thin"/>
                <a:cs typeface="Calibri" panose="020F0502020204030204" pitchFamily="34" charset="0"/>
                <a:sym typeface="Raleway Thin"/>
              </a:rPr>
              <a:t>Μεθοδολογία η οποία αποσκοπεί στην πρόληψη επικίνδυνων συμπεριφορών,</a:t>
            </a:r>
            <a:r>
              <a:rPr lang="en-GB" sz="1200" i="0" u="none" strike="noStrike" cap="none" dirty="0" smtClean="0">
                <a:solidFill>
                  <a:srgbClr val="666666"/>
                </a:solidFill>
                <a:latin typeface="Calibri" panose="020F0502020204030204" pitchFamily="34" charset="0"/>
                <a:ea typeface="Raleway Thin"/>
                <a:cs typeface="Calibri" panose="020F0502020204030204" pitchFamily="34" charset="0"/>
                <a:sym typeface="Raleway Thin"/>
              </a:rPr>
              <a:t> </a:t>
            </a:r>
            <a:r>
              <a:rPr lang="el-GR" sz="1200" i="0" u="none" strike="noStrike" cap="none" dirty="0" smtClean="0">
                <a:solidFill>
                  <a:srgbClr val="666666"/>
                </a:solidFill>
                <a:latin typeface="Calibri" panose="020F0502020204030204" pitchFamily="34" charset="0"/>
                <a:ea typeface="Raleway Thin"/>
                <a:cs typeface="Calibri" panose="020F0502020204030204" pitchFamily="34" charset="0"/>
                <a:sym typeface="Raleway Thin"/>
              </a:rPr>
              <a:t>καθώς και στην ανάπτυξη δεξιοτήτων. Ο συνομήλικος δεν αποτελεί κάποιον ειδικό αλλά ένα συνηθισμένο άτομο που εντείνει την κοινωνικοποίηση μέσα σε μια ομάδα χάρη στην ευαισθητοποίησή του για τις διαδικασίες επικοινωνίας</a:t>
            </a:r>
            <a:r>
              <a:rPr lang="en-GB" sz="1200" i="0" u="none" strike="noStrike" cap="none" dirty="0" smtClean="0">
                <a:solidFill>
                  <a:srgbClr val="666666"/>
                </a:solidFill>
                <a:latin typeface="Calibri" panose="020F0502020204030204" pitchFamily="34" charset="0"/>
                <a:ea typeface="Raleway Thin"/>
                <a:cs typeface="Calibri" panose="020F0502020204030204" pitchFamily="34" charset="0"/>
                <a:sym typeface="Raleway Thin"/>
              </a:rPr>
              <a:t>.</a:t>
            </a:r>
            <a:endParaRPr sz="1200" dirty="0">
              <a:latin typeface="Calibri" panose="020F0502020204030204" pitchFamily="34" charset="0"/>
              <a:ea typeface="Raleway Thin"/>
              <a:cs typeface="Calibri" panose="020F0502020204030204" pitchFamily="34" charset="0"/>
              <a:sym typeface="Raleway Thin"/>
            </a:endParaRPr>
          </a:p>
          <a:p>
            <a:pPr marL="0" marR="0" lvl="0" indent="0" algn="l" rtl="0">
              <a:lnSpc>
                <a:spcPct val="100000"/>
              </a:lnSpc>
              <a:spcBef>
                <a:spcPts val="601"/>
              </a:spcBef>
              <a:spcAft>
                <a:spcPts val="0"/>
              </a:spcAft>
              <a:buNone/>
            </a:pPr>
            <a:r>
              <a:rPr lang="en-GB" sz="1200"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6. </a:t>
            </a:r>
            <a:r>
              <a:rPr lang="el-GR" sz="1200" dirty="0" smtClean="0">
                <a:solidFill>
                  <a:schemeClr val="accent1"/>
                </a:solidFill>
                <a:latin typeface="Calibri" panose="020F0502020204030204" pitchFamily="34" charset="0"/>
                <a:ea typeface="Raleway Thin"/>
                <a:cs typeface="Calibri" panose="020F0502020204030204" pitchFamily="34" charset="0"/>
                <a:sym typeface="Raleway Thin"/>
              </a:rPr>
              <a:t>Ανάποδη διδασκαλία</a:t>
            </a:r>
            <a:r>
              <a:rPr lang="en-GB" sz="1200" i="0" u="none" strike="noStrike" cap="none" dirty="0" smtClean="0">
                <a:solidFill>
                  <a:schemeClr val="accent1"/>
                </a:solidFill>
                <a:latin typeface="Calibri" panose="020F0502020204030204" pitchFamily="34" charset="0"/>
                <a:ea typeface="Raleway Thin"/>
                <a:cs typeface="Calibri" panose="020F0502020204030204" pitchFamily="34" charset="0"/>
                <a:sym typeface="Raleway Thin"/>
              </a:rPr>
              <a:t>:</a:t>
            </a:r>
            <a:r>
              <a:rPr lang="en-GB" sz="1200" i="0" u="none" strike="noStrike" cap="none" dirty="0" smtClean="0">
                <a:solidFill>
                  <a:srgbClr val="666666"/>
                </a:solidFill>
                <a:latin typeface="Calibri" panose="020F0502020204030204" pitchFamily="34" charset="0"/>
                <a:ea typeface="Raleway Thin"/>
                <a:cs typeface="Calibri" panose="020F0502020204030204" pitchFamily="34" charset="0"/>
                <a:sym typeface="Raleway Thin"/>
              </a:rPr>
              <a:t> “</a:t>
            </a:r>
            <a:r>
              <a:rPr lang="el-GR" sz="1200" dirty="0" smtClean="0">
                <a:solidFill>
                  <a:srgbClr val="666666"/>
                </a:solidFill>
                <a:latin typeface="Calibri" panose="020F0502020204030204" pitchFamily="34" charset="0"/>
                <a:ea typeface="Raleway Thin"/>
                <a:cs typeface="Calibri" panose="020F0502020204030204" pitchFamily="34" charset="0"/>
                <a:sym typeface="Raleway Thin"/>
              </a:rPr>
              <a:t>ανάποδη διδασκαλία</a:t>
            </a:r>
            <a:r>
              <a:rPr lang="en-GB" sz="1200" i="0" u="none" strike="noStrike" cap="none" dirty="0" smtClean="0">
                <a:solidFill>
                  <a:srgbClr val="666666"/>
                </a:solidFill>
                <a:latin typeface="Calibri" panose="020F0502020204030204" pitchFamily="34" charset="0"/>
                <a:ea typeface="Raleway Thin"/>
                <a:cs typeface="Calibri" panose="020F0502020204030204" pitchFamily="34" charset="0"/>
                <a:sym typeface="Raleway Thin"/>
              </a:rPr>
              <a:t>” </a:t>
            </a:r>
            <a:r>
              <a:rPr lang="el-GR" sz="1200" dirty="0" smtClean="0">
                <a:solidFill>
                  <a:srgbClr val="666666"/>
                </a:solidFill>
                <a:latin typeface="Calibri" panose="020F0502020204030204" pitchFamily="34" charset="0"/>
                <a:ea typeface="Raleway Thin"/>
                <a:cs typeface="Calibri" panose="020F0502020204030204" pitchFamily="34" charset="0"/>
                <a:sym typeface="Raleway Thin"/>
              </a:rPr>
              <a:t>ως</a:t>
            </a:r>
            <a:r>
              <a:rPr lang="el-GR" sz="1200" i="0" u="none" strike="noStrike" cap="none" dirty="0" smtClean="0">
                <a:solidFill>
                  <a:srgbClr val="666666"/>
                </a:solidFill>
                <a:latin typeface="Calibri" panose="020F0502020204030204" pitchFamily="34" charset="0"/>
                <a:ea typeface="Raleway Thin"/>
                <a:cs typeface="Calibri" panose="020F0502020204030204" pitchFamily="34" charset="0"/>
                <a:sym typeface="Raleway Thin"/>
              </a:rPr>
              <a:t> μέθοδος εκμάθησης πριν την διδασκαλία</a:t>
            </a:r>
            <a:r>
              <a:rPr lang="en-GB" sz="1200" i="0" u="none" strike="noStrike" cap="none" dirty="0" smtClean="0">
                <a:solidFill>
                  <a:srgbClr val="666666"/>
                </a:solidFill>
                <a:latin typeface="Calibri" panose="020F0502020204030204" pitchFamily="34" charset="0"/>
                <a:ea typeface="Raleway Thin"/>
                <a:cs typeface="Calibri" panose="020F0502020204030204" pitchFamily="34" charset="0"/>
                <a:sym typeface="Raleway Thin"/>
              </a:rPr>
              <a:t>; </a:t>
            </a:r>
            <a:r>
              <a:rPr lang="el-GR" sz="1200" i="0" u="none" strike="noStrike" cap="none" dirty="0" smtClean="0">
                <a:solidFill>
                  <a:srgbClr val="666666"/>
                </a:solidFill>
                <a:latin typeface="Calibri" panose="020F0502020204030204" pitchFamily="34" charset="0"/>
                <a:ea typeface="Raleway Thin"/>
                <a:cs typeface="Calibri" panose="020F0502020204030204" pitchFamily="34" charset="0"/>
                <a:sym typeface="Raleway Thin"/>
              </a:rPr>
              <a:t>Με αυτόν τον τρόπο ζητείται από το άτομο να αναλάβει τη δική του διαδικασία μάθησης</a:t>
            </a:r>
            <a:r>
              <a:rPr lang="en-GB" sz="1200" i="0" u="none" strike="noStrike" cap="none" dirty="0" smtClean="0">
                <a:solidFill>
                  <a:srgbClr val="666666"/>
                </a:solidFill>
                <a:latin typeface="Calibri" panose="020F0502020204030204" pitchFamily="34" charset="0"/>
                <a:ea typeface="Raleway Thin"/>
                <a:cs typeface="Calibri" panose="020F0502020204030204" pitchFamily="34" charset="0"/>
                <a:sym typeface="Raleway Thin"/>
              </a:rPr>
              <a:t>.</a:t>
            </a:r>
            <a:endParaRPr sz="1200" dirty="0">
              <a:latin typeface="Calibri" panose="020F0502020204030204" pitchFamily="34" charset="0"/>
              <a:ea typeface="Raleway Thin"/>
              <a:cs typeface="Calibri" panose="020F0502020204030204" pitchFamily="34" charset="0"/>
              <a:sym typeface="Raleway Thin"/>
            </a:endParaRPr>
          </a:p>
          <a:p>
            <a:pPr marL="0" marR="0" lvl="0" indent="0" algn="l" rtl="0">
              <a:lnSpc>
                <a:spcPct val="100000"/>
              </a:lnSpc>
              <a:spcBef>
                <a:spcPts val="601"/>
              </a:spcBef>
              <a:spcAft>
                <a:spcPts val="0"/>
              </a:spcAft>
              <a:buNone/>
            </a:pPr>
            <a:r>
              <a:rPr lang="en-GB" sz="1200"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7. </a:t>
            </a:r>
            <a:r>
              <a:rPr lang="el-GR" sz="1200" dirty="0" smtClean="0">
                <a:solidFill>
                  <a:schemeClr val="accent1"/>
                </a:solidFill>
                <a:latin typeface="Calibri" panose="020F0502020204030204" pitchFamily="34" charset="0"/>
                <a:ea typeface="Raleway Thin"/>
                <a:cs typeface="Calibri" panose="020F0502020204030204" pitchFamily="34" charset="0"/>
                <a:sym typeface="Raleway Thin"/>
              </a:rPr>
              <a:t>Διδασκαλία Εργαστηρίου</a:t>
            </a:r>
            <a:r>
              <a:rPr lang="en-GB" sz="1200" i="0" u="none" strike="noStrike" cap="none" dirty="0" smtClean="0">
                <a:solidFill>
                  <a:schemeClr val="accent1"/>
                </a:solidFill>
                <a:latin typeface="Calibri" panose="020F0502020204030204" pitchFamily="34" charset="0"/>
                <a:ea typeface="Raleway Thin"/>
                <a:cs typeface="Calibri" panose="020F0502020204030204" pitchFamily="34" charset="0"/>
                <a:sym typeface="Raleway Thin"/>
              </a:rPr>
              <a:t>: </a:t>
            </a:r>
            <a:r>
              <a:rPr lang="el-GR" sz="1200" dirty="0" smtClean="0">
                <a:solidFill>
                  <a:srgbClr val="666666"/>
                </a:solidFill>
                <a:latin typeface="Calibri" panose="020F0502020204030204" pitchFamily="34" charset="0"/>
                <a:ea typeface="Raleway Thin"/>
                <a:cs typeface="Calibri" panose="020F0502020204030204" pitchFamily="34" charset="0"/>
                <a:sym typeface="Raleway Thin"/>
              </a:rPr>
              <a:t>Αυτή η μέθοδος δίνει έμφαση στην βιωματική μάθηση</a:t>
            </a:r>
            <a:r>
              <a:rPr lang="en-GB" sz="1200" i="0" u="none" strike="noStrike" cap="none" dirty="0" smtClean="0">
                <a:solidFill>
                  <a:srgbClr val="666666"/>
                </a:solidFill>
                <a:latin typeface="Calibri" panose="020F0502020204030204" pitchFamily="34" charset="0"/>
                <a:ea typeface="Raleway Thin"/>
                <a:cs typeface="Calibri" panose="020F0502020204030204" pitchFamily="34" charset="0"/>
                <a:sym typeface="Raleway Thin"/>
              </a:rPr>
              <a:t> </a:t>
            </a:r>
            <a:r>
              <a:rPr lang="en-US" sz="1200" dirty="0" smtClean="0">
                <a:solidFill>
                  <a:srgbClr val="666666"/>
                </a:solidFill>
                <a:latin typeface="Calibri" panose="020F0502020204030204" pitchFamily="34" charset="0"/>
                <a:ea typeface="Raleway Thin"/>
                <a:cs typeface="Calibri" panose="020F0502020204030204" pitchFamily="34" charset="0"/>
                <a:sym typeface="Raleway Thin"/>
              </a:rPr>
              <a:t>“</a:t>
            </a:r>
            <a:r>
              <a:rPr lang="el-GR" sz="1200" i="0" u="none" strike="noStrike" cap="none" dirty="0" smtClean="0">
                <a:solidFill>
                  <a:srgbClr val="666666"/>
                </a:solidFill>
                <a:latin typeface="Calibri" panose="020F0502020204030204" pitchFamily="34" charset="0"/>
                <a:ea typeface="Raleway Thin"/>
                <a:cs typeface="Calibri" panose="020F0502020204030204" pitchFamily="34" charset="0"/>
                <a:sym typeface="Raleway Thin"/>
              </a:rPr>
              <a:t>με σκοπό να ενθαρρύνει το διάλογο</a:t>
            </a:r>
            <a:r>
              <a:rPr lang="el-GR" sz="1200" dirty="0">
                <a:solidFill>
                  <a:srgbClr val="666666"/>
                </a:solidFill>
                <a:latin typeface="Calibri" panose="020F0502020204030204" pitchFamily="34" charset="0"/>
                <a:ea typeface="Raleway Thin"/>
                <a:cs typeface="Calibri" panose="020F0502020204030204" pitchFamily="34" charset="0"/>
                <a:sym typeface="Raleway Thin"/>
              </a:rPr>
              <a:t> </a:t>
            </a:r>
            <a:r>
              <a:rPr lang="el-GR" sz="1200" dirty="0" smtClean="0">
                <a:solidFill>
                  <a:srgbClr val="666666"/>
                </a:solidFill>
                <a:latin typeface="Calibri" panose="020F0502020204030204" pitchFamily="34" charset="0"/>
                <a:ea typeface="Raleway Thin"/>
                <a:cs typeface="Calibri" panose="020F0502020204030204" pitchFamily="34" charset="0"/>
                <a:sym typeface="Raleway Thin"/>
              </a:rPr>
              <a:t>και ενισχύει τον προβληματισμό σχετικά με αυτό που θέλει να κάνει ο καθένας</a:t>
            </a:r>
            <a:r>
              <a:rPr lang="en-US" sz="1200" dirty="0" smtClean="0">
                <a:solidFill>
                  <a:srgbClr val="666666"/>
                </a:solidFill>
                <a:latin typeface="Calibri" panose="020F0502020204030204" pitchFamily="34" charset="0"/>
                <a:ea typeface="Raleway Thin"/>
                <a:cs typeface="Calibri" panose="020F0502020204030204" pitchFamily="34" charset="0"/>
                <a:sym typeface="Raleway Thin"/>
              </a:rPr>
              <a:t>”</a:t>
            </a:r>
            <a:r>
              <a:rPr lang="el-GR" sz="1200" dirty="0" smtClean="0">
                <a:solidFill>
                  <a:srgbClr val="666666"/>
                </a:solidFill>
                <a:latin typeface="Calibri" panose="020F0502020204030204" pitchFamily="34" charset="0"/>
                <a:ea typeface="Raleway Thin"/>
                <a:cs typeface="Calibri" panose="020F0502020204030204" pitchFamily="34" charset="0"/>
                <a:sym typeface="Raleway Thin"/>
              </a:rPr>
              <a:t> ευνοώντας έτσι τις ευκαιρίες των μαθητών</a:t>
            </a:r>
            <a:r>
              <a:rPr lang="en-US" sz="1200" dirty="0" smtClean="0">
                <a:solidFill>
                  <a:srgbClr val="666666"/>
                </a:solidFill>
                <a:latin typeface="Calibri" panose="020F0502020204030204" pitchFamily="34" charset="0"/>
                <a:ea typeface="Raleway Thin"/>
                <a:cs typeface="Calibri" panose="020F0502020204030204" pitchFamily="34" charset="0"/>
                <a:sym typeface="Raleway Thin"/>
              </a:rPr>
              <a:t>.</a:t>
            </a:r>
            <a:endParaRPr sz="1200" i="0" u="none" strike="noStrike" cap="none" dirty="0">
              <a:solidFill>
                <a:srgbClr val="FFB600"/>
              </a:solidFill>
              <a:latin typeface="Calibri" panose="020F0502020204030204" pitchFamily="34" charset="0"/>
              <a:ea typeface="Raleway Thin"/>
              <a:cs typeface="Calibri" panose="020F0502020204030204" pitchFamily="34" charset="0"/>
              <a:sym typeface="Raleway Thin"/>
            </a:endParaRPr>
          </a:p>
        </p:txBody>
      </p:sp>
      <p:sp>
        <p:nvSpPr>
          <p:cNvPr id="292" name="Google Shape;292;p20"/>
          <p:cNvSpPr txBox="1"/>
          <p:nvPr/>
        </p:nvSpPr>
        <p:spPr>
          <a:xfrm>
            <a:off x="371412" y="4699604"/>
            <a:ext cx="8190300" cy="523190"/>
          </a:xfrm>
          <a:prstGeom prst="rect">
            <a:avLst/>
          </a:prstGeom>
          <a:noFill/>
          <a:ln>
            <a:noFill/>
          </a:ln>
        </p:spPr>
        <p:txBody>
          <a:bodyPr spcFirstLastPara="1" wrap="square" lIns="91425" tIns="91425" rIns="91425" bIns="91425" anchor="t" anchorCtr="0">
            <a:spAutoFit/>
          </a:bodyPr>
          <a:lstStyle/>
          <a:p>
            <a:pPr marL="139700" lvl="0" indent="0" algn="l" rtl="0">
              <a:spcBef>
                <a:spcPts val="0"/>
              </a:spcBef>
              <a:spcAft>
                <a:spcPts val="0"/>
              </a:spcAft>
              <a:buClr>
                <a:srgbClr val="000000"/>
              </a:buClr>
              <a:buSzPts val="1400"/>
              <a:buFont typeface="Arial"/>
              <a:buNone/>
            </a:pPr>
            <a:r>
              <a:rPr lang="en-GB" sz="1100" dirty="0">
                <a:latin typeface="Calibri" panose="020F0502020204030204" pitchFamily="34" charset="0"/>
                <a:ea typeface="Raleway Thin"/>
                <a:cs typeface="Calibri" panose="020F0502020204030204" pitchFamily="34" charset="0"/>
                <a:sym typeface="Raleway Thin"/>
              </a:rPr>
              <a:t>* </a:t>
            </a:r>
            <a:r>
              <a:rPr lang="el-GR" sz="1100" dirty="0" smtClean="0">
                <a:solidFill>
                  <a:srgbClr val="FFB600"/>
                </a:solidFill>
                <a:latin typeface="Calibri" panose="020F0502020204030204" pitchFamily="34" charset="0"/>
                <a:ea typeface="Raleway Thin"/>
                <a:cs typeface="Calibri" panose="020F0502020204030204" pitchFamily="34" charset="0"/>
                <a:sym typeface="Raleway Thin"/>
              </a:rPr>
              <a:t>Μαιευτική Μέθοδος</a:t>
            </a:r>
            <a:r>
              <a:rPr lang="en-GB" sz="1100" dirty="0" smtClean="0">
                <a:latin typeface="Calibri" panose="020F0502020204030204" pitchFamily="34" charset="0"/>
                <a:ea typeface="Raleway Thin"/>
                <a:cs typeface="Calibri" panose="020F0502020204030204" pitchFamily="34" charset="0"/>
                <a:sym typeface="Raleway Thin"/>
              </a:rPr>
              <a:t> </a:t>
            </a:r>
            <a:r>
              <a:rPr lang="el-GR" sz="1100" dirty="0" smtClean="0">
                <a:latin typeface="Calibri" panose="020F0502020204030204" pitchFamily="34" charset="0"/>
                <a:ea typeface="Raleway Thin"/>
                <a:cs typeface="Calibri" panose="020F0502020204030204" pitchFamily="34" charset="0"/>
                <a:sym typeface="Raleway Thin"/>
              </a:rPr>
              <a:t>Αποτελεί την μέθοδο διδασκαλίας με ερώτηση και απάντηση, την οποία χρησιμοποιούσε ο Σωκράτης για να εκμαιεύσει την γνώση από τους μαθητές του.</a:t>
            </a:r>
            <a:endParaRPr dirty="0">
              <a:latin typeface="Calibri" panose="020F0502020204030204" pitchFamily="34" charset="0"/>
              <a:ea typeface="Raleway Thin"/>
              <a:cs typeface="Calibri" panose="020F0502020204030204" pitchFamily="34" charset="0"/>
              <a:sym typeface="Raleway Thi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1"/>
          <p:cNvSpPr txBox="1">
            <a:spLocks noGrp="1"/>
          </p:cNvSpPr>
          <p:nvPr>
            <p:ph type="title"/>
          </p:nvPr>
        </p:nvSpPr>
        <p:spPr>
          <a:xfrm>
            <a:off x="489849" y="433192"/>
            <a:ext cx="68661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800"/>
              <a:buNone/>
            </a:pPr>
            <a:r>
              <a:rPr lang="el-GR" sz="1600" b="1" dirty="0" smtClean="0">
                <a:solidFill>
                  <a:schemeClr val="accent1"/>
                </a:solidFill>
                <a:latin typeface="Calibri" panose="020F0502020204030204" pitchFamily="34" charset="0"/>
                <a:ea typeface="Raleway ExtraLight"/>
                <a:cs typeface="Calibri" panose="020F0502020204030204" pitchFamily="34" charset="0"/>
                <a:sym typeface="Raleway ExtraLight"/>
              </a:rPr>
              <a:t>Γιατί είναι σημαντικό να βελτιωθεί η προληπτική μάθηση</a:t>
            </a:r>
            <a:r>
              <a:rPr lang="en-GB" sz="1400" b="1" dirty="0">
                <a:solidFill>
                  <a:schemeClr val="accent1"/>
                </a:solidFill>
                <a:latin typeface="Calibri" panose="020F0502020204030204" pitchFamily="34" charset="0"/>
                <a:ea typeface="Raleway ExtraLight"/>
                <a:cs typeface="Calibri" panose="020F0502020204030204" pitchFamily="34" charset="0"/>
                <a:sym typeface="Raleway ExtraLight"/>
              </a:rPr>
              <a:t/>
            </a:r>
            <a:br>
              <a:rPr lang="en-GB" sz="1400" b="1" dirty="0">
                <a:solidFill>
                  <a:schemeClr val="accent1"/>
                </a:solidFill>
                <a:latin typeface="Calibri" panose="020F0502020204030204" pitchFamily="34" charset="0"/>
                <a:ea typeface="Raleway ExtraLight"/>
                <a:cs typeface="Calibri" panose="020F0502020204030204" pitchFamily="34" charset="0"/>
                <a:sym typeface="Raleway ExtraLight"/>
              </a:rPr>
            </a:br>
            <a:r>
              <a:rPr lang="el-GR" sz="1200" dirty="0" smtClean="0">
                <a:latin typeface="Calibri" panose="020F0502020204030204" pitchFamily="34" charset="0"/>
                <a:ea typeface="Raleway ExtraLight"/>
                <a:cs typeface="Calibri" panose="020F0502020204030204" pitchFamily="34" charset="0"/>
              </a:rPr>
              <a:t>Η ενεργητικότητα στην εργασία διευκολύνει την ετοιμότητα και την αυτοπεποίθηση για την ανάληψη του έργου μιας αναμενόμενης κατάστασης. Εννοείται πως δεν μπορούμε να προβλέψουμε το μέλλον, αλλά μπορούμε να λάβουμε τα κατάλληλα μέτρα για να αποφευχθούν ανεπιθύμητες καταστάσεις στο μέλλον</a:t>
            </a:r>
            <a:r>
              <a:rPr lang="en-GB" sz="1200" dirty="0" smtClean="0">
                <a:latin typeface="Calibri" panose="020F0502020204030204" pitchFamily="34" charset="0"/>
                <a:cs typeface="Calibri" panose="020F0502020204030204" pitchFamily="34" charset="0"/>
              </a:rPr>
              <a:t>.</a:t>
            </a:r>
            <a:endParaRPr sz="1200" b="1" dirty="0">
              <a:solidFill>
                <a:schemeClr val="accent1"/>
              </a:solidFill>
              <a:latin typeface="Calibri" panose="020F0502020204030204" pitchFamily="34" charset="0"/>
              <a:ea typeface="Raleway ExtraLight"/>
              <a:cs typeface="Calibri" panose="020F0502020204030204" pitchFamily="34" charset="0"/>
              <a:sym typeface="Raleway ExtraLight"/>
            </a:endParaRPr>
          </a:p>
        </p:txBody>
      </p:sp>
      <p:sp>
        <p:nvSpPr>
          <p:cNvPr id="298" name="Google Shape;298;p21"/>
          <p:cNvSpPr txBox="1">
            <a:spLocks noGrp="1"/>
          </p:cNvSpPr>
          <p:nvPr>
            <p:ph type="body" idx="1"/>
          </p:nvPr>
        </p:nvSpPr>
        <p:spPr>
          <a:xfrm>
            <a:off x="439279" y="1402355"/>
            <a:ext cx="5639788" cy="3482912"/>
          </a:xfrm>
          <a:prstGeom prst="rect">
            <a:avLst/>
          </a:prstGeom>
          <a:noFill/>
          <a:ln>
            <a:noFill/>
          </a:ln>
        </p:spPr>
        <p:txBody>
          <a:bodyPr spcFirstLastPara="1" wrap="square" lIns="91425" tIns="91425" rIns="91425" bIns="91425" anchor="t" anchorCtr="0">
            <a:noAutofit/>
          </a:bodyPr>
          <a:lstStyle/>
          <a:p>
            <a:pPr marL="7938" lvl="0" indent="0" algn="just" rtl="0">
              <a:lnSpc>
                <a:spcPct val="100000"/>
              </a:lnSpc>
              <a:spcBef>
                <a:spcPts val="601"/>
              </a:spcBef>
              <a:spcAft>
                <a:spcPts val="0"/>
              </a:spcAft>
              <a:buSzPts val="1800"/>
              <a:buNone/>
            </a:pPr>
            <a:r>
              <a:rPr lang="el-GR" sz="1600" dirty="0" smtClean="0">
                <a:solidFill>
                  <a:schemeClr val="lt1"/>
                </a:solidFill>
                <a:highlight>
                  <a:srgbClr val="FFB600"/>
                </a:highlight>
                <a:latin typeface="Calibri" panose="020F0502020204030204" pitchFamily="34" charset="0"/>
                <a:cs typeface="Calibri" panose="020F0502020204030204" pitchFamily="34" charset="0"/>
              </a:rPr>
              <a:t>Βήματα ολοκλήρωσης της δραστηριότητας</a:t>
            </a:r>
          </a:p>
          <a:p>
            <a:pPr marL="7938" lvl="0" indent="0" algn="just" rtl="0">
              <a:lnSpc>
                <a:spcPct val="100000"/>
              </a:lnSpc>
              <a:spcBef>
                <a:spcPts val="601"/>
              </a:spcBef>
              <a:spcAft>
                <a:spcPts val="0"/>
              </a:spcAft>
              <a:buSzPts val="1800"/>
              <a:buNone/>
            </a:pPr>
            <a:r>
              <a:rPr lang="el-GR" sz="1100" dirty="0" smtClean="0">
                <a:latin typeface="Calibri" panose="020F0502020204030204" pitchFamily="34" charset="0"/>
                <a:cs typeface="Calibri" panose="020F0502020204030204" pitchFamily="34" charset="0"/>
              </a:rPr>
              <a:t>Με αυτή τη δραστηριότητα θα είστε σε θέση να βάλετε προτεραιότητες και να δουλέψετε προς την επίτευξή τους</a:t>
            </a:r>
            <a:r>
              <a:rPr lang="en-GB" sz="1100" dirty="0" smtClean="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Μην νιώσετε την ανάγκη να αλλάξετε όλη σας την καθημερινότητα για την επίτευξη τους, καθώς κάτι τέτοιο μπορεί να αποβεί μη παραγωγικό και υπερβολικό</a:t>
            </a:r>
            <a:r>
              <a:rPr lang="en-GB" sz="1100"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7938" lvl="0" indent="0" algn="just" rtl="0">
              <a:lnSpc>
                <a:spcPct val="100000"/>
              </a:lnSpc>
              <a:spcBef>
                <a:spcPts val="601"/>
              </a:spcBef>
              <a:spcAft>
                <a:spcPts val="0"/>
              </a:spcAft>
              <a:buSzPts val="1800"/>
              <a:buNone/>
            </a:pPr>
            <a:r>
              <a:rPr lang="el-GR" sz="1100" b="1" dirty="0" smtClean="0">
                <a:latin typeface="Calibri" panose="020F0502020204030204" pitchFamily="34" charset="0"/>
                <a:ea typeface="Raleway"/>
                <a:cs typeface="Calibri" panose="020F0502020204030204" pitchFamily="34" charset="0"/>
              </a:rPr>
              <a:t>Βήμα 1</a:t>
            </a:r>
            <a:r>
              <a:rPr lang="en-GB" sz="1100" b="1" dirty="0" smtClean="0">
                <a:latin typeface="Calibri" panose="020F0502020204030204" pitchFamily="34" charset="0"/>
                <a:ea typeface="Raleway"/>
                <a:cs typeface="Calibri" panose="020F0502020204030204" pitchFamily="34" charset="0"/>
                <a:sym typeface="Raleway"/>
              </a:rPr>
              <a:t>: </a:t>
            </a:r>
            <a:r>
              <a:rPr lang="el-GR" sz="1100" dirty="0" smtClean="0">
                <a:latin typeface="Calibri" panose="020F0502020204030204" pitchFamily="34" charset="0"/>
                <a:cs typeface="Calibri" panose="020F0502020204030204" pitchFamily="34" charset="0"/>
              </a:rPr>
              <a:t>Καταγράψτε 3 από τις μελλοντικές προτεραιότητές σας</a:t>
            </a:r>
            <a:r>
              <a:rPr lang="en-GB" sz="1100" dirty="0" smtClean="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Διαλέξτε μια και σχεδιάστε την προσέγγισή σας με σκοπό να την εφαρμόζετε κάθε μέρα επί μια βδομάδα. Δοκιμάστε ένα πράγμα τη φορά</a:t>
            </a:r>
            <a:r>
              <a:rPr lang="en-GB" sz="1100" dirty="0" smtClean="0">
                <a:latin typeface="Calibri" panose="020F0502020204030204" pitchFamily="34" charset="0"/>
                <a:cs typeface="Calibri" panose="020F0502020204030204" pitchFamily="34" charset="0"/>
              </a:rPr>
              <a:t>. </a:t>
            </a:r>
            <a:endParaRPr sz="1100" dirty="0">
              <a:latin typeface="Calibri" panose="020F0502020204030204" pitchFamily="34" charset="0"/>
              <a:cs typeface="Calibri" panose="020F0502020204030204" pitchFamily="34" charset="0"/>
            </a:endParaRPr>
          </a:p>
          <a:p>
            <a:pPr marL="7938" lvl="0" indent="0" algn="just" rtl="0">
              <a:lnSpc>
                <a:spcPct val="100000"/>
              </a:lnSpc>
              <a:spcBef>
                <a:spcPts val="601"/>
              </a:spcBef>
              <a:spcAft>
                <a:spcPts val="0"/>
              </a:spcAft>
              <a:buSzPts val="1800"/>
              <a:buNone/>
            </a:pPr>
            <a:r>
              <a:rPr lang="el-GR" sz="1100" b="1" dirty="0" smtClean="0">
                <a:latin typeface="Calibri" panose="020F0502020204030204" pitchFamily="34" charset="0"/>
                <a:ea typeface="Raleway"/>
                <a:cs typeface="Calibri" panose="020F0502020204030204" pitchFamily="34" charset="0"/>
                <a:sym typeface="Raleway"/>
              </a:rPr>
              <a:t>Βήμα</a:t>
            </a:r>
            <a:r>
              <a:rPr lang="en-GB" sz="1100" b="1" dirty="0" smtClean="0">
                <a:latin typeface="Calibri" panose="020F0502020204030204" pitchFamily="34" charset="0"/>
                <a:ea typeface="Raleway"/>
                <a:cs typeface="Calibri" panose="020F0502020204030204" pitchFamily="34" charset="0"/>
                <a:sym typeface="Raleway"/>
              </a:rPr>
              <a:t>2</a:t>
            </a:r>
            <a:r>
              <a:rPr lang="en-GB" sz="1100" b="1" dirty="0">
                <a:latin typeface="Calibri" panose="020F0502020204030204" pitchFamily="34" charset="0"/>
                <a:ea typeface="Raleway"/>
                <a:cs typeface="Calibri" panose="020F0502020204030204" pitchFamily="34" charset="0"/>
                <a:sym typeface="Raleway"/>
              </a:rPr>
              <a:t>:</a:t>
            </a:r>
            <a:r>
              <a:rPr lang="en-GB" sz="1100"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Δημιουργήστε ένα πλάνο</a:t>
            </a:r>
            <a:r>
              <a:rPr lang="en-GB" sz="1100" dirty="0" smtClean="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Δηλώστε τις προθέσεις σας και τις αλλαγές που θέλετε να δείτε ώστε να παραμείνετε συνεπής</a:t>
            </a:r>
            <a:r>
              <a:rPr lang="en-GB" sz="1100" dirty="0" smtClean="0">
                <a:latin typeface="Calibri" panose="020F0502020204030204" pitchFamily="34" charset="0"/>
                <a:cs typeface="Calibri" panose="020F0502020204030204" pitchFamily="34" charset="0"/>
              </a:rPr>
              <a:t>. </a:t>
            </a:r>
            <a:endParaRPr sz="1100" dirty="0">
              <a:latin typeface="Calibri" panose="020F0502020204030204" pitchFamily="34" charset="0"/>
              <a:cs typeface="Calibri" panose="020F0502020204030204" pitchFamily="34" charset="0"/>
            </a:endParaRPr>
          </a:p>
          <a:p>
            <a:pPr marL="7938" lvl="0" indent="0" algn="just" rtl="0">
              <a:lnSpc>
                <a:spcPct val="100000"/>
              </a:lnSpc>
              <a:spcBef>
                <a:spcPts val="601"/>
              </a:spcBef>
              <a:spcAft>
                <a:spcPts val="0"/>
              </a:spcAft>
              <a:buSzPts val="1800"/>
              <a:buNone/>
            </a:pPr>
            <a:r>
              <a:rPr lang="el-GR" sz="1100" b="1" dirty="0" smtClean="0">
                <a:latin typeface="Calibri" panose="020F0502020204030204" pitchFamily="34" charset="0"/>
                <a:ea typeface="Raleway"/>
                <a:cs typeface="Calibri" panose="020F0502020204030204" pitchFamily="34" charset="0"/>
                <a:sym typeface="Raleway"/>
              </a:rPr>
              <a:t>Βήμα</a:t>
            </a:r>
            <a:r>
              <a:rPr lang="en-GB" sz="1100" b="1" dirty="0" smtClean="0">
                <a:latin typeface="Calibri" panose="020F0502020204030204" pitchFamily="34" charset="0"/>
                <a:ea typeface="Raleway"/>
                <a:cs typeface="Calibri" panose="020F0502020204030204" pitchFamily="34" charset="0"/>
                <a:sym typeface="Raleway"/>
              </a:rPr>
              <a:t>3</a:t>
            </a:r>
            <a:r>
              <a:rPr lang="en-GB" sz="1100" b="1" dirty="0">
                <a:latin typeface="Calibri" panose="020F0502020204030204" pitchFamily="34" charset="0"/>
                <a:ea typeface="Raleway"/>
                <a:cs typeface="Calibri" panose="020F0502020204030204" pitchFamily="34" charset="0"/>
                <a:sym typeface="Raleway"/>
              </a:rPr>
              <a:t>: </a:t>
            </a:r>
            <a:r>
              <a:rPr lang="el-GR" sz="1100" dirty="0" smtClean="0">
                <a:latin typeface="Calibri" panose="020F0502020204030204" pitchFamily="34" charset="0"/>
                <a:ea typeface="Raleway"/>
                <a:cs typeface="Calibri" panose="020F0502020204030204" pitchFamily="34" charset="0"/>
              </a:rPr>
              <a:t>Συμμετέχετε και κάντε ερωτήσεις</a:t>
            </a:r>
            <a:r>
              <a:rPr lang="en-GB" sz="1100" dirty="0" smtClean="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Αν επιθυμείτε να γίνετε πιο ενεργητικοί, μην διστάσετε να συμμετέχετε σε διασκέψεις, να μοιράζεστε τις ιδέες σας και να θέτετε ερωτήσεις</a:t>
            </a:r>
            <a:r>
              <a:rPr lang="en-GB" sz="1100" dirty="0" smtClean="0">
                <a:latin typeface="Calibri" panose="020F0502020204030204" pitchFamily="34" charset="0"/>
                <a:cs typeface="Calibri" panose="020F0502020204030204" pitchFamily="34" charset="0"/>
              </a:rPr>
              <a:t>.</a:t>
            </a:r>
            <a:r>
              <a:rPr lang="en-GB" sz="1100"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7937" lvl="0" indent="0" algn="just" rtl="0">
              <a:lnSpc>
                <a:spcPct val="100000"/>
              </a:lnSpc>
              <a:spcBef>
                <a:spcPts val="601"/>
              </a:spcBef>
              <a:spcAft>
                <a:spcPts val="0"/>
              </a:spcAft>
              <a:buSzPts val="1800"/>
              <a:buNone/>
            </a:pPr>
            <a:r>
              <a:rPr lang="el-GR" sz="1100" b="1" dirty="0" smtClean="0">
                <a:latin typeface="Calibri" panose="020F0502020204030204" pitchFamily="34" charset="0"/>
                <a:ea typeface="Raleway"/>
                <a:cs typeface="Calibri" panose="020F0502020204030204" pitchFamily="34" charset="0"/>
                <a:sym typeface="Raleway"/>
              </a:rPr>
              <a:t>Βήμα</a:t>
            </a:r>
            <a:r>
              <a:rPr lang="en-GB" sz="1100" b="1" dirty="0" smtClean="0">
                <a:latin typeface="Calibri" panose="020F0502020204030204" pitchFamily="34" charset="0"/>
                <a:ea typeface="Raleway"/>
                <a:cs typeface="Calibri" panose="020F0502020204030204" pitchFamily="34" charset="0"/>
                <a:sym typeface="Raleway"/>
              </a:rPr>
              <a:t>4</a:t>
            </a:r>
            <a:r>
              <a:rPr lang="en-GB" sz="1100" b="1" dirty="0">
                <a:latin typeface="Calibri" panose="020F0502020204030204" pitchFamily="34" charset="0"/>
                <a:ea typeface="Raleway"/>
                <a:cs typeface="Calibri" panose="020F0502020204030204" pitchFamily="34" charset="0"/>
                <a:sym typeface="Raleway"/>
              </a:rPr>
              <a:t>:</a:t>
            </a:r>
            <a:r>
              <a:rPr lang="en-GB" sz="1100"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Αλλάξτε τον τρόπο σκέψης σας</a:t>
            </a:r>
            <a:r>
              <a:rPr lang="en-GB" sz="1100" dirty="0" smtClean="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Μια ρουτίνα δεν χρειάζεται να αλλάζει ριζικά την ζωή σας. Μπορεί να σχετίζετε με την ενσωμάτωση στην καθημερινότητα πιο υγιών συνηθειών ώστε να αποκτήσετε μια καλύτερη ποιότητα ζωής</a:t>
            </a:r>
            <a:r>
              <a:rPr lang="en-GB" sz="11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7938" lvl="0" indent="0" algn="just" rtl="0">
              <a:lnSpc>
                <a:spcPct val="100000"/>
              </a:lnSpc>
              <a:spcBef>
                <a:spcPts val="601"/>
              </a:spcBef>
              <a:spcAft>
                <a:spcPts val="0"/>
              </a:spcAft>
              <a:buSzPts val="1800"/>
              <a:buNone/>
            </a:pPr>
            <a:r>
              <a:rPr lang="el-GR" sz="1200" dirty="0" smtClean="0">
                <a:solidFill>
                  <a:schemeClr val="lt1"/>
                </a:solidFill>
                <a:highlight>
                  <a:srgbClr val="FFB600"/>
                </a:highlight>
                <a:latin typeface="Calibri" panose="020F0502020204030204" pitchFamily="34" charset="0"/>
                <a:cs typeface="Calibri" panose="020F0502020204030204" pitchFamily="34" charset="0"/>
              </a:rPr>
              <a:t>ΧΡΟΝΟΣ</a:t>
            </a:r>
            <a:r>
              <a:rPr lang="en-GB" sz="1200" dirty="0" smtClean="0">
                <a:solidFill>
                  <a:schemeClr val="lt1"/>
                </a:solidFill>
                <a:highlight>
                  <a:srgbClr val="FFB600"/>
                </a:highlight>
                <a:latin typeface="Calibri" panose="020F0502020204030204" pitchFamily="34" charset="0"/>
                <a:cs typeface="Calibri" panose="020F0502020204030204" pitchFamily="34" charset="0"/>
              </a:rPr>
              <a:t>:</a:t>
            </a:r>
            <a:r>
              <a:rPr lang="en-GB" sz="1200" dirty="0" smtClean="0">
                <a:solidFill>
                  <a:schemeClr val="lt1"/>
                </a:solidFill>
                <a:latin typeface="Calibri" panose="020F0502020204030204" pitchFamily="34" charset="0"/>
                <a:cs typeface="Calibri" panose="020F0502020204030204" pitchFamily="34" charset="0"/>
              </a:rPr>
              <a:t> </a:t>
            </a:r>
            <a:r>
              <a:rPr lang="en-GB" sz="1200" dirty="0">
                <a:solidFill>
                  <a:schemeClr val="dk1"/>
                </a:solidFill>
                <a:latin typeface="Calibri" panose="020F0502020204030204" pitchFamily="34" charset="0"/>
                <a:cs typeface="Calibri" panose="020F0502020204030204" pitchFamily="34" charset="0"/>
              </a:rPr>
              <a:t>30 </a:t>
            </a:r>
            <a:r>
              <a:rPr lang="el-GR" sz="1200" dirty="0" smtClean="0">
                <a:solidFill>
                  <a:schemeClr val="dk1"/>
                </a:solidFill>
                <a:latin typeface="Calibri" panose="020F0502020204030204" pitchFamily="34" charset="0"/>
                <a:cs typeface="Calibri" panose="020F0502020204030204" pitchFamily="34" charset="0"/>
              </a:rPr>
              <a:t>λεπτά</a:t>
            </a:r>
            <a:endParaRPr sz="1200" dirty="0">
              <a:solidFill>
                <a:srgbClr val="FFB600"/>
              </a:solidFill>
              <a:latin typeface="Calibri" panose="020F0502020204030204" pitchFamily="34" charset="0"/>
              <a:cs typeface="Calibri" panose="020F0502020204030204" pitchFamily="34" charset="0"/>
            </a:endParaRPr>
          </a:p>
        </p:txBody>
      </p:sp>
      <p:sp>
        <p:nvSpPr>
          <p:cNvPr id="299" name="Google Shape;299;p21"/>
          <p:cNvSpPr txBox="1">
            <a:spLocks noGrp="1"/>
          </p:cNvSpPr>
          <p:nvPr>
            <p:ph type="body" idx="2"/>
          </p:nvPr>
        </p:nvSpPr>
        <p:spPr>
          <a:xfrm>
            <a:off x="6079067" y="1402355"/>
            <a:ext cx="2553764" cy="282178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dirty="0" smtClean="0">
                <a:solidFill>
                  <a:schemeClr val="lt1"/>
                </a:solidFill>
                <a:highlight>
                  <a:srgbClr val="FFB600"/>
                </a:highlight>
                <a:latin typeface="Calibri" panose="020F0502020204030204" pitchFamily="34" charset="0"/>
                <a:cs typeface="Calibri" panose="020F0502020204030204" pitchFamily="34" charset="0"/>
              </a:rPr>
              <a:t>Πηγές και εργαλεία</a:t>
            </a:r>
            <a:endParaRPr sz="1600" dirty="0">
              <a:solidFill>
                <a:schemeClr val="lt1"/>
              </a:solidFill>
              <a:highlight>
                <a:srgbClr val="FFB600"/>
              </a:highlight>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l-GR" sz="1200" dirty="0" smtClean="0">
                <a:latin typeface="Calibri" panose="020F0502020204030204" pitchFamily="34" charset="0"/>
                <a:cs typeface="Calibri" panose="020F0502020204030204" pitchFamily="34" charset="0"/>
              </a:rPr>
              <a:t>Συμβουλές εφαρμογής Ενεργής Μάθησης στην διαδικτυακή εκπαίδευση</a:t>
            </a:r>
            <a:r>
              <a:rPr lang="en-GB" sz="1200" dirty="0" smtClean="0">
                <a:latin typeface="Calibri" panose="020F0502020204030204" pitchFamily="34" charset="0"/>
                <a:cs typeface="Calibri" panose="020F0502020204030204" pitchFamily="34" charset="0"/>
              </a:rPr>
              <a:t> : </a:t>
            </a:r>
            <a:r>
              <a:rPr lang="en-GB" sz="1200" u="sng" dirty="0">
                <a:solidFill>
                  <a:schemeClr val="hlink"/>
                </a:solidFill>
                <a:latin typeface="Calibri" panose="020F0502020204030204" pitchFamily="34" charset="0"/>
                <a:cs typeface="Calibri" panose="020F0502020204030204" pitchFamily="34" charset="0"/>
                <a:hlinkClick r:id="rId3"/>
              </a:rPr>
              <a:t>www.elearningindustry.com/tips-apply-proactive-learning-online-training</a:t>
            </a:r>
            <a:endParaRPr sz="1200"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l-GR" sz="1200" dirty="0" smtClean="0">
                <a:latin typeface="Calibri" panose="020F0502020204030204" pitchFamily="34" charset="0"/>
                <a:cs typeface="Calibri" panose="020F0502020204030204" pitchFamily="34" charset="0"/>
              </a:rPr>
              <a:t>Πως να είστε ενεργοί</a:t>
            </a:r>
            <a:r>
              <a:rPr lang="en-GB" sz="1200" dirty="0" smtClean="0">
                <a:latin typeface="Calibri" panose="020F0502020204030204" pitchFamily="34" charset="0"/>
                <a:cs typeface="Calibri" panose="020F0502020204030204" pitchFamily="34" charset="0"/>
              </a:rPr>
              <a:t>. </a:t>
            </a:r>
            <a:r>
              <a:rPr lang="en-GB" sz="1200" u="sng" dirty="0">
                <a:solidFill>
                  <a:schemeClr val="hlink"/>
                </a:solidFill>
                <a:latin typeface="Calibri" panose="020F0502020204030204" pitchFamily="34" charset="0"/>
                <a:cs typeface="Calibri" panose="020F0502020204030204" pitchFamily="34" charset="0"/>
                <a:hlinkClick r:id="rId4"/>
              </a:rPr>
              <a:t>www.freshbooks.com/en-ca/hub/productivity/how-to-be-proactive</a:t>
            </a:r>
            <a:endParaRPr sz="1200"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200" dirty="0">
              <a:latin typeface="+mn-lt"/>
            </a:endParaRPr>
          </a:p>
          <a:p>
            <a:pPr marL="0" lvl="0" indent="0" algn="l" rtl="0">
              <a:lnSpc>
                <a:spcPct val="100000"/>
              </a:lnSpc>
              <a:spcBef>
                <a:spcPts val="601"/>
              </a:spcBef>
              <a:spcAft>
                <a:spcPts val="0"/>
              </a:spcAft>
              <a:buSzPts val="1800"/>
              <a:buNone/>
            </a:pPr>
            <a:endParaRPr sz="1200" dirty="0"/>
          </a:p>
          <a:p>
            <a:pPr marL="0" lvl="0" indent="0" algn="l" rtl="0">
              <a:lnSpc>
                <a:spcPct val="100000"/>
              </a:lnSpc>
              <a:spcBef>
                <a:spcPts val="601"/>
              </a:spcBef>
              <a:spcAft>
                <a:spcPts val="0"/>
              </a:spcAft>
              <a:buSzPts val="1800"/>
              <a:buNone/>
            </a:pPr>
            <a:endParaRPr sz="1200" dirty="0"/>
          </a:p>
          <a:p>
            <a:pPr marL="139702" lvl="0" indent="0" algn="l" rtl="0">
              <a:lnSpc>
                <a:spcPct val="100000"/>
              </a:lnSpc>
              <a:spcBef>
                <a:spcPts val="601"/>
              </a:spcBef>
              <a:spcAft>
                <a:spcPts val="0"/>
              </a:spcAft>
              <a:buSzPts val="1800"/>
              <a:buNone/>
            </a:pPr>
            <a:endParaRPr dirty="0"/>
          </a:p>
        </p:txBody>
      </p:sp>
      <p:grpSp>
        <p:nvGrpSpPr>
          <p:cNvPr id="300" name="Google Shape;300;p21"/>
          <p:cNvGrpSpPr/>
          <p:nvPr/>
        </p:nvGrpSpPr>
        <p:grpSpPr>
          <a:xfrm>
            <a:off x="7964732" y="329097"/>
            <a:ext cx="977040" cy="722852"/>
            <a:chOff x="5255200" y="3006475"/>
            <a:chExt cx="511700" cy="378575"/>
          </a:xfrm>
        </p:grpSpPr>
        <p:sp>
          <p:nvSpPr>
            <p:cNvPr id="301" name="Google Shape;301;p21"/>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02" name="Google Shape;302;p21"/>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2"/>
          <p:cNvSpPr txBox="1">
            <a:spLocks noGrp="1"/>
          </p:cNvSpPr>
          <p:nvPr>
            <p:ph type="title"/>
          </p:nvPr>
        </p:nvSpPr>
        <p:spPr>
          <a:xfrm>
            <a:off x="552073" y="243086"/>
            <a:ext cx="6866100" cy="525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800"/>
              <a:buNone/>
            </a:pPr>
            <a:r>
              <a:rPr lang="el-GR" sz="1600" b="1" dirty="0" smtClean="0">
                <a:solidFill>
                  <a:schemeClr val="accent1"/>
                </a:solidFill>
                <a:latin typeface="Calibri" panose="020F0502020204030204" pitchFamily="34" charset="0"/>
                <a:ea typeface="Raleway Light"/>
                <a:cs typeface="Calibri" panose="020F0502020204030204" pitchFamily="34" charset="0"/>
                <a:sym typeface="Raleway Light"/>
              </a:rPr>
              <a:t>Πρόληψη</a:t>
            </a:r>
            <a:r>
              <a:rPr lang="en-GB" sz="1600" b="1" dirty="0" smtClean="0">
                <a:solidFill>
                  <a:schemeClr val="accent1"/>
                </a:solidFill>
                <a:latin typeface="Calibri" panose="020F0502020204030204" pitchFamily="34" charset="0"/>
                <a:ea typeface="Raleway Light"/>
                <a:cs typeface="Calibri" panose="020F0502020204030204" pitchFamily="34" charset="0"/>
                <a:sym typeface="Raleway Light"/>
              </a:rPr>
              <a:t> </a:t>
            </a:r>
            <a:r>
              <a:rPr lang="en-GB" sz="1600" b="1" dirty="0">
                <a:solidFill>
                  <a:schemeClr val="accent1"/>
                </a:solidFill>
                <a:latin typeface="Calibri" panose="020F0502020204030204" pitchFamily="34" charset="0"/>
                <a:ea typeface="Raleway Light"/>
                <a:cs typeface="Calibri" panose="020F0502020204030204" pitchFamily="34" charset="0"/>
                <a:sym typeface="Raleway Light"/>
              </a:rPr>
              <a:t>vs </a:t>
            </a:r>
            <a:r>
              <a:rPr lang="el-GR" sz="1600" b="1" dirty="0" smtClean="0">
                <a:solidFill>
                  <a:schemeClr val="accent1"/>
                </a:solidFill>
                <a:latin typeface="Calibri" panose="020F0502020204030204" pitchFamily="34" charset="0"/>
                <a:ea typeface="Raleway Light"/>
                <a:cs typeface="Calibri" panose="020F0502020204030204" pitchFamily="34" charset="0"/>
                <a:sym typeface="Raleway Light"/>
              </a:rPr>
              <a:t>Αντίδραση</a:t>
            </a:r>
            <a:endParaRPr sz="1200" b="1" dirty="0">
              <a:solidFill>
                <a:schemeClr val="accent1"/>
              </a:solidFill>
              <a:latin typeface="Calibri" panose="020F0502020204030204" pitchFamily="34" charset="0"/>
              <a:ea typeface="Raleway Light"/>
              <a:cs typeface="Calibri" panose="020F0502020204030204" pitchFamily="34" charset="0"/>
              <a:sym typeface="Raleway Light"/>
            </a:endParaRPr>
          </a:p>
        </p:txBody>
      </p:sp>
      <p:sp>
        <p:nvSpPr>
          <p:cNvPr id="308" name="Google Shape;308;p22"/>
          <p:cNvSpPr txBox="1">
            <a:spLocks noGrp="1"/>
          </p:cNvSpPr>
          <p:nvPr>
            <p:ph type="body" idx="1"/>
          </p:nvPr>
        </p:nvSpPr>
        <p:spPr>
          <a:xfrm>
            <a:off x="448898" y="672051"/>
            <a:ext cx="4464261" cy="40026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cs typeface="Calibri" panose="020F0502020204030204" pitchFamily="34" charset="0"/>
                <a:sym typeface="Raleway Light"/>
              </a:rPr>
              <a:t>Συλλογισμοί</a:t>
            </a:r>
            <a:endParaRPr dirty="0">
              <a:latin typeface="Calibri" panose="020F0502020204030204" pitchFamily="34" charset="0"/>
              <a:cs typeface="Calibri" panose="020F0502020204030204" pitchFamily="34" charset="0"/>
            </a:endParaRPr>
          </a:p>
          <a:p>
            <a:pPr marL="7938" lvl="0" indent="0" algn="just">
              <a:buNone/>
            </a:pPr>
            <a:r>
              <a:rPr lang="el-GR" sz="1200" dirty="0" smtClean="0">
                <a:latin typeface="Calibri" panose="020F0502020204030204" pitchFamily="34" charset="0"/>
                <a:cs typeface="Calibri" panose="020F0502020204030204" pitchFamily="34" charset="0"/>
              </a:rPr>
              <a:t>Σε αντίθεση με το να είναι κάποιος προληπτικός, η έννοια της προληπτική δράσης περιλαμβάνει τη διαδικασία όπου το άτομο περιμένει να συμβούν πράγματα σε αυτόν</a:t>
            </a:r>
            <a:r>
              <a:rPr lang="en-GB" sz="1200" dirty="0">
                <a:latin typeface="Calibri" panose="020F0502020204030204" pitchFamily="34" charset="0"/>
                <a:cs typeface="Calibri" panose="020F0502020204030204" pitchFamily="34" charset="0"/>
              </a:rPr>
              <a:t>.</a:t>
            </a:r>
            <a:r>
              <a:rPr lang="en-GB"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Οι περιστάσεις καθορίζουν τις πράξεις και όχι το αντίστροφο. Υπάρχει το ερέθισμα και η αντίδραση. Στο ενδιάμεσο υπάρχει η ελευθερία στο να διαλέξει το άτομο ποια θα είναι η αντίδρασή του. Θα είναι προληπτική ή αντιδραστική</a:t>
            </a:r>
            <a:r>
              <a:rPr lang="en-GB" sz="1200"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7938" lvl="0" indent="0" algn="just" rtl="0">
              <a:lnSpc>
                <a:spcPct val="100000"/>
              </a:lnSpc>
              <a:spcBef>
                <a:spcPts val="601"/>
              </a:spcBef>
              <a:spcAft>
                <a:spcPts val="0"/>
              </a:spcAft>
              <a:buSzPts val="1800"/>
              <a:buNone/>
            </a:pPr>
            <a:r>
              <a:rPr lang="el-GR" sz="1200" dirty="0" smtClean="0">
                <a:latin typeface="Calibri" panose="020F0502020204030204" pitchFamily="34" charset="0"/>
                <a:cs typeface="Calibri" panose="020F0502020204030204" pitchFamily="34" charset="0"/>
              </a:rPr>
              <a:t>Αν δεν αισθάνεστε σίγουροι, παρακάτω θα βρείτε κάποιες περαιτέρω ερωτήσεις οι οποίες θα σας βοηθήσουν να βρείτε μια απάντηση</a:t>
            </a:r>
            <a:r>
              <a:rPr lang="en-GB" sz="1200"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7938" lvl="0" indent="-114300" algn="just" rtl="0">
              <a:lnSpc>
                <a:spcPct val="100000"/>
              </a:lnSpc>
              <a:spcBef>
                <a:spcPts val="601"/>
              </a:spcBef>
              <a:spcAft>
                <a:spcPts val="0"/>
              </a:spcAft>
              <a:buSzPts val="1800"/>
              <a:buChar char="●"/>
            </a:pPr>
            <a:r>
              <a:rPr lang="en-GB"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Έχετε κάποιο μακροπρόθεσμο πρόγραμμα</a:t>
            </a:r>
            <a:r>
              <a:rPr lang="en-GB" sz="1200"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7938" lvl="0" indent="-114300" algn="just" rtl="0">
              <a:lnSpc>
                <a:spcPct val="100000"/>
              </a:lnSpc>
              <a:spcBef>
                <a:spcPts val="601"/>
              </a:spcBef>
              <a:spcAft>
                <a:spcPts val="0"/>
              </a:spcAft>
              <a:buSzPts val="1800"/>
              <a:buChar char="●"/>
            </a:pPr>
            <a:r>
              <a:rPr lang="en-GB"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Έχετε παθητικό ή ενεργό ρόλο στην ζωή και στην εργασία</a:t>
            </a:r>
            <a:r>
              <a:rPr lang="en-GB" sz="1200"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7938" lvl="0" indent="-114300" algn="just" rtl="0">
              <a:lnSpc>
                <a:spcPct val="100000"/>
              </a:lnSpc>
              <a:spcBef>
                <a:spcPts val="601"/>
              </a:spcBef>
              <a:spcAft>
                <a:spcPts val="0"/>
              </a:spcAft>
              <a:buSzPts val="1800"/>
              <a:buChar char="●"/>
            </a:pPr>
            <a:r>
              <a:rPr lang="en-GB"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Λαμβάνετε αποφάσεις μόνο όταν είναι απαραίτητο</a:t>
            </a:r>
            <a:r>
              <a:rPr lang="en-GB" sz="1200"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7938" lvl="0" indent="-114300" algn="just" rtl="0">
              <a:lnSpc>
                <a:spcPct val="100000"/>
              </a:lnSpc>
              <a:spcBef>
                <a:spcPts val="601"/>
              </a:spcBef>
              <a:spcAft>
                <a:spcPts val="0"/>
              </a:spcAft>
              <a:buSzPts val="1800"/>
              <a:buChar char="●"/>
            </a:pPr>
            <a:r>
              <a:rPr lang="en-GB"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Σκέφτεστε το μέλλον και τα πιθανά αποτελέσματα ή ζείτε στο τώρα</a:t>
            </a:r>
            <a:r>
              <a:rPr lang="en-GB" sz="1200"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7938" lvl="0" indent="-114300" algn="just" rtl="0">
              <a:lnSpc>
                <a:spcPct val="100000"/>
              </a:lnSpc>
              <a:spcBef>
                <a:spcPts val="601"/>
              </a:spcBef>
              <a:spcAft>
                <a:spcPts val="0"/>
              </a:spcAft>
              <a:buSzPts val="1800"/>
              <a:buChar char="●"/>
            </a:pPr>
            <a:r>
              <a:rPr lang="en-GB"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Νιώθετε πως συμβαίνουν πράγματα γύρω σας χωρίς να αναλαμβάνετε ενεργό ρόλο</a:t>
            </a:r>
            <a:r>
              <a:rPr lang="en-GB" sz="1200"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endParaRPr sz="1200" b="1" dirty="0">
              <a:solidFill>
                <a:srgbClr val="FFB600"/>
              </a:solidFill>
              <a:latin typeface="Calibri" panose="020F0502020204030204" pitchFamily="34" charset="0"/>
              <a:cs typeface="Calibri" panose="020F0502020204030204" pitchFamily="34" charset="0"/>
            </a:endParaRPr>
          </a:p>
        </p:txBody>
      </p:sp>
      <p:sp>
        <p:nvSpPr>
          <p:cNvPr id="309" name="Google Shape;309;p22"/>
          <p:cNvSpPr txBox="1">
            <a:spLocks noGrp="1"/>
          </p:cNvSpPr>
          <p:nvPr>
            <p:ph type="body" idx="2"/>
          </p:nvPr>
        </p:nvSpPr>
        <p:spPr>
          <a:xfrm>
            <a:off x="4913160" y="672049"/>
            <a:ext cx="3719672" cy="4405641"/>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Πράξεις</a:t>
            </a:r>
            <a:endParaRPr sz="1200" dirty="0">
              <a:latin typeface="Calibri" panose="020F0502020204030204" pitchFamily="34" charset="0"/>
              <a:ea typeface="Raleway Light"/>
              <a:cs typeface="Calibri" panose="020F0502020204030204" pitchFamily="34" charset="0"/>
              <a:sym typeface="Raleway Light"/>
            </a:endParaRPr>
          </a:p>
          <a:p>
            <a:pPr marL="0" lvl="0" indent="0" algn="just" rtl="0">
              <a:lnSpc>
                <a:spcPct val="100000"/>
              </a:lnSpc>
              <a:spcBef>
                <a:spcPts val="601"/>
              </a:spcBef>
              <a:spcAft>
                <a:spcPts val="0"/>
              </a:spcAft>
              <a:buSzPts val="1800"/>
              <a:buNone/>
            </a:pPr>
            <a:r>
              <a:rPr lang="el-GR" sz="1200" b="1" dirty="0" smtClean="0">
                <a:solidFill>
                  <a:srgbClr val="FFB600"/>
                </a:solidFill>
                <a:latin typeface="Calibri" panose="020F0502020204030204" pitchFamily="34" charset="0"/>
                <a:ea typeface="Raleway Light"/>
                <a:cs typeface="Calibri" panose="020F0502020204030204" pitchFamily="34" charset="0"/>
                <a:sym typeface="Raleway Light"/>
              </a:rPr>
              <a:t>Έπειτα από αυτή την δραστηριότητα θα είστε σε θέση να </a:t>
            </a:r>
            <a:r>
              <a:rPr lang="el-GR" sz="1200" dirty="0" smtClean="0">
                <a:latin typeface="Calibri" panose="020F0502020204030204" pitchFamily="34" charset="0"/>
                <a:ea typeface="Raleway Light"/>
                <a:cs typeface="Calibri" panose="020F0502020204030204" pitchFamily="34" charset="0"/>
                <a:sym typeface="Raleway Light"/>
              </a:rPr>
              <a:t>αναγνωρίζετε τις αρνητικές σκέψεις φέρνοντας στην επιφάνεια τις θετικές</a:t>
            </a:r>
            <a:r>
              <a:rPr lang="en-GB" sz="1200" dirty="0" smtClean="0">
                <a:latin typeface="Calibri" panose="020F0502020204030204" pitchFamily="34" charset="0"/>
                <a:ea typeface="Raleway Light"/>
                <a:cs typeface="Calibri" panose="020F0502020204030204" pitchFamily="34" charset="0"/>
                <a:sym typeface="Raleway Light"/>
              </a:rPr>
              <a:t>.</a:t>
            </a:r>
            <a:r>
              <a:rPr lang="el-GR" sz="1200" dirty="0" smtClean="0">
                <a:latin typeface="Calibri" panose="020F0502020204030204" pitchFamily="34" charset="0"/>
                <a:ea typeface="Raleway Light"/>
                <a:cs typeface="Calibri" panose="020F0502020204030204" pitchFamily="34" charset="0"/>
                <a:sym typeface="Raleway Light"/>
              </a:rPr>
              <a:t> Δώστε σημασία στο πως επικοινωνούμε μεταξύ μας και με τον εαυτό μας</a:t>
            </a:r>
            <a:r>
              <a:rPr lang="en-GB" sz="12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lvl="0" indent="0" algn="just">
              <a:buNone/>
            </a:pPr>
            <a:r>
              <a:rPr lang="el-GR" sz="1200" b="1" dirty="0" smtClean="0">
                <a:latin typeface="Calibri" panose="020F0502020204030204" pitchFamily="34" charset="0"/>
                <a:cs typeface="Calibri" panose="020F0502020204030204" pitchFamily="34" charset="0"/>
              </a:rPr>
              <a:t>Λίστα Προληπτικής Δράσης</a:t>
            </a:r>
          </a:p>
          <a:p>
            <a:pPr marL="0" lvl="0" indent="0" algn="just">
              <a:buNone/>
            </a:pPr>
            <a:r>
              <a:rPr lang="el-GR" sz="1200" dirty="0">
                <a:latin typeface="Calibri" panose="020F0502020204030204" pitchFamily="34" charset="0"/>
                <a:cs typeface="Calibri" panose="020F0502020204030204" pitchFamily="34" charset="0"/>
              </a:rPr>
              <a:t>Η </a:t>
            </a:r>
            <a:r>
              <a:rPr lang="el-GR" sz="1200" dirty="0" smtClean="0">
                <a:latin typeface="Calibri" panose="020F0502020204030204" pitchFamily="34" charset="0"/>
                <a:cs typeface="Calibri" panose="020F0502020204030204" pitchFamily="34" charset="0"/>
              </a:rPr>
              <a:t>προληπτική </a:t>
            </a:r>
            <a:r>
              <a:rPr lang="el-GR" sz="1200" dirty="0">
                <a:latin typeface="Calibri" panose="020F0502020204030204" pitchFamily="34" charset="0"/>
                <a:cs typeface="Calibri" panose="020F0502020204030204" pitchFamily="34" charset="0"/>
              </a:rPr>
              <a:t>δράση </a:t>
            </a:r>
            <a:r>
              <a:rPr lang="el-GR" sz="1200" dirty="0" smtClean="0">
                <a:latin typeface="Calibri" panose="020F0502020204030204" pitchFamily="34" charset="0"/>
                <a:cs typeface="Calibri" panose="020F0502020204030204" pitchFamily="34" charset="0"/>
              </a:rPr>
              <a:t>αποτελεί σημαντική δεξιότητα στο σχολείο, στην εργασία και στη ζωή. Αυτή την βδομάδα βρείτε ευκαιρίες ώστε να είστε ενεργοί με διάφορους τρόπους</a:t>
            </a:r>
            <a:r>
              <a:rPr lang="en-GB" sz="1200" dirty="0" smtClean="0">
                <a:latin typeface="Calibri" panose="020F0502020204030204" pitchFamily="34" charset="0"/>
                <a:cs typeface="Calibri" panose="020F0502020204030204" pitchFamily="34" charset="0"/>
              </a:rPr>
              <a:t>. </a:t>
            </a:r>
            <a:endParaRPr sz="1200" dirty="0">
              <a:latin typeface="Calibri" panose="020F0502020204030204" pitchFamily="34" charset="0"/>
              <a:cs typeface="Calibri" panose="020F0502020204030204" pitchFamily="34" charset="0"/>
            </a:endParaRPr>
          </a:p>
          <a:p>
            <a:pPr marL="0" lvl="0" indent="0">
              <a:buNone/>
            </a:pPr>
            <a:r>
              <a:rPr lang="el-GR" sz="1200" dirty="0" smtClean="0">
                <a:latin typeface="Calibri" panose="020F0502020204030204" pitchFamily="34" charset="0"/>
                <a:cs typeface="Calibri" panose="020F0502020204030204" pitchFamily="34" charset="0"/>
              </a:rPr>
              <a:t>Παρακάτω ακολουθεί μια λίστα με διάφορους τρόπους που μπορείτε να είστε παραγωγικοί κατά τη διάρκεια της ημέρας</a:t>
            </a:r>
            <a:r>
              <a:rPr lang="en-GB" sz="1200" dirty="0" smtClean="0">
                <a:latin typeface="Calibri" panose="020F0502020204030204" pitchFamily="34" charset="0"/>
                <a:cs typeface="Calibri" panose="020F0502020204030204" pitchFamily="34" charset="0"/>
              </a:rPr>
              <a:t>. </a:t>
            </a:r>
            <a:r>
              <a:rPr lang="el-GR" sz="1200" dirty="0">
                <a:latin typeface="Calibri" panose="020F0502020204030204" pitchFamily="34" charset="0"/>
                <a:cs typeface="Calibri" panose="020F0502020204030204" pitchFamily="34" charset="0"/>
              </a:rPr>
              <a:t>Γίνετε πιο δημιουργικοί </a:t>
            </a:r>
            <a:r>
              <a:rPr lang="el-GR" sz="1200" dirty="0" smtClean="0">
                <a:latin typeface="Calibri" panose="020F0502020204030204" pitchFamily="34" charset="0"/>
                <a:cs typeface="Calibri" panose="020F0502020204030204" pitchFamily="34" charset="0"/>
              </a:rPr>
              <a:t>και παραγωγικοί</a:t>
            </a:r>
            <a:r>
              <a:rPr lang="en-GB" sz="1200" dirty="0" smtClean="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
            </a: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Λύστε ένα πρόβλημα</a:t>
            </a:r>
            <a:r>
              <a:rPr lang="en-GB" sz="1200" dirty="0">
                <a:latin typeface="Calibri" panose="020F0502020204030204" pitchFamily="34" charset="0"/>
                <a:cs typeface="Calibri" panose="020F0502020204030204" pitchFamily="34" charset="0"/>
              </a:rPr>
              <a:t/>
            </a: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Κάντε μια πράξη καλοσύνης</a:t>
            </a:r>
            <a:r>
              <a:rPr lang="en-GB" sz="1200" dirty="0">
                <a:latin typeface="Calibri" panose="020F0502020204030204" pitchFamily="34" charset="0"/>
                <a:cs typeface="Calibri" panose="020F0502020204030204" pitchFamily="34" charset="0"/>
              </a:rPr>
              <a:t/>
            </a: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Διορθώστε κάτι που έχει χαλάσει</a:t>
            </a:r>
            <a:r>
              <a:rPr lang="en-GB" sz="1200" dirty="0">
                <a:latin typeface="Calibri" panose="020F0502020204030204" pitchFamily="34" charset="0"/>
                <a:cs typeface="Calibri" panose="020F0502020204030204" pitchFamily="34" charset="0"/>
              </a:rPr>
              <a:t/>
            </a: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Βελτιώστε την υγεία σας</a:t>
            </a:r>
            <a:r>
              <a:rPr lang="en-GB" sz="1200" dirty="0">
                <a:latin typeface="Calibri" panose="020F0502020204030204" pitchFamily="34" charset="0"/>
                <a:cs typeface="Calibri" panose="020F0502020204030204" pitchFamily="34" charset="0"/>
              </a:rPr>
              <a:t/>
            </a: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Ολοκληρώστε μια δουλειά σπιτιού</a:t>
            </a:r>
            <a:r>
              <a:rPr lang="en-GB" sz="1200" dirty="0">
                <a:latin typeface="Calibri" panose="020F0502020204030204" pitchFamily="34" charset="0"/>
                <a:cs typeface="Calibri" panose="020F0502020204030204" pitchFamily="34" charset="0"/>
              </a:rPr>
              <a:t/>
            </a:r>
            <a:br>
              <a:rPr lang="en-GB" sz="1200" dirty="0">
                <a:latin typeface="Calibri" panose="020F0502020204030204" pitchFamily="34" charset="0"/>
                <a:cs typeface="Calibri" panose="020F0502020204030204" pitchFamily="34" charset="0"/>
              </a:rPr>
            </a:br>
            <a:r>
              <a:rPr lang="en-GB" sz="1200" dirty="0" smtClean="0">
                <a:latin typeface="Calibri" panose="020F0502020204030204" pitchFamily="34" charset="0"/>
                <a:cs typeface="Calibri" panose="020F0502020204030204" pitchFamily="34" charset="0"/>
              </a:rPr>
              <a:t>-</a:t>
            </a:r>
            <a:r>
              <a:rPr lang="el-GR" sz="1200" dirty="0" smtClean="0">
                <a:latin typeface="Calibri" panose="020F0502020204030204" pitchFamily="34" charset="0"/>
                <a:cs typeface="Calibri" panose="020F0502020204030204" pitchFamily="34" charset="0"/>
              </a:rPr>
              <a:t> Βελτιώστε μια σχέση σας</a:t>
            </a:r>
            <a:endParaRPr dirty="0">
              <a:latin typeface="Calibri" panose="020F0502020204030204" pitchFamily="34" charset="0"/>
              <a:cs typeface="Calibri" panose="020F0502020204030204" pitchFamily="34" charset="0"/>
            </a:endParaRPr>
          </a:p>
        </p:txBody>
      </p:sp>
      <p:grpSp>
        <p:nvGrpSpPr>
          <p:cNvPr id="310" name="Google Shape;310;p22"/>
          <p:cNvGrpSpPr/>
          <p:nvPr/>
        </p:nvGrpSpPr>
        <p:grpSpPr>
          <a:xfrm>
            <a:off x="7964732" y="329097"/>
            <a:ext cx="977040" cy="722852"/>
            <a:chOff x="5255200" y="3006475"/>
            <a:chExt cx="511700" cy="378575"/>
          </a:xfrm>
        </p:grpSpPr>
        <p:sp>
          <p:nvSpPr>
            <p:cNvPr id="311" name="Google Shape;311;p22"/>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12" name="Google Shape;312;p22"/>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3"/>
          <p:cNvSpPr txBox="1">
            <a:spLocks noGrp="1"/>
          </p:cNvSpPr>
          <p:nvPr>
            <p:ph type="title"/>
          </p:nvPr>
        </p:nvSpPr>
        <p:spPr>
          <a:xfrm>
            <a:off x="577227" y="492649"/>
            <a:ext cx="6866100" cy="6348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2400" dirty="0" smtClean="0">
                <a:solidFill>
                  <a:srgbClr val="FFB600"/>
                </a:solidFill>
                <a:latin typeface="Calibri" panose="020F0502020204030204" pitchFamily="34" charset="0"/>
                <a:ea typeface="Raleway Medium"/>
                <a:cs typeface="Calibri" panose="020F0502020204030204" pitchFamily="34" charset="0"/>
                <a:sym typeface="Raleway Medium"/>
              </a:rPr>
              <a:t>Αν θέλετε να μάθετε περισσότερα για αυτή την ενότητα</a:t>
            </a:r>
            <a:r>
              <a:rPr lang="en-GB" sz="2400" dirty="0" smtClean="0">
                <a:solidFill>
                  <a:srgbClr val="FFB600"/>
                </a:solidFill>
                <a:latin typeface="Calibri" panose="020F0502020204030204" pitchFamily="34" charset="0"/>
                <a:ea typeface="Raleway Medium"/>
                <a:cs typeface="Calibri" panose="020F0502020204030204" pitchFamily="34" charset="0"/>
                <a:sym typeface="Raleway Medium"/>
              </a:rPr>
              <a:t>:</a:t>
            </a:r>
            <a:endParaRPr sz="2400" dirty="0">
              <a:solidFill>
                <a:srgbClr val="FFB600"/>
              </a:solidFill>
              <a:latin typeface="Calibri" panose="020F0502020204030204" pitchFamily="34" charset="0"/>
              <a:ea typeface="Raleway Medium"/>
              <a:cs typeface="Calibri" panose="020F0502020204030204" pitchFamily="34" charset="0"/>
              <a:sym typeface="Raleway Medium"/>
            </a:endParaRPr>
          </a:p>
        </p:txBody>
      </p:sp>
      <p:sp>
        <p:nvSpPr>
          <p:cNvPr id="318" name="Google Shape;318;p23"/>
          <p:cNvSpPr txBox="1">
            <a:spLocks noGrp="1"/>
          </p:cNvSpPr>
          <p:nvPr>
            <p:ph type="body" idx="1"/>
          </p:nvPr>
        </p:nvSpPr>
        <p:spPr>
          <a:xfrm>
            <a:off x="577227" y="1198288"/>
            <a:ext cx="7567200" cy="2366100"/>
          </a:xfrm>
          <a:prstGeom prst="rect">
            <a:avLst/>
          </a:prstGeom>
          <a:noFill/>
          <a:ln>
            <a:noFill/>
          </a:ln>
        </p:spPr>
        <p:txBody>
          <a:bodyPr spcFirstLastPara="1" wrap="square" lIns="91425" tIns="91425" rIns="91425" bIns="91425" anchor="t" anchorCtr="0">
            <a:noAutofit/>
          </a:bodyPr>
          <a:lstStyle/>
          <a:p>
            <a:pPr marL="114302" lvl="0" indent="0" algn="l" rtl="0">
              <a:spcBef>
                <a:spcPts val="601"/>
              </a:spcBef>
              <a:spcAft>
                <a:spcPts val="0"/>
              </a:spcAft>
              <a:buSzPts val="1800"/>
              <a:buNone/>
            </a:pPr>
            <a:r>
              <a:rPr lang="en-GB" sz="1400" b="1" dirty="0">
                <a:solidFill>
                  <a:schemeClr val="accent1"/>
                </a:solidFill>
                <a:latin typeface="Calibri" panose="020F0502020204030204" pitchFamily="34" charset="0"/>
                <a:cs typeface="Calibri" panose="020F0502020204030204" pitchFamily="34" charset="0"/>
              </a:rPr>
              <a:t>The </a:t>
            </a:r>
            <a:r>
              <a:rPr lang="en-GB" sz="1400" b="1" dirty="0" smtClean="0">
                <a:solidFill>
                  <a:schemeClr val="accent1"/>
                </a:solidFill>
                <a:latin typeface="Calibri" panose="020F0502020204030204" pitchFamily="34" charset="0"/>
                <a:cs typeface="Calibri" panose="020F0502020204030204" pitchFamily="34" charset="0"/>
              </a:rPr>
              <a:t>kill </a:t>
            </a:r>
            <a:r>
              <a:rPr lang="en-GB" sz="1400" b="1" dirty="0">
                <a:solidFill>
                  <a:schemeClr val="accent1"/>
                </a:solidFill>
                <a:latin typeface="Calibri" panose="020F0502020204030204" pitchFamily="34" charset="0"/>
                <a:cs typeface="Calibri" panose="020F0502020204030204" pitchFamily="34" charset="0"/>
              </a:rPr>
              <a:t>of self confidence | </a:t>
            </a:r>
            <a:r>
              <a:rPr lang="en-GB" sz="1400" b="1" dirty="0" err="1">
                <a:solidFill>
                  <a:schemeClr val="accent1"/>
                </a:solidFill>
                <a:latin typeface="Calibri" panose="020F0502020204030204" pitchFamily="34" charset="0"/>
                <a:cs typeface="Calibri" panose="020F0502020204030204" pitchFamily="34" charset="0"/>
              </a:rPr>
              <a:t>Dr.</a:t>
            </a:r>
            <a:r>
              <a:rPr lang="en-GB" sz="1400" b="1" dirty="0">
                <a:solidFill>
                  <a:schemeClr val="accent1"/>
                </a:solidFill>
                <a:latin typeface="Calibri" panose="020F0502020204030204" pitchFamily="34" charset="0"/>
                <a:cs typeface="Calibri" panose="020F0502020204030204" pitchFamily="34" charset="0"/>
              </a:rPr>
              <a:t> Ivan Joseph | </a:t>
            </a:r>
            <a:r>
              <a:rPr lang="en-GB" sz="1400" b="1" dirty="0" err="1">
                <a:solidFill>
                  <a:schemeClr val="accent1"/>
                </a:solidFill>
                <a:latin typeface="Calibri" panose="020F0502020204030204" pitchFamily="34" charset="0"/>
                <a:cs typeface="Calibri" panose="020F0502020204030204" pitchFamily="34" charset="0"/>
              </a:rPr>
              <a:t>TEDx</a:t>
            </a:r>
            <a:r>
              <a:rPr lang="en-GB" sz="1300" b="1" dirty="0">
                <a:solidFill>
                  <a:schemeClr val="accent1"/>
                </a:solidFill>
                <a:latin typeface="Calibri" panose="020F0502020204030204" pitchFamily="34" charset="0"/>
                <a:cs typeface="Calibri" panose="020F0502020204030204" pitchFamily="34" charset="0"/>
              </a:rPr>
              <a:t>: </a:t>
            </a:r>
            <a:r>
              <a:rPr lang="en-GB" sz="1400" u="sng" dirty="0">
                <a:solidFill>
                  <a:schemeClr val="hlink"/>
                </a:solidFill>
                <a:latin typeface="Calibri" panose="020F0502020204030204" pitchFamily="34" charset="0"/>
                <a:cs typeface="Calibri" panose="020F0502020204030204" pitchFamily="34" charset="0"/>
                <a:hlinkClick r:id="rId3"/>
              </a:rPr>
              <a:t>www.youtube.com/watch?v=w-HYZv6HzAs</a:t>
            </a:r>
            <a:endParaRPr sz="1300" dirty="0">
              <a:latin typeface="Calibri" panose="020F0502020204030204" pitchFamily="34" charset="0"/>
              <a:cs typeface="Calibri" panose="020F0502020204030204" pitchFamily="34" charset="0"/>
            </a:endParaRPr>
          </a:p>
          <a:p>
            <a:pPr marL="114302" lvl="0" indent="0" algn="l" rtl="0">
              <a:spcBef>
                <a:spcPts val="601"/>
              </a:spcBef>
              <a:spcAft>
                <a:spcPts val="0"/>
              </a:spcAft>
              <a:buSzPts val="1800"/>
              <a:buNone/>
            </a:pPr>
            <a:endParaRPr sz="1400" b="1" dirty="0">
              <a:solidFill>
                <a:schemeClr val="accent1"/>
              </a:solidFill>
              <a:latin typeface="Calibri" panose="020F0502020204030204" pitchFamily="34" charset="0"/>
              <a:cs typeface="Calibri" panose="020F0502020204030204" pitchFamily="34" charset="0"/>
            </a:endParaRPr>
          </a:p>
          <a:p>
            <a:pPr marL="114302" lvl="0" indent="0" algn="l" rtl="0">
              <a:spcBef>
                <a:spcPts val="601"/>
              </a:spcBef>
              <a:spcAft>
                <a:spcPts val="0"/>
              </a:spcAft>
              <a:buSzPts val="1800"/>
              <a:buNone/>
            </a:pPr>
            <a:r>
              <a:rPr lang="en-GB" sz="1400" b="1" dirty="0">
                <a:solidFill>
                  <a:schemeClr val="accent1"/>
                </a:solidFill>
                <a:latin typeface="Calibri" panose="020F0502020204030204" pitchFamily="34" charset="0"/>
                <a:cs typeface="Calibri" panose="020F0502020204030204" pitchFamily="34" charset="0"/>
              </a:rPr>
              <a:t>3 tips to boost your confidence - TED-Ed:</a:t>
            </a:r>
            <a:r>
              <a:rPr lang="en-GB" sz="1300" b="1" dirty="0">
                <a:solidFill>
                  <a:schemeClr val="accent1"/>
                </a:solidFill>
                <a:latin typeface="Calibri" panose="020F0502020204030204" pitchFamily="34" charset="0"/>
                <a:cs typeface="Calibri" panose="020F0502020204030204" pitchFamily="34" charset="0"/>
              </a:rPr>
              <a:t> </a:t>
            </a:r>
            <a:endParaRPr sz="1300" b="1" dirty="0">
              <a:solidFill>
                <a:schemeClr val="accent1"/>
              </a:solidFill>
              <a:latin typeface="Calibri" panose="020F0502020204030204" pitchFamily="34" charset="0"/>
              <a:cs typeface="Calibri" panose="020F0502020204030204" pitchFamily="34" charset="0"/>
            </a:endParaRPr>
          </a:p>
          <a:p>
            <a:pPr marL="114302" lvl="0" indent="0" algn="l" rtl="0">
              <a:spcBef>
                <a:spcPts val="601"/>
              </a:spcBef>
              <a:spcAft>
                <a:spcPts val="0"/>
              </a:spcAft>
              <a:buSzPts val="1800"/>
              <a:buNone/>
            </a:pPr>
            <a:r>
              <a:rPr lang="en-GB" sz="1300" u="sng" dirty="0">
                <a:solidFill>
                  <a:schemeClr val="hlink"/>
                </a:solidFill>
                <a:latin typeface="Calibri" panose="020F0502020204030204" pitchFamily="34" charset="0"/>
                <a:cs typeface="Calibri" panose="020F0502020204030204" pitchFamily="34" charset="0"/>
                <a:hlinkClick r:id="rId4"/>
              </a:rPr>
              <a:t>www.youtube.com/watch?v=l_NYrWqUR40</a:t>
            </a:r>
            <a:endParaRPr sz="1400" b="1" dirty="0">
              <a:solidFill>
                <a:srgbClr val="FFB600"/>
              </a:solidFill>
              <a:latin typeface="Calibri" panose="020F0502020204030204" pitchFamily="34" charset="0"/>
              <a:cs typeface="Calibri" panose="020F0502020204030204" pitchFamily="34" charset="0"/>
            </a:endParaRPr>
          </a:p>
          <a:p>
            <a:pPr marL="114302" lvl="0" indent="0" algn="l" rtl="0">
              <a:lnSpc>
                <a:spcPct val="100000"/>
              </a:lnSpc>
              <a:spcBef>
                <a:spcPts val="601"/>
              </a:spcBef>
              <a:spcAft>
                <a:spcPts val="0"/>
              </a:spcAft>
              <a:buSzPts val="1800"/>
              <a:buNone/>
            </a:pPr>
            <a:endParaRPr sz="1400" b="1" dirty="0">
              <a:solidFill>
                <a:srgbClr val="FFB600"/>
              </a:solidFill>
              <a:latin typeface="Calibri" panose="020F0502020204030204" pitchFamily="34" charset="0"/>
              <a:cs typeface="Calibri" panose="020F0502020204030204" pitchFamily="34" charset="0"/>
            </a:endParaRPr>
          </a:p>
          <a:p>
            <a:pPr marL="114302" lvl="0" indent="0" algn="l" rtl="0">
              <a:lnSpc>
                <a:spcPct val="100000"/>
              </a:lnSpc>
              <a:spcBef>
                <a:spcPts val="601"/>
              </a:spcBef>
              <a:spcAft>
                <a:spcPts val="0"/>
              </a:spcAft>
              <a:buSzPts val="1800"/>
              <a:buNone/>
            </a:pPr>
            <a:r>
              <a:rPr lang="en-GB" sz="1400" b="1" dirty="0">
                <a:solidFill>
                  <a:srgbClr val="FFB600"/>
                </a:solidFill>
                <a:latin typeface="Calibri" panose="020F0502020204030204" pitchFamily="34" charset="0"/>
                <a:cs typeface="Calibri" panose="020F0502020204030204" pitchFamily="34" charset="0"/>
              </a:rPr>
              <a:t>Proactive vs Reactive | Be Proactive:</a:t>
            </a:r>
            <a:endParaRPr dirty="0">
              <a:latin typeface="Calibri" panose="020F0502020204030204" pitchFamily="34" charset="0"/>
              <a:cs typeface="Calibri" panose="020F0502020204030204" pitchFamily="34" charset="0"/>
            </a:endParaRPr>
          </a:p>
          <a:p>
            <a:pPr marL="114302" lvl="0" indent="0" algn="l" rtl="0">
              <a:lnSpc>
                <a:spcPct val="100000"/>
              </a:lnSpc>
              <a:spcBef>
                <a:spcPts val="601"/>
              </a:spcBef>
              <a:spcAft>
                <a:spcPts val="0"/>
              </a:spcAft>
              <a:buSzPts val="1800"/>
              <a:buNone/>
            </a:pPr>
            <a:r>
              <a:rPr lang="en-GB" sz="1400" u="sng" dirty="0">
                <a:latin typeface="Calibri" panose="020F0502020204030204" pitchFamily="34" charset="0"/>
                <a:ea typeface="Raleway Light"/>
                <a:cs typeface="Calibri" panose="020F0502020204030204" pitchFamily="34" charset="0"/>
                <a:sym typeface="Raleway Light"/>
              </a:rPr>
              <a:t>www.youtube.com/watch?v=Tex0zKuLCMg</a:t>
            </a:r>
            <a:endParaRPr sz="1400" u="sng" dirty="0">
              <a:latin typeface="Calibri" panose="020F0502020204030204" pitchFamily="34" charset="0"/>
              <a:ea typeface="Raleway Light"/>
              <a:cs typeface="Calibri" panose="020F0502020204030204" pitchFamily="34" charset="0"/>
              <a:sym typeface="Raleway Light"/>
            </a:endParaRPr>
          </a:p>
          <a:p>
            <a:pPr marL="114302" lvl="0" indent="0" algn="l" rtl="0">
              <a:lnSpc>
                <a:spcPct val="100000"/>
              </a:lnSpc>
              <a:spcBef>
                <a:spcPts val="601"/>
              </a:spcBef>
              <a:spcAft>
                <a:spcPts val="0"/>
              </a:spcAft>
              <a:buSzPts val="1800"/>
              <a:buNone/>
            </a:pPr>
            <a:endParaRPr sz="1400" u="sng" dirty="0">
              <a:solidFill>
                <a:srgbClr val="2DA8C6"/>
              </a:solidFill>
              <a:latin typeface="Calibri" panose="020F0502020204030204" pitchFamily="34" charset="0"/>
              <a:ea typeface="Libre Franklin"/>
              <a:cs typeface="Calibri" panose="020F0502020204030204" pitchFamily="34" charset="0"/>
              <a:sym typeface="Libre Franklin"/>
            </a:endParaRPr>
          </a:p>
          <a:p>
            <a:pPr marL="114302" lvl="0" indent="0" algn="l" rtl="0">
              <a:lnSpc>
                <a:spcPct val="100000"/>
              </a:lnSpc>
              <a:spcBef>
                <a:spcPts val="601"/>
              </a:spcBef>
              <a:spcAft>
                <a:spcPts val="0"/>
              </a:spcAft>
              <a:buSzPts val="1800"/>
              <a:buNone/>
            </a:pPr>
            <a:endParaRPr sz="1300" b="1" dirty="0">
              <a:solidFill>
                <a:srgbClr val="FFB600"/>
              </a:solidFill>
              <a:latin typeface="Calibri" panose="020F0502020204030204" pitchFamily="34" charset="0"/>
              <a:cs typeface="Calibri" panose="020F0502020204030204" pitchFamily="34" charset="0"/>
            </a:endParaRPr>
          </a:p>
        </p:txBody>
      </p:sp>
      <p:grpSp>
        <p:nvGrpSpPr>
          <p:cNvPr id="319" name="Google Shape;319;p23"/>
          <p:cNvGrpSpPr/>
          <p:nvPr/>
        </p:nvGrpSpPr>
        <p:grpSpPr>
          <a:xfrm>
            <a:off x="8089119" y="319162"/>
            <a:ext cx="728350" cy="743348"/>
            <a:chOff x="3955900" y="2984500"/>
            <a:chExt cx="414000" cy="422525"/>
          </a:xfrm>
        </p:grpSpPr>
        <p:sp>
          <p:nvSpPr>
            <p:cNvPr id="320" name="Google Shape;320;p23"/>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21" name="Google Shape;321;p23"/>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22" name="Google Shape;322;p23"/>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1cd5dab90fa_0_0"/>
          <p:cNvSpPr txBox="1">
            <a:spLocks noGrp="1"/>
          </p:cNvSpPr>
          <p:nvPr>
            <p:ph type="body" idx="1"/>
          </p:nvPr>
        </p:nvSpPr>
        <p:spPr>
          <a:xfrm>
            <a:off x="856698" y="952934"/>
            <a:ext cx="7598700" cy="2982300"/>
          </a:xfrm>
          <a:prstGeom prst="rect">
            <a:avLst/>
          </a:prstGeom>
          <a:noFill/>
          <a:ln>
            <a:noFill/>
          </a:ln>
        </p:spPr>
        <p:txBody>
          <a:bodyPr spcFirstLastPara="1" wrap="square" lIns="91425" tIns="91425" rIns="91425" bIns="91425" anchor="ctr" anchorCtr="0">
            <a:noAutofit/>
          </a:bodyPr>
          <a:lstStyle/>
          <a:p>
            <a:pPr marL="38100" lvl="0" indent="0" algn="ctr" rtl="0">
              <a:spcBef>
                <a:spcPts val="601"/>
              </a:spcBef>
              <a:spcAft>
                <a:spcPts val="0"/>
              </a:spcAft>
              <a:buClr>
                <a:schemeClr val="dk1"/>
              </a:buClr>
              <a:buSzPts val="3000"/>
              <a:buFont typeface="Raleway Thin"/>
              <a:buNone/>
            </a:pPr>
            <a:r>
              <a:rPr lang="el-GR" b="1" dirty="0" smtClean="0">
                <a:solidFill>
                  <a:srgbClr val="980000"/>
                </a:solidFill>
                <a:latin typeface="Calibri" panose="020F0502020204030204" pitchFamily="34" charset="0"/>
                <a:ea typeface="Raleway"/>
                <a:cs typeface="Calibri" panose="020F0502020204030204" pitchFamily="34" charset="0"/>
                <a:sym typeface="Raleway"/>
              </a:rPr>
              <a:t>Αν θες να ειπωθεί κάτι, ρώτα έναν άνδρα</a:t>
            </a:r>
            <a:r>
              <a:rPr lang="el-GR" b="1" dirty="0">
                <a:solidFill>
                  <a:srgbClr val="980000"/>
                </a:solidFill>
                <a:latin typeface="Calibri" panose="020F0502020204030204" pitchFamily="34" charset="0"/>
                <a:ea typeface="Raleway"/>
                <a:cs typeface="Calibri" panose="020F0502020204030204" pitchFamily="34" charset="0"/>
                <a:sym typeface="Raleway"/>
              </a:rPr>
              <a:t>.</a:t>
            </a:r>
            <a:r>
              <a:rPr lang="en-GB" b="1" dirty="0" smtClean="0">
                <a:solidFill>
                  <a:srgbClr val="980000"/>
                </a:solidFill>
                <a:latin typeface="Calibri" panose="020F0502020204030204" pitchFamily="34" charset="0"/>
                <a:ea typeface="Raleway"/>
                <a:cs typeface="Calibri" panose="020F0502020204030204" pitchFamily="34" charset="0"/>
                <a:sym typeface="Raleway"/>
              </a:rPr>
              <a:t> </a:t>
            </a:r>
            <a:r>
              <a:rPr lang="el-GR" b="1" dirty="0" smtClean="0">
                <a:solidFill>
                  <a:srgbClr val="980000"/>
                </a:solidFill>
                <a:latin typeface="Calibri" panose="020F0502020204030204" pitchFamily="34" charset="0"/>
                <a:ea typeface="Raleway"/>
                <a:cs typeface="Calibri" panose="020F0502020204030204" pitchFamily="34" charset="0"/>
                <a:sym typeface="Raleway"/>
              </a:rPr>
              <a:t>Αν θες να γίνει κάτι</a:t>
            </a:r>
            <a:r>
              <a:rPr lang="en-GB" b="1" dirty="0" smtClean="0">
                <a:solidFill>
                  <a:srgbClr val="980000"/>
                </a:solidFill>
                <a:latin typeface="Calibri" panose="020F0502020204030204" pitchFamily="34" charset="0"/>
                <a:ea typeface="Raleway"/>
                <a:cs typeface="Calibri" panose="020F0502020204030204" pitchFamily="34" charset="0"/>
                <a:sym typeface="Raleway"/>
              </a:rPr>
              <a:t>, </a:t>
            </a:r>
            <a:r>
              <a:rPr lang="el-GR" b="1" dirty="0" smtClean="0">
                <a:solidFill>
                  <a:srgbClr val="980000"/>
                </a:solidFill>
                <a:latin typeface="Calibri" panose="020F0502020204030204" pitchFamily="34" charset="0"/>
                <a:ea typeface="Raleway"/>
                <a:cs typeface="Calibri" panose="020F0502020204030204" pitchFamily="34" charset="0"/>
                <a:sym typeface="Raleway"/>
              </a:rPr>
              <a:t>ρώτα μία γυναίκα</a:t>
            </a:r>
            <a:r>
              <a:rPr lang="en-GB" b="1" dirty="0" smtClean="0">
                <a:solidFill>
                  <a:srgbClr val="980000"/>
                </a:solidFill>
                <a:latin typeface="Calibri" panose="020F0502020204030204" pitchFamily="34" charset="0"/>
                <a:ea typeface="Raleway"/>
                <a:cs typeface="Calibri" panose="020F0502020204030204" pitchFamily="34" charset="0"/>
                <a:sym typeface="Raleway"/>
              </a:rPr>
              <a:t>.</a:t>
            </a:r>
            <a:endParaRPr b="1" dirty="0">
              <a:solidFill>
                <a:srgbClr val="980000"/>
              </a:solidFill>
              <a:latin typeface="Calibri" panose="020F0502020204030204" pitchFamily="34" charset="0"/>
              <a:ea typeface="Raleway"/>
              <a:cs typeface="Calibri" panose="020F0502020204030204" pitchFamily="34" charset="0"/>
              <a:sym typeface="Raleway"/>
            </a:endParaRPr>
          </a:p>
          <a:p>
            <a:pPr marL="38100" lvl="0" indent="0" algn="ctr" rtl="0">
              <a:spcBef>
                <a:spcPts val="601"/>
              </a:spcBef>
              <a:spcAft>
                <a:spcPts val="0"/>
              </a:spcAft>
              <a:buClr>
                <a:schemeClr val="dk1"/>
              </a:buClr>
              <a:buSzPts val="3000"/>
              <a:buFont typeface="Raleway Thin"/>
              <a:buNone/>
            </a:pPr>
            <a:r>
              <a:rPr lang="en-GB" b="1" i="0" dirty="0">
                <a:solidFill>
                  <a:srgbClr val="980000"/>
                </a:solidFill>
                <a:latin typeface="Calibri" panose="020F0502020204030204" pitchFamily="34" charset="0"/>
                <a:ea typeface="Raleway"/>
                <a:cs typeface="Calibri" panose="020F0502020204030204" pitchFamily="34" charset="0"/>
                <a:sym typeface="Raleway"/>
              </a:rPr>
              <a:t>Margaret Thatcher</a:t>
            </a:r>
            <a:endParaRPr b="1" i="0" dirty="0">
              <a:solidFill>
                <a:srgbClr val="980000"/>
              </a:solidFill>
              <a:latin typeface="Calibri" panose="020F0502020204030204" pitchFamily="34" charset="0"/>
              <a:ea typeface="Raleway"/>
              <a:cs typeface="Calibri" panose="020F0502020204030204" pitchFamily="34" charset="0"/>
              <a:sym typeface="Raleway"/>
            </a:endParaRPr>
          </a:p>
          <a:p>
            <a:pPr marL="0" lvl="0" indent="0" algn="ctr" rtl="0">
              <a:lnSpc>
                <a:spcPct val="100000"/>
              </a:lnSpc>
              <a:spcBef>
                <a:spcPts val="601"/>
              </a:spcBef>
              <a:spcAft>
                <a:spcPts val="0"/>
              </a:spcAft>
              <a:buSzPts val="3000"/>
              <a:buNone/>
            </a:pPr>
            <a:endParaRPr b="1" dirty="0">
              <a:solidFill>
                <a:srgbClr val="980000"/>
              </a:solidFill>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5"/>
          <p:cNvSpPr txBox="1">
            <a:spLocks noGrp="1"/>
          </p:cNvSpPr>
          <p:nvPr>
            <p:ph type="title"/>
          </p:nvPr>
        </p:nvSpPr>
        <p:spPr>
          <a:xfrm>
            <a:off x="782782" y="891775"/>
            <a:ext cx="2850919" cy="8574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3600" dirty="0" smtClean="0">
                <a:latin typeface="Calibri" panose="020F0502020204030204" pitchFamily="34" charset="0"/>
                <a:cs typeface="Calibri" panose="020F0502020204030204" pitchFamily="34" charset="0"/>
              </a:rPr>
              <a:t>Θέστε </a:t>
            </a:r>
            <a:r>
              <a:rPr lang="el-GR" sz="3600" dirty="0" smtClean="0">
                <a:latin typeface="Calibri" panose="020F0502020204030204" pitchFamily="34" charset="0"/>
                <a:cs typeface="Calibri" panose="020F0502020204030204" pitchFamily="34" charset="0"/>
              </a:rPr>
              <a:t>έναν</a:t>
            </a:r>
            <a:r>
              <a:rPr lang="en-GB" sz="3600" dirty="0" smtClean="0">
                <a:latin typeface="Calibri" panose="020F0502020204030204" pitchFamily="34" charset="0"/>
                <a:cs typeface="Calibri" panose="020F0502020204030204" pitchFamily="34" charset="0"/>
              </a:rPr>
              <a:t> </a:t>
            </a:r>
            <a:r>
              <a:rPr lang="el-GR" sz="3600" dirty="0" smtClean="0">
                <a:solidFill>
                  <a:srgbClr val="FFB600"/>
                </a:solidFill>
                <a:latin typeface="Calibri" panose="020F0502020204030204" pitchFamily="34" charset="0"/>
                <a:cs typeface="Calibri" panose="020F0502020204030204" pitchFamily="34" charset="0"/>
              </a:rPr>
              <a:t>καινούριο στόχο</a:t>
            </a:r>
            <a:r>
              <a:rPr lang="en-GB" sz="3600" dirty="0" smtClean="0">
                <a:solidFill>
                  <a:srgbClr val="FFB600"/>
                </a:solidFill>
                <a:latin typeface="Calibri" panose="020F0502020204030204" pitchFamily="34" charset="0"/>
                <a:cs typeface="Calibri" panose="020F0502020204030204" pitchFamily="34" charset="0"/>
              </a:rPr>
              <a:t> </a:t>
            </a:r>
            <a:r>
              <a:rPr lang="en-GB" sz="3600" dirty="0" smtClean="0">
                <a:latin typeface="Calibri" panose="020F0502020204030204" pitchFamily="34" charset="0"/>
                <a:cs typeface="Calibri" panose="020F0502020204030204" pitchFamily="34" charset="0"/>
              </a:rPr>
              <a:t> </a:t>
            </a:r>
            <a:r>
              <a:rPr lang="el-GR" sz="3600" dirty="0" smtClean="0">
                <a:latin typeface="Calibri" panose="020F0502020204030204" pitchFamily="34" charset="0"/>
                <a:cs typeface="Calibri" panose="020F0502020204030204" pitchFamily="34" charset="0"/>
              </a:rPr>
              <a:t>και ολοκληρώστε μια ακόμη ενότητα</a:t>
            </a:r>
            <a:r>
              <a:rPr lang="en-GB" sz="3600" dirty="0" smtClean="0">
                <a:latin typeface="Calibri" panose="020F0502020204030204" pitchFamily="34" charset="0"/>
                <a:cs typeface="Calibri" panose="020F0502020204030204" pitchFamily="34" charset="0"/>
              </a:rPr>
              <a:t>!</a:t>
            </a:r>
            <a:endParaRPr sz="3600" dirty="0">
              <a:latin typeface="Calibri" panose="020F0502020204030204" pitchFamily="34" charset="0"/>
              <a:cs typeface="Calibri" panose="020F0502020204030204" pitchFamily="34" charset="0"/>
            </a:endParaRPr>
          </a:p>
        </p:txBody>
      </p:sp>
      <p:sp>
        <p:nvSpPr>
          <p:cNvPr id="333" name="Google Shape;333;p25"/>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GB"/>
              <a:t>26</a:t>
            </a:fld>
            <a:endParaRPr/>
          </a:p>
        </p:txBody>
      </p:sp>
      <p:grpSp>
        <p:nvGrpSpPr>
          <p:cNvPr id="334" name="Google Shape;334;p25"/>
          <p:cNvGrpSpPr/>
          <p:nvPr/>
        </p:nvGrpSpPr>
        <p:grpSpPr>
          <a:xfrm>
            <a:off x="8152039" y="369833"/>
            <a:ext cx="602425" cy="641836"/>
            <a:chOff x="5970800" y="1619250"/>
            <a:chExt cx="428650" cy="456725"/>
          </a:xfrm>
        </p:grpSpPr>
        <p:sp>
          <p:nvSpPr>
            <p:cNvPr id="335" name="Google Shape;335;p25"/>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36" name="Google Shape;336;p25"/>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37" name="Google Shape;337;p25"/>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38" name="Google Shape;338;p25"/>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39" name="Google Shape;339;p25"/>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graphicFrame>
        <p:nvGraphicFramePr>
          <p:cNvPr id="340" name="Google Shape;340;p25"/>
          <p:cNvGraphicFramePr/>
          <p:nvPr>
            <p:extLst>
              <p:ext uri="{D42A27DB-BD31-4B8C-83A1-F6EECF244321}">
                <p14:modId xmlns:p14="http://schemas.microsoft.com/office/powerpoint/2010/main" val="2778225297"/>
              </p:ext>
            </p:extLst>
          </p:nvPr>
        </p:nvGraphicFramePr>
        <p:xfrm>
          <a:off x="3882562" y="549606"/>
          <a:ext cx="3819725" cy="4303525"/>
        </p:xfrm>
        <a:graphic>
          <a:graphicData uri="http://schemas.openxmlformats.org/drawingml/2006/table">
            <a:tbl>
              <a:tblPr firstRow="1" bandRow="1">
                <a:noFill/>
                <a:tableStyleId>{4455C2B0-353F-441E-9410-146B9A4F3CE0}</a:tableStyleId>
              </a:tblPr>
              <a:tblGrid>
                <a:gridCol w="3819725">
                  <a:extLst>
                    <a:ext uri="{9D8B030D-6E8A-4147-A177-3AD203B41FA5}">
                      <a16:colId xmlns:a16="http://schemas.microsoft.com/office/drawing/2014/main" val="20000"/>
                    </a:ext>
                  </a:extLst>
                </a:gridCol>
              </a:tblGrid>
              <a:tr h="466275">
                <a:tc>
                  <a:txBody>
                    <a:bodyPr/>
                    <a:lstStyle/>
                    <a:p>
                      <a:pPr marL="0" marR="0" lvl="0" indent="0" algn="l" rtl="0">
                        <a:lnSpc>
                          <a:spcPct val="100000"/>
                        </a:lnSpc>
                        <a:spcBef>
                          <a:spcPts val="0"/>
                        </a:spcBef>
                        <a:spcAft>
                          <a:spcPts val="0"/>
                        </a:spcAft>
                        <a:buClr>
                          <a:schemeClr val="dk1"/>
                        </a:buClr>
                        <a:buSzPts val="5800"/>
                        <a:buFont typeface="Raleway Thin"/>
                        <a:buNone/>
                      </a:pPr>
                      <a:r>
                        <a:rPr lang="el-GR" sz="2250" b="1" i="0" u="none" strike="noStrike" cap="none" dirty="0" smtClean="0">
                          <a:solidFill>
                            <a:schemeClr val="lt1"/>
                          </a:solidFill>
                          <a:latin typeface="Calibri" panose="020F0502020204030204" pitchFamily="34" charset="0"/>
                          <a:ea typeface="Raleway Thin"/>
                          <a:cs typeface="Calibri" panose="020F0502020204030204" pitchFamily="34" charset="0"/>
                          <a:sym typeface="Raleway Thin"/>
                        </a:rPr>
                        <a:t>Αναβάθμιση</a:t>
                      </a:r>
                      <a:r>
                        <a:rPr lang="el-GR" sz="2250" b="1" i="0" u="none" strike="noStrike" cap="none" baseline="0" dirty="0" smtClean="0">
                          <a:solidFill>
                            <a:schemeClr val="lt1"/>
                          </a:solidFill>
                          <a:latin typeface="Calibri" panose="020F0502020204030204" pitchFamily="34" charset="0"/>
                          <a:ea typeface="Raleway Thin"/>
                          <a:cs typeface="Calibri" panose="020F0502020204030204" pitchFamily="34" charset="0"/>
                          <a:sym typeface="Raleway Thin"/>
                        </a:rPr>
                        <a:t> κοινωνικών δεξιοτήτων</a:t>
                      </a:r>
                      <a:r>
                        <a:rPr lang="en-GB" sz="2250" b="1" i="0" u="none" strike="noStrike" cap="none" dirty="0" smtClean="0">
                          <a:solidFill>
                            <a:schemeClr val="lt1"/>
                          </a:solidFill>
                          <a:latin typeface="Calibri" panose="020F0502020204030204" pitchFamily="34" charset="0"/>
                          <a:ea typeface="Raleway Thin"/>
                          <a:cs typeface="Calibri" panose="020F0502020204030204" pitchFamily="34" charset="0"/>
                          <a:sym typeface="Raleway Thin"/>
                        </a:rPr>
                        <a:t> </a:t>
                      </a:r>
                      <a:endParaRPr dirty="0">
                        <a:latin typeface="Calibri" panose="020F0502020204030204" pitchFamily="34" charset="0"/>
                        <a:cs typeface="Calibri" panose="020F050202020403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B600"/>
                    </a:solidFill>
                  </a:tcPr>
                </a:tc>
                <a:extLst>
                  <a:ext uri="{0D108BD9-81ED-4DB2-BD59-A6C34878D82A}">
                    <a16:rowId xmlns:a16="http://schemas.microsoft.com/office/drawing/2014/main" val="10000"/>
                  </a:ext>
                </a:extLst>
              </a:tr>
              <a:tr h="425375">
                <a:tc>
                  <a:txBody>
                    <a:bodyPr/>
                    <a:lstStyle/>
                    <a:p>
                      <a:pPr marL="0" marR="0" lvl="0" indent="0" algn="l" rtl="0">
                        <a:lnSpc>
                          <a:spcPct val="100000"/>
                        </a:lnSpc>
                        <a:spcBef>
                          <a:spcPts val="0"/>
                        </a:spcBef>
                        <a:spcAft>
                          <a:spcPts val="0"/>
                        </a:spcAft>
                        <a:buNone/>
                      </a:pPr>
                      <a:endParaRPr lang="el-GR" sz="1000" b="1" i="0" u="none" strike="noStrike" cap="none" smtClean="0">
                        <a:solidFill>
                          <a:srgbClr val="FFB600"/>
                        </a:solidFill>
                        <a:latin typeface="Calibri" panose="020F0502020204030204" pitchFamily="34" charset="0"/>
                        <a:ea typeface="Raleway Thin"/>
                        <a:cs typeface="Calibri" panose="020F0502020204030204" pitchFamily="34" charset="0"/>
                        <a:sym typeface="Raleway Thin"/>
                      </a:endParaRPr>
                    </a:p>
                    <a:p>
                      <a:pPr marL="0" marR="0" lvl="0" indent="0" algn="l" rtl="0">
                        <a:lnSpc>
                          <a:spcPct val="100000"/>
                        </a:lnSpc>
                        <a:spcBef>
                          <a:spcPts val="0"/>
                        </a:spcBef>
                        <a:spcAft>
                          <a:spcPts val="0"/>
                        </a:spcAft>
                        <a:buNone/>
                      </a:pPr>
                      <a:r>
                        <a:rPr lang="en-GB" sz="1000" b="1" i="0" u="none" strike="noStrike" cap="none" smtClean="0">
                          <a:solidFill>
                            <a:srgbClr val="FFB600"/>
                          </a:solidFill>
                          <a:latin typeface="Calibri" panose="020F0502020204030204" pitchFamily="34" charset="0"/>
                          <a:ea typeface="Raleway Thin"/>
                          <a:cs typeface="Calibri" panose="020F0502020204030204" pitchFamily="34" charset="0"/>
                          <a:sym typeface="Raleway Thin"/>
                        </a:rPr>
                        <a:t>M6</a:t>
                      </a:r>
                      <a:r>
                        <a:rPr lang="en-GB"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 </a:t>
                      </a:r>
                      <a:r>
                        <a:rPr lang="el-GR" sz="1000" b="1" i="0" u="none" strike="noStrike" cap="none" dirty="0" smtClean="0">
                          <a:solidFill>
                            <a:schemeClr val="dk1"/>
                          </a:solidFill>
                          <a:latin typeface="Calibri" panose="020F0502020204030204" pitchFamily="34" charset="0"/>
                          <a:ea typeface="Raleway Thin"/>
                          <a:cs typeface="Calibri" panose="020F0502020204030204" pitchFamily="34" charset="0"/>
                          <a:sym typeface="Raleway Thin"/>
                        </a:rPr>
                        <a:t>Επικοινωνιακές</a:t>
                      </a:r>
                      <a:r>
                        <a:rPr lang="el-GR" sz="1000" b="1" i="0" u="none" strike="noStrike" cap="none" baseline="0" dirty="0" smtClean="0">
                          <a:solidFill>
                            <a:schemeClr val="dk1"/>
                          </a:solidFill>
                          <a:latin typeface="Calibri" panose="020F0502020204030204" pitchFamily="34" charset="0"/>
                          <a:ea typeface="Raleway Thin"/>
                          <a:cs typeface="Calibri" panose="020F0502020204030204" pitchFamily="34" charset="0"/>
                          <a:sym typeface="Raleway Thin"/>
                        </a:rPr>
                        <a:t> δεξιότητες</a:t>
                      </a:r>
                      <a:endParaRPr dirty="0">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25375">
                <a:tc>
                  <a:txBody>
                    <a:bodyPr/>
                    <a:lstStyle/>
                    <a:p>
                      <a:pPr marL="0" marR="0" lvl="0" indent="0" algn="l" rtl="0">
                        <a:lnSpc>
                          <a:spcPct val="100000"/>
                        </a:lnSpc>
                        <a:spcBef>
                          <a:spcPts val="0"/>
                        </a:spcBef>
                        <a:spcAft>
                          <a:spcPts val="0"/>
                        </a:spcAft>
                        <a:buNone/>
                      </a:pPr>
                      <a:r>
                        <a:rPr lang="en-GB"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M7: </a:t>
                      </a:r>
                      <a:r>
                        <a:rPr lang="el-GR" sz="1000" b="1" i="0" u="none" strike="noStrike" cap="none" dirty="0" smtClean="0">
                          <a:solidFill>
                            <a:schemeClr val="dk1"/>
                          </a:solidFill>
                          <a:latin typeface="Calibri" panose="020F0502020204030204" pitchFamily="34" charset="0"/>
                          <a:ea typeface="Raleway Thin"/>
                          <a:cs typeface="Calibri" panose="020F0502020204030204" pitchFamily="34" charset="0"/>
                          <a:sym typeface="Raleway Thin"/>
                        </a:rPr>
                        <a:t>Κίνητρα</a:t>
                      </a:r>
                      <a:r>
                        <a:rPr lang="el-GR" sz="1000" b="1" i="0" u="none" strike="noStrike" cap="none" baseline="0" dirty="0" smtClean="0">
                          <a:solidFill>
                            <a:schemeClr val="dk1"/>
                          </a:solidFill>
                          <a:latin typeface="Calibri" panose="020F0502020204030204" pitchFamily="34" charset="0"/>
                          <a:ea typeface="Raleway Thin"/>
                          <a:cs typeface="Calibri" panose="020F0502020204030204" pitchFamily="34" charset="0"/>
                          <a:sym typeface="Raleway Thin"/>
                        </a:rPr>
                        <a:t> και προσωπική ενδυνάμωση</a:t>
                      </a:r>
                      <a:endParaRPr dirty="0">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25375">
                <a:tc>
                  <a:txBody>
                    <a:bodyPr/>
                    <a:lstStyle/>
                    <a:p>
                      <a:pPr marL="0" marR="0" lvl="0" indent="0" algn="l" rtl="0">
                        <a:lnSpc>
                          <a:spcPct val="100000"/>
                        </a:lnSpc>
                        <a:spcBef>
                          <a:spcPts val="0"/>
                        </a:spcBef>
                        <a:spcAft>
                          <a:spcPts val="0"/>
                        </a:spcAft>
                        <a:buNone/>
                      </a:pPr>
                      <a:r>
                        <a:rPr lang="en-GB"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M8: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Διαχείριση</a:t>
                      </a:r>
                      <a:r>
                        <a:rPr lang="el-GR" sz="1000" b="1" i="0" u="none" strike="noStrike" cap="none" baseline="0" dirty="0" smtClean="0">
                          <a:solidFill>
                            <a:srgbClr val="000000"/>
                          </a:solidFill>
                          <a:latin typeface="Calibri" panose="020F0502020204030204" pitchFamily="34" charset="0"/>
                          <a:ea typeface="Raleway Thin"/>
                          <a:cs typeface="Calibri" panose="020F0502020204030204" pitchFamily="34" charset="0"/>
                          <a:sym typeface="Raleway Thin"/>
                        </a:rPr>
                        <a:t> χρόνου</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25375">
                <a:tc>
                  <a:txBody>
                    <a:bodyPr/>
                    <a:lstStyle/>
                    <a:p>
                      <a:pPr marL="0" marR="0" lvl="0" indent="0" algn="l" rtl="0">
                        <a:lnSpc>
                          <a:spcPct val="100000"/>
                        </a:lnSpc>
                        <a:spcBef>
                          <a:spcPts val="0"/>
                        </a:spcBef>
                        <a:spcAft>
                          <a:spcPts val="0"/>
                        </a:spcAft>
                        <a:buNone/>
                      </a:pPr>
                      <a:r>
                        <a:rPr lang="en-GB"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M9: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Ισορροπία</a:t>
                      </a:r>
                      <a:r>
                        <a:rPr lang="el-GR" sz="1000" b="1" i="0" u="none" strike="noStrike" cap="none" baseline="0" dirty="0" smtClean="0">
                          <a:solidFill>
                            <a:srgbClr val="000000"/>
                          </a:solidFill>
                          <a:latin typeface="Calibri" panose="020F0502020204030204" pitchFamily="34" charset="0"/>
                          <a:ea typeface="Raleway Thin"/>
                          <a:cs typeface="Calibri" panose="020F0502020204030204" pitchFamily="34" charset="0"/>
                          <a:sym typeface="Raleway Thin"/>
                        </a:rPr>
                        <a:t> εργασίας και ζωής</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25375">
                <a:tc>
                  <a:txBody>
                    <a:bodyPr/>
                    <a:lstStyle/>
                    <a:p>
                      <a:pPr marL="0" marR="0" lvl="0" indent="0" algn="l" rtl="0">
                        <a:lnSpc>
                          <a:spcPct val="100000"/>
                        </a:lnSpc>
                        <a:spcBef>
                          <a:spcPts val="0"/>
                        </a:spcBef>
                        <a:spcAft>
                          <a:spcPts val="0"/>
                        </a:spcAft>
                        <a:buNone/>
                      </a:pPr>
                      <a:r>
                        <a:rPr lang="en-GB"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M10: </a:t>
                      </a:r>
                      <a:r>
                        <a:rPr lang="el-GR" sz="1000" b="1" i="0" u="none" strike="noStrike" cap="none" dirty="0" err="1" smtClean="0">
                          <a:solidFill>
                            <a:srgbClr val="000000"/>
                          </a:solidFill>
                          <a:latin typeface="Calibri" panose="020F0502020204030204" pitchFamily="34" charset="0"/>
                          <a:ea typeface="Raleway Thin"/>
                          <a:cs typeface="Calibri" panose="020F0502020204030204" pitchFamily="34" charset="0"/>
                          <a:sym typeface="Raleway Thin"/>
                        </a:rPr>
                        <a:t>Στοχοθεσία</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25375">
                <a:tc>
                  <a:txBody>
                    <a:bodyPr/>
                    <a:lstStyle/>
                    <a:p>
                      <a:pPr marL="0" marR="0" lvl="0" indent="0" algn="l" rtl="0">
                        <a:lnSpc>
                          <a:spcPct val="100000"/>
                        </a:lnSpc>
                        <a:spcBef>
                          <a:spcPts val="0"/>
                        </a:spcBef>
                        <a:spcAft>
                          <a:spcPts val="0"/>
                        </a:spcAft>
                        <a:buNone/>
                      </a:pPr>
                      <a:r>
                        <a:rPr lang="en-GB"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M11: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Επίλυση</a:t>
                      </a:r>
                      <a:r>
                        <a:rPr lang="el-GR" sz="1000" b="1" i="0" u="none" strike="noStrike" cap="none" baseline="0" dirty="0" smtClean="0">
                          <a:solidFill>
                            <a:srgbClr val="000000"/>
                          </a:solidFill>
                          <a:latin typeface="Calibri" panose="020F0502020204030204" pitchFamily="34" charset="0"/>
                          <a:ea typeface="Raleway Thin"/>
                          <a:cs typeface="Calibri" panose="020F0502020204030204" pitchFamily="34" charset="0"/>
                          <a:sym typeface="Raleway Thin"/>
                        </a:rPr>
                        <a:t> προβλημάτων</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25375">
                <a:tc>
                  <a:txBody>
                    <a:bodyPr/>
                    <a:lstStyle/>
                    <a:p>
                      <a:pPr marL="0" marR="0" lvl="0" indent="0" algn="l" rtl="0">
                        <a:lnSpc>
                          <a:spcPct val="100000"/>
                        </a:lnSpc>
                        <a:spcBef>
                          <a:spcPts val="0"/>
                        </a:spcBef>
                        <a:spcAft>
                          <a:spcPts val="0"/>
                        </a:spcAft>
                        <a:buNone/>
                      </a:pPr>
                      <a:r>
                        <a:rPr lang="en-GB"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M12</a:t>
                      </a:r>
                      <a:r>
                        <a:rPr lang="en-GB" sz="1000" b="1" i="0" u="none" strike="noStrike" cap="none" dirty="0" smtClean="0">
                          <a:solidFill>
                            <a:srgbClr val="FFB600"/>
                          </a:solidFill>
                          <a:latin typeface="Calibri" panose="020F0502020204030204" pitchFamily="34" charset="0"/>
                          <a:ea typeface="Raleway Thin"/>
                          <a:cs typeface="Calibri" panose="020F0502020204030204" pitchFamily="34" charset="0"/>
                          <a:sym typeface="Raleway Thin"/>
                        </a:rPr>
                        <a:t>: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Προώθηση</a:t>
                      </a:r>
                      <a:r>
                        <a:rPr lang="el-GR" sz="1000" b="1" i="0" u="none" strike="noStrike" cap="none" baseline="0" dirty="0" smtClean="0">
                          <a:solidFill>
                            <a:srgbClr val="000000"/>
                          </a:solidFill>
                          <a:latin typeface="Calibri" panose="020F0502020204030204" pitchFamily="34" charset="0"/>
                          <a:ea typeface="Raleway Thin"/>
                          <a:cs typeface="Calibri" panose="020F0502020204030204" pitchFamily="34" charset="0"/>
                          <a:sym typeface="Raleway Thin"/>
                        </a:rPr>
                        <a:t> εαυτού</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425375">
                <a:tc>
                  <a:txBody>
                    <a:bodyPr/>
                    <a:lstStyle/>
                    <a:p>
                      <a:pPr marL="0" marR="0" lvl="0" indent="0" algn="l" rtl="0">
                        <a:lnSpc>
                          <a:spcPct val="100000"/>
                        </a:lnSpc>
                        <a:spcBef>
                          <a:spcPts val="0"/>
                        </a:spcBef>
                        <a:spcAft>
                          <a:spcPts val="0"/>
                        </a:spcAft>
                        <a:buNone/>
                      </a:pPr>
                      <a:r>
                        <a:rPr lang="en-GB"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M13: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Δεξιότητες</a:t>
                      </a:r>
                      <a:r>
                        <a:rPr lang="el-GR" sz="1000" b="1" i="0" u="none" strike="noStrike" cap="none" baseline="0" dirty="0" smtClean="0">
                          <a:solidFill>
                            <a:srgbClr val="000000"/>
                          </a:solidFill>
                          <a:latin typeface="Calibri" panose="020F0502020204030204" pitchFamily="34" charset="0"/>
                          <a:ea typeface="Raleway Thin"/>
                          <a:cs typeface="Calibri" panose="020F0502020204030204" pitchFamily="34" charset="0"/>
                          <a:sym typeface="Raleway Thin"/>
                        </a:rPr>
                        <a:t> παρουσίασης</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6"/>
          <p:cNvSpPr txBox="1">
            <a:spLocks noGrp="1"/>
          </p:cNvSpPr>
          <p:nvPr>
            <p:ph type="body" idx="1"/>
          </p:nvPr>
        </p:nvSpPr>
        <p:spPr>
          <a:xfrm>
            <a:off x="3848430" y="4031027"/>
            <a:ext cx="4643562" cy="59552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GB" sz="7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marL="0" lvl="0" indent="0" algn="l" rtl="0">
              <a:lnSpc>
                <a:spcPct val="100000"/>
              </a:lnSpc>
              <a:spcBef>
                <a:spcPts val="0"/>
              </a:spcBef>
              <a:spcAft>
                <a:spcPts val="0"/>
              </a:spcAft>
              <a:buSzPts val="1800"/>
              <a:buNone/>
            </a:pPr>
            <a:r>
              <a:rPr lang="en-GB" sz="700">
                <a:solidFill>
                  <a:srgbClr val="981C22"/>
                </a:solidFill>
              </a:rPr>
              <a:t>Project number 2021-1-RO01-KA220-ADU-000026741</a:t>
            </a: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p:txBody>
      </p:sp>
      <p:pic>
        <p:nvPicPr>
          <p:cNvPr id="346" name="Google Shape;346;p26"/>
          <p:cNvPicPr preferRelativeResize="0"/>
          <p:nvPr/>
        </p:nvPicPr>
        <p:blipFill rotWithShape="1">
          <a:blip r:embed="rId3">
            <a:alphaModFix/>
          </a:blip>
          <a:srcRect/>
          <a:stretch/>
        </p:blipFill>
        <p:spPr>
          <a:xfrm>
            <a:off x="6997148" y="416610"/>
            <a:ext cx="1763711" cy="1324726"/>
          </a:xfrm>
          <a:prstGeom prst="rect">
            <a:avLst/>
          </a:prstGeom>
          <a:noFill/>
          <a:ln>
            <a:noFill/>
          </a:ln>
        </p:spPr>
      </p:pic>
      <p:pic>
        <p:nvPicPr>
          <p:cNvPr id="347" name="Google Shape;347;p26" descr="Text&#10;&#10;Description automatically generated with medium confidence"/>
          <p:cNvPicPr preferRelativeResize="0"/>
          <p:nvPr/>
        </p:nvPicPr>
        <p:blipFill rotWithShape="1">
          <a:blip r:embed="rId4">
            <a:alphaModFix/>
          </a:blip>
          <a:srcRect/>
          <a:stretch/>
        </p:blipFill>
        <p:spPr>
          <a:xfrm>
            <a:off x="922001" y="4031027"/>
            <a:ext cx="2838616" cy="595528"/>
          </a:xfrm>
          <a:prstGeom prst="rect">
            <a:avLst/>
          </a:prstGeom>
          <a:noFill/>
          <a:ln>
            <a:noFill/>
          </a:ln>
        </p:spPr>
      </p:pic>
      <p:pic>
        <p:nvPicPr>
          <p:cNvPr id="348" name="Google Shape;348;p26"/>
          <p:cNvPicPr preferRelativeResize="0"/>
          <p:nvPr/>
        </p:nvPicPr>
        <p:blipFill rotWithShape="1">
          <a:blip r:embed="rId5">
            <a:alphaModFix/>
          </a:blip>
          <a:srcRect/>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txBox="1">
            <a:spLocks noGrp="1"/>
          </p:cNvSpPr>
          <p:nvPr>
            <p:ph type="body" idx="1"/>
          </p:nvPr>
        </p:nvSpPr>
        <p:spPr>
          <a:xfrm>
            <a:off x="1765993" y="1072662"/>
            <a:ext cx="5629801" cy="2920154"/>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601"/>
              </a:spcBef>
              <a:spcAft>
                <a:spcPts val="0"/>
              </a:spcAft>
              <a:buSzPts val="3000"/>
              <a:buNone/>
            </a:pPr>
            <a:r>
              <a:rPr lang="el-GR" b="1" dirty="0" smtClean="0">
                <a:latin typeface="Calibri" panose="020F0502020204030204" pitchFamily="34" charset="0"/>
                <a:cs typeface="Calibri" panose="020F0502020204030204" pitchFamily="34" charset="0"/>
              </a:rPr>
              <a:t>Δεν υπάρχει κανένα όριο στο τι μπορούμε να πετύχουμε</a:t>
            </a:r>
            <a:r>
              <a:rPr lang="en-US" b="1" dirty="0" smtClean="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εμείς οι γυναίκες</a:t>
            </a:r>
            <a:r>
              <a:rPr lang="en-GB" b="1" dirty="0" smtClean="0">
                <a:latin typeface="Calibri" panose="020F0502020204030204" pitchFamily="34" charset="0"/>
                <a:cs typeface="Calibri" panose="020F0502020204030204" pitchFamily="34" charset="0"/>
              </a:rPr>
              <a:t>.</a:t>
            </a:r>
            <a:endParaRPr b="1" dirty="0">
              <a:latin typeface="Calibri" panose="020F0502020204030204" pitchFamily="34" charset="0"/>
              <a:cs typeface="Calibri" panose="020F0502020204030204" pitchFamily="34" charset="0"/>
            </a:endParaRPr>
          </a:p>
          <a:p>
            <a:pPr marL="0" lvl="0" indent="0" algn="ctr" rtl="0">
              <a:lnSpc>
                <a:spcPct val="100000"/>
              </a:lnSpc>
              <a:spcBef>
                <a:spcPts val="601"/>
              </a:spcBef>
              <a:spcAft>
                <a:spcPts val="0"/>
              </a:spcAft>
              <a:buSzPts val="3000"/>
              <a:buNone/>
            </a:pPr>
            <a:r>
              <a:rPr lang="en-GB" i="0" dirty="0">
                <a:latin typeface="Calibri" panose="020F0502020204030204" pitchFamily="34" charset="0"/>
                <a:cs typeface="Calibri" panose="020F0502020204030204" pitchFamily="34" charset="0"/>
              </a:rPr>
              <a:t>Michelle Obama</a:t>
            </a:r>
            <a:endParaRPr i="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685802" y="1985403"/>
            <a:ext cx="7772400" cy="184379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GB" dirty="0">
                <a:solidFill>
                  <a:srgbClr val="FFFFFF"/>
                </a:solidFill>
                <a:latin typeface="Calibri" panose="020F0502020204030204" pitchFamily="34" charset="0"/>
                <a:ea typeface="Raleway"/>
                <a:cs typeface="Calibri" panose="020F0502020204030204" pitchFamily="34" charset="0"/>
                <a:sym typeface="Raleway"/>
              </a:rPr>
              <a:t>M7: </a:t>
            </a:r>
            <a:r>
              <a:rPr lang="el-GR" b="1" dirty="0" smtClean="0">
                <a:solidFill>
                  <a:schemeClr val="lt1"/>
                </a:solidFill>
                <a:latin typeface="Calibri" panose="020F0502020204030204" pitchFamily="34" charset="0"/>
                <a:ea typeface="Raleway"/>
                <a:cs typeface="Calibri" panose="020F0502020204030204" pitchFamily="34" charset="0"/>
              </a:rPr>
              <a:t>Κίνητρα και προσωπική ενδυνάμωση</a:t>
            </a:r>
            <a:endParaRPr dirty="0">
              <a:solidFill>
                <a:srgbClr val="981C22"/>
              </a:solidFill>
              <a:latin typeface="Calibri" panose="020F0502020204030204" pitchFamily="34" charset="0"/>
              <a:cs typeface="Calibri" panose="020F0502020204030204" pitchFamily="34" charset="0"/>
            </a:endParaRPr>
          </a:p>
        </p:txBody>
      </p:sp>
      <p:sp>
        <p:nvSpPr>
          <p:cNvPr id="87" name="Google Shape;87;p1"/>
          <p:cNvSpPr txBox="1">
            <a:spLocks noGrp="1"/>
          </p:cNvSpPr>
          <p:nvPr>
            <p:ph type="subTitle" idx="1"/>
          </p:nvPr>
        </p:nvSpPr>
        <p:spPr>
          <a:xfrm>
            <a:off x="685802" y="3687785"/>
            <a:ext cx="7772400" cy="78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l-GR" sz="2800" b="1" dirty="0" smtClean="0">
                <a:latin typeface="Calibri" panose="020F0502020204030204" pitchFamily="34" charset="0"/>
                <a:cs typeface="Calibri" panose="020F0502020204030204" pitchFamily="34" charset="0"/>
              </a:rPr>
              <a:t>Οργανισμός εταίρος</a:t>
            </a:r>
            <a:r>
              <a:rPr lang="en-GB" sz="2800" b="1" dirty="0" smtClean="0">
                <a:latin typeface="Calibri" panose="020F0502020204030204" pitchFamily="34" charset="0"/>
                <a:cs typeface="Calibri" panose="020F0502020204030204" pitchFamily="34" charset="0"/>
              </a:rPr>
              <a:t>: </a:t>
            </a:r>
            <a:r>
              <a:rPr lang="en-GB" sz="2800" b="1" dirty="0" err="1">
                <a:latin typeface="Calibri" panose="020F0502020204030204" pitchFamily="34" charset="0"/>
                <a:cs typeface="Calibri" panose="020F0502020204030204" pitchFamily="34" charset="0"/>
              </a:rPr>
              <a:t>Comune</a:t>
            </a:r>
            <a:r>
              <a:rPr lang="en-GB" sz="2800" b="1" dirty="0">
                <a:latin typeface="Calibri" panose="020F0502020204030204" pitchFamily="34" charset="0"/>
                <a:cs typeface="Calibri" panose="020F0502020204030204" pitchFamily="34" charset="0"/>
              </a:rPr>
              <a:t> di Castiglione del Lago</a:t>
            </a:r>
            <a:endParaRPr sz="2800" b="1" dirty="0">
              <a:latin typeface="Calibri" panose="020F0502020204030204" pitchFamily="34" charset="0"/>
              <a:cs typeface="Calibri" panose="020F0502020204030204" pitchFamily="34" charset="0"/>
            </a:endParaRPr>
          </a:p>
        </p:txBody>
      </p:sp>
      <p:sp>
        <p:nvSpPr>
          <p:cNvPr id="88" name="Google Shape;88;p1"/>
          <p:cNvSpPr txBox="1"/>
          <p:nvPr/>
        </p:nvSpPr>
        <p:spPr>
          <a:xfrm>
            <a:off x="7811324" y="0"/>
            <a:ext cx="960900" cy="139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9600" b="0" i="0" u="none" strike="noStrike" cap="none">
                <a:solidFill>
                  <a:srgbClr val="981C22"/>
                </a:solidFill>
                <a:latin typeface="Raleway Thin"/>
                <a:ea typeface="Raleway Thin"/>
                <a:cs typeface="Raleway Thin"/>
                <a:sym typeface="Raleway Thin"/>
              </a:rPr>
              <a:t>7</a:t>
            </a:r>
            <a:endParaRPr sz="9600" b="0" i="0" u="none" strike="noStrike" cap="non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922001" y="663176"/>
            <a:ext cx="6866100" cy="126732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3200" b="1" dirty="0" smtClean="0">
                <a:latin typeface="Calibri" panose="020F0502020204030204" pitchFamily="34" charset="0"/>
                <a:ea typeface="Raleway ExtraLight"/>
                <a:cs typeface="Calibri" panose="020F0502020204030204" pitchFamily="34" charset="0"/>
                <a:sym typeface="Raleway ExtraLight"/>
              </a:rPr>
              <a:t>Όταν ολοκληρώσετε αυτή την ενότητα</a:t>
            </a:r>
            <a:r>
              <a:rPr lang="en-GB" sz="3200" b="1" dirty="0" smtClean="0">
                <a:latin typeface="Calibri" panose="020F0502020204030204" pitchFamily="34" charset="0"/>
                <a:ea typeface="Raleway ExtraLight"/>
                <a:cs typeface="Calibri" panose="020F0502020204030204" pitchFamily="34" charset="0"/>
                <a:sym typeface="Raleway ExtraLight"/>
              </a:rPr>
              <a:t>, </a:t>
            </a:r>
            <a:r>
              <a:rPr lang="en-GB" sz="3200" b="1" dirty="0">
                <a:latin typeface="Calibri" panose="020F0502020204030204" pitchFamily="34" charset="0"/>
                <a:ea typeface="Raleway ExtraLight"/>
                <a:cs typeface="Calibri" panose="020F0502020204030204" pitchFamily="34" charset="0"/>
                <a:sym typeface="Raleway ExtraLight"/>
              </a:rPr>
              <a:t/>
            </a:r>
            <a:br>
              <a:rPr lang="en-GB" sz="3200" b="1" dirty="0">
                <a:latin typeface="Calibri" panose="020F0502020204030204" pitchFamily="34" charset="0"/>
                <a:ea typeface="Raleway ExtraLight"/>
                <a:cs typeface="Calibri" panose="020F0502020204030204" pitchFamily="34" charset="0"/>
                <a:sym typeface="Raleway ExtraLight"/>
              </a:rPr>
            </a:br>
            <a:r>
              <a:rPr lang="el-GR" sz="3200" b="1" dirty="0" smtClean="0">
                <a:solidFill>
                  <a:srgbClr val="FFB600"/>
                </a:solidFill>
                <a:latin typeface="Calibri" panose="020F0502020204030204" pitchFamily="34" charset="0"/>
                <a:ea typeface="Raleway ExtraLight"/>
                <a:cs typeface="Calibri" panose="020F0502020204030204" pitchFamily="34" charset="0"/>
                <a:sym typeface="Raleway ExtraLight"/>
              </a:rPr>
              <a:t>θα είστε σε θέση </a:t>
            </a:r>
            <a:r>
              <a:rPr lang="el-GR" sz="3200" b="1" dirty="0" smtClean="0">
                <a:solidFill>
                  <a:schemeClr val="tx1"/>
                </a:solidFill>
                <a:latin typeface="Calibri" panose="020F0502020204030204" pitchFamily="34" charset="0"/>
                <a:ea typeface="Raleway ExtraLight"/>
                <a:cs typeface="Calibri" panose="020F0502020204030204" pitchFamily="34" charset="0"/>
                <a:sym typeface="Raleway ExtraLight"/>
              </a:rPr>
              <a:t>να</a:t>
            </a:r>
            <a:r>
              <a:rPr lang="en-GB" sz="3200" b="1" dirty="0" smtClean="0">
                <a:latin typeface="Calibri" panose="020F0502020204030204" pitchFamily="34" charset="0"/>
                <a:ea typeface="Raleway ExtraLight"/>
                <a:cs typeface="Calibri" panose="020F0502020204030204" pitchFamily="34" charset="0"/>
                <a:sym typeface="Raleway ExtraLight"/>
              </a:rPr>
              <a:t>:</a:t>
            </a:r>
            <a:endParaRPr sz="3200" b="1" dirty="0">
              <a:latin typeface="Calibri" panose="020F0502020204030204" pitchFamily="34" charset="0"/>
              <a:ea typeface="Raleway ExtraLight"/>
              <a:cs typeface="Calibri" panose="020F0502020204030204" pitchFamily="34" charset="0"/>
              <a:sym typeface="Raleway ExtraLight"/>
            </a:endParaRPr>
          </a:p>
        </p:txBody>
      </p:sp>
      <p:sp>
        <p:nvSpPr>
          <p:cNvPr id="94" name="Google Shape;94;p3"/>
          <p:cNvSpPr txBox="1">
            <a:spLocks noGrp="1"/>
          </p:cNvSpPr>
          <p:nvPr>
            <p:ph type="body" idx="1"/>
          </p:nvPr>
        </p:nvSpPr>
        <p:spPr>
          <a:xfrm>
            <a:off x="922001" y="1935218"/>
            <a:ext cx="2332201" cy="277866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400"/>
              <a:buNone/>
            </a:pPr>
            <a:endParaRPr dirty="0">
              <a:latin typeface="Raleway Medium"/>
              <a:ea typeface="Raleway Medium"/>
              <a:cs typeface="Raleway Medium"/>
              <a:sym typeface="Raleway Medium"/>
            </a:endParaRPr>
          </a:p>
          <a:p>
            <a:pPr marL="285750" lvl="0" indent="-285750" algn="l" rtl="0">
              <a:lnSpc>
                <a:spcPct val="100000"/>
              </a:lnSpc>
              <a:spcBef>
                <a:spcPts val="601"/>
              </a:spcBef>
              <a:spcAft>
                <a:spcPts val="0"/>
              </a:spcAft>
              <a:buSzPts val="1400"/>
              <a:buFont typeface="Noto Sans Symbols"/>
              <a:buChar char="▪"/>
            </a:pPr>
            <a:r>
              <a:rPr lang="el-GR" sz="1400" dirty="0" smtClean="0">
                <a:solidFill>
                  <a:srgbClr val="666666"/>
                </a:solidFill>
                <a:latin typeface="Calibri" panose="020F0502020204030204" pitchFamily="34" charset="0"/>
                <a:cs typeface="Calibri" panose="020F0502020204030204" pitchFamily="34" charset="0"/>
              </a:rPr>
              <a:t>Περιγράψετε τα κίνητρά σας</a:t>
            </a:r>
          </a:p>
          <a:p>
            <a:pPr marL="285750" lvl="0" indent="-285750" algn="l" rtl="0">
              <a:lnSpc>
                <a:spcPct val="100000"/>
              </a:lnSpc>
              <a:spcBef>
                <a:spcPts val="601"/>
              </a:spcBef>
              <a:spcAft>
                <a:spcPts val="0"/>
              </a:spcAft>
              <a:buSzPts val="1400"/>
              <a:buFont typeface="Noto Sans Symbols"/>
              <a:buChar char="▪"/>
            </a:pPr>
            <a:r>
              <a:rPr lang="el-GR" sz="1400" dirty="0" smtClean="0">
                <a:solidFill>
                  <a:srgbClr val="666666"/>
                </a:solidFill>
                <a:latin typeface="Calibri" panose="020F0502020204030204" pitchFamily="34" charset="0"/>
                <a:cs typeface="Calibri" panose="020F0502020204030204" pitchFamily="34" charset="0"/>
              </a:rPr>
              <a:t> </a:t>
            </a:r>
            <a:r>
              <a:rPr lang="el-GR" sz="1400" dirty="0">
                <a:solidFill>
                  <a:srgbClr val="666666"/>
                </a:solidFill>
                <a:latin typeface="Calibri" panose="020F0502020204030204" pitchFamily="34" charset="0"/>
                <a:cs typeface="Calibri" panose="020F0502020204030204" pitchFamily="34" charset="0"/>
              </a:rPr>
              <a:t>Ξ</a:t>
            </a:r>
            <a:r>
              <a:rPr lang="el-GR" sz="1400" dirty="0" smtClean="0">
                <a:solidFill>
                  <a:srgbClr val="666666"/>
                </a:solidFill>
                <a:latin typeface="Calibri" panose="020F0502020204030204" pitchFamily="34" charset="0"/>
                <a:cs typeface="Calibri" panose="020F0502020204030204" pitchFamily="34" charset="0"/>
              </a:rPr>
              <a:t>εχωρίζετε</a:t>
            </a:r>
            <a:r>
              <a:rPr lang="en-GB" sz="1400" dirty="0" smtClean="0">
                <a:solidFill>
                  <a:srgbClr val="666666"/>
                </a:solidFill>
                <a:latin typeface="Calibri" panose="020F0502020204030204" pitchFamily="34" charset="0"/>
                <a:cs typeface="Calibri" panose="020F0502020204030204" pitchFamily="34" charset="0"/>
              </a:rPr>
              <a:t> </a:t>
            </a:r>
            <a:r>
              <a:rPr lang="el-GR" sz="1400" dirty="0" smtClean="0">
                <a:solidFill>
                  <a:srgbClr val="666666"/>
                </a:solidFill>
                <a:latin typeface="Calibri" panose="020F0502020204030204" pitchFamily="34" charset="0"/>
                <a:cs typeface="Calibri" panose="020F0502020204030204" pitchFamily="34" charset="0"/>
              </a:rPr>
              <a:t>την αυτοεκτίμηση από την αυτοπεποίθηση</a:t>
            </a:r>
            <a:endParaRPr dirty="0">
              <a:latin typeface="Calibri" panose="020F0502020204030204" pitchFamily="34" charset="0"/>
              <a:ea typeface="Raleway Light"/>
              <a:cs typeface="Calibri" panose="020F0502020204030204" pitchFamily="34" charset="0"/>
              <a:sym typeface="Raleway Light"/>
            </a:endParaRPr>
          </a:p>
          <a:p>
            <a:pPr marL="285750" lvl="0" indent="-285750" algn="l" rtl="0">
              <a:lnSpc>
                <a:spcPct val="100000"/>
              </a:lnSpc>
              <a:spcBef>
                <a:spcPts val="601"/>
              </a:spcBef>
              <a:spcAft>
                <a:spcPts val="0"/>
              </a:spcAft>
              <a:buSzPts val="1400"/>
              <a:buFont typeface="Noto Sans Symbols"/>
              <a:buChar char="▪"/>
            </a:pPr>
            <a:r>
              <a:rPr lang="el-GR" sz="1400" dirty="0" smtClean="0">
                <a:solidFill>
                  <a:srgbClr val="666666"/>
                </a:solidFill>
                <a:latin typeface="Calibri" panose="020F0502020204030204" pitchFamily="34" charset="0"/>
                <a:cs typeface="Calibri" panose="020F0502020204030204" pitchFamily="34" charset="0"/>
              </a:rPr>
              <a:t>Παρουσιάζετε τη σχέση μεταξύ ενεργού και προληπτικής μάθησης </a:t>
            </a:r>
            <a:endParaRPr dirty="0">
              <a:latin typeface="Calibri" panose="020F0502020204030204" pitchFamily="34" charset="0"/>
              <a:ea typeface="Raleway Medium"/>
              <a:cs typeface="Calibri" panose="020F0502020204030204" pitchFamily="34" charset="0"/>
              <a:sym typeface="Raleway Medium"/>
            </a:endParaRPr>
          </a:p>
        </p:txBody>
      </p:sp>
      <p:sp>
        <p:nvSpPr>
          <p:cNvPr id="95" name="Google Shape;95;p3"/>
          <p:cNvSpPr txBox="1">
            <a:spLocks noGrp="1"/>
          </p:cNvSpPr>
          <p:nvPr>
            <p:ph type="body" idx="2"/>
          </p:nvPr>
        </p:nvSpPr>
        <p:spPr>
          <a:xfrm>
            <a:off x="3373779" y="1930500"/>
            <a:ext cx="2451779" cy="277866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400"/>
              <a:buNone/>
            </a:pPr>
            <a:endParaRPr dirty="0">
              <a:latin typeface="Raleway Medium"/>
              <a:ea typeface="Raleway Medium"/>
              <a:cs typeface="Raleway Medium"/>
              <a:sym typeface="Raleway Medium"/>
            </a:endParaRPr>
          </a:p>
          <a:p>
            <a:pPr marL="285750" lvl="0" indent="-285750" algn="l" rtl="0">
              <a:lnSpc>
                <a:spcPct val="100000"/>
              </a:lnSpc>
              <a:spcBef>
                <a:spcPts val="601"/>
              </a:spcBef>
              <a:spcAft>
                <a:spcPts val="0"/>
              </a:spcAft>
              <a:buSzPts val="1400"/>
              <a:buFont typeface="Noto Sans Symbols"/>
              <a:buChar char="▪"/>
            </a:pPr>
            <a:r>
              <a:rPr lang="el-GR" sz="1400" dirty="0" smtClean="0">
                <a:solidFill>
                  <a:srgbClr val="666666"/>
                </a:solidFill>
                <a:latin typeface="Calibri" panose="020F0502020204030204" pitchFamily="34" charset="0"/>
                <a:cs typeface="Calibri" panose="020F0502020204030204" pitchFamily="34" charset="0"/>
              </a:rPr>
              <a:t>Αναγνωρίσετε ποιοι παράγοντες επηρεάζουν τα κίνητρά σας</a:t>
            </a:r>
          </a:p>
          <a:p>
            <a:pPr marL="285750" lvl="0" indent="-285750" algn="l" rtl="0">
              <a:lnSpc>
                <a:spcPct val="100000"/>
              </a:lnSpc>
              <a:spcBef>
                <a:spcPts val="601"/>
              </a:spcBef>
              <a:spcAft>
                <a:spcPts val="0"/>
              </a:spcAft>
              <a:buSzPts val="1400"/>
              <a:buFont typeface="Noto Sans Symbols"/>
              <a:buChar char="▪"/>
            </a:pPr>
            <a:r>
              <a:rPr lang="el-GR" sz="1400" dirty="0" smtClean="0">
                <a:solidFill>
                  <a:srgbClr val="666666"/>
                </a:solidFill>
                <a:latin typeface="Calibri" panose="020F0502020204030204" pitchFamily="34" charset="0"/>
                <a:cs typeface="Calibri" panose="020F0502020204030204" pitchFamily="34" charset="0"/>
              </a:rPr>
              <a:t>Να προσδιορίσετε ποια στοιχεία αυτοεκτίμησης και αυτοπεποίθησης έχετε</a:t>
            </a:r>
            <a:endParaRPr dirty="0">
              <a:latin typeface="Calibri" panose="020F0502020204030204" pitchFamily="34" charset="0"/>
              <a:ea typeface="Raleway Light"/>
              <a:cs typeface="Calibri" panose="020F0502020204030204" pitchFamily="34" charset="0"/>
              <a:sym typeface="Raleway Light"/>
            </a:endParaRPr>
          </a:p>
          <a:p>
            <a:pPr marL="285750" lvl="0" indent="-285750" algn="l" rtl="0">
              <a:lnSpc>
                <a:spcPct val="100000"/>
              </a:lnSpc>
              <a:spcBef>
                <a:spcPts val="601"/>
              </a:spcBef>
              <a:spcAft>
                <a:spcPts val="0"/>
              </a:spcAft>
              <a:buSzPts val="1400"/>
              <a:buFont typeface="Noto Sans Symbols"/>
              <a:buChar char="▪"/>
            </a:pPr>
            <a:r>
              <a:rPr lang="el-GR" sz="1400" dirty="0" smtClean="0">
                <a:solidFill>
                  <a:srgbClr val="666666"/>
                </a:solidFill>
                <a:latin typeface="Calibri" panose="020F0502020204030204" pitchFamily="34" charset="0"/>
                <a:cs typeface="Calibri" panose="020F0502020204030204" pitchFamily="34" charset="0"/>
              </a:rPr>
              <a:t>Προσδιορίσετε διαφορετικές μεθόδους εκμάθησης</a:t>
            </a:r>
            <a:endParaRPr dirty="0">
              <a:latin typeface="Calibri" panose="020F0502020204030204" pitchFamily="34" charset="0"/>
              <a:ea typeface="Raleway Medium"/>
              <a:cs typeface="Calibri" panose="020F0502020204030204" pitchFamily="34" charset="0"/>
              <a:sym typeface="Raleway Medium"/>
            </a:endParaRPr>
          </a:p>
          <a:p>
            <a:pPr marL="139702" lvl="0" indent="0" algn="l" rtl="0">
              <a:lnSpc>
                <a:spcPct val="100000"/>
              </a:lnSpc>
              <a:spcBef>
                <a:spcPts val="601"/>
              </a:spcBef>
              <a:spcAft>
                <a:spcPts val="0"/>
              </a:spcAft>
              <a:buSzPts val="1400"/>
              <a:buNone/>
            </a:pPr>
            <a:endParaRPr dirty="0">
              <a:latin typeface="Raleway Medium"/>
              <a:ea typeface="Raleway Medium"/>
              <a:cs typeface="Raleway Medium"/>
              <a:sym typeface="Raleway Medium"/>
            </a:endParaRPr>
          </a:p>
        </p:txBody>
      </p:sp>
      <p:sp>
        <p:nvSpPr>
          <p:cNvPr id="96" name="Google Shape;96;p3"/>
          <p:cNvSpPr txBox="1">
            <a:spLocks noGrp="1"/>
          </p:cNvSpPr>
          <p:nvPr>
            <p:ph type="body" idx="3"/>
          </p:nvPr>
        </p:nvSpPr>
        <p:spPr>
          <a:xfrm>
            <a:off x="5802623" y="1930500"/>
            <a:ext cx="2966750" cy="277866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400"/>
              <a:buNone/>
            </a:pPr>
            <a:endParaRPr dirty="0">
              <a:latin typeface="Raleway Medium"/>
              <a:ea typeface="Raleway Medium"/>
              <a:cs typeface="Raleway Medium"/>
              <a:sym typeface="Raleway Medium"/>
            </a:endParaRPr>
          </a:p>
          <a:p>
            <a:pPr marL="285750" lvl="0" indent="-285750" algn="l" rtl="0">
              <a:lnSpc>
                <a:spcPct val="100000"/>
              </a:lnSpc>
              <a:spcBef>
                <a:spcPts val="601"/>
              </a:spcBef>
              <a:spcAft>
                <a:spcPts val="0"/>
              </a:spcAft>
              <a:buSzPts val="1400"/>
              <a:buFont typeface="Noto Sans Symbols"/>
              <a:buChar char="▪"/>
            </a:pPr>
            <a:r>
              <a:rPr lang="el-GR" sz="1400" dirty="0" smtClean="0">
                <a:solidFill>
                  <a:srgbClr val="666666"/>
                </a:solidFill>
                <a:latin typeface="Calibri" panose="020F0502020204030204" pitchFamily="34" charset="0"/>
                <a:cs typeface="Calibri" panose="020F0502020204030204" pitchFamily="34" charset="0"/>
              </a:rPr>
              <a:t>Διαχειρίζεστε τα κίνητρά σας</a:t>
            </a:r>
          </a:p>
          <a:p>
            <a:pPr marL="285750" lvl="0" indent="-285750" algn="l" rtl="0">
              <a:lnSpc>
                <a:spcPct val="100000"/>
              </a:lnSpc>
              <a:spcBef>
                <a:spcPts val="601"/>
              </a:spcBef>
              <a:spcAft>
                <a:spcPts val="0"/>
              </a:spcAft>
              <a:buSzPts val="1400"/>
              <a:buFont typeface="Noto Sans Symbols"/>
              <a:buChar char="▪"/>
            </a:pPr>
            <a:r>
              <a:rPr lang="el-GR" sz="1400" dirty="0" smtClean="0">
                <a:solidFill>
                  <a:srgbClr val="666666"/>
                </a:solidFill>
                <a:latin typeface="Calibri" panose="020F0502020204030204" pitchFamily="34" charset="0"/>
                <a:cs typeface="Calibri" panose="020F0502020204030204" pitchFamily="34" charset="0"/>
              </a:rPr>
              <a:t>Αντιμετωπίσετε οτιδήποτε μπορεί να υπονομεύσει την αυτοπεποίθηση και αυτοεκτίμησή σας</a:t>
            </a:r>
            <a:endParaRPr dirty="0">
              <a:latin typeface="Calibri" panose="020F0502020204030204" pitchFamily="34" charset="0"/>
              <a:ea typeface="Raleway Light"/>
              <a:cs typeface="Calibri" panose="020F0502020204030204" pitchFamily="34" charset="0"/>
              <a:sym typeface="Raleway Light"/>
            </a:endParaRPr>
          </a:p>
          <a:p>
            <a:pPr marL="285750" lvl="0" indent="-285750" algn="l" rtl="0">
              <a:lnSpc>
                <a:spcPct val="100000"/>
              </a:lnSpc>
              <a:spcBef>
                <a:spcPts val="601"/>
              </a:spcBef>
              <a:spcAft>
                <a:spcPts val="0"/>
              </a:spcAft>
              <a:buSzPts val="1400"/>
              <a:buFont typeface="Noto Sans Symbols"/>
              <a:buChar char="▪"/>
            </a:pPr>
            <a:r>
              <a:rPr lang="el-GR" sz="1400" dirty="0" smtClean="0">
                <a:solidFill>
                  <a:srgbClr val="666666"/>
                </a:solidFill>
                <a:latin typeface="Calibri" panose="020F0502020204030204" pitchFamily="34" charset="0"/>
                <a:cs typeface="Calibri" panose="020F0502020204030204" pitchFamily="34" charset="0"/>
              </a:rPr>
              <a:t>Ενσωματώσετε μεθόδους προληπτικής μάθησης σε πτυχές της επαγγελματικής και προσωπικής ζωής σας</a:t>
            </a:r>
            <a:endParaRPr dirty="0">
              <a:latin typeface="Calibri" panose="020F0502020204030204" pitchFamily="34" charset="0"/>
              <a:ea typeface="Raleway Medium"/>
              <a:cs typeface="Calibri" panose="020F0502020204030204" pitchFamily="34" charset="0"/>
              <a:sym typeface="Raleway Medium"/>
            </a:endParaRPr>
          </a:p>
        </p:txBody>
      </p:sp>
      <p:pic>
        <p:nvPicPr>
          <p:cNvPr id="97" name="Google Shape;97;p3"/>
          <p:cNvPicPr preferRelativeResize="0"/>
          <p:nvPr/>
        </p:nvPicPr>
        <p:blipFill rotWithShape="1">
          <a:blip r:embed="rId3">
            <a:alphaModFix/>
          </a:blip>
          <a:srcRect/>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ctrTitle"/>
          </p:nvPr>
        </p:nvSpPr>
        <p:spPr>
          <a:xfrm>
            <a:off x="685802" y="3287213"/>
            <a:ext cx="77724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6000"/>
              <a:buNone/>
            </a:pPr>
            <a:r>
              <a:rPr lang="el-GR" b="1" dirty="0" smtClean="0">
                <a:solidFill>
                  <a:schemeClr val="dk1"/>
                </a:solidFill>
                <a:latin typeface="Calibri" panose="020F0502020204030204" pitchFamily="34" charset="0"/>
                <a:cs typeface="Calibri" panose="020F0502020204030204" pitchFamily="34" charset="0"/>
              </a:rPr>
              <a:t>Θεωρίες κινήτρων</a:t>
            </a:r>
            <a:endParaRPr dirty="0">
              <a:latin typeface="Calibri" panose="020F0502020204030204" pitchFamily="34" charset="0"/>
              <a:cs typeface="Calibri" panose="020F0502020204030204" pitchFamily="34" charset="0"/>
            </a:endParaRPr>
          </a:p>
        </p:txBody>
      </p:sp>
      <p:pic>
        <p:nvPicPr>
          <p:cNvPr id="103" name="Google Shape;103;p4"/>
          <p:cNvPicPr preferRelativeResize="0"/>
          <p:nvPr/>
        </p:nvPicPr>
        <p:blipFill rotWithShape="1">
          <a:blip r:embed="rId3">
            <a:alphaModFix/>
          </a:blip>
          <a:srcRect/>
          <a:stretch/>
        </p:blipFill>
        <p:spPr>
          <a:xfrm>
            <a:off x="7489247" y="389614"/>
            <a:ext cx="1263188" cy="1319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541001" y="393901"/>
            <a:ext cx="7688598" cy="18173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3600" dirty="0" smtClean="0">
                <a:latin typeface="Calibri" panose="020F0502020204030204" pitchFamily="34" charset="0"/>
                <a:cs typeface="Calibri" panose="020F0502020204030204" pitchFamily="34" charset="0"/>
              </a:rPr>
              <a:t>Τι γνωρίζετε σχετικά με</a:t>
            </a:r>
            <a:r>
              <a:rPr lang="en-GB" sz="3600" dirty="0" smtClean="0">
                <a:latin typeface="Calibri" panose="020F0502020204030204" pitchFamily="34" charset="0"/>
                <a:ea typeface="Raleway ExtraLight"/>
                <a:cs typeface="Calibri" panose="020F0502020204030204" pitchFamily="34" charset="0"/>
                <a:sym typeface="Raleway ExtraLight"/>
              </a:rPr>
              <a:t>: </a:t>
            </a:r>
            <a:r>
              <a:rPr lang="en-GB" sz="3600" dirty="0">
                <a:latin typeface="Calibri" panose="020F0502020204030204" pitchFamily="34" charset="0"/>
                <a:ea typeface="Raleway ExtraLight"/>
                <a:cs typeface="Calibri" panose="020F0502020204030204" pitchFamily="34" charset="0"/>
                <a:sym typeface="Raleway ExtraLight"/>
              </a:rPr>
              <a:t/>
            </a:r>
            <a:br>
              <a:rPr lang="en-GB" sz="3600" dirty="0">
                <a:latin typeface="Calibri" panose="020F0502020204030204" pitchFamily="34" charset="0"/>
                <a:ea typeface="Raleway ExtraLight"/>
                <a:cs typeface="Calibri" panose="020F0502020204030204" pitchFamily="34" charset="0"/>
                <a:sym typeface="Raleway ExtraLight"/>
              </a:rPr>
            </a:br>
            <a:r>
              <a:rPr lang="el-GR" sz="3600" dirty="0">
                <a:latin typeface="Calibri" panose="020F0502020204030204" pitchFamily="34" charset="0"/>
                <a:ea typeface="Raleway ExtraLight"/>
                <a:cs typeface="Calibri" panose="020F0502020204030204" pitchFamily="34" charset="0"/>
                <a:sym typeface="Raleway ExtraLight"/>
              </a:rPr>
              <a:t>τ</a:t>
            </a:r>
            <a:r>
              <a:rPr lang="el-GR" sz="3600" dirty="0" smtClean="0">
                <a:latin typeface="Calibri" panose="020F0502020204030204" pitchFamily="34" charset="0"/>
                <a:ea typeface="Raleway ExtraLight"/>
                <a:cs typeface="Calibri" panose="020F0502020204030204" pitchFamily="34" charset="0"/>
                <a:sym typeface="Raleway ExtraLight"/>
              </a:rPr>
              <a:t>α Κίνητρα και την Προσωπική Ενδυνάμωση</a:t>
            </a:r>
            <a:r>
              <a:rPr lang="en-GB" sz="3600" dirty="0" smtClean="0">
                <a:latin typeface="Calibri" panose="020F0502020204030204" pitchFamily="34" charset="0"/>
                <a:ea typeface="Raleway ExtraLight"/>
                <a:cs typeface="Calibri" panose="020F0502020204030204" pitchFamily="34" charset="0"/>
                <a:sym typeface="Raleway ExtraLight"/>
              </a:rPr>
              <a:t>?</a:t>
            </a:r>
            <a:endParaRPr sz="3600" dirty="0">
              <a:solidFill>
                <a:srgbClr val="FFB600"/>
              </a:solidFill>
              <a:latin typeface="Calibri" panose="020F0502020204030204" pitchFamily="34" charset="0"/>
              <a:ea typeface="Raleway ExtraLight"/>
              <a:cs typeface="Calibri" panose="020F0502020204030204" pitchFamily="34" charset="0"/>
              <a:sym typeface="Raleway ExtraLight"/>
            </a:endParaRPr>
          </a:p>
        </p:txBody>
      </p:sp>
      <p:sp>
        <p:nvSpPr>
          <p:cNvPr id="109" name="Google Shape;109;p5"/>
          <p:cNvSpPr txBox="1">
            <a:spLocks noGrp="1"/>
          </p:cNvSpPr>
          <p:nvPr>
            <p:ph type="body" idx="1"/>
          </p:nvPr>
        </p:nvSpPr>
        <p:spPr>
          <a:xfrm>
            <a:off x="541001" y="2563027"/>
            <a:ext cx="8069598" cy="1768058"/>
          </a:xfrm>
          <a:prstGeom prst="rect">
            <a:avLst/>
          </a:prstGeom>
          <a:noFill/>
          <a:ln>
            <a:noFill/>
          </a:ln>
        </p:spPr>
        <p:txBody>
          <a:bodyPr spcFirstLastPara="1" wrap="square" lIns="91425" tIns="91425" rIns="91425" bIns="91425" anchor="t" anchorCtr="0">
            <a:noAutofit/>
          </a:bodyPr>
          <a:lstStyle/>
          <a:p>
            <a:pPr marL="7938" lvl="0" indent="0" algn="just" rtl="0">
              <a:lnSpc>
                <a:spcPct val="100000"/>
              </a:lnSpc>
              <a:spcBef>
                <a:spcPts val="0"/>
              </a:spcBef>
              <a:spcAft>
                <a:spcPts val="0"/>
              </a:spcAft>
              <a:buClr>
                <a:schemeClr val="dk2"/>
              </a:buClr>
              <a:buSzPts val="1300"/>
              <a:buNone/>
            </a:pPr>
            <a:r>
              <a:rPr lang="el-GR" sz="1300" dirty="0" smtClean="0">
                <a:latin typeface="Calibri" panose="020F0502020204030204" pitchFamily="34" charset="0"/>
                <a:cs typeface="Calibri" panose="020F0502020204030204" pitchFamily="34" charset="0"/>
              </a:rPr>
              <a:t>Με τον όρο</a:t>
            </a:r>
            <a:r>
              <a:rPr lang="en-GB" sz="1300" dirty="0" smtClean="0">
                <a:latin typeface="Calibri" panose="020F0502020204030204" pitchFamily="34" charset="0"/>
                <a:cs typeface="Calibri" panose="020F0502020204030204" pitchFamily="34" charset="0"/>
              </a:rPr>
              <a:t> </a:t>
            </a:r>
            <a:r>
              <a:rPr lang="el-GR" sz="1300" dirty="0" smtClean="0">
                <a:solidFill>
                  <a:srgbClr val="FF9900"/>
                </a:solidFill>
                <a:latin typeface="Calibri" panose="020F0502020204030204" pitchFamily="34" charset="0"/>
                <a:cs typeface="Calibri" panose="020F0502020204030204" pitchFamily="34" charset="0"/>
              </a:rPr>
              <a:t>κίνητρο</a:t>
            </a:r>
            <a:r>
              <a:rPr lang="en-GB"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εννοούμε την κατάσταση η οποία προέρχεται από μια ανάγκη</a:t>
            </a:r>
            <a:r>
              <a:rPr lang="el-GR" sz="1300" dirty="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και ωθεί τα άτομα να πετύχουν συγκεκριμένους στόχους.</a:t>
            </a:r>
            <a:r>
              <a:rPr lang="en-GB"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Από την πλευρά της ψυχολογίας, ορίζεται ως ο λόγος πίσω από τις ενέργειές μας και ως ένας τελικός στόχος που προσπαθούμε να πετύχουμε</a:t>
            </a:r>
            <a:r>
              <a:rPr lang="en-GB" sz="1300" dirty="0" smtClean="0">
                <a:latin typeface="Calibri" panose="020F0502020204030204" pitchFamily="34" charset="0"/>
                <a:cs typeface="Calibri" panose="020F0502020204030204" pitchFamily="34" charset="0"/>
              </a:rPr>
              <a:t>.</a:t>
            </a:r>
            <a:endParaRPr sz="1300" dirty="0">
              <a:latin typeface="Calibri" panose="020F0502020204030204" pitchFamily="34" charset="0"/>
              <a:cs typeface="Calibri" panose="020F0502020204030204" pitchFamily="34" charset="0"/>
            </a:endParaRPr>
          </a:p>
          <a:p>
            <a:pPr marL="7938" lvl="0" indent="0" algn="just" rtl="0">
              <a:lnSpc>
                <a:spcPct val="100000"/>
              </a:lnSpc>
              <a:spcBef>
                <a:spcPts val="0"/>
              </a:spcBef>
              <a:spcAft>
                <a:spcPts val="0"/>
              </a:spcAft>
              <a:buClr>
                <a:schemeClr val="dk2"/>
              </a:buClr>
              <a:buSzPts val="1300"/>
              <a:buNone/>
            </a:pPr>
            <a:endParaRPr sz="1300" dirty="0">
              <a:latin typeface="Calibri" panose="020F0502020204030204" pitchFamily="34" charset="0"/>
              <a:cs typeface="Calibri" panose="020F0502020204030204" pitchFamily="34" charset="0"/>
            </a:endParaRPr>
          </a:p>
          <a:p>
            <a:pPr marL="7938" lvl="0" indent="0" algn="just" rtl="0">
              <a:lnSpc>
                <a:spcPct val="100000"/>
              </a:lnSpc>
              <a:spcBef>
                <a:spcPts val="0"/>
              </a:spcBef>
              <a:spcAft>
                <a:spcPts val="0"/>
              </a:spcAft>
              <a:buClr>
                <a:schemeClr val="dk2"/>
              </a:buClr>
              <a:buSzPts val="1300"/>
              <a:buNone/>
            </a:pPr>
            <a:r>
              <a:rPr lang="el-GR" sz="1300" dirty="0" smtClean="0">
                <a:latin typeface="Calibri" panose="020F0502020204030204" pitchFamily="34" charset="0"/>
                <a:cs typeface="Calibri" panose="020F0502020204030204" pitchFamily="34" charset="0"/>
              </a:rPr>
              <a:t>Ο όρος</a:t>
            </a:r>
            <a:r>
              <a:rPr lang="en-GB" sz="1300" dirty="0" smtClean="0">
                <a:latin typeface="Calibri" panose="020F0502020204030204" pitchFamily="34" charset="0"/>
                <a:cs typeface="Calibri" panose="020F0502020204030204" pitchFamily="34" charset="0"/>
              </a:rPr>
              <a:t> </a:t>
            </a:r>
            <a:r>
              <a:rPr lang="el-GR" sz="1300" dirty="0" smtClean="0">
                <a:solidFill>
                  <a:srgbClr val="FF9900"/>
                </a:solidFill>
                <a:latin typeface="Calibri" panose="020F0502020204030204" pitchFamily="34" charset="0"/>
                <a:cs typeface="Calibri" panose="020F0502020204030204" pitchFamily="34" charset="0"/>
              </a:rPr>
              <a:t>ενδυνάμωση</a:t>
            </a:r>
            <a:r>
              <a:rPr lang="en-GB"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αντίστοιχα</a:t>
            </a:r>
            <a:r>
              <a:rPr lang="en-US"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σημαίνει ‘’αύξηση δύναμης’’ και εκφράζετε με την δυνατότητα του ατόμου να νιώθει υπευθυνότητα και πως εκείνος είναι ο πρωταγωνιστής στη ζωή του. Να γνωρίζει δηλαδή πως πρέπει να είναι καινοτόμος και να κινητοποιείται με σκοπό την έκφραση και την προσωπική ανάπτυξη.</a:t>
            </a:r>
            <a:endParaRPr sz="1300" dirty="0">
              <a:latin typeface="Calibri" panose="020F0502020204030204" pitchFamily="34" charset="0"/>
              <a:cs typeface="Calibri" panose="020F0502020204030204" pitchFamily="34" charset="0"/>
            </a:endParaRPr>
          </a:p>
        </p:txBody>
      </p:sp>
      <p:sp>
        <p:nvSpPr>
          <p:cNvPr id="110" name="Google Shape;110;p5"/>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body" idx="1"/>
          </p:nvPr>
        </p:nvSpPr>
        <p:spPr>
          <a:xfrm>
            <a:off x="578982" y="690733"/>
            <a:ext cx="4160154" cy="382509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601"/>
              </a:spcBef>
              <a:spcAft>
                <a:spcPts val="0"/>
              </a:spcAft>
              <a:buSzPts val="1800"/>
              <a:buNone/>
            </a:pPr>
            <a:r>
              <a:rPr lang="el-GR" sz="1200" dirty="0" smtClean="0">
                <a:latin typeface="Calibri" panose="020F0502020204030204" pitchFamily="34" charset="0"/>
                <a:cs typeface="Calibri" panose="020F0502020204030204" pitchFamily="34" charset="0"/>
              </a:rPr>
              <a:t>Οι δύο έννοιες που παρουσιάστηκαν προηγουμένως, είναι άκρως συνδεδεμένες μεταξύ τους, νοούμενες ως πορεία ανάπτυξης και βελτίωσης η οποία επιτρέπει στο άτομο να βιώνει ψυχική ευημερία και κίνητρα. </a:t>
            </a:r>
            <a:endParaRPr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200" dirty="0" smtClean="0">
                <a:latin typeface="Calibri" panose="020F0502020204030204" pitchFamily="34" charset="0"/>
                <a:cs typeface="Calibri" panose="020F0502020204030204" pitchFamily="34" charset="0"/>
              </a:rPr>
              <a:t>Το κίνητρο</a:t>
            </a:r>
            <a:r>
              <a:rPr lang="en-GB"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που προορίζεται ως δράση, μπορεί να είναι</a:t>
            </a:r>
            <a:r>
              <a:rPr lang="en-GB" sz="1200"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363538" lvl="0" indent="-355600" algn="just" rtl="0">
              <a:lnSpc>
                <a:spcPct val="100000"/>
              </a:lnSpc>
              <a:spcBef>
                <a:spcPts val="601"/>
              </a:spcBef>
              <a:spcAft>
                <a:spcPts val="0"/>
              </a:spcAft>
              <a:buSzPts val="1800"/>
              <a:buChar char="●"/>
            </a:pPr>
            <a:r>
              <a:rPr lang="el-GR" sz="1200" dirty="0" smtClean="0">
                <a:solidFill>
                  <a:schemeClr val="accent1"/>
                </a:solidFill>
                <a:latin typeface="Calibri" panose="020F0502020204030204" pitchFamily="34" charset="0"/>
                <a:cs typeface="Calibri" panose="020F0502020204030204" pitchFamily="34" charset="0"/>
              </a:rPr>
              <a:t>Εξωγενές κίνητρο</a:t>
            </a:r>
            <a:r>
              <a:rPr lang="en-GB" sz="1200" dirty="0" smtClean="0">
                <a:solidFill>
                  <a:schemeClr val="accent1"/>
                </a:solidFill>
                <a:latin typeface="Calibri" panose="020F0502020204030204" pitchFamily="34" charset="0"/>
                <a:cs typeface="Calibri" panose="020F0502020204030204" pitchFamily="34" charset="0"/>
              </a:rPr>
              <a:t>:</a:t>
            </a:r>
            <a:r>
              <a:rPr lang="en-GB"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Αυτός ο τύπος κινήτρων αναφέρεται σε παράγοντες που δεν ορίζονται από το άτομο, όπως τα μπόνους (αύξηση μισθού, ανταμοιβές), κοινωνική αναγνώριση και ο έπαινος</a:t>
            </a:r>
            <a:r>
              <a:rPr lang="en-GB" sz="1200"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363538" lvl="0" indent="-355600" algn="just" rtl="0">
              <a:lnSpc>
                <a:spcPct val="100000"/>
              </a:lnSpc>
              <a:spcBef>
                <a:spcPts val="601"/>
              </a:spcBef>
              <a:spcAft>
                <a:spcPts val="0"/>
              </a:spcAft>
              <a:buSzPts val="1800"/>
              <a:buChar char="●"/>
            </a:pPr>
            <a:r>
              <a:rPr lang="el-GR" sz="1200" dirty="0" smtClean="0">
                <a:solidFill>
                  <a:schemeClr val="accent1"/>
                </a:solidFill>
                <a:latin typeface="Calibri" panose="020F0502020204030204" pitchFamily="34" charset="0"/>
                <a:cs typeface="Calibri" panose="020F0502020204030204" pitchFamily="34" charset="0"/>
              </a:rPr>
              <a:t>Εσωτερικό κίνητρο</a:t>
            </a:r>
            <a:r>
              <a:rPr lang="en-GB" sz="1200" dirty="0" smtClean="0">
                <a:solidFill>
                  <a:schemeClr val="accent1"/>
                </a:solidFill>
                <a:latin typeface="Calibri" panose="020F0502020204030204" pitchFamily="34" charset="0"/>
                <a:cs typeface="Calibri" panose="020F0502020204030204" pitchFamily="34" charset="0"/>
              </a:rPr>
              <a:t>:</a:t>
            </a:r>
            <a:r>
              <a:rPr lang="en-GB"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Ενδογενή (εσωτερικά) ονομάζονται τα κίνητρα τα οποία προέρχονται από το ίδιο το άτομο. Για παράδειγμα, η προσωπική ικανοποίηση και το αίσθημα επιτυχίας αποτελούν δύο είδη εσωτερικών κινήτρων</a:t>
            </a:r>
            <a:r>
              <a:rPr lang="en-GB" sz="1200" dirty="0" smtClean="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200" dirty="0" smtClean="0">
                <a:latin typeface="Calibri" panose="020F0502020204030204" pitchFamily="34" charset="0"/>
                <a:cs typeface="Calibri" panose="020F0502020204030204" pitchFamily="34" charset="0"/>
              </a:rPr>
              <a:t>Οι δυο αυτές κατηγορίες κινήτρων μπορούν να λειτουργούν παράλληλα, όμως όταν υπερέχουν τα ενδογενή τότε τα αποτελέσματα που παράγονται είναι καλύτερα, αφού είναι άρρηκτα συνδεδεμένα με το άτομο και τα θέλω του</a:t>
            </a:r>
            <a:r>
              <a:rPr lang="en-GB" sz="1200" dirty="0" smtClean="0"/>
              <a:t>.</a:t>
            </a:r>
            <a:endParaRPr sz="1200" dirty="0"/>
          </a:p>
        </p:txBody>
      </p:sp>
      <p:sp>
        <p:nvSpPr>
          <p:cNvPr id="116" name="Google Shape;116;p6"/>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pic>
        <p:nvPicPr>
          <p:cNvPr id="117" name="Google Shape;117;p6"/>
          <p:cNvPicPr preferRelativeResize="0"/>
          <p:nvPr/>
        </p:nvPicPr>
        <p:blipFill rotWithShape="1">
          <a:blip r:embed="rId3">
            <a:alphaModFix/>
          </a:blip>
          <a:srcRect/>
          <a:stretch/>
        </p:blipFill>
        <p:spPr>
          <a:xfrm>
            <a:off x="6029849" y="2011569"/>
            <a:ext cx="1341120" cy="1335024"/>
          </a:xfrm>
          <a:prstGeom prst="rect">
            <a:avLst/>
          </a:prstGeom>
          <a:noFill/>
          <a:ln>
            <a:noFill/>
          </a:ln>
        </p:spPr>
      </p:pic>
      <p:pic>
        <p:nvPicPr>
          <p:cNvPr id="118" name="Google Shape;118;p6"/>
          <p:cNvPicPr preferRelativeResize="0"/>
          <p:nvPr/>
        </p:nvPicPr>
        <p:blipFill rotWithShape="1">
          <a:blip r:embed="rId4">
            <a:alphaModFix/>
          </a:blip>
          <a:srcRect/>
          <a:stretch/>
        </p:blipFill>
        <p:spPr>
          <a:xfrm>
            <a:off x="7056917" y="1179266"/>
            <a:ext cx="530352" cy="530352"/>
          </a:xfrm>
          <a:prstGeom prst="rect">
            <a:avLst/>
          </a:prstGeom>
          <a:noFill/>
          <a:ln>
            <a:noFill/>
          </a:ln>
        </p:spPr>
      </p:pic>
      <p:pic>
        <p:nvPicPr>
          <p:cNvPr id="119" name="Google Shape;119;p6"/>
          <p:cNvPicPr preferRelativeResize="0"/>
          <p:nvPr/>
        </p:nvPicPr>
        <p:blipFill rotWithShape="1">
          <a:blip r:embed="rId5">
            <a:alphaModFix/>
          </a:blip>
          <a:srcRect/>
          <a:stretch/>
        </p:blipFill>
        <p:spPr>
          <a:xfrm>
            <a:off x="7886246" y="1859169"/>
            <a:ext cx="499872" cy="499872"/>
          </a:xfrm>
          <a:prstGeom prst="rect">
            <a:avLst/>
          </a:prstGeom>
          <a:noFill/>
          <a:ln>
            <a:noFill/>
          </a:ln>
        </p:spPr>
      </p:pic>
      <p:pic>
        <p:nvPicPr>
          <p:cNvPr id="120" name="Google Shape;120;p6"/>
          <p:cNvPicPr preferRelativeResize="0"/>
          <p:nvPr/>
        </p:nvPicPr>
        <p:blipFill rotWithShape="1">
          <a:blip r:embed="rId6">
            <a:alphaModFix/>
          </a:blip>
          <a:srcRect/>
          <a:stretch/>
        </p:blipFill>
        <p:spPr>
          <a:xfrm>
            <a:off x="5899462" y="3426040"/>
            <a:ext cx="524256" cy="505968"/>
          </a:xfrm>
          <a:prstGeom prst="rect">
            <a:avLst/>
          </a:prstGeom>
          <a:noFill/>
          <a:ln>
            <a:noFill/>
          </a:ln>
        </p:spPr>
      </p:pic>
      <p:pic>
        <p:nvPicPr>
          <p:cNvPr id="121" name="Google Shape;121;p6"/>
          <p:cNvPicPr preferRelativeResize="0"/>
          <p:nvPr/>
        </p:nvPicPr>
        <p:blipFill rotWithShape="1">
          <a:blip r:embed="rId7">
            <a:alphaModFix/>
          </a:blip>
          <a:srcRect/>
          <a:stretch/>
        </p:blipFill>
        <p:spPr>
          <a:xfrm>
            <a:off x="7075205" y="3419944"/>
            <a:ext cx="512064" cy="512064"/>
          </a:xfrm>
          <a:prstGeom prst="rect">
            <a:avLst/>
          </a:prstGeom>
          <a:noFill/>
          <a:ln>
            <a:noFill/>
          </a:ln>
        </p:spPr>
      </p:pic>
      <p:pic>
        <p:nvPicPr>
          <p:cNvPr id="122" name="Google Shape;122;p6"/>
          <p:cNvPicPr preferRelativeResize="0"/>
          <p:nvPr/>
        </p:nvPicPr>
        <p:blipFill rotWithShape="1">
          <a:blip r:embed="rId8">
            <a:alphaModFix/>
          </a:blip>
          <a:srcRect/>
          <a:stretch/>
        </p:blipFill>
        <p:spPr>
          <a:xfrm>
            <a:off x="5869668" y="1179266"/>
            <a:ext cx="524256" cy="524256"/>
          </a:xfrm>
          <a:prstGeom prst="rect">
            <a:avLst/>
          </a:prstGeom>
          <a:noFill/>
          <a:ln>
            <a:noFill/>
          </a:ln>
        </p:spPr>
      </p:pic>
      <p:pic>
        <p:nvPicPr>
          <p:cNvPr id="123" name="Google Shape;123;p6"/>
          <p:cNvPicPr preferRelativeResize="0"/>
          <p:nvPr/>
        </p:nvPicPr>
        <p:blipFill rotWithShape="1">
          <a:blip r:embed="rId9">
            <a:alphaModFix/>
          </a:blip>
          <a:srcRect/>
          <a:stretch/>
        </p:blipFill>
        <p:spPr>
          <a:xfrm>
            <a:off x="7874054" y="2802635"/>
            <a:ext cx="524256" cy="530352"/>
          </a:xfrm>
          <a:prstGeom prst="rect">
            <a:avLst/>
          </a:prstGeom>
          <a:noFill/>
          <a:ln>
            <a:noFill/>
          </a:ln>
        </p:spPr>
      </p:pic>
      <p:pic>
        <p:nvPicPr>
          <p:cNvPr id="124" name="Google Shape;124;p6"/>
          <p:cNvPicPr preferRelativeResize="0"/>
          <p:nvPr/>
        </p:nvPicPr>
        <p:blipFill rotWithShape="1">
          <a:blip r:embed="rId10">
            <a:alphaModFix/>
          </a:blip>
          <a:srcRect/>
          <a:stretch/>
        </p:blipFill>
        <p:spPr>
          <a:xfrm>
            <a:off x="5039194" y="1865265"/>
            <a:ext cx="493776" cy="493776"/>
          </a:xfrm>
          <a:prstGeom prst="rect">
            <a:avLst/>
          </a:prstGeom>
          <a:noFill/>
          <a:ln>
            <a:noFill/>
          </a:ln>
        </p:spPr>
      </p:pic>
      <p:pic>
        <p:nvPicPr>
          <p:cNvPr id="125" name="Google Shape;125;p6"/>
          <p:cNvPicPr preferRelativeResize="0"/>
          <p:nvPr/>
        </p:nvPicPr>
        <p:blipFill rotWithShape="1">
          <a:blip r:embed="rId11">
            <a:alphaModFix/>
          </a:blip>
          <a:srcRect/>
          <a:stretch/>
        </p:blipFill>
        <p:spPr>
          <a:xfrm>
            <a:off x="5030050" y="2726435"/>
            <a:ext cx="512064" cy="518160"/>
          </a:xfrm>
          <a:prstGeom prst="rect">
            <a:avLst/>
          </a:prstGeom>
          <a:noFill/>
          <a:ln>
            <a:noFill/>
          </a:ln>
        </p:spPr>
      </p:pic>
      <p:sp>
        <p:nvSpPr>
          <p:cNvPr id="126" name="Google Shape;126;p6"/>
          <p:cNvSpPr txBox="1"/>
          <p:nvPr/>
        </p:nvSpPr>
        <p:spPr>
          <a:xfrm>
            <a:off x="6881659" y="1679801"/>
            <a:ext cx="866591" cy="51675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1"/>
              </a:spcBef>
              <a:spcAft>
                <a:spcPts val="0"/>
              </a:spcAft>
              <a:buClr>
                <a:srgbClr val="FFB600"/>
              </a:buClr>
              <a:buSzPts val="1800"/>
              <a:buFont typeface="Raleway Thin"/>
              <a:buNone/>
            </a:pPr>
            <a:r>
              <a:rPr lang="el-GR" sz="800" b="1" dirty="0" smtClean="0">
                <a:solidFill>
                  <a:schemeClr val="dk2"/>
                </a:solidFill>
                <a:latin typeface="+mn-lt"/>
                <a:ea typeface="Raleway Light"/>
                <a:cs typeface="Raleway Light"/>
                <a:sym typeface="Raleway ExtraLight"/>
              </a:rPr>
              <a:t>ΘΑΥΜΑΣΜΟΣ</a:t>
            </a:r>
            <a:endParaRPr sz="800" b="1" i="0" u="none" strike="noStrike" cap="none" dirty="0">
              <a:solidFill>
                <a:schemeClr val="dk2"/>
              </a:solidFill>
              <a:latin typeface="+mn-lt"/>
              <a:ea typeface="Raleway Light"/>
              <a:cs typeface="Raleway Light"/>
              <a:sym typeface="Raleway Light"/>
            </a:endParaRPr>
          </a:p>
        </p:txBody>
      </p:sp>
      <p:sp>
        <p:nvSpPr>
          <p:cNvPr id="127" name="Google Shape;127;p6"/>
          <p:cNvSpPr txBox="1"/>
          <p:nvPr/>
        </p:nvSpPr>
        <p:spPr>
          <a:xfrm>
            <a:off x="7704622" y="2326506"/>
            <a:ext cx="866591" cy="41313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1"/>
              </a:spcBef>
              <a:spcAft>
                <a:spcPts val="0"/>
              </a:spcAft>
              <a:buClr>
                <a:srgbClr val="FFB600"/>
              </a:buClr>
              <a:buSzPts val="1800"/>
              <a:buFont typeface="Raleway Thin"/>
              <a:buNone/>
            </a:pPr>
            <a:r>
              <a:rPr lang="el-GR" sz="1200" b="1" dirty="0" smtClean="0">
                <a:solidFill>
                  <a:schemeClr val="dk2"/>
                </a:solidFill>
                <a:latin typeface="+mn-lt"/>
                <a:ea typeface="Raleway Light"/>
                <a:cs typeface="Raleway Light"/>
                <a:sym typeface="Raleway ExtraLight"/>
              </a:rPr>
              <a:t>ΣΤΟΧΟΙ</a:t>
            </a:r>
            <a:endParaRPr sz="1200" b="1" i="0" u="none" strike="noStrike" cap="none" dirty="0">
              <a:solidFill>
                <a:schemeClr val="dk2"/>
              </a:solidFill>
              <a:latin typeface="+mn-lt"/>
              <a:ea typeface="Raleway Light"/>
              <a:cs typeface="Raleway Light"/>
              <a:sym typeface="Raleway Light"/>
            </a:endParaRPr>
          </a:p>
        </p:txBody>
      </p:sp>
      <p:sp>
        <p:nvSpPr>
          <p:cNvPr id="128" name="Google Shape;128;p6"/>
          <p:cNvSpPr txBox="1"/>
          <p:nvPr/>
        </p:nvSpPr>
        <p:spPr>
          <a:xfrm>
            <a:off x="7661883" y="3289574"/>
            <a:ext cx="964696" cy="51484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1"/>
              </a:spcBef>
              <a:spcAft>
                <a:spcPts val="0"/>
              </a:spcAft>
              <a:buClr>
                <a:srgbClr val="FFB600"/>
              </a:buClr>
              <a:buSzPts val="1800"/>
              <a:buFont typeface="Raleway Thin"/>
              <a:buNone/>
            </a:pPr>
            <a:r>
              <a:rPr lang="el-GR" sz="900" b="1" dirty="0" smtClean="0">
                <a:solidFill>
                  <a:schemeClr val="dk2"/>
                </a:solidFill>
                <a:latin typeface="+mn-lt"/>
                <a:ea typeface="Raleway Light"/>
                <a:cs typeface="Raleway Light"/>
                <a:sym typeface="Raleway ExtraLight"/>
              </a:rPr>
              <a:t>ΥΠΟΣΤΗΡΙΞΗ</a:t>
            </a:r>
            <a:endParaRPr sz="900" b="1" i="0" u="none" strike="noStrike" cap="none" dirty="0">
              <a:solidFill>
                <a:schemeClr val="dk2"/>
              </a:solidFill>
              <a:latin typeface="+mn-lt"/>
              <a:ea typeface="Raleway Light"/>
              <a:cs typeface="Raleway Light"/>
              <a:sym typeface="Raleway Light"/>
            </a:endParaRPr>
          </a:p>
        </p:txBody>
      </p:sp>
      <p:sp>
        <p:nvSpPr>
          <p:cNvPr id="129" name="Google Shape;129;p6"/>
          <p:cNvSpPr txBox="1"/>
          <p:nvPr/>
        </p:nvSpPr>
        <p:spPr>
          <a:xfrm>
            <a:off x="6651616" y="3891373"/>
            <a:ext cx="1340954" cy="41313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1"/>
              </a:spcBef>
              <a:spcAft>
                <a:spcPts val="0"/>
              </a:spcAft>
              <a:buClr>
                <a:srgbClr val="FFB600"/>
              </a:buClr>
              <a:buSzPts val="1800"/>
              <a:buFont typeface="Raleway Thin"/>
              <a:buNone/>
            </a:pPr>
            <a:r>
              <a:rPr lang="el-GR" sz="1200" b="1" dirty="0" smtClean="0">
                <a:solidFill>
                  <a:schemeClr val="dk2"/>
                </a:solidFill>
                <a:latin typeface="Calibri" panose="020F0502020204030204" pitchFamily="34" charset="0"/>
                <a:ea typeface="Raleway Light"/>
                <a:cs typeface="Calibri" panose="020F0502020204030204" pitchFamily="34" charset="0"/>
                <a:sym typeface="Raleway ExtraLight"/>
              </a:rPr>
              <a:t>ΑΠΟΔΟΣΗ</a:t>
            </a:r>
            <a:endParaRPr sz="1200" b="1" i="0" u="none" strike="noStrike" cap="none" dirty="0">
              <a:solidFill>
                <a:schemeClr val="dk2"/>
              </a:solidFill>
              <a:latin typeface="Calibri" panose="020F0502020204030204" pitchFamily="34" charset="0"/>
              <a:ea typeface="Raleway Light"/>
              <a:cs typeface="Calibri" panose="020F0502020204030204" pitchFamily="34" charset="0"/>
              <a:sym typeface="Raleway Light"/>
            </a:endParaRPr>
          </a:p>
        </p:txBody>
      </p:sp>
      <p:sp>
        <p:nvSpPr>
          <p:cNvPr id="130" name="Google Shape;130;p6"/>
          <p:cNvSpPr txBox="1"/>
          <p:nvPr/>
        </p:nvSpPr>
        <p:spPr>
          <a:xfrm>
            <a:off x="5491113" y="3891373"/>
            <a:ext cx="1340954" cy="41313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1"/>
              </a:spcBef>
              <a:spcAft>
                <a:spcPts val="0"/>
              </a:spcAft>
              <a:buClr>
                <a:srgbClr val="FFB600"/>
              </a:buClr>
              <a:buSzPts val="1800"/>
              <a:buFont typeface="Raleway Thin"/>
              <a:buNone/>
            </a:pPr>
            <a:r>
              <a:rPr lang="el-GR" sz="1200" b="1" dirty="0" smtClean="0">
                <a:solidFill>
                  <a:schemeClr val="dk2"/>
                </a:solidFill>
                <a:latin typeface="Calibri" panose="020F0502020204030204" pitchFamily="34" charset="0"/>
                <a:ea typeface="Raleway Light"/>
                <a:cs typeface="Calibri" panose="020F0502020204030204" pitchFamily="34" charset="0"/>
                <a:sym typeface="Raleway ExtraLight"/>
              </a:rPr>
              <a:t>ΗΓΕΣΙΑ</a:t>
            </a:r>
            <a:endParaRPr sz="1200" b="1" i="0" u="none" strike="noStrike" cap="none" dirty="0">
              <a:solidFill>
                <a:schemeClr val="dk2"/>
              </a:solidFill>
              <a:latin typeface="Calibri" panose="020F0502020204030204" pitchFamily="34" charset="0"/>
              <a:ea typeface="Raleway Light"/>
              <a:cs typeface="Calibri" panose="020F0502020204030204" pitchFamily="34" charset="0"/>
              <a:sym typeface="Raleway Light"/>
            </a:endParaRPr>
          </a:p>
        </p:txBody>
      </p:sp>
      <p:sp>
        <p:nvSpPr>
          <p:cNvPr id="131" name="Google Shape;131;p6"/>
          <p:cNvSpPr txBox="1"/>
          <p:nvPr/>
        </p:nvSpPr>
        <p:spPr>
          <a:xfrm>
            <a:off x="4609903" y="3231046"/>
            <a:ext cx="1340954" cy="41313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1"/>
              </a:spcBef>
              <a:spcAft>
                <a:spcPts val="0"/>
              </a:spcAft>
              <a:buClr>
                <a:srgbClr val="FFB600"/>
              </a:buClr>
              <a:buSzPts val="1800"/>
              <a:buFont typeface="Raleway Thin"/>
              <a:buNone/>
            </a:pPr>
            <a:r>
              <a:rPr lang="el-GR" sz="1200" b="1" dirty="0" smtClean="0">
                <a:solidFill>
                  <a:schemeClr val="dk2"/>
                </a:solidFill>
                <a:latin typeface="Calibri" panose="020F0502020204030204" pitchFamily="34" charset="0"/>
                <a:ea typeface="Raleway Light"/>
                <a:cs typeface="Calibri" panose="020F0502020204030204" pitchFamily="34" charset="0"/>
                <a:sym typeface="Raleway ExtraLight"/>
              </a:rPr>
              <a:t>ΟΡΑΜΑ</a:t>
            </a:r>
            <a:endParaRPr sz="1200" b="1" i="0" u="none" strike="noStrike" cap="none" dirty="0">
              <a:solidFill>
                <a:schemeClr val="dk2"/>
              </a:solidFill>
              <a:latin typeface="Calibri" panose="020F0502020204030204" pitchFamily="34" charset="0"/>
              <a:ea typeface="Raleway Light"/>
              <a:cs typeface="Calibri" panose="020F0502020204030204" pitchFamily="34" charset="0"/>
              <a:sym typeface="Raleway Light"/>
            </a:endParaRPr>
          </a:p>
        </p:txBody>
      </p:sp>
      <p:sp>
        <p:nvSpPr>
          <p:cNvPr id="132" name="Google Shape;132;p6"/>
          <p:cNvSpPr txBox="1"/>
          <p:nvPr/>
        </p:nvSpPr>
        <p:spPr>
          <a:xfrm>
            <a:off x="4619602" y="2345492"/>
            <a:ext cx="1340954" cy="41313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1"/>
              </a:spcBef>
              <a:spcAft>
                <a:spcPts val="0"/>
              </a:spcAft>
              <a:buClr>
                <a:srgbClr val="FFB600"/>
              </a:buClr>
              <a:buSzPts val="1800"/>
              <a:buFont typeface="Raleway Thin"/>
              <a:buNone/>
            </a:pPr>
            <a:r>
              <a:rPr lang="el-GR" sz="1200" b="1" dirty="0" smtClean="0">
                <a:solidFill>
                  <a:schemeClr val="dk2"/>
                </a:solidFill>
                <a:latin typeface="Calibri" panose="020F0502020204030204" pitchFamily="34" charset="0"/>
                <a:ea typeface="Raleway Light"/>
                <a:cs typeface="Calibri" panose="020F0502020204030204" pitchFamily="34" charset="0"/>
                <a:sym typeface="Raleway ExtraLight"/>
              </a:rPr>
              <a:t>ΣΥΝΕΡΓΑΣΙΑ</a:t>
            </a:r>
            <a:endParaRPr sz="1200" b="1" i="0" u="none" strike="noStrike" cap="none" dirty="0">
              <a:solidFill>
                <a:schemeClr val="dk2"/>
              </a:solidFill>
              <a:latin typeface="Calibri" panose="020F0502020204030204" pitchFamily="34" charset="0"/>
              <a:ea typeface="Raleway Light"/>
              <a:cs typeface="Calibri" panose="020F0502020204030204" pitchFamily="34" charset="0"/>
              <a:sym typeface="Raleway Light"/>
            </a:endParaRPr>
          </a:p>
        </p:txBody>
      </p:sp>
      <p:sp>
        <p:nvSpPr>
          <p:cNvPr id="133" name="Google Shape;133;p6"/>
          <p:cNvSpPr txBox="1"/>
          <p:nvPr/>
        </p:nvSpPr>
        <p:spPr>
          <a:xfrm>
            <a:off x="5467524" y="1679802"/>
            <a:ext cx="1340954" cy="41313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1"/>
              </a:spcBef>
              <a:spcAft>
                <a:spcPts val="0"/>
              </a:spcAft>
              <a:buClr>
                <a:srgbClr val="FFB600"/>
              </a:buClr>
              <a:buSzPts val="1800"/>
              <a:buFont typeface="Raleway Thin"/>
              <a:buNone/>
            </a:pPr>
            <a:r>
              <a:rPr lang="el-GR" sz="1200" b="1" dirty="0" smtClean="0">
                <a:solidFill>
                  <a:schemeClr val="dk2"/>
                </a:solidFill>
                <a:latin typeface="Calibri" panose="020F0502020204030204" pitchFamily="34" charset="0"/>
                <a:ea typeface="Raleway Light"/>
                <a:cs typeface="Calibri" panose="020F0502020204030204" pitchFamily="34" charset="0"/>
                <a:sym typeface="Raleway ExtraLight"/>
              </a:rPr>
              <a:t>ΕΠΙΤΥΧΙΑ</a:t>
            </a:r>
            <a:endParaRPr sz="1200" b="1" i="0" u="none" strike="noStrike" cap="none" dirty="0">
              <a:solidFill>
                <a:schemeClr val="dk2"/>
              </a:solidFill>
              <a:latin typeface="Calibri" panose="020F0502020204030204" pitchFamily="34" charset="0"/>
              <a:ea typeface="Raleway Light"/>
              <a:cs typeface="Calibri" panose="020F0502020204030204" pitchFamily="34" charset="0"/>
              <a:sym typeface="Raleway Light"/>
            </a:endParaRPr>
          </a:p>
        </p:txBody>
      </p:sp>
      <p:sp>
        <p:nvSpPr>
          <p:cNvPr id="134" name="Google Shape;134;p6"/>
          <p:cNvSpPr txBox="1"/>
          <p:nvPr/>
        </p:nvSpPr>
        <p:spPr>
          <a:xfrm>
            <a:off x="6030015" y="2466559"/>
            <a:ext cx="1341000" cy="41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1"/>
              </a:spcBef>
              <a:spcAft>
                <a:spcPts val="0"/>
              </a:spcAft>
              <a:buClr>
                <a:srgbClr val="FFB600"/>
              </a:buClr>
              <a:buSzPts val="1800"/>
              <a:buFont typeface="Raleway Thin"/>
              <a:buNone/>
            </a:pPr>
            <a:r>
              <a:rPr lang="el-GR" sz="1200" b="1" dirty="0" smtClean="0">
                <a:solidFill>
                  <a:schemeClr val="dk2"/>
                </a:solidFill>
                <a:latin typeface="Calibri" panose="020F0502020204030204" pitchFamily="34" charset="0"/>
                <a:ea typeface="Raleway Light"/>
                <a:cs typeface="Calibri" panose="020F0502020204030204" pitchFamily="34" charset="0"/>
                <a:sym typeface="Raleway ExtraLight"/>
              </a:rPr>
              <a:t>ΚΙΝΗΤΡΑ</a:t>
            </a:r>
            <a:endParaRPr sz="1200" b="1" i="0" u="none" strike="noStrike" cap="none" dirty="0">
              <a:solidFill>
                <a:schemeClr val="dk2"/>
              </a:solidFill>
              <a:latin typeface="Calibri" panose="020F0502020204030204" pitchFamily="34" charset="0"/>
              <a:ea typeface="Raleway Light"/>
              <a:cs typeface="Calibri" panose="020F0502020204030204" pitchFamily="34" charset="0"/>
              <a:sym typeface="Raleway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p:nvPr/>
        </p:nvSpPr>
        <p:spPr>
          <a:xfrm>
            <a:off x="6842856" y="1640101"/>
            <a:ext cx="1096807" cy="6830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1001" b="0" i="0" u="none" strike="noStrike" cap="none">
                <a:solidFill>
                  <a:srgbClr val="FFFFFF"/>
                </a:solidFill>
                <a:latin typeface="Raleway Thin"/>
                <a:ea typeface="Raleway Thin"/>
                <a:cs typeface="Raleway Thin"/>
                <a:sym typeface="Raleway Thin"/>
              </a:rPr>
              <a:t>BISOGNI DI STIMA </a:t>
            </a:r>
            <a:endParaRPr sz="1001" b="0" i="0" u="none" strike="noStrike" cap="none">
              <a:solidFill>
                <a:srgbClr val="FFFFFF"/>
              </a:solidFill>
              <a:latin typeface="Raleway Thin"/>
              <a:ea typeface="Raleway Thin"/>
              <a:cs typeface="Raleway Thin"/>
              <a:sym typeface="Raleway Thin"/>
            </a:endParaRPr>
          </a:p>
        </p:txBody>
      </p:sp>
      <p:sp>
        <p:nvSpPr>
          <p:cNvPr id="140" name="Google Shape;140;p7"/>
          <p:cNvSpPr/>
          <p:nvPr/>
        </p:nvSpPr>
        <p:spPr>
          <a:xfrm>
            <a:off x="5592659" y="439535"/>
            <a:ext cx="3145536" cy="3875131"/>
          </a:xfrm>
          <a:prstGeom prst="triangle">
            <a:avLst>
              <a:gd name="adj" fmla="val 50000"/>
            </a:avLst>
          </a:prstGeom>
          <a:solidFill>
            <a:schemeClr val="accent1"/>
          </a:solidFill>
          <a:ln w="25400" cap="flat" cmpd="sng">
            <a:solidFill>
              <a:srgbClr val="BA84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41" name="Google Shape;141;p7"/>
          <p:cNvSpPr txBox="1"/>
          <p:nvPr/>
        </p:nvSpPr>
        <p:spPr>
          <a:xfrm>
            <a:off x="6527096" y="1557428"/>
            <a:ext cx="1266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l-GR" sz="1200" b="0" i="0" u="none" strike="noStrike" cap="none" dirty="0" smtClean="0">
                <a:solidFill>
                  <a:srgbClr val="1A1714"/>
                </a:solidFill>
                <a:latin typeface="Arial"/>
                <a:ea typeface="Arial"/>
                <a:cs typeface="Arial"/>
                <a:sym typeface="Arial"/>
              </a:rPr>
              <a:t>Ανάγκες εκτίμησης</a:t>
            </a:r>
            <a:endParaRPr sz="1200" b="0" i="0" u="none" strike="noStrike" cap="none" dirty="0">
              <a:solidFill>
                <a:srgbClr val="1A1714"/>
              </a:solidFill>
              <a:latin typeface="Arial"/>
              <a:ea typeface="Arial"/>
              <a:cs typeface="Arial"/>
              <a:sym typeface="Arial"/>
            </a:endParaRPr>
          </a:p>
        </p:txBody>
      </p:sp>
      <p:sp>
        <p:nvSpPr>
          <p:cNvPr id="142" name="Google Shape;142;p7"/>
          <p:cNvSpPr txBox="1"/>
          <p:nvPr/>
        </p:nvSpPr>
        <p:spPr>
          <a:xfrm>
            <a:off x="6255275" y="922483"/>
            <a:ext cx="1829348"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l-GR" sz="1100" b="0" i="0" u="none" strike="noStrike" cap="none" dirty="0" smtClean="0">
                <a:solidFill>
                  <a:srgbClr val="1A1714"/>
                </a:solidFill>
                <a:latin typeface="Arial"/>
                <a:ea typeface="Arial"/>
                <a:cs typeface="Arial"/>
                <a:sym typeface="Arial"/>
              </a:rPr>
              <a:t>Ανάγκες αυτοεκπλήρωσης</a:t>
            </a:r>
            <a:endParaRPr sz="1100" b="0" i="0" u="none" strike="noStrike" cap="none" dirty="0">
              <a:solidFill>
                <a:srgbClr val="1A1714"/>
              </a:solidFill>
              <a:latin typeface="Arial"/>
              <a:ea typeface="Arial"/>
              <a:cs typeface="Arial"/>
              <a:sym typeface="Arial"/>
            </a:endParaRPr>
          </a:p>
        </p:txBody>
      </p:sp>
      <p:sp>
        <p:nvSpPr>
          <p:cNvPr id="143" name="Google Shape;143;p7"/>
          <p:cNvSpPr txBox="1"/>
          <p:nvPr/>
        </p:nvSpPr>
        <p:spPr>
          <a:xfrm>
            <a:off x="6087471" y="2965158"/>
            <a:ext cx="21540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l-GR" sz="1200" dirty="0" smtClean="0"/>
              <a:t>Αίσθημα ασφάλειας</a:t>
            </a:r>
            <a:endParaRPr sz="1200" b="0" i="0" u="none" strike="noStrike" cap="none" dirty="0">
              <a:solidFill>
                <a:srgbClr val="000000"/>
              </a:solidFill>
              <a:latin typeface="Arial"/>
              <a:ea typeface="Arial"/>
              <a:cs typeface="Arial"/>
              <a:sym typeface="Arial"/>
            </a:endParaRPr>
          </a:p>
        </p:txBody>
      </p:sp>
      <p:sp>
        <p:nvSpPr>
          <p:cNvPr id="144" name="Google Shape;144;p7"/>
          <p:cNvSpPr txBox="1"/>
          <p:nvPr/>
        </p:nvSpPr>
        <p:spPr>
          <a:xfrm>
            <a:off x="6080458" y="2243699"/>
            <a:ext cx="21540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l-GR" sz="1200" b="0" i="0" u="none" strike="noStrike" cap="none" dirty="0" smtClean="0">
                <a:solidFill>
                  <a:srgbClr val="000000"/>
                </a:solidFill>
                <a:latin typeface="Arial"/>
                <a:ea typeface="Arial"/>
                <a:cs typeface="Arial"/>
                <a:sym typeface="Arial"/>
              </a:rPr>
              <a:t>Αίσθημα ανήκει</a:t>
            </a:r>
            <a:endParaRPr sz="1200" b="0" i="0" u="none" strike="noStrike" cap="none" dirty="0">
              <a:solidFill>
                <a:srgbClr val="000000"/>
              </a:solidFill>
              <a:latin typeface="Arial"/>
              <a:ea typeface="Arial"/>
              <a:cs typeface="Arial"/>
              <a:sym typeface="Arial"/>
            </a:endParaRPr>
          </a:p>
        </p:txBody>
      </p:sp>
      <p:sp>
        <p:nvSpPr>
          <p:cNvPr id="145" name="Google Shape;145;p7"/>
          <p:cNvSpPr txBox="1"/>
          <p:nvPr/>
        </p:nvSpPr>
        <p:spPr>
          <a:xfrm>
            <a:off x="5823674" y="3644829"/>
            <a:ext cx="26730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l-GR" sz="1200" dirty="0" smtClean="0">
                <a:solidFill>
                  <a:srgbClr val="1A1714"/>
                </a:solidFill>
              </a:rPr>
              <a:t>Σωματικές ανάγκες</a:t>
            </a:r>
            <a:endParaRPr sz="1200" b="0" i="0" u="none" strike="noStrike" cap="none" dirty="0">
              <a:solidFill>
                <a:srgbClr val="1A1714"/>
              </a:solidFill>
              <a:latin typeface="Arial"/>
              <a:ea typeface="Arial"/>
              <a:cs typeface="Arial"/>
              <a:sym typeface="Arial"/>
            </a:endParaRPr>
          </a:p>
        </p:txBody>
      </p:sp>
      <p:sp>
        <p:nvSpPr>
          <p:cNvPr id="146" name="Google Shape;146;p7"/>
          <p:cNvSpPr txBox="1">
            <a:spLocks noGrp="1"/>
          </p:cNvSpPr>
          <p:nvPr>
            <p:ph type="title"/>
          </p:nvPr>
        </p:nvSpPr>
        <p:spPr>
          <a:xfrm>
            <a:off x="486959" y="439535"/>
            <a:ext cx="5387117" cy="4319700"/>
          </a:xfrm>
          <a:prstGeom prst="rect">
            <a:avLst/>
          </a:prstGeom>
          <a:noFill/>
          <a:ln>
            <a:noFill/>
          </a:ln>
        </p:spPr>
        <p:txBody>
          <a:bodyPr spcFirstLastPara="1" wrap="square" lIns="91425" tIns="91425" rIns="91425" bIns="91425" anchor="b" anchorCtr="0">
            <a:noAutofit/>
          </a:bodyPr>
          <a:lstStyle/>
          <a:p>
            <a:pPr lvl="0">
              <a:buSzPts val="6444"/>
            </a:pPr>
            <a:r>
              <a:rPr lang="el-GR" sz="1300" dirty="0" smtClean="0">
                <a:solidFill>
                  <a:schemeClr val="accent1"/>
                </a:solidFill>
                <a:latin typeface="Calibri" panose="020F0502020204030204" pitchFamily="34" charset="0"/>
                <a:cs typeface="Calibri" panose="020F0502020204030204" pitchFamily="34" charset="0"/>
              </a:rPr>
              <a:t>Η Δύναμη των </a:t>
            </a:r>
            <a:r>
              <a:rPr lang="en-GB" sz="1300" dirty="0" smtClean="0">
                <a:solidFill>
                  <a:schemeClr val="accent1"/>
                </a:solidFill>
                <a:latin typeface="Calibri" panose="020F0502020204030204" pitchFamily="34" charset="0"/>
                <a:cs typeface="Calibri" panose="020F0502020204030204" pitchFamily="34" charset="0"/>
              </a:rPr>
              <a:t> </a:t>
            </a:r>
            <a:r>
              <a:rPr lang="el-GR" sz="1300" dirty="0" smtClean="0">
                <a:solidFill>
                  <a:schemeClr val="accent1"/>
                </a:solidFill>
                <a:latin typeface="Calibri" panose="020F0502020204030204" pitchFamily="34" charset="0"/>
                <a:cs typeface="Calibri" panose="020F0502020204030204" pitchFamily="34" charset="0"/>
              </a:rPr>
              <a:t>Ενδογενών</a:t>
            </a:r>
            <a:r>
              <a:rPr lang="en-GB" sz="1300" dirty="0" smtClean="0">
                <a:solidFill>
                  <a:schemeClr val="accent1"/>
                </a:solidFill>
                <a:latin typeface="Calibri" panose="020F0502020204030204" pitchFamily="34" charset="0"/>
                <a:cs typeface="Calibri" panose="020F0502020204030204" pitchFamily="34" charset="0"/>
              </a:rPr>
              <a:t> </a:t>
            </a:r>
            <a:r>
              <a:rPr lang="el-GR" sz="1300" dirty="0" smtClean="0">
                <a:solidFill>
                  <a:schemeClr val="accent1"/>
                </a:solidFill>
                <a:latin typeface="Calibri" panose="020F0502020204030204" pitchFamily="34" charset="0"/>
                <a:cs typeface="Calibri" panose="020F0502020204030204" pitchFamily="34" charset="0"/>
              </a:rPr>
              <a:t>Κινήτρων</a:t>
            </a:r>
            <a:br>
              <a:rPr lang="el-GR" sz="1300" dirty="0" smtClean="0">
                <a:solidFill>
                  <a:schemeClr val="accent1"/>
                </a:solidFill>
                <a:latin typeface="Calibri" panose="020F0502020204030204" pitchFamily="34" charset="0"/>
                <a:cs typeface="Calibri" panose="020F0502020204030204" pitchFamily="34" charset="0"/>
              </a:rPr>
            </a:br>
            <a:r>
              <a:rPr lang="en-GB" sz="1100" dirty="0">
                <a:latin typeface="Calibri" panose="020F0502020204030204" pitchFamily="34" charset="0"/>
                <a:cs typeface="Calibri" panose="020F0502020204030204" pitchFamily="34" charset="0"/>
              </a:rPr>
              <a:t/>
            </a:r>
            <a:br>
              <a:rPr lang="en-GB" sz="1100" dirty="0">
                <a:latin typeface="Calibri" panose="020F0502020204030204" pitchFamily="34" charset="0"/>
                <a:cs typeface="Calibri" panose="020F0502020204030204" pitchFamily="34" charset="0"/>
              </a:rPr>
            </a:br>
            <a:r>
              <a:rPr lang="el-GR" sz="1100" dirty="0" smtClean="0">
                <a:latin typeface="Calibri" panose="020F0502020204030204" pitchFamily="34" charset="0"/>
                <a:cs typeface="Calibri" panose="020F0502020204030204" pitchFamily="34" charset="0"/>
              </a:rPr>
              <a:t>Είναι ανθρώπινο να μας παρακινούν τα κίνητρά ή η απουσία αυτών. Συχνά όταν επιθυμούμε να κινητοποιήσουμε τον εαυτό μας ή τους γύρω μας, επηρεαζόμαστε από εξωγενείς παράγοντες όπως (ανταμοιβές, ποινές, πίεση κτλ.).</a:t>
            </a:r>
            <a:r>
              <a:rPr lang="el-GR" sz="1100"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Αν όμως επιθυμείτε να δημιουργήσετε ισχυρά κίνητρα που θα διαρκέσουν, θα πρέπει να αποκτήσετε το κατάλληλο περιβάλλον που θα ευνοεί τα εσωτερικά κίνητρα. Ας δούμε πως μπορεί να γίνει αυτό.</a:t>
            </a:r>
            <a:r>
              <a:rPr lang="en-GB" sz="1100" dirty="0" smtClean="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
            </a:r>
            <a:br>
              <a:rPr lang="el-GR" sz="1100" dirty="0" smtClean="0">
                <a:latin typeface="Calibri" panose="020F0502020204030204" pitchFamily="34" charset="0"/>
                <a:cs typeface="Calibri" panose="020F0502020204030204" pitchFamily="34" charset="0"/>
              </a:rPr>
            </a:br>
            <a:r>
              <a:rPr lang="el-GR" sz="1100" dirty="0" smtClean="0">
                <a:solidFill>
                  <a:schemeClr val="accent1"/>
                </a:solidFill>
                <a:latin typeface="Calibri" panose="020F0502020204030204" pitchFamily="34" charset="0"/>
                <a:cs typeface="Calibri" panose="020F0502020204030204" pitchFamily="34" charset="0"/>
              </a:rPr>
              <a:t>Πρόκληση</a:t>
            </a:r>
            <a:r>
              <a:rPr lang="en-GB" sz="1100" dirty="0">
                <a:latin typeface="Calibri" panose="020F0502020204030204" pitchFamily="34" charset="0"/>
                <a:cs typeface="Calibri" panose="020F0502020204030204" pitchFamily="34" charset="0"/>
              </a:rPr>
              <a:t/>
            </a:r>
            <a:br>
              <a:rPr lang="en-GB" sz="1100" dirty="0">
                <a:latin typeface="Calibri" panose="020F0502020204030204" pitchFamily="34" charset="0"/>
                <a:cs typeface="Calibri" panose="020F0502020204030204" pitchFamily="34" charset="0"/>
              </a:rPr>
            </a:br>
            <a:r>
              <a:rPr lang="el-GR" sz="1100" dirty="0" smtClean="0">
                <a:latin typeface="Calibri" panose="020F0502020204030204" pitchFamily="34" charset="0"/>
                <a:cs typeface="Calibri" panose="020F0502020204030204" pitchFamily="34" charset="0"/>
              </a:rPr>
              <a:t>Παρακινούμαστε πιο εύκολα όταν προσπαθούμε να πετύχουμε στόχους που έχουν σημασία για εμάς και η επίτευξή τους απαιτεί έναν βαθμό δυσκολίας</a:t>
            </a:r>
            <a:r>
              <a:rPr lang="en-GB" sz="1100" dirty="0" smtClean="0">
                <a:latin typeface="Calibri" panose="020F0502020204030204" pitchFamily="34" charset="0"/>
                <a:cs typeface="Calibri" panose="020F0502020204030204" pitchFamily="34" charset="0"/>
              </a:rPr>
              <a:t>.</a:t>
            </a:r>
            <a:r>
              <a:rPr lang="en-GB" sz="1100" dirty="0">
                <a:latin typeface="Calibri" panose="020F0502020204030204" pitchFamily="34" charset="0"/>
                <a:cs typeface="Calibri" panose="020F0502020204030204" pitchFamily="34" charset="0"/>
              </a:rPr>
              <a:t/>
            </a:r>
            <a:br>
              <a:rPr lang="en-GB" sz="1100" dirty="0">
                <a:latin typeface="Calibri" panose="020F0502020204030204" pitchFamily="34" charset="0"/>
                <a:cs typeface="Calibri" panose="020F0502020204030204" pitchFamily="34" charset="0"/>
              </a:rPr>
            </a:br>
            <a:r>
              <a:rPr lang="el-GR" sz="1100" dirty="0" smtClean="0">
                <a:solidFill>
                  <a:srgbClr val="FFB600"/>
                </a:solidFill>
                <a:latin typeface="Calibri" panose="020F0502020204030204" pitchFamily="34" charset="0"/>
                <a:cs typeface="Calibri" panose="020F0502020204030204" pitchFamily="34" charset="0"/>
              </a:rPr>
              <a:t>Περιέργεια</a:t>
            </a:r>
            <a:r>
              <a:rPr lang="en-GB" sz="1100" dirty="0">
                <a:latin typeface="Calibri" panose="020F0502020204030204" pitchFamily="34" charset="0"/>
                <a:cs typeface="Calibri" panose="020F0502020204030204" pitchFamily="34" charset="0"/>
              </a:rPr>
              <a:t/>
            </a:r>
            <a:br>
              <a:rPr lang="en-GB" sz="1100" dirty="0">
                <a:latin typeface="Calibri" panose="020F0502020204030204" pitchFamily="34" charset="0"/>
                <a:cs typeface="Calibri" panose="020F0502020204030204" pitchFamily="34" charset="0"/>
              </a:rPr>
            </a:br>
            <a:r>
              <a:rPr lang="el-GR" sz="1100" dirty="0" smtClean="0">
                <a:latin typeface="Calibri" panose="020F0502020204030204" pitchFamily="34" charset="0"/>
                <a:cs typeface="Calibri" panose="020F0502020204030204" pitchFamily="34" charset="0"/>
              </a:rPr>
              <a:t>Όταν κάτι στο φυσικό περιβάλλον μας κινεί το ενδιαφέρον, ή όταν υπάρχει ασυμφωνία μεταξύ των διαθέσιμων και πιθανών δεξιοτήτων</a:t>
            </a:r>
            <a:r>
              <a:rPr lang="en-GB" sz="1100" dirty="0" smtClean="0">
                <a:latin typeface="Calibri" panose="020F0502020204030204" pitchFamily="34" charset="0"/>
                <a:cs typeface="Calibri" panose="020F0502020204030204" pitchFamily="34" charset="0"/>
              </a:rPr>
              <a:t>.</a:t>
            </a:r>
            <a:r>
              <a:rPr lang="en-GB" sz="1100" dirty="0">
                <a:latin typeface="Calibri" panose="020F0502020204030204" pitchFamily="34" charset="0"/>
                <a:cs typeface="Calibri" panose="020F0502020204030204" pitchFamily="34" charset="0"/>
              </a:rPr>
              <a:t/>
            </a:r>
            <a:br>
              <a:rPr lang="en-GB" sz="1100" dirty="0">
                <a:latin typeface="Calibri" panose="020F0502020204030204" pitchFamily="34" charset="0"/>
                <a:cs typeface="Calibri" panose="020F0502020204030204" pitchFamily="34" charset="0"/>
              </a:rPr>
            </a:br>
            <a:r>
              <a:rPr lang="el-GR" sz="1100" dirty="0" smtClean="0">
                <a:solidFill>
                  <a:schemeClr val="accent1"/>
                </a:solidFill>
                <a:latin typeface="Calibri" panose="020F0502020204030204" pitchFamily="34" charset="0"/>
                <a:cs typeface="Calibri" panose="020F0502020204030204" pitchFamily="34" charset="0"/>
              </a:rPr>
              <a:t>Έλεγχος</a:t>
            </a:r>
            <a:r>
              <a:rPr lang="en-GB" sz="1100" dirty="0">
                <a:latin typeface="Calibri" panose="020F0502020204030204" pitchFamily="34" charset="0"/>
                <a:cs typeface="Calibri" panose="020F0502020204030204" pitchFamily="34" charset="0"/>
              </a:rPr>
              <a:t/>
            </a:r>
            <a:br>
              <a:rPr lang="en-GB" sz="1100" dirty="0">
                <a:latin typeface="Calibri" panose="020F0502020204030204" pitchFamily="34" charset="0"/>
                <a:cs typeface="Calibri" panose="020F0502020204030204" pitchFamily="34" charset="0"/>
              </a:rPr>
            </a:br>
            <a:r>
              <a:rPr lang="el-GR" sz="1100" dirty="0" smtClean="0">
                <a:latin typeface="Calibri" panose="020F0502020204030204" pitchFamily="34" charset="0"/>
                <a:cs typeface="Calibri" panose="020F0502020204030204" pitchFamily="34" charset="0"/>
              </a:rPr>
              <a:t>Έχουμε την τάση να θέλουμε να διατηρούμε τον έλεγχο σε όλους τους τομείς της ζωής μας</a:t>
            </a:r>
            <a:r>
              <a:rPr lang="en-GB" sz="1100" dirty="0" smtClean="0">
                <a:latin typeface="Calibri" panose="020F0502020204030204" pitchFamily="34" charset="0"/>
                <a:cs typeface="Calibri" panose="020F0502020204030204" pitchFamily="34" charset="0"/>
              </a:rPr>
              <a:t>.</a:t>
            </a:r>
            <a:r>
              <a:rPr lang="en-GB" sz="1100" dirty="0">
                <a:latin typeface="Calibri" panose="020F0502020204030204" pitchFamily="34" charset="0"/>
                <a:cs typeface="Calibri" panose="020F0502020204030204" pitchFamily="34" charset="0"/>
              </a:rPr>
              <a:t/>
            </a:r>
            <a:br>
              <a:rPr lang="en-GB" sz="1100" dirty="0">
                <a:latin typeface="Calibri" panose="020F0502020204030204" pitchFamily="34" charset="0"/>
                <a:cs typeface="Calibri" panose="020F0502020204030204" pitchFamily="34" charset="0"/>
              </a:rPr>
            </a:br>
            <a:r>
              <a:rPr lang="el-GR" sz="1100" dirty="0" smtClean="0">
                <a:solidFill>
                  <a:schemeClr val="accent1"/>
                </a:solidFill>
                <a:latin typeface="Calibri" panose="020F0502020204030204" pitchFamily="34" charset="0"/>
                <a:cs typeface="Calibri" panose="020F0502020204030204" pitchFamily="34" charset="0"/>
              </a:rPr>
              <a:t>Φαντασία</a:t>
            </a:r>
            <a:r>
              <a:rPr lang="en-GB" sz="1100" dirty="0">
                <a:latin typeface="Calibri" panose="020F0502020204030204" pitchFamily="34" charset="0"/>
                <a:cs typeface="Calibri" panose="020F0502020204030204" pitchFamily="34" charset="0"/>
              </a:rPr>
              <a:t/>
            </a:r>
            <a:br>
              <a:rPr lang="en-GB" sz="1100" dirty="0">
                <a:latin typeface="Calibri" panose="020F0502020204030204" pitchFamily="34" charset="0"/>
                <a:cs typeface="Calibri" panose="020F0502020204030204" pitchFamily="34" charset="0"/>
              </a:rPr>
            </a:br>
            <a:r>
              <a:rPr lang="el-GR" sz="1100" dirty="0" smtClean="0">
                <a:latin typeface="Calibri" panose="020F0502020204030204" pitchFamily="34" charset="0"/>
                <a:cs typeface="Calibri" panose="020F0502020204030204" pitchFamily="34" charset="0"/>
              </a:rPr>
              <a:t>Χρησιμοποιούμε τη φαντασία μας, ώστε να κινητοποιηθεί έπειτα και η συμπεριφορά μας</a:t>
            </a:r>
            <a:r>
              <a:rPr lang="en-GB" sz="1100" dirty="0" smtClean="0">
                <a:latin typeface="Calibri" panose="020F0502020204030204" pitchFamily="34" charset="0"/>
                <a:cs typeface="Calibri" panose="020F0502020204030204" pitchFamily="34" charset="0"/>
              </a:rPr>
              <a:t>.</a:t>
            </a:r>
            <a:r>
              <a:rPr lang="en-GB" sz="1100" dirty="0">
                <a:latin typeface="Calibri" panose="020F0502020204030204" pitchFamily="34" charset="0"/>
                <a:cs typeface="Calibri" panose="020F0502020204030204" pitchFamily="34" charset="0"/>
              </a:rPr>
              <a:t/>
            </a:r>
            <a:br>
              <a:rPr lang="en-GB" sz="1100" dirty="0">
                <a:latin typeface="Calibri" panose="020F0502020204030204" pitchFamily="34" charset="0"/>
                <a:cs typeface="Calibri" panose="020F0502020204030204" pitchFamily="34" charset="0"/>
              </a:rPr>
            </a:br>
            <a:r>
              <a:rPr lang="el-GR" sz="1100" dirty="0" smtClean="0">
                <a:solidFill>
                  <a:schemeClr val="accent1"/>
                </a:solidFill>
                <a:latin typeface="Calibri" panose="020F0502020204030204" pitchFamily="34" charset="0"/>
                <a:cs typeface="Calibri" panose="020F0502020204030204" pitchFamily="34" charset="0"/>
              </a:rPr>
              <a:t>Ανταγωνισμός</a:t>
            </a:r>
            <a:r>
              <a:rPr lang="en-GB" sz="1100" dirty="0">
                <a:latin typeface="Calibri" panose="020F0502020204030204" pitchFamily="34" charset="0"/>
                <a:cs typeface="Calibri" panose="020F0502020204030204" pitchFamily="34" charset="0"/>
              </a:rPr>
              <a:t/>
            </a:r>
            <a:br>
              <a:rPr lang="en-GB" sz="1100" dirty="0">
                <a:latin typeface="Calibri" panose="020F0502020204030204" pitchFamily="34" charset="0"/>
                <a:cs typeface="Calibri" panose="020F0502020204030204" pitchFamily="34" charset="0"/>
              </a:rPr>
            </a:br>
            <a:r>
              <a:rPr lang="el-GR" sz="1100" dirty="0" smtClean="0">
                <a:latin typeface="Calibri" panose="020F0502020204030204" pitchFamily="34" charset="0"/>
                <a:cs typeface="Calibri" panose="020F0502020204030204" pitchFamily="34" charset="0"/>
              </a:rPr>
              <a:t>Νιώθουμε καλύτερα όταν συγκρίνουμε τη δική μας </a:t>
            </a:r>
            <a:r>
              <a:rPr lang="el-GR" sz="1100" dirty="0">
                <a:latin typeface="Calibri" panose="020F0502020204030204" pitchFamily="34" charset="0"/>
                <a:cs typeface="Calibri" panose="020F0502020204030204" pitchFamily="34" charset="0"/>
              </a:rPr>
              <a:t>απόδοση πιο ευνοϊκά </a:t>
            </a:r>
            <a:r>
              <a:rPr lang="el-GR" sz="1100" dirty="0" smtClean="0">
                <a:latin typeface="Calibri" panose="020F0502020204030204" pitchFamily="34" charset="0"/>
                <a:cs typeface="Calibri" panose="020F0502020204030204" pitchFamily="34" charset="0"/>
              </a:rPr>
              <a:t>έναντι των άλλων</a:t>
            </a:r>
            <a:r>
              <a:rPr lang="en-GB" sz="1100" dirty="0" smtClean="0">
                <a:latin typeface="Calibri" panose="020F0502020204030204" pitchFamily="34" charset="0"/>
                <a:cs typeface="Calibri" panose="020F0502020204030204" pitchFamily="34" charset="0"/>
              </a:rPr>
              <a:t>.</a:t>
            </a:r>
            <a:r>
              <a:rPr lang="en-GB" sz="1100" dirty="0">
                <a:latin typeface="Calibri" panose="020F0502020204030204" pitchFamily="34" charset="0"/>
                <a:cs typeface="Calibri" panose="020F0502020204030204" pitchFamily="34" charset="0"/>
              </a:rPr>
              <a:t/>
            </a:r>
            <a:br>
              <a:rPr lang="en-GB" sz="1100" dirty="0">
                <a:latin typeface="Calibri" panose="020F0502020204030204" pitchFamily="34" charset="0"/>
                <a:cs typeface="Calibri" panose="020F0502020204030204" pitchFamily="34" charset="0"/>
              </a:rPr>
            </a:br>
            <a:r>
              <a:rPr lang="el-GR" sz="1100" dirty="0" smtClean="0">
                <a:solidFill>
                  <a:schemeClr val="accent1"/>
                </a:solidFill>
                <a:latin typeface="Calibri" panose="020F0502020204030204" pitchFamily="34" charset="0"/>
                <a:cs typeface="Calibri" panose="020F0502020204030204" pitchFamily="34" charset="0"/>
              </a:rPr>
              <a:t>Συνεργασία</a:t>
            </a:r>
            <a:r>
              <a:rPr lang="en-GB" sz="1100" dirty="0">
                <a:latin typeface="Calibri" panose="020F0502020204030204" pitchFamily="34" charset="0"/>
                <a:cs typeface="Calibri" panose="020F0502020204030204" pitchFamily="34" charset="0"/>
              </a:rPr>
              <a:t/>
            </a:r>
            <a:br>
              <a:rPr lang="en-GB" sz="1100" dirty="0">
                <a:latin typeface="Calibri" panose="020F0502020204030204" pitchFamily="34" charset="0"/>
                <a:cs typeface="Calibri" panose="020F0502020204030204" pitchFamily="34" charset="0"/>
              </a:rPr>
            </a:br>
            <a:r>
              <a:rPr lang="el-GR" sz="1100" dirty="0" smtClean="0">
                <a:latin typeface="Calibri" panose="020F0502020204030204" pitchFamily="34" charset="0"/>
                <a:cs typeface="Calibri" panose="020F0502020204030204" pitchFamily="34" charset="0"/>
              </a:rPr>
              <a:t>Νιώθουμε ικανοποίηση όταν βοηθάμε ο ένας τον άλλον, με σκοπό να επιτευχθούν οι στόχοι μας</a:t>
            </a:r>
            <a:r>
              <a:rPr lang="en-GB" sz="1100" dirty="0" smtClean="0">
                <a:latin typeface="Calibri" panose="020F0502020204030204" pitchFamily="34" charset="0"/>
                <a:cs typeface="Calibri" panose="020F0502020204030204" pitchFamily="34" charset="0"/>
              </a:rPr>
              <a:t>.</a:t>
            </a:r>
            <a:r>
              <a:rPr lang="en-GB" sz="1100" dirty="0">
                <a:latin typeface="Calibri" panose="020F0502020204030204" pitchFamily="34" charset="0"/>
                <a:cs typeface="Calibri" panose="020F0502020204030204" pitchFamily="34" charset="0"/>
              </a:rPr>
              <a:t/>
            </a:r>
            <a:br>
              <a:rPr lang="en-GB" sz="1100" dirty="0">
                <a:latin typeface="Calibri" panose="020F0502020204030204" pitchFamily="34" charset="0"/>
                <a:cs typeface="Calibri" panose="020F0502020204030204" pitchFamily="34" charset="0"/>
              </a:rPr>
            </a:br>
            <a:r>
              <a:rPr lang="el-GR" sz="1100" dirty="0" smtClean="0">
                <a:solidFill>
                  <a:schemeClr val="accent1"/>
                </a:solidFill>
                <a:latin typeface="Calibri" panose="020F0502020204030204" pitchFamily="34" charset="0"/>
                <a:cs typeface="Calibri" panose="020F0502020204030204" pitchFamily="34" charset="0"/>
              </a:rPr>
              <a:t>Αναγνώριση</a:t>
            </a:r>
            <a:r>
              <a:rPr lang="en-GB" sz="1100" dirty="0">
                <a:latin typeface="Calibri" panose="020F0502020204030204" pitchFamily="34" charset="0"/>
                <a:cs typeface="Calibri" panose="020F0502020204030204" pitchFamily="34" charset="0"/>
              </a:rPr>
              <a:t/>
            </a:r>
            <a:br>
              <a:rPr lang="en-GB" sz="1100" dirty="0">
                <a:latin typeface="Calibri" panose="020F0502020204030204" pitchFamily="34" charset="0"/>
                <a:cs typeface="Calibri" panose="020F0502020204030204" pitchFamily="34" charset="0"/>
              </a:rPr>
            </a:br>
            <a:r>
              <a:rPr lang="el-GR" sz="1100" dirty="0" smtClean="0">
                <a:latin typeface="Calibri" panose="020F0502020204030204" pitchFamily="34" charset="0"/>
                <a:cs typeface="Calibri" panose="020F0502020204030204" pitchFamily="34" charset="0"/>
              </a:rPr>
              <a:t>Χαιρόμαστε όταν οι άλλοι αναγνωρίζουν τις επιτυχίες και όσα έχουμε καταφέρει</a:t>
            </a:r>
            <a:r>
              <a:rPr lang="en-GB" sz="1100" dirty="0" smtClean="0"/>
              <a:t>.</a:t>
            </a:r>
            <a:endParaRPr sz="1100" dirty="0">
              <a:solidFill>
                <a:srgbClr val="666666"/>
              </a:solidFill>
            </a:endParaRPr>
          </a:p>
        </p:txBody>
      </p:sp>
      <p:sp>
        <p:nvSpPr>
          <p:cNvPr id="147" name="Google Shape;147;p7"/>
          <p:cNvSpPr/>
          <p:nvPr/>
        </p:nvSpPr>
        <p:spPr>
          <a:xfrm>
            <a:off x="5655752" y="4324619"/>
            <a:ext cx="302839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1400" b="0" i="0" u="none" strike="noStrike" cap="none" dirty="0" smtClean="0">
                <a:solidFill>
                  <a:schemeClr val="dk1"/>
                </a:solidFill>
                <a:latin typeface="+mn-lt"/>
                <a:ea typeface="Raleway Thin"/>
                <a:cs typeface="Raleway Thin"/>
                <a:sym typeface="Raleway Thin"/>
              </a:rPr>
              <a:t>Ιεραρχία των αναγκών του </a:t>
            </a:r>
            <a:r>
              <a:rPr lang="en-GB" sz="1400" b="0" i="0" u="none" strike="noStrike" cap="none" dirty="0" smtClean="0">
                <a:solidFill>
                  <a:schemeClr val="dk1"/>
                </a:solidFill>
                <a:latin typeface="+mn-lt"/>
                <a:ea typeface="Raleway Thin"/>
                <a:cs typeface="Raleway Thin"/>
                <a:sym typeface="Raleway Thin"/>
              </a:rPr>
              <a:t>Maslow </a:t>
            </a:r>
            <a:r>
              <a:rPr lang="en-GB" sz="1400" b="0" i="0" u="none" strike="noStrike" cap="none" dirty="0">
                <a:solidFill>
                  <a:schemeClr val="dk1"/>
                </a:solidFill>
                <a:latin typeface="Raleway Thin"/>
                <a:ea typeface="Raleway Thin"/>
                <a:cs typeface="Raleway Thin"/>
                <a:sym typeface="Raleway Thin"/>
              </a:rPr>
              <a:t>(1954)</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TotalTime>
  <Words>2070</Words>
  <Application>Microsoft Office PowerPoint</Application>
  <PresentationFormat>On-screen Show (16:9)</PresentationFormat>
  <Paragraphs>215</Paragraphs>
  <Slides>27</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Libre Franklin</vt:lpstr>
      <vt:lpstr>Raleway ExtraLight</vt:lpstr>
      <vt:lpstr>Raleway Light</vt:lpstr>
      <vt:lpstr>Raleway Medium</vt:lpstr>
      <vt:lpstr>Raleway</vt:lpstr>
      <vt:lpstr>Raleway Thin</vt:lpstr>
      <vt:lpstr>Calibri</vt:lpstr>
      <vt:lpstr>Arial</vt:lpstr>
      <vt:lpstr>Noto Sans Symbols</vt:lpstr>
      <vt:lpstr>Olivia template</vt:lpstr>
      <vt:lpstr>Olivia template</vt:lpstr>
      <vt:lpstr>Εκπαιδευτικό πρόγραμμα για γυναίκες Κοινωνικές Δεξιότητες</vt:lpstr>
      <vt:lpstr>PowerPoint Presentation</vt:lpstr>
      <vt:lpstr>PowerPoint Presentation</vt:lpstr>
      <vt:lpstr>M7: Κίνητρα και προσωπική ενδυνάμωση</vt:lpstr>
      <vt:lpstr>Όταν ολοκληρώσετε αυτή την ενότητα,  θα είστε σε θέση να:</vt:lpstr>
      <vt:lpstr>Θεωρίες κινήτρων</vt:lpstr>
      <vt:lpstr>Τι γνωρίζετε σχετικά με:  τα Κίνητρα και την Προσωπική Ενδυνάμωση?</vt:lpstr>
      <vt:lpstr>PowerPoint Presentation</vt:lpstr>
      <vt:lpstr>Η Δύναμη των  Ενδογενών Κινήτρων  Είναι ανθρώπινο να μας παρακινούν τα κίνητρά ή η απουσία αυτών. Συχνά όταν επιθυμούμε να κινητοποιήσουμε τον εαυτό μας ή τους γύρω μας, επηρεαζόμαστε από εξωγενείς παράγοντες όπως (ανταμοιβές, ποινές, πίεση κτλ.). Αν όμως επιθυμείτε να δημιουργήσετε ισχυρά κίνητρα που θα διαρκέσουν, θα πρέπει να αποκτήσετε το κατάλληλο περιβάλλον που θα ευνοεί τα εσωτερικά κίνητρα. Ας δούμε πως μπορεί να γίνει αυτό.  Πρόκληση Παρακινούμαστε πιο εύκολα όταν προσπαθούμε να πετύχουμε στόχους που έχουν σημασία για εμάς και η επίτευξή τους απαιτεί έναν βαθμό δυσκολίας. Περιέργεια Όταν κάτι στο φυσικό περιβάλλον μας κινεί το ενδιαφέρον, ή όταν υπάρχει ασυμφωνία μεταξύ των διαθέσιμων και πιθανών δεξιοτήτων. Έλεγχος Έχουμε την τάση να θέλουμε να διατηρούμε τον έλεγχο σε όλους τους τομείς της ζωής μας. Φαντασία Χρησιμοποιούμε τη φαντασία μας, ώστε να κινητοποιηθεί έπειτα και η συμπεριφορά μας. Ανταγωνισμός Νιώθουμε καλύτερα όταν συγκρίνουμε τη δική μας απόδοση πιο ευνοϊκά έναντι των άλλων. Συνεργασία Νιώθουμε ικανοποίηση όταν βοηθάμε ο ένας τον άλλον, με σκοπό να επιτευχθούν οι στόχοι μας. Αναγνώριση Χαιρόμαστε όταν οι άλλοι αναγνωρίζουν τις επιτυχίες και όσα έχουμε καταφέρει.</vt:lpstr>
      <vt:lpstr>Πως να αυξήσετε τα κίνητρά σας? Μέσω της κατανόησης και αναγνώρισης  των επιτυχημένων  στρατηγικών που θα σας κινητοποιήσουν να πετύχετε τους στόχους σας. </vt:lpstr>
      <vt:lpstr>Θεωρίες κινήτρων</vt:lpstr>
      <vt:lpstr>Αυτοεκτίμηση vs  Αυτοπεποίθηση</vt:lpstr>
      <vt:lpstr>Τι γνωρίζετε σχετικά με την  ΑΥΤΟΕΚΤΙΜΗΣΗ:   </vt:lpstr>
      <vt:lpstr>PowerPoint Presentation</vt:lpstr>
      <vt:lpstr>PowerPoint Presentation</vt:lpstr>
      <vt:lpstr>Βρείτε τα εσωτερικά σας κίνητρα!</vt:lpstr>
      <vt:lpstr>Αυτοεκτίμηση vs Αυτοπεποίθηση</vt:lpstr>
      <vt:lpstr>Προληπτική Μάθηση</vt:lpstr>
      <vt:lpstr>Τι γνωρίζετε σχετικά με την : Προληπτική Μάθηση</vt:lpstr>
      <vt:lpstr>PowerPoint Presentation</vt:lpstr>
      <vt:lpstr>PowerPoint Presentation</vt:lpstr>
      <vt:lpstr>Γιατί είναι σημαντικό να βελτιωθεί η προληπτική μάθηση Η ενεργητικότητα στην εργασία διευκολύνει την ετοιμότητα και την αυτοπεποίθηση για την ανάληψη του έργου μιας αναμενόμενης κατάστασης. Εννοείται πως δεν μπορούμε να προβλέψουμε το μέλλον, αλλά μπορούμε να λάβουμε τα κατάλληλα μέτρα για να αποφευχθούν ανεπιθύμητες καταστάσεις στο μέλλον.</vt:lpstr>
      <vt:lpstr>Πρόληψη vs Αντίδραση</vt:lpstr>
      <vt:lpstr>Αν θέλετε να μάθετε περισσότερα για αυτή την ενότητα:</vt:lpstr>
      <vt:lpstr>PowerPoint Presentation</vt:lpstr>
      <vt:lpstr>Θέστε έναν καινούριο στόχο  και ολοκληρώστε μια ακόμη ενότητα!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Εκπαιδευτικό Πρόγραμμα για γυναίκες Soft skills</dc:title>
  <dc:creator>celia.tavares</dc:creator>
  <cp:lastModifiedBy>user</cp:lastModifiedBy>
  <cp:revision>99</cp:revision>
  <dcterms:modified xsi:type="dcterms:W3CDTF">2023-03-08T20:50:17Z</dcterms:modified>
</cp:coreProperties>
</file>