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Raleway ExtraBold"/>
      <p:bold r:id="rId40"/>
      <p:boldItalic r:id="rId41"/>
    </p:embeddedFont>
    <p:embeddedFont>
      <p:font typeface="Raleway Thin"/>
      <p:regular r:id="rId42"/>
      <p:bold r:id="rId43"/>
      <p:italic r:id="rId44"/>
      <p:boldItalic r:id="rId45"/>
    </p:embeddedFont>
    <p:embeddedFont>
      <p:font typeface="Raleway Light"/>
      <p:regular r:id="rId46"/>
      <p:bold r:id="rId47"/>
      <p:italic r:id="rId48"/>
      <p:boldItalic r:id="rId49"/>
    </p:embeddedFont>
    <p:embeddedFont>
      <p:font typeface="Raleway Medium"/>
      <p:regular r:id="rId50"/>
      <p:bold r:id="rId51"/>
      <p:italic r:id="rId52"/>
      <p:boldItalic r:id="rId53"/>
    </p:embeddedFont>
    <p:embeddedFont>
      <p:font typeface="Raleway ExtraLight"/>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gm5aG7eJu6pto5EZN60YhdIh2w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51DF4F-55D9-4700-B9D8-79FB26E29E93}">
  <a:tblStyle styleId="{C751DF4F-55D9-4700-B9D8-79FB26E29E93}"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ExtraBold-bold.fntdata"/><Relationship Id="rId42" Type="http://schemas.openxmlformats.org/officeDocument/2006/relationships/font" Target="fonts/RalewayThin-regular.fntdata"/><Relationship Id="rId41" Type="http://schemas.openxmlformats.org/officeDocument/2006/relationships/font" Target="fonts/RalewayExtraBold-boldItalic.fntdata"/><Relationship Id="rId44" Type="http://schemas.openxmlformats.org/officeDocument/2006/relationships/font" Target="fonts/RalewayThin-italic.fntdata"/><Relationship Id="rId43" Type="http://schemas.openxmlformats.org/officeDocument/2006/relationships/font" Target="fonts/RalewayThin-bold.fntdata"/><Relationship Id="rId46" Type="http://schemas.openxmlformats.org/officeDocument/2006/relationships/font" Target="fonts/RalewayLight-regular.fntdata"/><Relationship Id="rId45" Type="http://schemas.openxmlformats.org/officeDocument/2006/relationships/font" Target="fonts/RalewayThin-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Light-italic.fntdata"/><Relationship Id="rId47" Type="http://schemas.openxmlformats.org/officeDocument/2006/relationships/font" Target="fonts/RalewayLight-bold.fntdata"/><Relationship Id="rId49" Type="http://schemas.openxmlformats.org/officeDocument/2006/relationships/font" Target="fonts/Raleway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5.xml"/><Relationship Id="rId55" Type="http://schemas.openxmlformats.org/officeDocument/2006/relationships/font" Target="fonts/RalewayExtraLight-bold.fntdata"/><Relationship Id="rId10" Type="http://schemas.openxmlformats.org/officeDocument/2006/relationships/slide" Target="slides/slide4.xml"/><Relationship Id="rId54" Type="http://schemas.openxmlformats.org/officeDocument/2006/relationships/font" Target="fonts/RalewayExtraLight-regular.fntdata"/><Relationship Id="rId13" Type="http://schemas.openxmlformats.org/officeDocument/2006/relationships/slide" Target="slides/slide7.xml"/><Relationship Id="rId57" Type="http://schemas.openxmlformats.org/officeDocument/2006/relationships/font" Target="fonts/RalewayExtraLight-boldItalic.fntdata"/><Relationship Id="rId12" Type="http://schemas.openxmlformats.org/officeDocument/2006/relationships/slide" Target="slides/slide6.xml"/><Relationship Id="rId56" Type="http://schemas.openxmlformats.org/officeDocument/2006/relationships/font" Target="fonts/RalewayExtraLight-italic.fntdata"/><Relationship Id="rId15" Type="http://schemas.openxmlformats.org/officeDocument/2006/relationships/slide" Target="slides/slide9.xml"/><Relationship Id="rId59" Type="http://schemas.openxmlformats.org/officeDocument/2006/relationships/font" Target="fonts/OpenSans-bold.fntdata"/><Relationship Id="rId14" Type="http://schemas.openxmlformats.org/officeDocument/2006/relationships/slide" Target="slides/slide8.xml"/><Relationship Id="rId58" Type="http://schemas.openxmlformats.org/officeDocument/2006/relationships/font" Target="fonts/Open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Anything’s possible if you’ve got enough nerve.” –J.K. Rowling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US"/>
              <a:t>Insert here a quote related to the module topic</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1Text Slide">
  <p:cSld name="_1Text Slide">
    <p:spTree>
      <p:nvGrpSpPr>
        <p:cNvPr id="56" name="Shape 56"/>
        <p:cNvGrpSpPr/>
        <p:nvPr/>
      </p:nvGrpSpPr>
      <p:grpSpPr>
        <a:xfrm>
          <a:off x="0" y="0"/>
          <a:ext cx="0" cy="0"/>
          <a:chOff x="0" y="0"/>
          <a:chExt cx="0" cy="0"/>
        </a:xfrm>
      </p:grpSpPr>
      <p:sp>
        <p:nvSpPr>
          <p:cNvPr id="57" name="Google Shape;57;p43"/>
          <p:cNvSpPr/>
          <p:nvPr/>
        </p:nvSpPr>
        <p:spPr>
          <a:xfrm>
            <a:off x="0" y="453578"/>
            <a:ext cx="77395" cy="608710"/>
          </a:xfrm>
          <a:prstGeom prst="rect">
            <a:avLst/>
          </a:prstGeom>
          <a:solidFill>
            <a:srgbClr val="D3D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pic>
        <p:nvPicPr>
          <p:cNvPr id="58" name="Google Shape;58;p43"/>
          <p:cNvPicPr preferRelativeResize="0"/>
          <p:nvPr/>
        </p:nvPicPr>
        <p:blipFill rotWithShape="1">
          <a:blip r:embed="rId2">
            <a:alphaModFix/>
          </a:blip>
          <a:srcRect b="0" l="0" r="0" t="0"/>
          <a:stretch/>
        </p:blipFill>
        <p:spPr>
          <a:xfrm rot="-5400000">
            <a:off x="4311935" y="365501"/>
            <a:ext cx="520131" cy="9144000"/>
          </a:xfrm>
          <a:prstGeom prst="rect">
            <a:avLst/>
          </a:prstGeom>
          <a:noFill/>
          <a:ln>
            <a:noFill/>
          </a:ln>
        </p:spPr>
      </p:pic>
      <p:pic>
        <p:nvPicPr>
          <p:cNvPr descr="Picture 2" id="59" name="Google Shape;59;p43"/>
          <p:cNvPicPr preferRelativeResize="0"/>
          <p:nvPr/>
        </p:nvPicPr>
        <p:blipFill rotWithShape="1">
          <a:blip r:embed="rId3">
            <a:alphaModFix/>
          </a:blip>
          <a:srcRect b="0" l="0" r="0" t="0"/>
          <a:stretch/>
        </p:blipFill>
        <p:spPr>
          <a:xfrm>
            <a:off x="8742631" y="98786"/>
            <a:ext cx="247408" cy="2203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64" name="Shape 64"/>
        <p:cNvGrpSpPr/>
        <p:nvPr/>
      </p:nvGrpSpPr>
      <p:grpSpPr>
        <a:xfrm>
          <a:off x="0" y="0"/>
          <a:ext cx="0" cy="0"/>
          <a:chOff x="0" y="0"/>
          <a:chExt cx="0" cy="0"/>
        </a:xfrm>
      </p:grpSpPr>
      <p:sp>
        <p:nvSpPr>
          <p:cNvPr id="65" name="Google Shape;65;p35"/>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66" name="Google Shape;66;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67" name="Google Shape;67;p35"/>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68" name="Google Shape;68;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69" name="Shape 69"/>
        <p:cNvGrpSpPr/>
        <p:nvPr/>
      </p:nvGrpSpPr>
      <p:grpSpPr>
        <a:xfrm>
          <a:off x="0" y="0"/>
          <a:ext cx="0" cy="0"/>
          <a:chOff x="0" y="0"/>
          <a:chExt cx="0" cy="0"/>
        </a:xfrm>
      </p:grpSpPr>
      <p:sp>
        <p:nvSpPr>
          <p:cNvPr id="70" name="Google Shape;70;p4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71" name="Google Shape;71;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72" name="Google Shape;72;p4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73" name="Google Shape;73;p4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6"/>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6"/>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7"/>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7"/>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7"/>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5" name="Google Shape;35;p4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4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37" name="Shape 37"/>
        <p:cNvGrpSpPr/>
        <p:nvPr/>
      </p:nvGrpSpPr>
      <p:grpSpPr>
        <a:xfrm>
          <a:off x="0" y="0"/>
          <a:ext cx="0" cy="0"/>
          <a:chOff x="0" y="0"/>
          <a:chExt cx="0" cy="0"/>
        </a:xfrm>
      </p:grpSpPr>
      <p:sp>
        <p:nvSpPr>
          <p:cNvPr id="38" name="Google Shape;38;p34"/>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4"/>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41" name="Google Shape;41;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42" name="Shape 42"/>
        <p:cNvGrpSpPr/>
        <p:nvPr/>
      </p:nvGrpSpPr>
      <p:grpSpPr>
        <a:xfrm>
          <a:off x="0" y="0"/>
          <a:ext cx="0" cy="0"/>
          <a:chOff x="0" y="0"/>
          <a:chExt cx="0" cy="0"/>
        </a:xfrm>
      </p:grpSpPr>
      <p:sp>
        <p:nvSpPr>
          <p:cNvPr id="43" name="Google Shape;43;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Slide">
  <p:cSld name="3_Text Slide">
    <p:spTree>
      <p:nvGrpSpPr>
        <p:cNvPr id="47" name="Shape 47"/>
        <p:cNvGrpSpPr/>
        <p:nvPr/>
      </p:nvGrpSpPr>
      <p:grpSpPr>
        <a:xfrm>
          <a:off x="0" y="0"/>
          <a:ext cx="0" cy="0"/>
          <a:chOff x="0" y="0"/>
          <a:chExt cx="0" cy="0"/>
        </a:xfrm>
      </p:grpSpPr>
      <p:sp>
        <p:nvSpPr>
          <p:cNvPr id="48" name="Google Shape;48;p42"/>
          <p:cNvSpPr/>
          <p:nvPr/>
        </p:nvSpPr>
        <p:spPr>
          <a:xfrm>
            <a:off x="0" y="453578"/>
            <a:ext cx="77395" cy="608710"/>
          </a:xfrm>
          <a:prstGeom prst="rect">
            <a:avLst/>
          </a:prstGeom>
          <a:solidFill>
            <a:srgbClr val="D3D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grpSp>
        <p:nvGrpSpPr>
          <p:cNvPr id="49" name="Google Shape;49;p42"/>
          <p:cNvGrpSpPr/>
          <p:nvPr/>
        </p:nvGrpSpPr>
        <p:grpSpPr>
          <a:xfrm flipH="1" rot="5400000">
            <a:off x="-695387" y="4060064"/>
            <a:ext cx="2038349" cy="2166872"/>
            <a:chOff x="7785102" y="1568449"/>
            <a:chExt cx="2717799" cy="2603500"/>
          </a:xfrm>
        </p:grpSpPr>
        <p:sp>
          <p:nvSpPr>
            <p:cNvPr id="50" name="Google Shape;50;p42"/>
            <p:cNvSpPr/>
            <p:nvPr/>
          </p:nvSpPr>
          <p:spPr>
            <a:xfrm>
              <a:off x="7785102" y="1568449"/>
              <a:ext cx="2603500" cy="2603500"/>
            </a:xfrm>
            <a:prstGeom prst="ellipse">
              <a:avLst/>
            </a:prstGeom>
            <a:noFill/>
            <a:ln cap="flat" cmpd="sng" w="9525">
              <a:solidFill>
                <a:srgbClr val="4C4C4C"/>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sp>
          <p:nvSpPr>
            <p:cNvPr id="51" name="Google Shape;51;p42"/>
            <p:cNvSpPr/>
            <p:nvPr/>
          </p:nvSpPr>
          <p:spPr>
            <a:xfrm>
              <a:off x="10238836" y="1780116"/>
              <a:ext cx="186009" cy="186009"/>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sp>
          <p:nvSpPr>
            <p:cNvPr id="52" name="Google Shape;52;p42"/>
            <p:cNvSpPr/>
            <p:nvPr/>
          </p:nvSpPr>
          <p:spPr>
            <a:xfrm>
              <a:off x="10432512" y="2003686"/>
              <a:ext cx="70389" cy="70389"/>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sp>
          <p:nvSpPr>
            <p:cNvPr id="53" name="Google Shape;53;p42"/>
            <p:cNvSpPr/>
            <p:nvPr/>
          </p:nvSpPr>
          <p:spPr>
            <a:xfrm>
              <a:off x="10226526" y="2021418"/>
              <a:ext cx="105314" cy="105314"/>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sp>
          <p:nvSpPr>
            <p:cNvPr id="54" name="Google Shape;54;p42"/>
            <p:cNvSpPr/>
            <p:nvPr/>
          </p:nvSpPr>
          <p:spPr>
            <a:xfrm>
              <a:off x="9704116" y="1684867"/>
              <a:ext cx="430484" cy="430484"/>
            </a:xfrm>
            <a:prstGeom prst="ellipse">
              <a:avLst/>
            </a:prstGeom>
            <a:solidFill>
              <a:srgbClr val="EC22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26"/>
                <a:buFont typeface="Arial"/>
                <a:buNone/>
              </a:pPr>
              <a:r>
                <a:t/>
              </a:r>
              <a:endParaRPr b="0" i="0" sz="2126" u="none" cap="none" strike="noStrike">
                <a:solidFill>
                  <a:schemeClr val="lt1"/>
                </a:solidFill>
                <a:latin typeface="Open Sans"/>
                <a:ea typeface="Open Sans"/>
                <a:cs typeface="Open Sans"/>
                <a:sym typeface="Open Sans"/>
              </a:endParaRPr>
            </a:p>
          </p:txBody>
        </p:sp>
      </p:grpSp>
      <p:pic>
        <p:nvPicPr>
          <p:cNvPr descr="Picture 2" id="55" name="Google Shape;55;p42"/>
          <p:cNvPicPr preferRelativeResize="0"/>
          <p:nvPr/>
        </p:nvPicPr>
        <p:blipFill rotWithShape="1">
          <a:blip r:embed="rId2">
            <a:alphaModFix/>
          </a:blip>
          <a:srcRect b="0" l="0" r="0" t="0"/>
          <a:stretch/>
        </p:blipFill>
        <p:spPr>
          <a:xfrm>
            <a:off x="8742631" y="98786"/>
            <a:ext cx="247408" cy="2203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60" name="Shape 60"/>
        <p:cNvGrpSpPr/>
        <p:nvPr/>
      </p:nvGrpSpPr>
      <p:grpSpPr>
        <a:xfrm>
          <a:off x="0" y="0"/>
          <a:ext cx="0" cy="0"/>
          <a:chOff x="0" y="0"/>
          <a:chExt cx="0" cy="0"/>
        </a:xfrm>
      </p:grpSpPr>
      <p:sp>
        <p:nvSpPr>
          <p:cNvPr id="61" name="Google Shape;61;p33"/>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62" name="Google Shape;62;p33"/>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63" name="Google Shape;63;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yjYrxcGSWX4" TargetMode="External"/><Relationship Id="rId4" Type="http://schemas.openxmlformats.org/officeDocument/2006/relationships/hyperlink" Target="https://www.nytimes.com/guides/year-of-living-better/how-to-be-creativ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Q7chxarBJ98" TargetMode="External"/><Relationship Id="rId4" Type="http://schemas.openxmlformats.org/officeDocument/2006/relationships/hyperlink" Target="https://www.youtube.com/watch?v=Mtjatz9r-V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5hENFA3CJUY" TargetMode="External"/><Relationship Id="rId4" Type="http://schemas.openxmlformats.org/officeDocument/2006/relationships/hyperlink" Target="https://www.indeed.com/career-advice/career-development/characteristics-of-culture-of-innov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jp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77" name="Shape 77"/>
        <p:cNvGrpSpPr/>
        <p:nvPr/>
      </p:nvGrpSpPr>
      <p:grpSpPr>
        <a:xfrm>
          <a:off x="0" y="0"/>
          <a:ext cx="0" cy="0"/>
          <a:chOff x="0" y="0"/>
          <a:chExt cx="0" cy="0"/>
        </a:xfrm>
      </p:grpSpPr>
      <p:sp>
        <p:nvSpPr>
          <p:cNvPr id="78" name="Google Shape;78;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US" sz="4000"/>
              <a:t>Pro</a:t>
            </a:r>
            <a:r>
              <a:rPr lang="en-US" sz="4000">
                <a:solidFill>
                  <a:schemeClr val="lt1"/>
                </a:solidFill>
              </a:rPr>
              <a:t>gram de formare pentru femei</a:t>
            </a:r>
            <a:br>
              <a:rPr lang="en-US" sz="4000">
                <a:solidFill>
                  <a:schemeClr val="lt1"/>
                </a:solidFill>
              </a:rPr>
            </a:br>
            <a:r>
              <a:rPr b="1" lang="en-US" sz="4000">
                <a:solidFill>
                  <a:srgbClr val="981C22"/>
                </a:solidFill>
              </a:rPr>
              <a:t>Mentalitatea digitală</a:t>
            </a:r>
            <a:endParaRPr b="1" sz="4000">
              <a:solidFill>
                <a:srgbClr val="981C22"/>
              </a:solidFill>
            </a:endParaRPr>
          </a:p>
        </p:txBody>
      </p:sp>
      <p:pic>
        <p:nvPicPr>
          <p:cNvPr id="79" name="Google Shape;79;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30 Cercuri</a:t>
            </a:r>
            <a:br>
              <a:rPr b="1" lang="en-US" sz="1600">
                <a:solidFill>
                  <a:srgbClr val="0A8C6D"/>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motiva participanții să gândească creativ și ieșit din cutie.</a:t>
            </a:r>
            <a:endParaRPr sz="1200">
              <a:latin typeface="Raleway Light"/>
              <a:ea typeface="Raleway Light"/>
              <a:cs typeface="Raleway Light"/>
              <a:sym typeface="Raleway Light"/>
            </a:endParaRPr>
          </a:p>
        </p:txBody>
      </p:sp>
      <p:sp>
        <p:nvSpPr>
          <p:cNvPr id="144" name="Google Shape;144;p10"/>
          <p:cNvSpPr txBox="1"/>
          <p:nvPr>
            <p:ph idx="1" type="body"/>
          </p:nvPr>
        </p:nvSpPr>
        <p:spPr>
          <a:xfrm>
            <a:off x="921999" y="1864242"/>
            <a:ext cx="5129665" cy="284491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t/>
            </a:r>
            <a:endParaRPr b="1"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a:t>
            </a:r>
            <a:r>
              <a:rPr lang="en-US" sz="1100">
                <a:latin typeface="Raleway Light"/>
                <a:ea typeface="Raleway Light"/>
                <a:cs typeface="Raleway Light"/>
                <a:sym typeface="Raleway Light"/>
              </a:rPr>
              <a:t> În grupuri de câte 3-4, luați o foaie de hârtie și un creion și desenați 30 de cercuri, distanțate uniform și aproximativ de aceeași dimensiune.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Folosind doar cercurile de pe hârtie, creați cât mai multe desene diferite. Încercați să gândiți creativ și să nu vă lăsați limitat de formele sau  obiectele obișnuite pe care le-ar putea reprezenta cercurile.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Împărtășește-ți desenele cu restul grupului.</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0A8C6D"/>
                </a:highlight>
                <a:latin typeface="Raleway Light"/>
                <a:ea typeface="Raleway Light"/>
                <a:cs typeface="Raleway Light"/>
                <a:sym typeface="Raleway Light"/>
              </a:rPr>
              <a:t>TIME  </a:t>
            </a:r>
            <a:r>
              <a:rPr lang="en-US"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145" name="Google Shape;145;p10"/>
          <p:cNvGrpSpPr/>
          <p:nvPr/>
        </p:nvGrpSpPr>
        <p:grpSpPr>
          <a:xfrm>
            <a:off x="7964732" y="329097"/>
            <a:ext cx="977040" cy="722852"/>
            <a:chOff x="5255200" y="3006475"/>
            <a:chExt cx="511700" cy="378575"/>
          </a:xfrm>
        </p:grpSpPr>
        <p:sp>
          <p:nvSpPr>
            <p:cNvPr id="146" name="Google Shape;146;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7" name="Google Shape;147;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Deblocarea creativității</a:t>
            </a:r>
            <a:endParaRPr b="1" sz="1200">
              <a:solidFill>
                <a:srgbClr val="0A8C6D"/>
              </a:solidFill>
              <a:latin typeface="Raleway Light"/>
              <a:ea typeface="Raleway Light"/>
              <a:cs typeface="Raleway Light"/>
              <a:sym typeface="Raleway Light"/>
            </a:endParaRPr>
          </a:p>
        </p:txBody>
      </p:sp>
      <p:sp>
        <p:nvSpPr>
          <p:cNvPr id="153" name="Google Shape;153;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None/>
            </a:pPr>
            <a:r>
              <a:rPr lang="en-US" sz="1100">
                <a:solidFill>
                  <a:schemeClr val="dk1"/>
                </a:solidFill>
                <a:latin typeface="Raleway Light"/>
                <a:ea typeface="Raleway Light"/>
                <a:cs typeface="Raleway Light"/>
                <a:sym typeface="Raleway Light"/>
              </a:rPr>
              <a:t>Notați următoarele solicitări:</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definiți creativitatea?</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Vă puteți gândi la o perioadă în care ați fost deosebit de creativ? Care era situația?</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abordați în prezent problemele și generați idei noi?</a:t>
            </a:r>
            <a:endParaRPr sz="1100">
              <a:solidFill>
                <a:schemeClr val="dk1"/>
              </a:solidFill>
              <a:latin typeface="Raleway Light"/>
              <a:ea typeface="Raleway Light"/>
              <a:cs typeface="Raleway Light"/>
              <a:sym typeface="Raleway Light"/>
            </a:endParaRPr>
          </a:p>
        </p:txBody>
      </p:sp>
      <p:sp>
        <p:nvSpPr>
          <p:cNvPr id="154" name="Google Shape;154;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Stabiliți un obiectiv personal pentru a încorpora creativitatea în viața de zi cu zi, profesională și personală.</a:t>
            </a:r>
            <a:endParaRPr sz="1100">
              <a:solidFill>
                <a:schemeClr val="dk1"/>
              </a:solidFill>
              <a:latin typeface="Raleway Light"/>
              <a:ea typeface="Raleway Light"/>
              <a:cs typeface="Raleway Light"/>
              <a:sym typeface="Raleway Light"/>
            </a:endParaRPr>
          </a:p>
        </p:txBody>
      </p:sp>
      <p:grpSp>
        <p:nvGrpSpPr>
          <p:cNvPr id="155" name="Google Shape;155;p11"/>
          <p:cNvGrpSpPr/>
          <p:nvPr/>
        </p:nvGrpSpPr>
        <p:grpSpPr>
          <a:xfrm>
            <a:off x="7964732" y="329097"/>
            <a:ext cx="977040" cy="722852"/>
            <a:chOff x="5255200" y="3006475"/>
            <a:chExt cx="511700" cy="378575"/>
          </a:xfrm>
        </p:grpSpPr>
        <p:sp>
          <p:nvSpPr>
            <p:cNvPr id="156" name="Google Shape;156;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7" name="Google Shape;157;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158" name="Google Shape;158;p11"/>
          <p:cNvSpPr/>
          <p:nvPr/>
        </p:nvSpPr>
        <p:spPr>
          <a:xfrm>
            <a:off x="2286000" y="1986975"/>
            <a:ext cx="4572000" cy="261610"/>
          </a:xfrm>
          <a:prstGeom prst="rect">
            <a:avLst/>
          </a:prstGeom>
          <a:noFill/>
          <a:ln>
            <a:noFill/>
          </a:ln>
        </p:spPr>
        <p:txBody>
          <a:bodyPr anchorCtr="0" anchor="t" bIns="45700" lIns="91425" spcFirstLastPara="1" rIns="91425" wrap="square" tIns="45700">
            <a:spAutoFit/>
          </a:bodyPr>
          <a:lstStyle/>
          <a:p>
            <a:pPr indent="-101600" lvl="0" marL="171450" marR="0" rtl="0" algn="l">
              <a:lnSpc>
                <a:spcPct val="100000"/>
              </a:lnSpc>
              <a:spcBef>
                <a:spcPts val="0"/>
              </a:spcBef>
              <a:spcAft>
                <a:spcPts val="0"/>
              </a:spcAft>
              <a:buClr>
                <a:srgbClr val="0A8C6D"/>
              </a:buClr>
              <a:buSzPts val="1100"/>
              <a:buFont typeface="Noto Sans Symbols"/>
              <a:buNone/>
            </a:pPr>
            <a:r>
              <a:t/>
            </a:r>
            <a:endParaRPr b="0" i="0" sz="1100" u="none" cap="none" strike="noStrike">
              <a:solidFill>
                <a:schemeClr val="dk1"/>
              </a:solidFill>
              <a:latin typeface="Raleway Light"/>
              <a:ea typeface="Raleway Light"/>
              <a:cs typeface="Raleway Light"/>
              <a:sym typeface="Raleway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922001" y="474921"/>
            <a:ext cx="6866100" cy="10517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164" name="Google Shape;164;p12"/>
          <p:cNvSpPr txBox="1"/>
          <p:nvPr>
            <p:ph idx="1" type="body"/>
          </p:nvPr>
        </p:nvSpPr>
        <p:spPr>
          <a:xfrm>
            <a:off x="922000" y="1963478"/>
            <a:ext cx="7567175" cy="1991393"/>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O modalitate puternică de a-ți elibera creativitatea naturală | Tim Harford:</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https://www.youtube.com/watch?v=yjYrxcGSWX4</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Cum să fii creativ:</a:t>
            </a:r>
            <a:br>
              <a:rPr b="1" lang="en-US" sz="1300">
                <a:solidFill>
                  <a:srgbClr val="0A8C6D"/>
                </a:solidFill>
                <a:latin typeface="Raleway Light"/>
                <a:ea typeface="Raleway Light"/>
                <a:cs typeface="Raleway Light"/>
                <a:sym typeface="Raleway Light"/>
              </a:rPr>
            </a:br>
            <a:r>
              <a:rPr lang="en-US" sz="1300" u="sng">
                <a:solidFill>
                  <a:schemeClr val="hlink"/>
                </a:solidFill>
                <a:latin typeface="Raleway Light"/>
                <a:ea typeface="Raleway Light"/>
                <a:cs typeface="Raleway Light"/>
                <a:sym typeface="Raleway Light"/>
                <a:hlinkClick r:id="rId4"/>
              </a:rPr>
              <a:t>https://www.nytimes.com/guides/year-of-living-better/how-to-be-creative</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165" name="Google Shape;165;p12"/>
          <p:cNvGrpSpPr/>
          <p:nvPr/>
        </p:nvGrpSpPr>
        <p:grpSpPr>
          <a:xfrm>
            <a:off x="8089119" y="319162"/>
            <a:ext cx="728350" cy="743348"/>
            <a:chOff x="3955900" y="2984500"/>
            <a:chExt cx="414000" cy="422525"/>
          </a:xfrm>
        </p:grpSpPr>
        <p:sp>
          <p:nvSpPr>
            <p:cNvPr id="166" name="Google Shape;166;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7" name="Google Shape;167;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8" name="Google Shape;168;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72" name="Shape 172"/>
        <p:cNvGrpSpPr/>
        <p:nvPr/>
      </p:nvGrpSpPr>
      <p:grpSpPr>
        <a:xfrm>
          <a:off x="0" y="0"/>
          <a:ext cx="0" cy="0"/>
          <a:chOff x="0" y="0"/>
          <a:chExt cx="0" cy="0"/>
        </a:xfrm>
      </p:grpSpPr>
      <p:sp>
        <p:nvSpPr>
          <p:cNvPr id="173" name="Google Shape;173;p1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US">
                <a:solidFill>
                  <a:schemeClr val="lt1"/>
                </a:solidFill>
              </a:rPr>
              <a:t>Caseta de instrumente </a:t>
            </a:r>
            <a:r>
              <a:rPr b="1" lang="en-US"/>
              <a:t>pentru inovare </a:t>
            </a:r>
            <a:endParaRPr b="1">
              <a:solidFill>
                <a:schemeClr val="lt1"/>
              </a:solidFill>
            </a:endParaRPr>
          </a:p>
        </p:txBody>
      </p:sp>
      <p:pic>
        <p:nvPicPr>
          <p:cNvPr id="174" name="Google Shape;174;p13"/>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Inovația</a:t>
            </a:r>
            <a:endParaRPr sz="3600">
              <a:solidFill>
                <a:srgbClr val="0A8C6D"/>
              </a:solidFill>
              <a:latin typeface="Raleway ExtraLight"/>
              <a:ea typeface="Raleway ExtraLight"/>
              <a:cs typeface="Raleway ExtraLight"/>
              <a:sym typeface="Raleway ExtraLight"/>
            </a:endParaRPr>
          </a:p>
        </p:txBody>
      </p:sp>
      <p:sp>
        <p:nvSpPr>
          <p:cNvPr id="180" name="Google Shape;180;p14"/>
          <p:cNvSpPr txBox="1"/>
          <p:nvPr>
            <p:ph idx="1" type="body"/>
          </p:nvPr>
        </p:nvSpPr>
        <p:spPr>
          <a:xfrm>
            <a:off x="991274" y="1749176"/>
            <a:ext cx="7313482" cy="2366100"/>
          </a:xfrm>
          <a:prstGeom prst="rect">
            <a:avLst/>
          </a:prstGeom>
          <a:noFill/>
          <a:ln>
            <a:noFill/>
          </a:ln>
        </p:spPr>
        <p:txBody>
          <a:bodyPr anchorCtr="0" anchor="t" bIns="91425" lIns="91425" spcFirstLastPara="1" rIns="91425" wrap="square" tIns="91425">
            <a:noAutofit/>
          </a:bodyPr>
          <a:lstStyle/>
          <a:p>
            <a:pPr indent="-285750" lvl="0" marL="285750" rtl="0" algn="l">
              <a:lnSpc>
                <a:spcPct val="90000"/>
              </a:lnSpc>
              <a:spcBef>
                <a:spcPts val="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Inovația este motorul care conduce progresul oferind idei inovatoare și soluții </a:t>
            </a:r>
            <a:r>
              <a:rPr lang="en-US" sz="1400">
                <a:solidFill>
                  <a:srgbClr val="666666"/>
                </a:solidFill>
              </a:rPr>
              <a:t>practice</a:t>
            </a:r>
            <a:r>
              <a:rPr lang="en-US" sz="1400">
                <a:solidFill>
                  <a:srgbClr val="666666"/>
                </a:solidFill>
                <a:latin typeface="Raleway Thin"/>
                <a:ea typeface="Raleway Thin"/>
                <a:cs typeface="Raleway Thin"/>
                <a:sym typeface="Raleway Thin"/>
              </a:rPr>
              <a:t>. Pentru a defini inova</a:t>
            </a:r>
            <a:r>
              <a:rPr lang="en-US" sz="1400">
                <a:solidFill>
                  <a:srgbClr val="666666"/>
                </a:solidFill>
              </a:rPr>
              <a:t>ția </a:t>
            </a:r>
            <a:r>
              <a:rPr lang="en-US" sz="1400">
                <a:solidFill>
                  <a:srgbClr val="666666"/>
                </a:solidFill>
                <a:latin typeface="Raleway Thin"/>
                <a:ea typeface="Raleway Thin"/>
                <a:cs typeface="Raleway Thin"/>
                <a:sym typeface="Raleway Thin"/>
              </a:rPr>
              <a:t> </a:t>
            </a:r>
            <a:r>
              <a:rPr lang="en-US" sz="1400">
                <a:solidFill>
                  <a:srgbClr val="666666"/>
                </a:solidFill>
              </a:rPr>
              <a:t>î</a:t>
            </a:r>
            <a:r>
              <a:rPr lang="en-US" sz="1400">
                <a:solidFill>
                  <a:srgbClr val="666666"/>
                </a:solidFill>
                <a:latin typeface="Raleway Thin"/>
                <a:ea typeface="Raleway Thin"/>
                <a:cs typeface="Raleway Thin"/>
                <a:sym typeface="Raleway Thin"/>
              </a:rPr>
              <a:t>n termeni de afaceri, trebuie să ne schimbăm perspectiva și concentrarea. </a:t>
            </a:r>
            <a:endParaRPr sz="1400">
              <a:solidFill>
                <a:srgbClr val="666666"/>
              </a:solidFill>
              <a:latin typeface="Raleway Thin"/>
              <a:ea typeface="Raleway Thin"/>
              <a:cs typeface="Raleway Thin"/>
              <a:sym typeface="Raleway Thin"/>
            </a:endParaRPr>
          </a:p>
          <a:p>
            <a:pPr indent="-285750" lvl="0" marL="285750" rtl="0" algn="l">
              <a:lnSpc>
                <a:spcPct val="9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Mai exact, atunci când ne referim la inovație în lumea afacerilor, ne referim la introducerea a ceva nou care creează valoare, fie că este un produs sau un serviciu nou, un model de afaceri sau un proces.</a:t>
            </a:r>
            <a:r>
              <a:rPr lang="en-US" sz="1400">
                <a:solidFill>
                  <a:schemeClr val="dk1"/>
                </a:solidFill>
                <a:latin typeface="Calibri"/>
                <a:ea typeface="Calibri"/>
                <a:cs typeface="Calibri"/>
                <a:sym typeface="Calibri"/>
              </a:rPr>
              <a:t> </a:t>
            </a:r>
            <a:endParaRPr sz="1400"/>
          </a:p>
        </p:txBody>
      </p:sp>
      <p:sp>
        <p:nvSpPr>
          <p:cNvPr id="181" name="Google Shape;181;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grpSp>
        <p:nvGrpSpPr>
          <p:cNvPr id="182" name="Google Shape;182;p14"/>
          <p:cNvGrpSpPr/>
          <p:nvPr/>
        </p:nvGrpSpPr>
        <p:grpSpPr>
          <a:xfrm>
            <a:off x="1968315" y="2750598"/>
            <a:ext cx="5359400" cy="1914525"/>
            <a:chOff x="2612580" y="4081900"/>
            <a:chExt cx="7012325" cy="2813400"/>
          </a:xfrm>
        </p:grpSpPr>
        <p:sp>
          <p:nvSpPr>
            <p:cNvPr id="183" name="Google Shape;183;p14"/>
            <p:cNvSpPr/>
            <p:nvPr/>
          </p:nvSpPr>
          <p:spPr>
            <a:xfrm>
              <a:off x="3031505" y="4081900"/>
              <a:ext cx="6593400" cy="2813400"/>
            </a:xfrm>
            <a:prstGeom prst="rightArrow">
              <a:avLst>
                <a:gd fmla="val 16992" name="adj1"/>
                <a:gd fmla="val 50000" name="adj2"/>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14"/>
            <p:cNvSpPr/>
            <p:nvPr/>
          </p:nvSpPr>
          <p:spPr>
            <a:xfrm>
              <a:off x="2612580"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Raleway Thin"/>
                  <a:ea typeface="Raleway Thin"/>
                  <a:cs typeface="Raleway Thin"/>
                  <a:sym typeface="Raleway Thin"/>
                </a:rPr>
                <a:t>DESCOPERI</a:t>
              </a:r>
              <a:endParaRPr b="0" i="0" sz="1400" u="none" cap="none" strike="noStrike">
                <a:solidFill>
                  <a:srgbClr val="000000"/>
                </a:solidFill>
                <a:latin typeface="Raleway Thin"/>
                <a:ea typeface="Raleway Thin"/>
                <a:cs typeface="Raleway Thin"/>
                <a:sym typeface="Raleway Thin"/>
              </a:endParaRPr>
            </a:p>
          </p:txBody>
        </p:sp>
        <p:sp>
          <p:nvSpPr>
            <p:cNvPr id="185" name="Google Shape;185;p14"/>
            <p:cNvSpPr/>
            <p:nvPr/>
          </p:nvSpPr>
          <p:spPr>
            <a:xfrm>
              <a:off x="4923993"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Raleway Thin"/>
                  <a:ea typeface="Raleway Thin"/>
                  <a:cs typeface="Raleway Thin"/>
                  <a:sym typeface="Raleway Thin"/>
                </a:rPr>
                <a:t>TEST</a:t>
              </a:r>
              <a:endParaRPr b="1" i="0" sz="1600" u="none" cap="none" strike="noStrike">
                <a:solidFill>
                  <a:srgbClr val="FFFFFF"/>
                </a:solidFill>
                <a:latin typeface="Raleway Thin"/>
                <a:ea typeface="Raleway Thin"/>
                <a:cs typeface="Raleway Thin"/>
                <a:sym typeface="Raleway Thin"/>
              </a:endParaRPr>
            </a:p>
          </p:txBody>
        </p:sp>
        <p:sp>
          <p:nvSpPr>
            <p:cNvPr id="186" name="Google Shape;186;p14"/>
            <p:cNvSpPr/>
            <p:nvPr/>
          </p:nvSpPr>
          <p:spPr>
            <a:xfrm>
              <a:off x="7235405"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Raleway Thin"/>
                  <a:ea typeface="Raleway Thin"/>
                  <a:cs typeface="Raleway Thin"/>
                  <a:sym typeface="Raleway Thin"/>
                </a:rPr>
                <a:t>LANSEZI</a:t>
              </a:r>
              <a:endParaRPr b="1" i="0" sz="1600" u="none" cap="none" strike="noStrike">
                <a:solidFill>
                  <a:srgbClr val="FFFFFF"/>
                </a:solidFill>
                <a:latin typeface="Raleway Thin"/>
                <a:ea typeface="Raleway Thin"/>
                <a:cs typeface="Raleway Thin"/>
                <a:sym typeface="Raleway Thi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739121" y="49276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Inovația</a:t>
            </a:r>
            <a:endParaRPr sz="3600">
              <a:solidFill>
                <a:srgbClr val="0A8C6D"/>
              </a:solidFill>
              <a:latin typeface="Raleway ExtraLight"/>
              <a:ea typeface="Raleway ExtraLight"/>
              <a:cs typeface="Raleway ExtraLight"/>
              <a:sym typeface="Raleway ExtraLight"/>
            </a:endParaRPr>
          </a:p>
        </p:txBody>
      </p:sp>
      <p:sp>
        <p:nvSpPr>
          <p:cNvPr id="192" name="Google Shape;192;p15"/>
          <p:cNvSpPr txBox="1"/>
          <p:nvPr>
            <p:ph idx="1" type="body"/>
          </p:nvPr>
        </p:nvSpPr>
        <p:spPr>
          <a:xfrm>
            <a:off x="814646" y="1471353"/>
            <a:ext cx="2524171" cy="3072207"/>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A8C6D"/>
              </a:buClr>
              <a:buSzPts val="1400"/>
              <a:buNone/>
            </a:pPr>
            <a:r>
              <a:rPr b="1" lang="en-US" sz="1200">
                <a:solidFill>
                  <a:srgbClr val="0A8C6D"/>
                </a:solidFill>
                <a:latin typeface="Raleway Thin"/>
                <a:ea typeface="Raleway Thin"/>
                <a:cs typeface="Raleway Thin"/>
                <a:sym typeface="Raleway Thin"/>
              </a:rPr>
              <a:t>Produse </a:t>
            </a:r>
            <a:r>
              <a:rPr b="1" lang="en-US" sz="1200">
                <a:solidFill>
                  <a:srgbClr val="0A8C6D"/>
                </a:solidFill>
              </a:rPr>
              <a:t>inovatoare </a:t>
            </a:r>
            <a:endParaRPr sz="1200"/>
          </a:p>
          <a:p>
            <a:pPr indent="0" lvl="0" marL="0" rtl="0" algn="l">
              <a:lnSpc>
                <a:spcPct val="90000"/>
              </a:lnSpc>
              <a:spcBef>
                <a:spcPts val="0"/>
              </a:spcBef>
              <a:spcAft>
                <a:spcPts val="0"/>
              </a:spcAft>
              <a:buClr>
                <a:srgbClr val="0A8C6D"/>
              </a:buClr>
              <a:buSzPts val="1400"/>
              <a:buNone/>
            </a:pPr>
            <a:r>
              <a:rPr lang="en-US" sz="1200">
                <a:solidFill>
                  <a:srgbClr val="666666"/>
                </a:solidFill>
                <a:latin typeface="Raleway Thin"/>
                <a:ea typeface="Raleway Thin"/>
                <a:cs typeface="Raleway Thin"/>
                <a:sym typeface="Raleway Thin"/>
              </a:rPr>
              <a:t> </a:t>
            </a:r>
            <a:endParaRPr/>
          </a:p>
          <a:p>
            <a:pPr indent="-285750" lvl="0" marL="285750" rtl="0" algn="l">
              <a:lnSpc>
                <a:spcPct val="90000"/>
              </a:lnSpc>
              <a:spcBef>
                <a:spcPts val="60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 iPodul, care a revolu</a:t>
            </a:r>
            <a:r>
              <a:rPr lang="en-US" sz="1200">
                <a:solidFill>
                  <a:srgbClr val="666666"/>
                </a:solidFill>
              </a:rPr>
              <a:t>ț</a:t>
            </a:r>
            <a:r>
              <a:rPr lang="en-US" sz="1200">
                <a:solidFill>
                  <a:srgbClr val="666666"/>
                </a:solidFill>
                <a:latin typeface="Raleway Thin"/>
                <a:ea typeface="Raleway Thin"/>
                <a:cs typeface="Raleway Thin"/>
                <a:sym typeface="Raleway Thin"/>
              </a:rPr>
              <a:t>ionat  modul în care oamenii ascultă muzică  oferind o alternativă </a:t>
            </a:r>
            <a:r>
              <a:rPr lang="en-US" sz="1200">
                <a:solidFill>
                  <a:srgbClr val="666666"/>
                </a:solidFill>
              </a:rPr>
              <a:t>digitală </a:t>
            </a:r>
            <a:r>
              <a:rPr lang="en-US" sz="1200">
                <a:solidFill>
                  <a:srgbClr val="666666"/>
                </a:solidFill>
                <a:latin typeface="Raleway Thin"/>
                <a:ea typeface="Raleway Thin"/>
                <a:cs typeface="Raleway Thin"/>
                <a:sym typeface="Raleway Thin"/>
              </a:rPr>
              <a:t>portabilă</a:t>
            </a:r>
            <a:r>
              <a:rPr lang="en-US" sz="1200">
                <a:solidFill>
                  <a:srgbClr val="666666"/>
                </a:solidFill>
              </a:rPr>
              <a:t> la</a:t>
            </a:r>
            <a:r>
              <a:rPr lang="en-US" sz="1200">
                <a:solidFill>
                  <a:srgbClr val="666666"/>
                </a:solidFill>
                <a:latin typeface="Raleway Thin"/>
                <a:ea typeface="Raleway Thin"/>
                <a:cs typeface="Raleway Thin"/>
                <a:sym typeface="Raleway Thin"/>
              </a:rPr>
              <a:t> CD-uri</a:t>
            </a:r>
            <a:endParaRPr/>
          </a:p>
          <a:p>
            <a:pPr indent="-285750" lvl="0" marL="285750" rtl="0" algn="l">
              <a:lnSpc>
                <a:spcPct val="90000"/>
              </a:lnSpc>
              <a:spcBef>
                <a:spcPts val="601"/>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Tesla Model S, care a depășit limitele </a:t>
            </a:r>
            <a:r>
              <a:rPr lang="en-US" sz="1200">
                <a:solidFill>
                  <a:srgbClr val="666666"/>
                </a:solidFill>
              </a:rPr>
              <a:t>designului și performanței vehiculelor electrice</a:t>
            </a:r>
            <a:endParaRPr/>
          </a:p>
          <a:p>
            <a:pPr indent="-285750" lvl="0" marL="285750" rtl="0" algn="l">
              <a:lnSpc>
                <a:spcPct val="90000"/>
              </a:lnSpc>
              <a:spcBef>
                <a:spcPts val="601"/>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Termostatul</a:t>
            </a:r>
            <a:r>
              <a:rPr lang="en-US" sz="1200">
                <a:solidFill>
                  <a:srgbClr val="666666"/>
                </a:solidFill>
              </a:rPr>
              <a:t> Nest,  </a:t>
            </a:r>
            <a:r>
              <a:rPr lang="en-US" sz="1200">
                <a:solidFill>
                  <a:srgbClr val="666666"/>
                </a:solidFill>
                <a:latin typeface="Raleway Thin"/>
                <a:ea typeface="Raleway Thin"/>
                <a:cs typeface="Raleway Thin"/>
                <a:sym typeface="Raleway Thin"/>
              </a:rPr>
              <a:t>care folosește tehnologia </a:t>
            </a:r>
            <a:r>
              <a:rPr lang="en-US" sz="1200">
                <a:solidFill>
                  <a:srgbClr val="666666"/>
                </a:solidFill>
              </a:rPr>
              <a:t>inteligentă </a:t>
            </a:r>
            <a:r>
              <a:rPr lang="en-US" sz="1200">
                <a:solidFill>
                  <a:srgbClr val="666666"/>
                </a:solidFill>
                <a:latin typeface="Raleway Thin"/>
                <a:ea typeface="Raleway Thin"/>
                <a:cs typeface="Raleway Thin"/>
                <a:sym typeface="Raleway Thin"/>
              </a:rPr>
              <a:t>pentru a afla programul utilizatorului și pentru a regla temperatura în consecință</a:t>
            </a:r>
            <a:endParaRPr/>
          </a:p>
          <a:p>
            <a:pPr indent="0" lvl="0" marL="0" rtl="0" algn="l">
              <a:lnSpc>
                <a:spcPct val="90000"/>
              </a:lnSpc>
              <a:spcBef>
                <a:spcPts val="0"/>
              </a:spcBef>
              <a:spcAft>
                <a:spcPts val="0"/>
              </a:spcAft>
              <a:buClr>
                <a:srgbClr val="0A8C6D"/>
              </a:buClr>
              <a:buSzPts val="1400"/>
              <a:buNone/>
            </a:pPr>
            <a:r>
              <a:t/>
            </a:r>
            <a:endParaRPr sz="1200"/>
          </a:p>
        </p:txBody>
      </p:sp>
      <p:sp>
        <p:nvSpPr>
          <p:cNvPr id="193" name="Google Shape;193;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194" name="Google Shape;194;p15"/>
          <p:cNvSpPr txBox="1"/>
          <p:nvPr/>
        </p:nvSpPr>
        <p:spPr>
          <a:xfrm>
            <a:off x="3471885" y="1473104"/>
            <a:ext cx="2575537" cy="3072207"/>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None/>
            </a:pPr>
            <a:r>
              <a:rPr b="1" i="0" lang="en-US" sz="1200" u="none" cap="none" strike="noStrike">
                <a:solidFill>
                  <a:srgbClr val="0A8C6D"/>
                </a:solidFill>
                <a:latin typeface="Raleway Thin"/>
                <a:ea typeface="Raleway Thin"/>
                <a:cs typeface="Raleway Thin"/>
                <a:sym typeface="Raleway Thin"/>
              </a:rPr>
              <a:t>Procese inovatoare</a:t>
            </a:r>
            <a:r>
              <a:rPr b="1" i="0" lang="en-US" sz="1200" u="none" cap="none" strike="noStrike">
                <a:solidFill>
                  <a:srgbClr val="0A8C6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A8C6D"/>
              </a:buClr>
              <a:buSzPts val="1400"/>
              <a:buFont typeface="Raleway Thin"/>
              <a:buNone/>
            </a:pPr>
            <a:r>
              <a:rPr b="0" i="0" lang="en-US" sz="1200" u="none" cap="none" strike="noStrike">
                <a:solidFill>
                  <a:srgbClr val="666666"/>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Sistemul de producție Toyota, care a introdus  conceptul de producție slabă și a fost adoptată pe care largă industria auto</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Platforme de educație online, care au făcut posibil ca oamenii să învețe de oriunde în lume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Telemedicina, care permite pacienților  să primească îngrijiri medicale de la distanță prin video conferință sau alte tehnologii</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A8C6D"/>
              </a:buClr>
              <a:buSzPts val="1400"/>
              <a:buFont typeface="Raleway Thin"/>
              <a:buNone/>
            </a:pPr>
            <a:r>
              <a:t/>
            </a:r>
            <a:endParaRPr b="0" i="0" sz="1200" u="none" cap="none" strike="noStrike">
              <a:solidFill>
                <a:schemeClr val="dk2"/>
              </a:solidFill>
              <a:latin typeface="Raleway Thin"/>
              <a:ea typeface="Raleway Thin"/>
              <a:cs typeface="Raleway Thin"/>
              <a:sym typeface="Raleway Thin"/>
            </a:endParaRPr>
          </a:p>
        </p:txBody>
      </p:sp>
      <p:sp>
        <p:nvSpPr>
          <p:cNvPr id="195" name="Google Shape;195;p15"/>
          <p:cNvSpPr txBox="1"/>
          <p:nvPr/>
        </p:nvSpPr>
        <p:spPr>
          <a:xfrm>
            <a:off x="6180490" y="1471353"/>
            <a:ext cx="2481372" cy="3075710"/>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A8C6D"/>
              </a:buClr>
              <a:buSzPts val="1400"/>
              <a:buFont typeface="Raleway Thin"/>
              <a:buNone/>
            </a:pPr>
            <a:r>
              <a:rPr b="1" i="0" lang="en-US" sz="1200" u="none" cap="none" strike="noStrike">
                <a:solidFill>
                  <a:srgbClr val="0A8C6D"/>
                </a:solidFill>
                <a:latin typeface="Raleway Thin"/>
                <a:ea typeface="Raleway Thin"/>
                <a:cs typeface="Raleway Thin"/>
                <a:sym typeface="Raleway Thin"/>
              </a:rPr>
              <a:t> Modele afaceri inovatoare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A8C6D"/>
              </a:buClr>
              <a:buSzPts val="1400"/>
              <a:buFont typeface="Raleway Thin"/>
              <a:buNone/>
            </a:pPr>
            <a:r>
              <a:rPr b="0" i="0" lang="en-US" sz="1200" u="none" cap="none" strike="noStrike">
                <a:solidFill>
                  <a:srgbClr val="666666"/>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Airbnb, care a creat o nouă o nouă modalitate prin care oamenii să câștige bani prin închirierea caselor sau apartamentelor</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Netflix, care a pertubat modelul tradițonal acasă oferind  streaming video la cerere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600"/>
              </a:spcBef>
              <a:spcAft>
                <a:spcPts val="0"/>
              </a:spcAft>
              <a:buClr>
                <a:srgbClr val="0A8C6D"/>
              </a:buClr>
              <a:buSzPts val="1400"/>
              <a:buFont typeface="Noto Sans Symbols"/>
              <a:buChar char="▪"/>
            </a:pPr>
            <a:r>
              <a:rPr b="0" i="0" lang="en-US" sz="1200" u="none" cap="none" strike="noStrike">
                <a:solidFill>
                  <a:srgbClr val="666666"/>
                </a:solidFill>
                <a:latin typeface="Raleway Thin"/>
                <a:ea typeface="Raleway Thin"/>
                <a:cs typeface="Raleway Thin"/>
                <a:sym typeface="Raleway Thin"/>
              </a:rPr>
              <a:t>PayPal, care a revoluționat modul în care oamenii efectuează plăți online, oferind o platformă sigură și ușor de utilizat</a:t>
            </a:r>
            <a:endParaRPr b="0" i="0" sz="1200" u="none" cap="none" strike="noStrike">
              <a:solidFill>
                <a:srgbClr val="666666"/>
              </a:solidFill>
              <a:latin typeface="Raleway Thin"/>
              <a:ea typeface="Raleway Thin"/>
              <a:cs typeface="Raleway Thin"/>
              <a:sym typeface="Raleway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764060" y="327817"/>
            <a:ext cx="6866100" cy="82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Trusa de instrumente pentru inovare</a:t>
            </a:r>
            <a:endParaRPr sz="3600">
              <a:solidFill>
                <a:srgbClr val="0A8C6D"/>
              </a:solidFill>
              <a:latin typeface="Raleway ExtraLight"/>
              <a:ea typeface="Raleway ExtraLight"/>
              <a:cs typeface="Raleway ExtraLight"/>
              <a:sym typeface="Raleway ExtraLight"/>
            </a:endParaRPr>
          </a:p>
        </p:txBody>
      </p:sp>
      <p:sp>
        <p:nvSpPr>
          <p:cNvPr id="201" name="Google Shape;201;p16"/>
          <p:cNvSpPr txBox="1"/>
          <p:nvPr>
            <p:ph idx="1" type="body"/>
          </p:nvPr>
        </p:nvSpPr>
        <p:spPr>
          <a:xfrm>
            <a:off x="1122219" y="2676699"/>
            <a:ext cx="4580628" cy="168796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1"/>
              </a:spcBef>
              <a:spcAft>
                <a:spcPts val="0"/>
              </a:spcAft>
              <a:buClr>
                <a:srgbClr val="0A8C6D"/>
              </a:buClr>
              <a:buSzPts val="1400"/>
              <a:buNone/>
            </a:pPr>
            <a:r>
              <a:t/>
            </a:r>
            <a:endParaRPr sz="1400">
              <a:solidFill>
                <a:schemeClr val="dk1"/>
              </a:solidFill>
              <a:latin typeface="Calibri"/>
              <a:ea typeface="Calibri"/>
              <a:cs typeface="Calibri"/>
              <a:sym typeface="Calibri"/>
            </a:endParaRPr>
          </a:p>
          <a:p>
            <a:pPr indent="-196850" lvl="0" marL="285750" rtl="0" algn="l">
              <a:lnSpc>
                <a:spcPct val="90000"/>
              </a:lnSpc>
              <a:spcBef>
                <a:spcPts val="601"/>
              </a:spcBef>
              <a:spcAft>
                <a:spcPts val="0"/>
              </a:spcAft>
              <a:buClr>
                <a:srgbClr val="0A8C6D"/>
              </a:buClr>
              <a:buSzPts val="1400"/>
              <a:buFont typeface="Noto Sans Symbols"/>
              <a:buNone/>
            </a:pPr>
            <a:r>
              <a:t/>
            </a:r>
            <a:endParaRPr sz="1400">
              <a:solidFill>
                <a:schemeClr val="dk1"/>
              </a:solidFill>
              <a:latin typeface="Calibri"/>
              <a:ea typeface="Calibri"/>
              <a:cs typeface="Calibri"/>
              <a:sym typeface="Calibri"/>
            </a:endParaRPr>
          </a:p>
        </p:txBody>
      </p:sp>
      <p:sp>
        <p:nvSpPr>
          <p:cNvPr id="202" name="Google Shape;202;p1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203" name="Google Shape;203;p16"/>
          <p:cNvSpPr/>
          <p:nvPr/>
        </p:nvSpPr>
        <p:spPr>
          <a:xfrm>
            <a:off x="764060" y="1275795"/>
            <a:ext cx="7371331" cy="40749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666666"/>
                </a:solidFill>
                <a:latin typeface="Raleway Thin"/>
                <a:ea typeface="Raleway Thin"/>
                <a:cs typeface="Raleway Thin"/>
                <a:sym typeface="Raleway Thin"/>
              </a:rPr>
              <a:t>Un set de instrumente de inovare este o colecție de metode, tehnici și instrumente care pot fi folosite pentru a genera idei noi și inovatoare. Aceste instrumente pot fi folosite în procesul de gândire de proiectare pentru a ajuta echipele să gândească creativ, să rezolve probleme  și să dezvolte noi produse, servicii sau procese. Câteva exemple de instrumente care pot fi incluse într-un set de instrumente de inovare sunt: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666666"/>
              </a:solidFill>
              <a:latin typeface="Raleway Thin"/>
              <a:ea typeface="Raleway Thin"/>
              <a:cs typeface="Raleway Thin"/>
              <a:sym typeface="Raleway Thin"/>
            </a:endParaRPr>
          </a:p>
          <a:p>
            <a:pPr indent="-285750" lvl="0" marL="285750" marR="0" rtl="0" algn="l">
              <a:lnSpc>
                <a:spcPct val="90000"/>
              </a:lnSpc>
              <a:spcBef>
                <a:spcPts val="0"/>
              </a:spcBef>
              <a:spcAft>
                <a:spcPts val="0"/>
              </a:spcAft>
              <a:buClr>
                <a:srgbClr val="0A8C6D"/>
              </a:buClr>
              <a:buSzPts val="1400"/>
              <a:buFont typeface="Noto Sans Symbols"/>
              <a:buChar char="▪"/>
            </a:pPr>
            <a:r>
              <a:rPr b="1" i="0" lang="en-US" sz="1200" u="none" cap="none" strike="noStrike">
                <a:solidFill>
                  <a:srgbClr val="0A8C6D"/>
                </a:solidFill>
                <a:latin typeface="Raleway Thin"/>
                <a:ea typeface="Raleway Thin"/>
                <a:cs typeface="Raleway Thin"/>
                <a:sym typeface="Raleway Thin"/>
              </a:rPr>
              <a:t>Brainstorming: </a:t>
            </a:r>
            <a:r>
              <a:rPr b="0" i="0" lang="en-US" sz="1200" u="none" cap="none" strike="noStrike">
                <a:solidFill>
                  <a:srgbClr val="666666"/>
                </a:solidFill>
                <a:latin typeface="Raleway Thin"/>
                <a:ea typeface="Raleway Thin"/>
                <a:cs typeface="Raleway Thin"/>
                <a:sym typeface="Raleway Thin"/>
              </a:rPr>
              <a:t>Aceasta este o tehnică de generare a unui număr mare de idei într-o perioadă scurtă de timp. Se poate face individual sau în grup și implică renunțarea la judecată și încurajarea ideilor sălbatice și creative.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rgbClr val="0A8C6D"/>
              </a:buClr>
              <a:buSzPts val="1400"/>
              <a:buFont typeface="Noto Sans Symbols"/>
              <a:buChar char="▪"/>
            </a:pPr>
            <a:r>
              <a:rPr b="1" i="0" lang="en-US" sz="1200" u="none" cap="none" strike="noStrike">
                <a:solidFill>
                  <a:srgbClr val="0A8C6D"/>
                </a:solidFill>
                <a:latin typeface="Raleway Thin"/>
                <a:ea typeface="Raleway Thin"/>
                <a:cs typeface="Raleway Thin"/>
                <a:sym typeface="Raleway Thin"/>
              </a:rPr>
              <a:t>SCAMPER:</a:t>
            </a:r>
            <a:r>
              <a:rPr b="0" i="0" lang="en-US" sz="1200" u="none" cap="none" strike="noStrike">
                <a:solidFill>
                  <a:srgbClr val="666666"/>
                </a:solidFill>
                <a:latin typeface="Raleway Thin"/>
                <a:ea typeface="Raleway Thin"/>
                <a:cs typeface="Raleway Thin"/>
                <a:sym typeface="Raleway Thin"/>
              </a:rPr>
              <a:t> Aceasta este o tehnică pentru a veni cu idei noi prin adresarea unei serii de întrebări despre un produs sau proces existent. Întrebările sunt: Înlocuire, Combină, Adaptare, Modificare, Dă o altă utilizare, Eliminare, Inversa.</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rgbClr val="0A8C6D"/>
              </a:buClr>
              <a:buSzPts val="1400"/>
              <a:buFont typeface="Noto Sans Symbols"/>
              <a:buChar char="▪"/>
            </a:pPr>
            <a:r>
              <a:rPr b="1" i="0" lang="en-US" sz="1200" u="none" cap="none" strike="noStrike">
                <a:solidFill>
                  <a:srgbClr val="0A8C6D"/>
                </a:solidFill>
                <a:latin typeface="Raleway Thin"/>
                <a:ea typeface="Raleway Thin"/>
                <a:cs typeface="Raleway Thin"/>
                <a:sym typeface="Raleway Thin"/>
              </a:rPr>
              <a:t>Gândirea laterală: </a:t>
            </a:r>
            <a:r>
              <a:rPr b="0" i="0" lang="en-US" sz="1200" u="none" cap="none" strike="noStrike">
                <a:solidFill>
                  <a:srgbClr val="666666"/>
                </a:solidFill>
                <a:latin typeface="Raleway Thin"/>
                <a:ea typeface="Raleway Thin"/>
                <a:cs typeface="Raleway Thin"/>
                <a:sym typeface="Raleway Thin"/>
              </a:rPr>
              <a:t>Acesta este un mod de gândire care implică abordarea problemelor din unghiuri neașteptate  și căutarea unor soluții neconvenționale. Este adesea folosit pentru a sparge blocurile creative și pentru a găsi noi moduri de</a:t>
            </a:r>
            <a:r>
              <a:rPr b="0" i="0" lang="en-US" sz="1400" u="none" cap="none" strike="noStrike">
                <a:solidFill>
                  <a:srgbClr val="666666"/>
                </a:solidFill>
                <a:latin typeface="Raleway Thin"/>
                <a:ea typeface="Raleway Thin"/>
                <a:cs typeface="Raleway Thin"/>
                <a:sym typeface="Raleway Thin"/>
              </a:rPr>
              <a:t> </a:t>
            </a:r>
            <a:r>
              <a:rPr b="0" i="0" lang="en-US" sz="1200" u="none" cap="none" strike="noStrike">
                <a:solidFill>
                  <a:srgbClr val="666666"/>
                </a:solidFill>
                <a:latin typeface="Raleway Thin"/>
                <a:ea typeface="Raleway Thin"/>
                <a:cs typeface="Raleway Thin"/>
                <a:sym typeface="Raleway Thin"/>
              </a:rPr>
              <a:t>gândire.</a:t>
            </a:r>
            <a:endParaRPr b="0" i="0" sz="12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rgbClr val="0A8C6D"/>
              </a:buClr>
              <a:buSzPts val="1400"/>
              <a:buFont typeface="Noto Sans Symbols"/>
              <a:buChar char="▪"/>
            </a:pPr>
            <a:r>
              <a:rPr b="1" i="0" lang="en-US" sz="1200" u="none" cap="none" strike="noStrike">
                <a:solidFill>
                  <a:srgbClr val="0A8C6D"/>
                </a:solidFill>
                <a:latin typeface="Raleway Thin"/>
                <a:ea typeface="Raleway Thin"/>
                <a:cs typeface="Raleway Thin"/>
                <a:sym typeface="Raleway Thin"/>
              </a:rPr>
              <a:t>Harta mentală: </a:t>
            </a:r>
            <a:r>
              <a:rPr b="0" i="0" lang="en-US" sz="1200" u="none" cap="none" strike="noStrike">
                <a:solidFill>
                  <a:srgbClr val="666666"/>
                </a:solidFill>
                <a:latin typeface="Raleway Thin"/>
                <a:ea typeface="Raleway Thin"/>
                <a:cs typeface="Raleway Thin"/>
                <a:sym typeface="Raleway Thin"/>
              </a:rPr>
              <a:t>Aceasta este o tehnică vizuală de brainstorming care implică crearea unei diagrame sau a unei hărți de idei și conexiuni. Vă poate ajuta să organizați  ideile  și să vedeți conexiuni care ar putea să nu fie imediat evidente..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rgbClr val="0A8C6D"/>
              </a:buClr>
              <a:buSzPts val="1400"/>
              <a:buFont typeface="Noto Sans Symbols"/>
              <a:buChar char="▪"/>
            </a:pPr>
            <a:r>
              <a:rPr b="1" i="0" lang="en-US" sz="1200" u="none" cap="none" strike="noStrike">
                <a:solidFill>
                  <a:srgbClr val="0A8C6D"/>
                </a:solidFill>
                <a:latin typeface="Raleway Thin"/>
                <a:ea typeface="Raleway Thin"/>
                <a:cs typeface="Raleway Thin"/>
                <a:sym typeface="Raleway Thin"/>
              </a:rPr>
              <a:t>Șase pălării de gândire: </a:t>
            </a:r>
            <a:r>
              <a:rPr b="0" i="0" lang="en-US" sz="1200" u="none" cap="none" strike="noStrike">
                <a:solidFill>
                  <a:srgbClr val="666666"/>
                </a:solidFill>
                <a:latin typeface="Raleway Thin"/>
                <a:ea typeface="Raleway Thin"/>
                <a:cs typeface="Raleway Thin"/>
                <a:sym typeface="Raleway Thin"/>
              </a:rPr>
              <a:t>Aceasta este o tehnică de abordare a problemelor din mai multe perspective. Implică folosirea a „șase" pălării diferite pentru a reprezenta diferite moduri de gândire: alb (factual)e, roșu (emoțional), negru (critic), galben (optimist), verde (creativ) și albastru(planificare).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66666"/>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Povestirea</a:t>
            </a:r>
            <a:br>
              <a:rPr b="1" lang="en-US" sz="1600">
                <a:solidFill>
                  <a:srgbClr val="0A8C6D"/>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încuraja participanții să folosească povestirea ca un instrument pentru a-și împărtăși ideile și experiențele și de a împărtăși gândirea inovatoare a femeilor prin evidențierea poveștilor și realizărilor lor.</a:t>
            </a:r>
            <a:endParaRPr sz="1200">
              <a:latin typeface="Raleway Light"/>
              <a:ea typeface="Raleway Light"/>
              <a:cs typeface="Raleway Light"/>
              <a:sym typeface="Raleway Light"/>
            </a:endParaRPr>
          </a:p>
        </p:txBody>
      </p:sp>
      <p:sp>
        <p:nvSpPr>
          <p:cNvPr id="209" name="Google Shape;209;p17"/>
          <p:cNvSpPr txBox="1"/>
          <p:nvPr>
            <p:ph idx="1" type="body"/>
          </p:nvPr>
        </p:nvSpPr>
        <p:spPr>
          <a:xfrm>
            <a:off x="921999" y="1887378"/>
            <a:ext cx="5129665"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a:t>
            </a:r>
            <a:r>
              <a:rPr lang="en-US" sz="1100">
                <a:latin typeface="Raleway Light"/>
                <a:ea typeface="Raleway Light"/>
                <a:cs typeface="Raleway Light"/>
                <a:sym typeface="Raleway Light"/>
              </a:rPr>
              <a:t> În grupuri de 3-4, alege o femeie, care poate fi o femeie celebră sau cineva cunoscută grupului, ca protagonista poveștii tale.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Dezvoltați  o scurtă poveste care evidențiază realizările protagonistului și modul în care acestea le-au depășit..</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Prezintă povestea ta restului clasei.</a:t>
            </a:r>
            <a:endParaRPr/>
          </a:p>
          <a:p>
            <a:pPr indent="0" lvl="0" marL="0" rtl="0" algn="l">
              <a:lnSpc>
                <a:spcPct val="100000"/>
              </a:lnSpc>
              <a:spcBef>
                <a:spcPts val="601"/>
              </a:spcBef>
              <a:spcAft>
                <a:spcPts val="0"/>
              </a:spcAft>
              <a:buSzPts val="1800"/>
              <a:buNone/>
            </a:pPr>
            <a:r>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0A8C6D"/>
                </a:highlight>
                <a:latin typeface="Raleway Light"/>
                <a:ea typeface="Raleway Light"/>
                <a:cs typeface="Raleway Light"/>
                <a:sym typeface="Raleway Light"/>
              </a:rPr>
              <a:t>TIMP: </a:t>
            </a:r>
            <a:r>
              <a:rPr lang="en-US" sz="1200">
                <a:solidFill>
                  <a:schemeClr val="dk1"/>
                </a:solidFill>
                <a:latin typeface="Raleway Light"/>
                <a:ea typeface="Raleway Light"/>
                <a:cs typeface="Raleway Light"/>
                <a:sym typeface="Raleway Light"/>
              </a:rPr>
              <a:t> 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210" name="Google Shape;210;p17"/>
          <p:cNvGrpSpPr/>
          <p:nvPr/>
        </p:nvGrpSpPr>
        <p:grpSpPr>
          <a:xfrm>
            <a:off x="7964732" y="329097"/>
            <a:ext cx="977040" cy="722852"/>
            <a:chOff x="5255200" y="3006475"/>
            <a:chExt cx="511700" cy="378575"/>
          </a:xfrm>
        </p:grpSpPr>
        <p:sp>
          <p:nvSpPr>
            <p:cNvPr id="211" name="Google Shape;211;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2" name="Google Shape;212;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Inspirat de la alții</a:t>
            </a:r>
            <a:endParaRPr b="1" sz="1200">
              <a:solidFill>
                <a:srgbClr val="0A8C6D"/>
              </a:solidFill>
              <a:latin typeface="Raleway Light"/>
              <a:ea typeface="Raleway Light"/>
              <a:cs typeface="Raleway Light"/>
              <a:sym typeface="Raleway Light"/>
            </a:endParaRPr>
          </a:p>
        </p:txBody>
      </p:sp>
      <p:sp>
        <p:nvSpPr>
          <p:cNvPr id="218" name="Google Shape;218;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None/>
            </a:pPr>
            <a:r>
              <a:rPr lang="en-US" sz="1100">
                <a:solidFill>
                  <a:schemeClr val="dk1"/>
                </a:solidFill>
                <a:latin typeface="Raleway Light"/>
                <a:ea typeface="Raleway Light"/>
                <a:cs typeface="Raleway Light"/>
                <a:sym typeface="Raleway Light"/>
              </a:rPr>
              <a:t>Gândește-te la un model de femeie pe care îl admiri și notează următoarele sugestii:</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te-a inspirat?</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Ce ai învățat din povestea ei?</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poți aplica ceea ce ai învățat în propria ta viață</a:t>
            </a:r>
            <a:r>
              <a:rPr lang="en-US" sz="1100">
                <a:latin typeface="Raleway Light"/>
                <a:ea typeface="Raleway Light"/>
                <a:cs typeface="Raleway Light"/>
                <a:sym typeface="Raleway Light"/>
              </a:rPr>
              <a:t>?</a:t>
            </a:r>
            <a:endParaRPr sz="1100">
              <a:latin typeface="Raleway Light"/>
              <a:ea typeface="Raleway Light"/>
              <a:cs typeface="Raleway Light"/>
              <a:sym typeface="Raleway Light"/>
            </a:endParaRPr>
          </a:p>
        </p:txBody>
      </p:sp>
      <p:sp>
        <p:nvSpPr>
          <p:cNvPr id="219" name="Google Shape;219;p18"/>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Definiți-vă propunerea de valoare personală.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Stabiliți obiective și începeți să vă dezvoltați  capacitățile de bază.</a:t>
            </a:r>
            <a:endParaRPr sz="1100">
              <a:solidFill>
                <a:schemeClr val="dk1"/>
              </a:solidFill>
              <a:latin typeface="Raleway Light"/>
              <a:ea typeface="Raleway Light"/>
              <a:cs typeface="Raleway Light"/>
              <a:sym typeface="Raleway Light"/>
            </a:endParaRPr>
          </a:p>
        </p:txBody>
      </p:sp>
      <p:grpSp>
        <p:nvGrpSpPr>
          <p:cNvPr id="220" name="Google Shape;220;p18"/>
          <p:cNvGrpSpPr/>
          <p:nvPr/>
        </p:nvGrpSpPr>
        <p:grpSpPr>
          <a:xfrm>
            <a:off x="7964732" y="329097"/>
            <a:ext cx="977040" cy="722852"/>
            <a:chOff x="5255200" y="3006475"/>
            <a:chExt cx="511700" cy="378575"/>
          </a:xfrm>
        </p:grpSpPr>
        <p:sp>
          <p:nvSpPr>
            <p:cNvPr id="221" name="Google Shape;221;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2" name="Google Shape;222;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23" name="Google Shape;223;p18"/>
          <p:cNvSpPr/>
          <p:nvPr/>
        </p:nvSpPr>
        <p:spPr>
          <a:xfrm>
            <a:off x="2286000" y="1986975"/>
            <a:ext cx="4572000" cy="261610"/>
          </a:xfrm>
          <a:prstGeom prst="rect">
            <a:avLst/>
          </a:prstGeom>
          <a:noFill/>
          <a:ln>
            <a:noFill/>
          </a:ln>
        </p:spPr>
        <p:txBody>
          <a:bodyPr anchorCtr="0" anchor="t" bIns="45700" lIns="91425" spcFirstLastPara="1" rIns="91425" wrap="square" tIns="45700">
            <a:spAutoFit/>
          </a:bodyPr>
          <a:lstStyle/>
          <a:p>
            <a:pPr indent="-101600" lvl="0" marL="171450" marR="0" rtl="0" algn="l">
              <a:lnSpc>
                <a:spcPct val="100000"/>
              </a:lnSpc>
              <a:spcBef>
                <a:spcPts val="0"/>
              </a:spcBef>
              <a:spcAft>
                <a:spcPts val="0"/>
              </a:spcAft>
              <a:buClr>
                <a:srgbClr val="0A8C6D"/>
              </a:buClr>
              <a:buSzPts val="1100"/>
              <a:buFont typeface="Noto Sans Symbols"/>
              <a:buNone/>
            </a:pPr>
            <a:r>
              <a:t/>
            </a:r>
            <a:endParaRPr b="0" i="0" sz="1100" u="none" cap="none" strike="noStrike">
              <a:solidFill>
                <a:schemeClr val="dk1"/>
              </a:solidFill>
              <a:latin typeface="Raleway Light"/>
              <a:ea typeface="Raleway Light"/>
              <a:cs typeface="Raleway Light"/>
              <a:sym typeface="Raleway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922001" y="474921"/>
            <a:ext cx="6866100" cy="10517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229" name="Google Shape;229;p19"/>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De ce inovația se referă mai degrabă la oameni decât la idei strălucitoare | Alexandre Janssen:</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https://www.youtube.com/watch?v=Q7chxarBJ98</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Arta inovației | Guy Kawasaki:</a:t>
            </a:r>
            <a:br>
              <a:rPr b="1" lang="en-US" sz="1300">
                <a:solidFill>
                  <a:srgbClr val="0A8C6D"/>
                </a:solidFill>
                <a:latin typeface="Raleway Light"/>
                <a:ea typeface="Raleway Light"/>
                <a:cs typeface="Raleway Light"/>
                <a:sym typeface="Raleway Light"/>
              </a:rPr>
            </a:br>
            <a:r>
              <a:rPr lang="en-US" sz="1300" u="sng">
                <a:solidFill>
                  <a:schemeClr val="hlink"/>
                </a:solidFill>
                <a:latin typeface="Raleway Light"/>
                <a:ea typeface="Raleway Light"/>
                <a:cs typeface="Raleway Light"/>
                <a:sym typeface="Raleway Light"/>
                <a:hlinkClick r:id="rId4"/>
              </a:rPr>
              <a:t>https://www.youtube.com/watch?v=Mtjatz9r-Vc</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30" name="Google Shape;230;p19"/>
          <p:cNvGrpSpPr/>
          <p:nvPr/>
        </p:nvGrpSpPr>
        <p:grpSpPr>
          <a:xfrm>
            <a:off x="8089119" y="319162"/>
            <a:ext cx="728350" cy="743348"/>
            <a:chOff x="3955900" y="2984500"/>
            <a:chExt cx="414000" cy="422525"/>
          </a:xfrm>
        </p:grpSpPr>
        <p:sp>
          <p:nvSpPr>
            <p:cNvPr id="231" name="Google Shape;231;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2" name="Google Shape;232;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3" name="Google Shape;233;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 .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85" name="Google Shape;85;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86" name="Google Shape;86;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37" name="Shape 237"/>
        <p:cNvGrpSpPr/>
        <p:nvPr/>
      </p:nvGrpSpPr>
      <p:grpSpPr>
        <a:xfrm>
          <a:off x="0" y="0"/>
          <a:ext cx="0" cy="0"/>
          <a:chOff x="0" y="0"/>
          <a:chExt cx="0" cy="0"/>
        </a:xfrm>
      </p:grpSpPr>
      <p:sp>
        <p:nvSpPr>
          <p:cNvPr id="238" name="Google Shape;238;p2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US">
                <a:solidFill>
                  <a:schemeClr val="lt1"/>
                </a:solidFill>
              </a:rPr>
              <a:t>Managementul </a:t>
            </a:r>
            <a:r>
              <a:rPr b="1" lang="en-US"/>
              <a:t>inovației </a:t>
            </a:r>
            <a:endParaRPr b="1">
              <a:solidFill>
                <a:schemeClr val="lt1"/>
              </a:solidFill>
            </a:endParaRPr>
          </a:p>
        </p:txBody>
      </p:sp>
      <p:pic>
        <p:nvPicPr>
          <p:cNvPr id="239" name="Google Shape;239;p2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O poveste de succes</a:t>
            </a:r>
            <a:endParaRPr sz="3600">
              <a:solidFill>
                <a:srgbClr val="0A8C6D"/>
              </a:solidFill>
              <a:latin typeface="Raleway ExtraLight"/>
              <a:ea typeface="Raleway ExtraLight"/>
              <a:cs typeface="Raleway ExtraLight"/>
              <a:sym typeface="Raleway ExtraLight"/>
            </a:endParaRPr>
          </a:p>
        </p:txBody>
      </p:sp>
      <p:sp>
        <p:nvSpPr>
          <p:cNvPr id="245" name="Google Shape;245;p21"/>
          <p:cNvSpPr txBox="1"/>
          <p:nvPr>
            <p:ph idx="1" type="body"/>
          </p:nvPr>
        </p:nvSpPr>
        <p:spPr>
          <a:xfrm>
            <a:off x="991273" y="1749175"/>
            <a:ext cx="7146178" cy="25392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US" sz="1200"/>
              <a:t>Admiri Google? Apoi întrebați-vă ce rol joacă inovația în strategia Google. Este evident că nu am admira Google, și de fapt, nici nu am ști despre Google dacă nu ar fi inovație. Însăși existența companiei este bazată pe o singură perspectivă strategică și pe două inovații critice care au făcut strategia reală. Perspectiva a fost că, pe măsură ce numărul de pagini web creștea, potențialul internetului ca resursă de informații depășea celelalte resurse pentru scară, viteză și comoditate, dar era din ce în ce mai dificil pentru oameni să găsească informațiile pe care le căutau..</a:t>
            </a:r>
            <a:endParaRPr sz="1200"/>
          </a:p>
          <a:p>
            <a:pPr indent="0" lvl="0" marL="0" rtl="0" algn="l">
              <a:lnSpc>
                <a:spcPct val="100000"/>
              </a:lnSpc>
              <a:spcBef>
                <a:spcPts val="601"/>
              </a:spcBef>
              <a:spcAft>
                <a:spcPts val="0"/>
              </a:spcAft>
              <a:buSzPts val="1800"/>
              <a:buNone/>
            </a:pPr>
            <a:r>
              <a:rPr lang="en-US" sz="1200"/>
              <a:t>A doua inovație a fost o inovație de model de afaceri, care a transformat compania într-un  succes financiar împreună cu succesul său  în căutarea tehnică. Când liderii Google  și-au dat seama în 2000 că pot vinde spațiu publicitar la licitație împreună cu cuvintele-cheie pe care utilizatorii  Google le-au căutat, au dezlănțuit o mașină de profit de mai multe miliarde de dolari. Integrarea acestor două  inovații a oferit un avantaj multiplicativ, iar concurenții Google scad pe margine, deoarece compania continuă să domine.</a:t>
            </a:r>
            <a:endParaRPr sz="1200"/>
          </a:p>
        </p:txBody>
      </p:sp>
      <p:sp>
        <p:nvSpPr>
          <p:cNvPr id="246" name="Google Shape;246;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2"/>
          <p:cNvSpPr txBox="1"/>
          <p:nvPr>
            <p:ph type="title"/>
          </p:nvPr>
        </p:nvSpPr>
        <p:spPr>
          <a:xfrm>
            <a:off x="647681" y="624951"/>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Cultura  inovației</a:t>
            </a:r>
            <a:endParaRPr sz="3600">
              <a:solidFill>
                <a:srgbClr val="0A8C6D"/>
              </a:solidFill>
              <a:latin typeface="Raleway ExtraLight"/>
              <a:ea typeface="Raleway ExtraLight"/>
              <a:cs typeface="Raleway ExtraLight"/>
              <a:sym typeface="Raleway ExtraLight"/>
            </a:endParaRPr>
          </a:p>
        </p:txBody>
      </p:sp>
      <p:sp>
        <p:nvSpPr>
          <p:cNvPr id="252" name="Google Shape;252;p22"/>
          <p:cNvSpPr txBox="1"/>
          <p:nvPr>
            <p:ph idx="1" type="body"/>
          </p:nvPr>
        </p:nvSpPr>
        <p:spPr>
          <a:xfrm>
            <a:off x="725265" y="1566295"/>
            <a:ext cx="7709898" cy="291355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US" sz="1200"/>
              <a:t>Care este succesul Google? A stabilit o cultură a inovației. </a:t>
            </a:r>
            <a:endParaRPr sz="1200"/>
          </a:p>
          <a:p>
            <a:pPr indent="0" lvl="0" marL="0" rtl="0" algn="l">
              <a:lnSpc>
                <a:spcPct val="100000"/>
              </a:lnSpc>
              <a:spcBef>
                <a:spcPts val="601"/>
              </a:spcBef>
              <a:spcAft>
                <a:spcPts val="0"/>
              </a:spcAft>
              <a:buSzPts val="1800"/>
              <a:buNone/>
            </a:pPr>
            <a:r>
              <a:rPr lang="en-US" sz="1200"/>
              <a:t>O cultură a inovației înseamnă că echipa de conducere executivă are o politică de“uși deschise”. Înseamnă timp dedicat echipelor pentru a experimenta și a urmări ideile sălbatice pe care le-au plasat în jur. Înseamnă forumuri deschise, ad-hoc în care angajații pot transmite idei  unul de la celălalt și pot împărtăși ceea ce au lucrat.</a:t>
            </a:r>
            <a:endParaRPr/>
          </a:p>
          <a:p>
            <a:pPr indent="0" lvl="0" marL="0" rtl="0" algn="l">
              <a:lnSpc>
                <a:spcPct val="100000"/>
              </a:lnSpc>
              <a:spcBef>
                <a:spcPts val="601"/>
              </a:spcBef>
              <a:spcAft>
                <a:spcPts val="0"/>
              </a:spcAft>
              <a:buSzPts val="1800"/>
              <a:buNone/>
            </a:pPr>
            <a:r>
              <a:rPr lang="en-US" sz="1200"/>
              <a:t>La nivel personal puteți încorpora o cultură a inovației urmărind aceste strategii:</a:t>
            </a:r>
            <a:endParaRPr/>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rPr b="1" lang="en-US" sz="1200">
                <a:solidFill>
                  <a:srgbClr val="0A8C6D"/>
                </a:solidFill>
              </a:rPr>
              <a:t>Încurajează mentalitatea de încercare și eroare</a:t>
            </a:r>
            <a:endParaRPr sz="1200"/>
          </a:p>
          <a:p>
            <a:pPr indent="-342904" lvl="0" marL="457206" rtl="0" algn="l">
              <a:lnSpc>
                <a:spcPct val="100000"/>
              </a:lnSpc>
              <a:spcBef>
                <a:spcPts val="601"/>
              </a:spcBef>
              <a:spcAft>
                <a:spcPts val="0"/>
              </a:spcAft>
              <a:buClr>
                <a:srgbClr val="0A8C6D"/>
              </a:buClr>
              <a:buSzPts val="1200"/>
              <a:buFont typeface="Noto Sans Symbols"/>
              <a:buChar char="▪"/>
            </a:pPr>
            <a:r>
              <a:rPr lang="en-US" sz="1200"/>
              <a:t>Inspiră oamenii să încerce lucruri noi și să-și asume riscuri măsurate cu ideile lor..</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Testează-ți  ipotezele și  colectează feedback valoros</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Nu fi un obositor al controlului; lasă-i pe alții să încerce ceva la care nu te-ai gândit.</a:t>
            </a:r>
            <a:endParaRPr sz="1200"/>
          </a:p>
        </p:txBody>
      </p:sp>
      <p:sp>
        <p:nvSpPr>
          <p:cNvPr id="253" name="Google Shape;253;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idx="1" type="body"/>
          </p:nvPr>
        </p:nvSpPr>
        <p:spPr>
          <a:xfrm>
            <a:off x="613663" y="531628"/>
            <a:ext cx="4942564" cy="226066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200">
                <a:solidFill>
                  <a:srgbClr val="0A8C6D"/>
                </a:solidFill>
              </a:rPr>
              <a:t>Eșecul se întâmplă, așa că importanța este să eșuezi bine.</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Fii sincer cu tine (deseori rămânem fără resurse înainte de a rămâne fără opțiuni)</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Fii sincer cu părțile interesate (asigură-te că înțeleg situația)</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Dacă sunt necesare tăieturi, faceți-le rapid (înainte să fie prea târziu)</a:t>
            </a:r>
            <a:endParaRPr/>
          </a:p>
          <a:p>
            <a:pPr indent="0" lvl="0" marL="0" rtl="0" algn="l">
              <a:lnSpc>
                <a:spcPct val="100000"/>
              </a:lnSpc>
              <a:spcBef>
                <a:spcPts val="601"/>
              </a:spcBef>
              <a:spcAft>
                <a:spcPts val="0"/>
              </a:spcAft>
              <a:buSzPts val="1800"/>
              <a:buNone/>
            </a:pPr>
            <a:r>
              <a:rPr b="1" lang="en-US" sz="1200">
                <a:solidFill>
                  <a:srgbClr val="0A8C6D"/>
                </a:solidFill>
              </a:rPr>
              <a:t>Măsurați și urmăriți inovația</a:t>
            </a:r>
            <a:endParaRPr b="1" sz="1200">
              <a:solidFill>
                <a:srgbClr val="0A8C6D"/>
              </a:solidFill>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Stabiliți obiective clare și urmăriți în mod regulat progresul..</a:t>
            </a:r>
            <a:endParaRPr/>
          </a:p>
          <a:p>
            <a:pPr indent="-342904" lvl="0" marL="457206" rtl="0" algn="l">
              <a:lnSpc>
                <a:spcPct val="100000"/>
              </a:lnSpc>
              <a:spcBef>
                <a:spcPts val="601"/>
              </a:spcBef>
              <a:spcAft>
                <a:spcPts val="0"/>
              </a:spcAft>
              <a:buClr>
                <a:srgbClr val="0A8C6D"/>
              </a:buClr>
              <a:buSzPts val="1200"/>
              <a:buFont typeface="Noto Sans Symbols"/>
              <a:buChar char="▪"/>
            </a:pPr>
            <a:r>
              <a:rPr lang="en-US" sz="1200"/>
              <a:t>Creați un sistem pentru captarea și urmărirea ideilor.</a:t>
            </a:r>
            <a:endParaRPr sz="1200"/>
          </a:p>
          <a:p>
            <a:pPr indent="-342904" lvl="0" marL="457206" rtl="0" algn="l">
              <a:lnSpc>
                <a:spcPct val="100000"/>
              </a:lnSpc>
              <a:spcBef>
                <a:spcPts val="601"/>
              </a:spcBef>
              <a:spcAft>
                <a:spcPts val="0"/>
              </a:spcAft>
              <a:buClr>
                <a:srgbClr val="0A8C6D"/>
              </a:buClr>
              <a:buSzPts val="1200"/>
              <a:buFont typeface="Noto Sans Symbols"/>
              <a:buChar char="▪"/>
            </a:pPr>
            <a:r>
              <a:rPr lang="en-US" sz="1200"/>
              <a:t>Fii la curent cu tendințele din industrie.</a:t>
            </a:r>
            <a:endParaRPr/>
          </a:p>
          <a:p>
            <a:pPr indent="0" lvl="0" marL="0" rtl="0" algn="l">
              <a:lnSpc>
                <a:spcPct val="100000"/>
              </a:lnSpc>
              <a:spcBef>
                <a:spcPts val="601"/>
              </a:spcBef>
              <a:spcAft>
                <a:spcPts val="0"/>
              </a:spcAft>
              <a:buSzPts val="1800"/>
              <a:buNone/>
            </a:pPr>
            <a:r>
              <a:rPr b="1" lang="en-US" sz="1200">
                <a:solidFill>
                  <a:srgbClr val="0A8C6D"/>
                </a:solidFill>
              </a:rPr>
              <a:t>Pune-te în pielea clienților tăi</a:t>
            </a:r>
            <a:endParaRPr b="1" sz="1200">
              <a:solidFill>
                <a:srgbClr val="0A8C6D"/>
              </a:solidFill>
            </a:endParaRPr>
          </a:p>
          <a:p>
            <a:pPr indent="-342904" lvl="1" marL="457206" rtl="0" algn="l">
              <a:lnSpc>
                <a:spcPct val="100000"/>
              </a:lnSpc>
              <a:spcBef>
                <a:spcPts val="601"/>
              </a:spcBef>
              <a:spcAft>
                <a:spcPts val="0"/>
              </a:spcAft>
              <a:buClr>
                <a:srgbClr val="0A8C6D"/>
              </a:buClr>
              <a:buSzPts val="1200"/>
              <a:buFont typeface="Noto Sans Symbols"/>
              <a:buChar char="▪"/>
            </a:pPr>
            <a:r>
              <a:rPr lang="en-US" sz="1200"/>
              <a:t>Definiți-vă clientul – Aflați cine sunt clienții dumneavoastră și de unde provin.</a:t>
            </a:r>
            <a:endParaRPr/>
          </a:p>
          <a:p>
            <a:pPr indent="-342904" lvl="1" marL="457206" rtl="0" algn="l">
              <a:lnSpc>
                <a:spcPct val="100000"/>
              </a:lnSpc>
              <a:spcBef>
                <a:spcPts val="601"/>
              </a:spcBef>
              <a:spcAft>
                <a:spcPts val="0"/>
              </a:spcAft>
              <a:buClr>
                <a:srgbClr val="0A8C6D"/>
              </a:buClr>
              <a:buSzPts val="1200"/>
              <a:buFont typeface="Noto Sans Symbols"/>
              <a:buChar char="▪"/>
            </a:pPr>
            <a:r>
              <a:rPr lang="en-US" sz="1200"/>
              <a:t>Identificați punctele de interacțiune – Cum interacționează clienții cu .dumneavoastră.</a:t>
            </a:r>
            <a:endParaRPr sz="1200"/>
          </a:p>
          <a:p>
            <a:pPr indent="-342904" lvl="1" marL="457206" rtl="0" algn="l">
              <a:lnSpc>
                <a:spcPct val="100000"/>
              </a:lnSpc>
              <a:spcBef>
                <a:spcPts val="601"/>
              </a:spcBef>
              <a:spcAft>
                <a:spcPts val="0"/>
              </a:spcAft>
              <a:buClr>
                <a:srgbClr val="0A8C6D"/>
              </a:buClr>
              <a:buSzPts val="1200"/>
              <a:buFont typeface="Noto Sans Symbols"/>
              <a:buChar char="▪"/>
            </a:pPr>
            <a:r>
              <a:rPr lang="en-US" sz="1200"/>
              <a:t>Observați-le comportamentul în timp real – Analytics vă ajută să înțelegeți mai bine și să îndepliniți cerințele clienților dumneavoastră.</a:t>
            </a:r>
            <a:endParaRPr/>
          </a:p>
          <a:p>
            <a:pPr indent="0" lvl="0" marL="114302" rtl="0" algn="l">
              <a:lnSpc>
                <a:spcPct val="100000"/>
              </a:lnSpc>
              <a:spcBef>
                <a:spcPts val="601"/>
              </a:spcBef>
              <a:spcAft>
                <a:spcPts val="0"/>
              </a:spcAft>
              <a:buClr>
                <a:srgbClr val="0A8C6D"/>
              </a:buClr>
              <a:buSzPts val="1200"/>
              <a:buNone/>
            </a:pPr>
            <a:r>
              <a:t/>
            </a:r>
            <a:endParaRPr sz="1200"/>
          </a:p>
          <a:p>
            <a:pPr indent="-266704" lvl="0" marL="457206" rtl="0" algn="l">
              <a:lnSpc>
                <a:spcPct val="100000"/>
              </a:lnSpc>
              <a:spcBef>
                <a:spcPts val="601"/>
              </a:spcBef>
              <a:spcAft>
                <a:spcPts val="0"/>
              </a:spcAft>
              <a:buClr>
                <a:srgbClr val="0A8C6D"/>
              </a:buClr>
              <a:buSzPts val="1200"/>
              <a:buFont typeface="Noto Sans Symbols"/>
              <a:buNone/>
            </a:pPr>
            <a:r>
              <a:t/>
            </a:r>
            <a:endParaRPr sz="1200"/>
          </a:p>
          <a:p>
            <a:pPr indent="-266704" lvl="0" marL="457206" rtl="0" algn="l">
              <a:lnSpc>
                <a:spcPct val="100000"/>
              </a:lnSpc>
              <a:spcBef>
                <a:spcPts val="601"/>
              </a:spcBef>
              <a:spcAft>
                <a:spcPts val="0"/>
              </a:spcAft>
              <a:buClr>
                <a:srgbClr val="0A8C6D"/>
              </a:buClr>
              <a:buSzPts val="1200"/>
              <a:buFont typeface="Noto Sans Symbols"/>
              <a:buNone/>
            </a:pPr>
            <a:r>
              <a:t/>
            </a:r>
            <a:endParaRPr sz="1200"/>
          </a:p>
        </p:txBody>
      </p:sp>
      <p:sp>
        <p:nvSpPr>
          <p:cNvPr id="259" name="Google Shape;259;p2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grpSp>
        <p:nvGrpSpPr>
          <p:cNvPr id="260" name="Google Shape;260;p23"/>
          <p:cNvGrpSpPr/>
          <p:nvPr/>
        </p:nvGrpSpPr>
        <p:grpSpPr>
          <a:xfrm flipH="1">
            <a:off x="5511606" y="1631522"/>
            <a:ext cx="3174092" cy="3054246"/>
            <a:chOff x="2256567" y="677103"/>
            <a:chExt cx="4036590" cy="3941675"/>
          </a:xfrm>
        </p:grpSpPr>
        <p:sp>
          <p:nvSpPr>
            <p:cNvPr id="261" name="Google Shape;261;p23"/>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62" name="Google Shape;262;p23"/>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63" name="Google Shape;263;p23"/>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64" name="Google Shape;264;p23"/>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65" name="Google Shape;265;p23"/>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66" name="Google Shape;266;p23"/>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67" name="Google Shape;267;p23"/>
          <p:cNvGrpSpPr/>
          <p:nvPr/>
        </p:nvGrpSpPr>
        <p:grpSpPr>
          <a:xfrm>
            <a:off x="6425195" y="2023405"/>
            <a:ext cx="2440201" cy="2440201"/>
            <a:chOff x="4447194" y="1815766"/>
            <a:chExt cx="2440200" cy="2440200"/>
          </a:xfrm>
        </p:grpSpPr>
        <p:sp>
          <p:nvSpPr>
            <p:cNvPr id="268" name="Google Shape;268;p23"/>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9" name="Google Shape;269;p23"/>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Thin"/>
                  <a:ea typeface="Raleway Thin"/>
                  <a:cs typeface="Raleway Thin"/>
                  <a:sym typeface="Raleway Thin"/>
                </a:rPr>
                <a:t>Implicarea clienților</a:t>
              </a:r>
              <a:endParaRPr b="0" i="0" sz="1200" u="none" cap="none" strike="noStrike">
                <a:solidFill>
                  <a:srgbClr val="FFFFFF"/>
                </a:solidFill>
                <a:latin typeface="Raleway Thin"/>
                <a:ea typeface="Raleway Thin"/>
                <a:cs typeface="Raleway Thin"/>
                <a:sym typeface="Raleway Thin"/>
              </a:endParaRPr>
            </a:p>
          </p:txBody>
        </p:sp>
      </p:grpSp>
      <p:grpSp>
        <p:nvGrpSpPr>
          <p:cNvPr id="270" name="Google Shape;270;p23"/>
          <p:cNvGrpSpPr/>
          <p:nvPr/>
        </p:nvGrpSpPr>
        <p:grpSpPr>
          <a:xfrm>
            <a:off x="6521325" y="1542346"/>
            <a:ext cx="1030261" cy="1030261"/>
            <a:chOff x="3490737" y="1374053"/>
            <a:chExt cx="1423800" cy="1423800"/>
          </a:xfrm>
        </p:grpSpPr>
        <p:sp>
          <p:nvSpPr>
            <p:cNvPr id="271" name="Google Shape;271;p23"/>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72" name="Google Shape;272;p23"/>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US" sz="1001" u="none" cap="none" strike="noStrike">
                  <a:solidFill>
                    <a:srgbClr val="FFFFFF"/>
                  </a:solidFill>
                  <a:latin typeface="Raleway Thin"/>
                  <a:ea typeface="Raleway Thin"/>
                  <a:cs typeface="Raleway Thin"/>
                  <a:sym typeface="Raleway Thin"/>
                </a:rPr>
                <a:t>Metrici</a:t>
              </a:r>
              <a:endParaRPr b="0" i="0" sz="1001" u="none" cap="none" strike="noStrike">
                <a:solidFill>
                  <a:srgbClr val="FFFFFF"/>
                </a:solidFill>
                <a:latin typeface="Raleway Thin"/>
                <a:ea typeface="Raleway Thin"/>
                <a:cs typeface="Raleway Thin"/>
                <a:sym typeface="Raleway Thin"/>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Călătoria clientului </a:t>
            </a:r>
            <a:br>
              <a:rPr b="1" lang="en-US" sz="1600">
                <a:solidFill>
                  <a:srgbClr val="0A8C6D"/>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motiva participanții să-și lărgească perspectivele și să descopere oportunități de inovare care vor emoționa clienții. </a:t>
            </a:r>
            <a:endParaRPr sz="1200">
              <a:latin typeface="Raleway Light"/>
              <a:ea typeface="Raleway Light"/>
              <a:cs typeface="Raleway Light"/>
              <a:sym typeface="Raleway Light"/>
            </a:endParaRPr>
          </a:p>
        </p:txBody>
      </p:sp>
      <p:sp>
        <p:nvSpPr>
          <p:cNvPr id="278" name="Google Shape;278;p24"/>
          <p:cNvSpPr txBox="1"/>
          <p:nvPr>
            <p:ph idx="1" type="body"/>
          </p:nvPr>
        </p:nvSpPr>
        <p:spPr>
          <a:xfrm>
            <a:off x="921999" y="1887378"/>
            <a:ext cx="5129665"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114302" rtl="0" algn="l">
              <a:lnSpc>
                <a:spcPct val="100000"/>
              </a:lnSpc>
              <a:spcBef>
                <a:spcPts val="601"/>
              </a:spcBef>
              <a:spcAft>
                <a:spcPts val="0"/>
              </a:spcAft>
              <a:buSzPts val="1800"/>
              <a:buNone/>
            </a:pPr>
            <a:r>
              <a:rPr b="1" lang="en-US" sz="1100"/>
              <a:t>Pasul 1:</a:t>
            </a:r>
            <a:r>
              <a:rPr lang="en-US" sz="1100"/>
              <a:t> În grupuri de 3-4, alegeți o sarcină zilnică, cum ar fi cumpărăturile la o băcănie sau luarea metroului.</a:t>
            </a:r>
            <a:endParaRPr/>
          </a:p>
          <a:p>
            <a:pPr indent="0" lvl="0" marL="114302" rtl="0" algn="l">
              <a:lnSpc>
                <a:spcPct val="100000"/>
              </a:lnSpc>
              <a:spcBef>
                <a:spcPts val="601"/>
              </a:spcBef>
              <a:spcAft>
                <a:spcPts val="0"/>
              </a:spcAft>
              <a:buSzPts val="1800"/>
              <a:buNone/>
            </a:pPr>
            <a:r>
              <a:rPr b="1" lang="en-US" sz="1100"/>
              <a:t>Pasul 2: </a:t>
            </a:r>
            <a:r>
              <a:rPr lang="en-US" sz="1100"/>
              <a:t>Creați o persoană feminină care este utilizatorul dumneavoastră țintă pentru sarcina aleasă. Faceți o hartă a călătoriei clientului, inclusiv toți pașii înainte, în timpul și după această sarcină.</a:t>
            </a:r>
            <a:endParaRPr/>
          </a:p>
          <a:p>
            <a:pPr indent="0" lvl="0" marL="114302" rtl="0" algn="l">
              <a:lnSpc>
                <a:spcPct val="100000"/>
              </a:lnSpc>
              <a:spcBef>
                <a:spcPts val="601"/>
              </a:spcBef>
              <a:spcAft>
                <a:spcPts val="0"/>
              </a:spcAft>
              <a:buSzPts val="1800"/>
              <a:buNone/>
            </a:pPr>
            <a:r>
              <a:rPr b="1" lang="en-US" sz="1100"/>
              <a:t>Pasul 3: </a:t>
            </a:r>
            <a:r>
              <a:rPr lang="en-US" sz="1100"/>
              <a:t>Generați idei pentru  modalități de a-și îmbunătăți experiența și de a crea factori WOW . Arată-le restului clasei călătoria revizuită.</a:t>
            </a:r>
            <a:endParaRPr/>
          </a:p>
          <a:p>
            <a:pPr indent="0" lvl="0" marL="0" rtl="0" algn="l">
              <a:lnSpc>
                <a:spcPct val="100000"/>
              </a:lnSpc>
              <a:spcBef>
                <a:spcPts val="601"/>
              </a:spcBef>
              <a:spcAft>
                <a:spcPts val="0"/>
              </a:spcAft>
              <a:buSzPts val="1800"/>
              <a:buNone/>
            </a:pPr>
            <a:r>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0A8C6D"/>
                </a:highlight>
                <a:latin typeface="Raleway Light"/>
                <a:ea typeface="Raleway Light"/>
                <a:cs typeface="Raleway Light"/>
                <a:sym typeface="Raleway Light"/>
              </a:rPr>
              <a:t>TIMP: </a:t>
            </a:r>
            <a:r>
              <a:rPr lang="en-US" sz="1200">
                <a:solidFill>
                  <a:schemeClr val="dk1"/>
                </a:solidFill>
                <a:latin typeface="Raleway Light"/>
                <a:ea typeface="Raleway Light"/>
                <a:cs typeface="Raleway Light"/>
                <a:sym typeface="Raleway Light"/>
              </a:rPr>
              <a:t> 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279" name="Google Shape;279;p24"/>
          <p:cNvGrpSpPr/>
          <p:nvPr/>
        </p:nvGrpSpPr>
        <p:grpSpPr>
          <a:xfrm>
            <a:off x="7964732" y="329097"/>
            <a:ext cx="977040" cy="722852"/>
            <a:chOff x="5255200" y="3006475"/>
            <a:chExt cx="511700" cy="378575"/>
          </a:xfrm>
        </p:grpSpPr>
        <p:sp>
          <p:nvSpPr>
            <p:cNvPr id="280" name="Google Shape;280;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1" name="Google Shape;281;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5"/>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Ai încredere în tine</a:t>
            </a:r>
            <a:endParaRPr b="1" sz="1200">
              <a:solidFill>
                <a:srgbClr val="0A8C6D"/>
              </a:solidFill>
              <a:latin typeface="Raleway Light"/>
              <a:ea typeface="Raleway Light"/>
              <a:cs typeface="Raleway Light"/>
              <a:sym typeface="Raleway Light"/>
            </a:endParaRPr>
          </a:p>
        </p:txBody>
      </p:sp>
      <p:sp>
        <p:nvSpPr>
          <p:cNvPr id="287" name="Google Shape;287;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None/>
            </a:pPr>
            <a:r>
              <a:rPr lang="en-US" sz="1100">
                <a:solidFill>
                  <a:schemeClr val="dk1"/>
                </a:solidFill>
                <a:latin typeface="Raleway Light"/>
                <a:ea typeface="Raleway Light"/>
                <a:cs typeface="Raleway Light"/>
                <a:sym typeface="Raleway Light"/>
              </a:rPr>
              <a:t>Notați următoarele solicitări:</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cele mai mari puncte forte ale tale?</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te ajută aceste puncte forte să devii inovator?</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puteți îmbunătăți și mai mult aceste capacități?</a:t>
            </a:r>
            <a:endParaRPr/>
          </a:p>
        </p:txBody>
      </p:sp>
      <p:sp>
        <p:nvSpPr>
          <p:cNvPr id="288" name="Google Shape;288;p25"/>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Creați-vă călătoria personală pentru a vă îmbunătăți abilitățile .</a:t>
            </a:r>
            <a:endParaRPr sz="1100">
              <a:solidFill>
                <a:schemeClr val="dk1"/>
              </a:solidFill>
              <a:latin typeface="Raleway Light"/>
              <a:ea typeface="Raleway Light"/>
              <a:cs typeface="Raleway Light"/>
              <a:sym typeface="Raleway Light"/>
            </a:endParaRPr>
          </a:p>
        </p:txBody>
      </p:sp>
      <p:grpSp>
        <p:nvGrpSpPr>
          <p:cNvPr id="289" name="Google Shape;289;p25"/>
          <p:cNvGrpSpPr/>
          <p:nvPr/>
        </p:nvGrpSpPr>
        <p:grpSpPr>
          <a:xfrm>
            <a:off x="7964732" y="329097"/>
            <a:ext cx="977040" cy="722852"/>
            <a:chOff x="5255200" y="3006475"/>
            <a:chExt cx="511700" cy="378575"/>
          </a:xfrm>
        </p:grpSpPr>
        <p:sp>
          <p:nvSpPr>
            <p:cNvPr id="290" name="Google Shape;290;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1" name="Google Shape;291;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92" name="Google Shape;292;p25"/>
          <p:cNvSpPr/>
          <p:nvPr/>
        </p:nvSpPr>
        <p:spPr>
          <a:xfrm>
            <a:off x="2286000" y="1986975"/>
            <a:ext cx="4572000" cy="261610"/>
          </a:xfrm>
          <a:prstGeom prst="rect">
            <a:avLst/>
          </a:prstGeom>
          <a:noFill/>
          <a:ln>
            <a:noFill/>
          </a:ln>
        </p:spPr>
        <p:txBody>
          <a:bodyPr anchorCtr="0" anchor="t" bIns="45700" lIns="91425" spcFirstLastPara="1" rIns="91425" wrap="square" tIns="45700">
            <a:spAutoFit/>
          </a:bodyPr>
          <a:lstStyle/>
          <a:p>
            <a:pPr indent="-101600" lvl="0" marL="171450" marR="0" rtl="0" algn="l">
              <a:lnSpc>
                <a:spcPct val="100000"/>
              </a:lnSpc>
              <a:spcBef>
                <a:spcPts val="0"/>
              </a:spcBef>
              <a:spcAft>
                <a:spcPts val="0"/>
              </a:spcAft>
              <a:buClr>
                <a:srgbClr val="0A8C6D"/>
              </a:buClr>
              <a:buSzPts val="1100"/>
              <a:buFont typeface="Noto Sans Symbols"/>
              <a:buNone/>
            </a:pPr>
            <a:r>
              <a:t/>
            </a:r>
            <a:endParaRPr b="0" i="0" sz="1100" u="none" cap="none" strike="noStrike">
              <a:solidFill>
                <a:schemeClr val="dk1"/>
              </a:solidFill>
              <a:latin typeface="Raleway Light"/>
              <a:ea typeface="Raleway Light"/>
              <a:cs typeface="Raleway Light"/>
              <a:sym typeface="Raleway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922001" y="383597"/>
            <a:ext cx="6866100" cy="11430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 :</a:t>
            </a:r>
            <a:endParaRPr sz="3200">
              <a:solidFill>
                <a:srgbClr val="0A8C6D"/>
              </a:solidFill>
              <a:latin typeface="Raleway Medium"/>
              <a:ea typeface="Raleway Medium"/>
              <a:cs typeface="Raleway Medium"/>
              <a:sym typeface="Raleway Medium"/>
            </a:endParaRPr>
          </a:p>
        </p:txBody>
      </p:sp>
      <p:sp>
        <p:nvSpPr>
          <p:cNvPr id="298" name="Google Shape;298;p26"/>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Cum este organizat Apple pentru inovare: organizația funcțională:</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https://www.youtube.com/watch?v=5hENFA3CJUY</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12 caracteristici-cheie ale unei culturi a inovației (cu sfaturi):</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4"/>
              </a:rPr>
              <a:t>www.indeed.com/career-advice/career-development/characteristics-of-culture-of-innovation</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99" name="Google Shape;299;p26"/>
          <p:cNvGrpSpPr/>
          <p:nvPr/>
        </p:nvGrpSpPr>
        <p:grpSpPr>
          <a:xfrm>
            <a:off x="8089119" y="319162"/>
            <a:ext cx="728350" cy="743348"/>
            <a:chOff x="3955900" y="2984500"/>
            <a:chExt cx="414000" cy="422525"/>
          </a:xfrm>
        </p:grpSpPr>
        <p:sp>
          <p:nvSpPr>
            <p:cNvPr id="300" name="Google Shape;300;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1" name="Google Shape;301;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2" name="Google Shape;302;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306" name="Shape 306"/>
        <p:cNvGrpSpPr/>
        <p:nvPr/>
      </p:nvGrpSpPr>
      <p:grpSpPr>
        <a:xfrm>
          <a:off x="0" y="0"/>
          <a:ext cx="0" cy="0"/>
          <a:chOff x="0" y="0"/>
          <a:chExt cx="0" cy="0"/>
        </a:xfrm>
      </p:grpSpPr>
      <p:sp>
        <p:nvSpPr>
          <p:cNvPr id="307" name="Google Shape;307;p27"/>
          <p:cNvSpPr txBox="1"/>
          <p:nvPr>
            <p:ph idx="1" type="body"/>
          </p:nvPr>
        </p:nvSpPr>
        <p:spPr>
          <a:xfrm>
            <a:off x="1757200" y="2282302"/>
            <a:ext cx="5629801" cy="81990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Clr>
                <a:schemeClr val="dk1"/>
              </a:buClr>
              <a:buSzPts val="3000"/>
              <a:buFont typeface="Raleway ExtraBold"/>
              <a:buNone/>
            </a:pPr>
            <a:r>
              <a:rPr b="1" lang="en-US">
                <a:solidFill>
                  <a:srgbClr val="981C22"/>
                </a:solidFill>
                <a:latin typeface="Raleway ExtraBold"/>
                <a:ea typeface="Raleway ExtraBold"/>
                <a:cs typeface="Raleway ExtraBold"/>
                <a:sym typeface="Raleway ExtraBold"/>
              </a:rPr>
              <a:t>Orice este  posibil dacă ai suficient nervi.</a:t>
            </a:r>
            <a:endParaRPr/>
          </a:p>
          <a:p>
            <a:pPr indent="0" lvl="0" marL="0" rtl="0" algn="ctr">
              <a:lnSpc>
                <a:spcPct val="100000"/>
              </a:lnSpc>
              <a:spcBef>
                <a:spcPts val="601"/>
              </a:spcBef>
              <a:spcAft>
                <a:spcPts val="0"/>
              </a:spcAft>
              <a:buSzPts val="3000"/>
              <a:buNone/>
            </a:pPr>
            <a:r>
              <a:rPr b="1" i="0" lang="en-US">
                <a:solidFill>
                  <a:srgbClr val="981C22"/>
                </a:solidFill>
                <a:latin typeface="Raleway ExtraBold"/>
                <a:ea typeface="Raleway ExtraBold"/>
                <a:cs typeface="Raleway ExtraBold"/>
                <a:sym typeface="Raleway ExtraBold"/>
              </a:rPr>
              <a:t>J.K. Rowling</a:t>
            </a:r>
            <a:endParaRPr b="1" i="0">
              <a:solidFill>
                <a:srgbClr val="981C22"/>
              </a:solidFill>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Stabilește un </a:t>
            </a:r>
            <a:r>
              <a:rPr lang="en-US" sz="3600">
                <a:solidFill>
                  <a:srgbClr val="0A8C6D"/>
                </a:solidFill>
              </a:rPr>
              <a:t>nou obiectiv  </a:t>
            </a:r>
            <a:r>
              <a:rPr lang="en-US" sz="3600"/>
              <a:t>și finalizează un alt modul!</a:t>
            </a:r>
            <a:endParaRPr sz="3600"/>
          </a:p>
        </p:txBody>
      </p:sp>
      <p:sp>
        <p:nvSpPr>
          <p:cNvPr id="313" name="Google Shape;313;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314" name="Google Shape;314;p28"/>
          <p:cNvGrpSpPr/>
          <p:nvPr/>
        </p:nvGrpSpPr>
        <p:grpSpPr>
          <a:xfrm>
            <a:off x="8152039" y="369833"/>
            <a:ext cx="602425" cy="641836"/>
            <a:chOff x="5970800" y="1619250"/>
            <a:chExt cx="428650" cy="456725"/>
          </a:xfrm>
        </p:grpSpPr>
        <p:sp>
          <p:nvSpPr>
            <p:cNvPr id="315" name="Google Shape;315;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6" name="Google Shape;316;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7" name="Google Shape;317;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8" name="Google Shape;318;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9" name="Google Shape;319;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20" name="Google Shape;320;p28"/>
          <p:cNvGraphicFramePr/>
          <p:nvPr/>
        </p:nvGraphicFramePr>
        <p:xfrm>
          <a:off x="4384314" y="690070"/>
          <a:ext cx="3000000" cy="3000000"/>
        </p:xfrm>
        <a:graphic>
          <a:graphicData uri="http://schemas.openxmlformats.org/drawingml/2006/table">
            <a:tbl>
              <a:tblPr bandRow="1" firstRow="1">
                <a:noFill/>
                <a:tableStyleId>{C751DF4F-55D9-4700-B9D8-79FB26E29E93}</a:tableStyleId>
              </a:tblPr>
              <a:tblGrid>
                <a:gridCol w="3429000"/>
              </a:tblGrid>
              <a:tr h="370850">
                <a:tc>
                  <a:txBody>
                    <a:bodyPr/>
                    <a:lstStyle/>
                    <a:p>
                      <a:pPr indent="0" lvl="0" marL="0" marR="0" rtl="0" algn="l">
                        <a:lnSpc>
                          <a:spcPct val="100000"/>
                        </a:lnSpc>
                        <a:spcBef>
                          <a:spcPts val="0"/>
                        </a:spcBef>
                        <a:spcAft>
                          <a:spcPts val="0"/>
                        </a:spcAft>
                        <a:buClr>
                          <a:schemeClr val="dk1"/>
                        </a:buClr>
                        <a:buSzPts val="5800"/>
                        <a:buFont typeface="Raleway Thin"/>
                        <a:buNone/>
                      </a:pPr>
                      <a:r>
                        <a:rPr b="1" i="0" lang="en-US" sz="2250" u="none" cap="none" strike="noStrike">
                          <a:solidFill>
                            <a:schemeClr val="lt1"/>
                          </a:solidFill>
                          <a:latin typeface="Raleway Thin"/>
                          <a:ea typeface="Raleway Thin"/>
                          <a:cs typeface="Raleway Thin"/>
                          <a:sym typeface="Raleway Thin"/>
                        </a:rPr>
                        <a:t>Mentalitatea digitală </a:t>
                      </a:r>
                      <a:endParaRPr sz="225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M1: Transformarea digitală</a:t>
                      </a:r>
                      <a:endParaRPr b="1" sz="1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M2: </a:t>
                      </a:r>
                      <a:r>
                        <a:rPr b="1" i="0" lang="en-US" sz="1000" u="none" cap="none" strike="noStrike">
                          <a:solidFill>
                            <a:srgbClr val="0A8C6D"/>
                          </a:solidFill>
                          <a:latin typeface="Raleway Thin"/>
                          <a:ea typeface="Raleway Thin"/>
                          <a:cs typeface="Raleway Thin"/>
                          <a:sym typeface="Raleway Thin"/>
                        </a:rPr>
                        <a:t>Lucru la distanță</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M3: Introducere la media digitală și marketing</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M4: </a:t>
                      </a:r>
                      <a:r>
                        <a:rPr b="1" lang="en-US" sz="1000">
                          <a:latin typeface="Raleway Thin"/>
                          <a:ea typeface="Raleway Thin"/>
                          <a:cs typeface="Raleway Thin"/>
                          <a:sym typeface="Raleway Thin"/>
                        </a:rPr>
                        <a:t>Introducere în gândirea de proiectare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M5</a:t>
                      </a:r>
                      <a:r>
                        <a:rPr b="1" i="0" lang="en-US" sz="1000" u="none" cap="none" strike="noStrike">
                          <a:solidFill>
                            <a:srgbClr val="0A8C6D"/>
                          </a:solidFill>
                          <a:latin typeface="Raleway Thin"/>
                          <a:ea typeface="Raleway Thin"/>
                          <a:cs typeface="Raleway Thin"/>
                          <a:sym typeface="Raleway Thin"/>
                        </a:rPr>
                        <a:t>: Creativitate și  inovația</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9"/>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6" name="Google Shape;326;p29"/>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7" name="Google Shape;327;p29"/>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8" name="Google Shape;328;p29"/>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Clr>
                <a:schemeClr val="dk1"/>
              </a:buClr>
              <a:buSzPts val="3000"/>
              <a:buFont typeface="Raleway Thin"/>
              <a:buNone/>
            </a:pPr>
            <a:r>
              <a:rPr b="1" lang="en-US"/>
              <a:t>Dacă vrei ceva nou, trebuie să nu mai faci ceva vechi.</a:t>
            </a:r>
            <a:endParaRPr b="1"/>
          </a:p>
          <a:p>
            <a:pPr indent="0" lvl="0" marL="38100" rtl="0" algn="ctr">
              <a:lnSpc>
                <a:spcPct val="100000"/>
              </a:lnSpc>
              <a:spcBef>
                <a:spcPts val="601"/>
              </a:spcBef>
              <a:spcAft>
                <a:spcPts val="0"/>
              </a:spcAft>
              <a:buClr>
                <a:schemeClr val="dk1"/>
              </a:buClr>
              <a:buSzPts val="3000"/>
              <a:buFont typeface="Raleway Thin"/>
              <a:buNone/>
            </a:pPr>
            <a:r>
              <a:rPr b="1" i="0" lang="en-US"/>
              <a:t>Peter F. Drucker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95" name="Shape 95"/>
        <p:cNvGrpSpPr/>
        <p:nvPr/>
      </p:nvGrpSpPr>
      <p:grpSpPr>
        <a:xfrm>
          <a:off x="0" y="0"/>
          <a:ext cx="0" cy="0"/>
          <a:chOff x="0" y="0"/>
          <a:chExt cx="0" cy="0"/>
        </a:xfrm>
      </p:grpSpPr>
      <p:sp>
        <p:nvSpPr>
          <p:cNvPr id="96" name="Google Shape;96;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Creativitate și inovație</a:t>
            </a:r>
            <a:r>
              <a:rPr lang="en-US"/>
              <a:t>	</a:t>
            </a:r>
            <a:endParaRPr>
              <a:solidFill>
                <a:srgbClr val="981C22"/>
              </a:solidFill>
            </a:endParaRPr>
          </a:p>
        </p:txBody>
      </p:sp>
      <p:sp>
        <p:nvSpPr>
          <p:cNvPr id="97" name="Google Shape;97;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Elaborat de: Found.ation</a:t>
            </a:r>
            <a:endParaRPr b="1" sz="2800"/>
          </a:p>
        </p:txBody>
      </p:sp>
      <p:sp>
        <p:nvSpPr>
          <p:cNvPr id="98" name="Google Shape;98;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981C22"/>
                </a:solidFill>
                <a:latin typeface="Raleway Thin"/>
                <a:ea typeface="Raleway Thin"/>
                <a:cs typeface="Raleway Thin"/>
                <a:sym typeface="Raleway Thin"/>
              </a:rPr>
              <a:t>5</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title"/>
          </p:nvPr>
        </p:nvSpPr>
        <p:spPr>
          <a:xfrm>
            <a:off x="922001" y="559981"/>
            <a:ext cx="6866100" cy="118919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latin typeface="Raleway ExtraLight"/>
                <a:ea typeface="Raleway ExtraLight"/>
                <a:cs typeface="Raleway ExtraLight"/>
                <a:sym typeface="Raleway ExtraLight"/>
              </a:rPr>
              <a:t>După finalizarea acestui modul</a:t>
            </a:r>
            <a:br>
              <a:rPr lang="en-US" sz="3200">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veți putea </a:t>
            </a:r>
            <a:r>
              <a:rPr b="1" lang="en-US" sz="3600">
                <a:latin typeface="Raleway ExtraLight"/>
                <a:ea typeface="Raleway ExtraLight"/>
                <a:cs typeface="Raleway ExtraLight"/>
                <a:sym typeface="Raleway ExtraLight"/>
              </a:rPr>
              <a:t>să:</a:t>
            </a:r>
            <a:endParaRPr b="1" sz="3600">
              <a:latin typeface="Raleway ExtraLight"/>
              <a:ea typeface="Raleway ExtraLight"/>
              <a:cs typeface="Raleway ExtraLight"/>
              <a:sym typeface="Raleway ExtraLight"/>
            </a:endParaRPr>
          </a:p>
        </p:txBody>
      </p:sp>
      <p:sp>
        <p:nvSpPr>
          <p:cNvPr id="104" name="Google Shape;104;p5"/>
          <p:cNvSpPr txBox="1"/>
          <p:nvPr>
            <p:ph idx="1" type="body"/>
          </p:nvPr>
        </p:nvSpPr>
        <p:spPr>
          <a:xfrm>
            <a:off x="922002" y="1930500"/>
            <a:ext cx="2332200"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Definiți și să descrieți creativitatea.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Descoperiți cum să vă modificați modul în care funcționează creierul pentru a produce idei.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Recunoașteți acțiunile care sunt susceptibile să stimuleze inovația. </a:t>
            </a:r>
            <a:endParaRPr/>
          </a:p>
        </p:txBody>
      </p:sp>
      <p:sp>
        <p:nvSpPr>
          <p:cNvPr id="105" name="Google Shape;105;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Recunoașteți și apreciați diversitatea creativă a celor din jur.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Sporiți-vă creativitatea provocându-vă zona de confort.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Gestionați riscul într-un proces de inovare. 	</a:t>
            </a:r>
            <a:endParaRPr/>
          </a:p>
        </p:txBody>
      </p:sp>
      <p:sp>
        <p:nvSpPr>
          <p:cNvPr id="106" name="Google Shape;106;p5"/>
          <p:cNvSpPr txBox="1"/>
          <p:nvPr>
            <p:ph idx="3" type="body"/>
          </p:nvPr>
        </p:nvSpPr>
        <p:spPr>
          <a:xfrm>
            <a:off x="5825558" y="1930500"/>
            <a:ext cx="2654563"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Aflați cum diversitatea creativă afectează ideile pe care  le generați și cum le folosiți.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Învățați să acționați fără cunoștințe multe și cu puține resurse.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Luați rapid decizii și asigurați implementări rapide ale proiectelor pentru inovare. 	</a:t>
            </a:r>
            <a:endParaRPr/>
          </a:p>
        </p:txBody>
      </p:sp>
      <p:pic>
        <p:nvPicPr>
          <p:cNvPr id="107" name="Google Shape;107;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11" name="Shape 111"/>
        <p:cNvGrpSpPr/>
        <p:nvPr/>
      </p:nvGrpSpPr>
      <p:grpSpPr>
        <a:xfrm>
          <a:off x="0" y="0"/>
          <a:ext cx="0" cy="0"/>
          <a:chOff x="0" y="0"/>
          <a:chExt cx="0" cy="0"/>
        </a:xfrm>
      </p:grpSpPr>
      <p:sp>
        <p:nvSpPr>
          <p:cNvPr id="112" name="Google Shape;112;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Înțelegerea </a:t>
            </a:r>
            <a:r>
              <a:rPr b="1" lang="en-US"/>
              <a:t>c</a:t>
            </a:r>
            <a:r>
              <a:rPr b="1" lang="en-US">
                <a:solidFill>
                  <a:schemeClr val="lt1"/>
                </a:solidFill>
              </a:rPr>
              <a:t>reativității</a:t>
            </a:r>
            <a:endParaRPr b="1">
              <a:solidFill>
                <a:schemeClr val="lt1"/>
              </a:solidFill>
            </a:endParaRPr>
          </a:p>
        </p:txBody>
      </p:sp>
      <p:pic>
        <p:nvPicPr>
          <p:cNvPr id="113" name="Google Shape;113;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Contextul </a:t>
            </a:r>
            <a:br>
              <a:rPr lang="en-US" sz="3600">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inovației și creativității</a:t>
            </a:r>
            <a:endParaRPr sz="3600">
              <a:solidFill>
                <a:srgbClr val="0A8C6D"/>
              </a:solidFill>
              <a:latin typeface="Raleway ExtraLight"/>
              <a:ea typeface="Raleway ExtraLight"/>
              <a:cs typeface="Raleway ExtraLight"/>
              <a:sym typeface="Raleway ExtraLight"/>
            </a:endParaRPr>
          </a:p>
        </p:txBody>
      </p:sp>
      <p:sp>
        <p:nvSpPr>
          <p:cNvPr id="119" name="Google Shape;119;p7"/>
          <p:cNvSpPr txBox="1"/>
          <p:nvPr>
            <p:ph idx="1" type="body"/>
          </p:nvPr>
        </p:nvSpPr>
        <p:spPr>
          <a:xfrm>
            <a:off x="982960" y="2211275"/>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1700"/>
              <a:buNone/>
            </a:pPr>
            <a:r>
              <a:rPr lang="en-US" sz="1200"/>
              <a:t>Creativitatea și inovația au fost identificate ca abilități esențiale pentru secolul XXI, în special atunci când aceste abilități pot crește potențialul uman prin atragerea unor părți pozitive ale individului. Aceste abilități au fost apreciate într-o varietate de contexte. În această secțiune, vom analiza conceptele de creativitate și  inovație în contextul antreprenoriatului.</a:t>
            </a:r>
            <a:endParaRPr sz="1200"/>
          </a:p>
          <a:p>
            <a:pPr indent="0" lvl="0" marL="0" rtl="0" algn="l">
              <a:lnSpc>
                <a:spcPct val="90000"/>
              </a:lnSpc>
              <a:spcBef>
                <a:spcPts val="600"/>
              </a:spcBef>
              <a:spcAft>
                <a:spcPts val="0"/>
              </a:spcAft>
              <a:buClr>
                <a:schemeClr val="lt1"/>
              </a:buClr>
              <a:buSzPts val="1700"/>
              <a:buNone/>
            </a:pPr>
            <a:r>
              <a:rPr lang="en-US" sz="1200"/>
              <a:t>Pentru a continua, trebuie să definim și să distingem următorii termeni: imaginație, creativitate și inovație.</a:t>
            </a:r>
            <a:endParaRPr/>
          </a:p>
          <a:p>
            <a:pPr indent="0" lvl="0" marL="0" rtl="0" algn="l">
              <a:lnSpc>
                <a:spcPct val="90000"/>
              </a:lnSpc>
              <a:spcBef>
                <a:spcPts val="600"/>
              </a:spcBef>
              <a:spcAft>
                <a:spcPts val="0"/>
              </a:spcAft>
              <a:buClr>
                <a:schemeClr val="lt1"/>
              </a:buClr>
              <a:buSzPts val="1700"/>
              <a:buNone/>
            </a:pPr>
            <a:r>
              <a:rPr b="1" lang="en-US" sz="1200">
                <a:solidFill>
                  <a:srgbClr val="0A8C6D"/>
                </a:solidFill>
              </a:rPr>
              <a:t>Imaginația</a:t>
            </a:r>
            <a:r>
              <a:rPr lang="en-US" sz="1200"/>
              <a:t> este procesul de a gândi și combina diferite lucruri și situații care nu sunt prezente și pot fi experimentate de simțurile noastre, cu alte cuvinte nu sunt reale (încă).</a:t>
            </a:r>
            <a:endParaRPr sz="1200"/>
          </a:p>
          <a:p>
            <a:pPr indent="0" lvl="0" marL="0" rtl="0" algn="l">
              <a:lnSpc>
                <a:spcPct val="90000"/>
              </a:lnSpc>
              <a:spcBef>
                <a:spcPts val="600"/>
              </a:spcBef>
              <a:spcAft>
                <a:spcPts val="0"/>
              </a:spcAft>
              <a:buClr>
                <a:schemeClr val="lt1"/>
              </a:buClr>
              <a:buSzPts val="1700"/>
              <a:buNone/>
            </a:pPr>
            <a:r>
              <a:rPr b="1" lang="en-US" sz="1200">
                <a:solidFill>
                  <a:srgbClr val="0A8C6D"/>
                </a:solidFill>
              </a:rPr>
              <a:t>Creativitatea</a:t>
            </a:r>
            <a:r>
              <a:rPr lang="en-US" sz="1200"/>
              <a:t> este procesul de generare a unor idei noi valoroase  care pot fi traduse în diverse forme, forme și context. </a:t>
            </a:r>
            <a:endParaRPr sz="1200"/>
          </a:p>
          <a:p>
            <a:pPr indent="0" lvl="0" marL="0" rtl="0" algn="l">
              <a:lnSpc>
                <a:spcPct val="90000"/>
              </a:lnSpc>
              <a:spcBef>
                <a:spcPts val="600"/>
              </a:spcBef>
              <a:spcAft>
                <a:spcPts val="0"/>
              </a:spcAft>
              <a:buClr>
                <a:schemeClr val="lt1"/>
              </a:buClr>
              <a:buSzPts val="1700"/>
              <a:buNone/>
            </a:pPr>
            <a:r>
              <a:rPr b="1" lang="en-US" sz="1200">
                <a:solidFill>
                  <a:srgbClr val="0A8C6D"/>
                </a:solidFill>
              </a:rPr>
              <a:t>Inovația </a:t>
            </a:r>
            <a:r>
              <a:rPr lang="en-US" sz="1200"/>
              <a:t> este procesul de punere în practică a acestor ideai urmând un plan.</a:t>
            </a:r>
            <a:endParaRPr/>
          </a:p>
          <a:p>
            <a:pPr indent="0" lvl="0" marL="0" rtl="0" algn="l">
              <a:lnSpc>
                <a:spcPct val="90000"/>
              </a:lnSpc>
              <a:spcBef>
                <a:spcPts val="600"/>
              </a:spcBef>
              <a:spcAft>
                <a:spcPts val="0"/>
              </a:spcAft>
              <a:buClr>
                <a:schemeClr val="lt1"/>
              </a:buClr>
              <a:buSzPts val="1700"/>
              <a:buNone/>
            </a:pPr>
            <a:r>
              <a:t/>
            </a:r>
            <a:endParaRPr sz="1200"/>
          </a:p>
        </p:txBody>
      </p:sp>
      <p:sp>
        <p:nvSpPr>
          <p:cNvPr id="120" name="Google Shape;120;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Creativitatea</a:t>
            </a:r>
            <a:endParaRPr sz="3600">
              <a:solidFill>
                <a:srgbClr val="0A8C6D"/>
              </a:solidFill>
              <a:latin typeface="Raleway ExtraLight"/>
              <a:ea typeface="Raleway ExtraLight"/>
              <a:cs typeface="Raleway ExtraLight"/>
              <a:sym typeface="Raleway ExtraLight"/>
            </a:endParaRPr>
          </a:p>
        </p:txBody>
      </p:sp>
      <p:sp>
        <p:nvSpPr>
          <p:cNvPr id="126" name="Google Shape;126;p8"/>
          <p:cNvSpPr txBox="1"/>
          <p:nvPr>
            <p:ph idx="1" type="body"/>
          </p:nvPr>
        </p:nvSpPr>
        <p:spPr>
          <a:xfrm>
            <a:off x="991274" y="1749176"/>
            <a:ext cx="4094294" cy="236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400"/>
              <a:buNone/>
            </a:pPr>
            <a:r>
              <a:rPr lang="en-US" sz="1400">
                <a:solidFill>
                  <a:srgbClr val="666666"/>
                </a:solidFill>
                <a:latin typeface="Raleway Thin"/>
                <a:ea typeface="Raleway Thin"/>
                <a:cs typeface="Raleway Thin"/>
                <a:sym typeface="Raleway Thin"/>
              </a:rPr>
              <a:t>Mulți dintre noi cred că, creativitatea este o abilitate naturală, dar studiile arată că este de fapt un comportament dob</a:t>
            </a:r>
            <a:r>
              <a:rPr lang="en-US" sz="1400">
                <a:solidFill>
                  <a:srgbClr val="666666"/>
                </a:solidFill>
              </a:rPr>
              <a:t>ândit în proporție de</a:t>
            </a:r>
            <a:r>
              <a:rPr lang="en-US" sz="1400">
                <a:solidFill>
                  <a:srgbClr val="666666"/>
                </a:solidFill>
                <a:latin typeface="Raleway Thin"/>
                <a:ea typeface="Raleway Thin"/>
                <a:cs typeface="Raleway Thin"/>
                <a:sym typeface="Raleway Thin"/>
              </a:rPr>
              <a:t> 85 </a:t>
            </a:r>
            <a:r>
              <a:rPr lang="en-US" sz="1400">
                <a:solidFill>
                  <a:srgbClr val="666666"/>
                </a:solidFill>
              </a:rPr>
              <a:t>la sută</a:t>
            </a:r>
            <a:r>
              <a:rPr lang="en-US" sz="1400">
                <a:solidFill>
                  <a:srgbClr val="666666"/>
                </a:solidFill>
                <a:latin typeface="Raleway Thin"/>
                <a:ea typeface="Raleway Thin"/>
                <a:cs typeface="Raleway Thin"/>
                <a:sym typeface="Raleway Thin"/>
              </a:rPr>
              <a:t>. Cu alte cuvinte, suntem 85 la sută la fel de talentați ca Mozart, da Vinci și Picasso în ceea ce privește creativitatea. </a:t>
            </a:r>
            <a:endParaRPr/>
          </a:p>
          <a:p>
            <a:pPr indent="0" lvl="0" marL="0" rtl="0" algn="l">
              <a:lnSpc>
                <a:spcPct val="90000"/>
              </a:lnSpc>
              <a:spcBef>
                <a:spcPts val="600"/>
              </a:spcBef>
              <a:spcAft>
                <a:spcPts val="0"/>
              </a:spcAft>
              <a:buClr>
                <a:schemeClr val="dk1"/>
              </a:buClr>
              <a:buSzPts val="1400"/>
              <a:buNone/>
            </a:pPr>
            <a:r>
              <a:t/>
            </a:r>
            <a:endParaRPr sz="1400">
              <a:solidFill>
                <a:srgbClr val="666666"/>
              </a:solidFill>
              <a:latin typeface="Raleway Thin"/>
              <a:ea typeface="Raleway Thin"/>
              <a:cs typeface="Raleway Thin"/>
              <a:sym typeface="Raleway Thin"/>
            </a:endParaRPr>
          </a:p>
          <a:p>
            <a:pPr indent="0" lvl="0" marL="0" rtl="0" algn="l">
              <a:lnSpc>
                <a:spcPct val="90000"/>
              </a:lnSpc>
              <a:spcBef>
                <a:spcPts val="600"/>
              </a:spcBef>
              <a:spcAft>
                <a:spcPts val="0"/>
              </a:spcAft>
              <a:buClr>
                <a:schemeClr val="dk1"/>
              </a:buClr>
              <a:buSzPts val="1400"/>
              <a:buNone/>
            </a:pPr>
            <a:r>
              <a:rPr lang="en-US" sz="1400">
                <a:solidFill>
                  <a:srgbClr val="666666"/>
                </a:solidFill>
                <a:latin typeface="Raleway Thin"/>
                <a:ea typeface="Raleway Thin"/>
                <a:cs typeface="Raleway Thin"/>
                <a:sym typeface="Raleway Thin"/>
              </a:rPr>
              <a:t>Din cauza educației noastre, ne am pierdut capacitatea de gândire originală. Suntem învățați să facem ghiciri despre ceea ce profesorul știe. Există doar un singur răspuns corect.</a:t>
            </a:r>
            <a:endParaRPr sz="1400">
              <a:solidFill>
                <a:srgbClr val="666666"/>
              </a:solidFill>
              <a:latin typeface="Raleway Thin"/>
              <a:ea typeface="Raleway Thin"/>
              <a:cs typeface="Raleway Thin"/>
              <a:sym typeface="Raleway Thin"/>
            </a:endParaRPr>
          </a:p>
        </p:txBody>
      </p:sp>
      <p:sp>
        <p:nvSpPr>
          <p:cNvPr id="127" name="Google Shape;127;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pic>
        <p:nvPicPr>
          <p:cNvPr descr="Pablo PICASSO - Biography and available artworks | Galeries Bartoux" id="128" name="Google Shape;128;p8"/>
          <p:cNvPicPr preferRelativeResize="0"/>
          <p:nvPr/>
        </p:nvPicPr>
        <p:blipFill rotWithShape="1">
          <a:blip r:embed="rId3">
            <a:alphaModFix/>
          </a:blip>
          <a:srcRect b="20499" l="0" r="-2" t="6834"/>
          <a:stretch/>
        </p:blipFill>
        <p:spPr>
          <a:xfrm>
            <a:off x="5380346" y="2130637"/>
            <a:ext cx="1759489" cy="1656718"/>
          </a:xfrm>
          <a:custGeom>
            <a:rect b="b" l="l" r="r" t="t"/>
            <a:pathLst>
              <a:path extrusionOk="0" h="2880360" w="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descr="Wolfgang Amadeus Mozart: albums, songs, playlists | Listen on Deezer" id="129" name="Google Shape;129;p8"/>
          <p:cNvPicPr preferRelativeResize="0"/>
          <p:nvPr/>
        </p:nvPicPr>
        <p:blipFill rotWithShape="1">
          <a:blip r:embed="rId4">
            <a:alphaModFix/>
          </a:blip>
          <a:srcRect b="6542" l="0" r="2" t="7040"/>
          <a:stretch/>
        </p:blipFill>
        <p:spPr>
          <a:xfrm>
            <a:off x="6444334" y="1218502"/>
            <a:ext cx="2017303" cy="1641468"/>
          </a:xfrm>
          <a:custGeom>
            <a:rect b="b" l="l" r="r" t="t"/>
            <a:pathLst>
              <a:path extrusionOk="0" h="3486455" w="4034316">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ln>
            <a:noFill/>
          </a:ln>
        </p:spPr>
      </p:pic>
      <p:pic>
        <p:nvPicPr>
          <p:cNvPr descr="To «γονίδιο της ιδιοφυΐας»: Τι αποκαλύπτει το DNA του Da Vinci, που  διατηρείται για 25 γενιές | Jenny.gr" id="130" name="Google Shape;130;p8"/>
          <p:cNvPicPr preferRelativeResize="0"/>
          <p:nvPr/>
        </p:nvPicPr>
        <p:blipFill rotWithShape="1">
          <a:blip r:embed="rId5">
            <a:alphaModFix/>
          </a:blip>
          <a:srcRect b="9863" l="0" r="-4" t="5366"/>
          <a:stretch/>
        </p:blipFill>
        <p:spPr>
          <a:xfrm>
            <a:off x="6595837" y="3031105"/>
            <a:ext cx="1857402" cy="1512500"/>
          </a:xfrm>
          <a:custGeom>
            <a:rect b="b" l="l" r="r" t="t"/>
            <a:pathLst>
              <a:path extrusionOk="0" h="2660795" w="3138912">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Abilități de creativitate</a:t>
            </a:r>
            <a:endParaRPr sz="3600">
              <a:solidFill>
                <a:srgbClr val="0A8C6D"/>
              </a:solidFill>
              <a:latin typeface="Raleway ExtraLight"/>
              <a:ea typeface="Raleway ExtraLight"/>
              <a:cs typeface="Raleway ExtraLight"/>
              <a:sym typeface="Raleway ExtraLight"/>
            </a:endParaRPr>
          </a:p>
        </p:txBody>
      </p:sp>
      <p:sp>
        <p:nvSpPr>
          <p:cNvPr id="136" name="Google Shape;136;p9"/>
          <p:cNvSpPr txBox="1"/>
          <p:nvPr>
            <p:ph idx="1" type="body"/>
          </p:nvPr>
        </p:nvSpPr>
        <p:spPr>
          <a:xfrm>
            <a:off x="377254" y="1906759"/>
            <a:ext cx="4094294" cy="2366100"/>
          </a:xfrm>
          <a:prstGeom prst="rect">
            <a:avLst/>
          </a:prstGeom>
          <a:noFill/>
          <a:ln>
            <a:noFill/>
          </a:ln>
        </p:spPr>
        <p:txBody>
          <a:bodyPr anchorCtr="0" anchor="t" bIns="91425" lIns="91425" spcFirstLastPara="1" rIns="91425" wrap="square" tIns="91425">
            <a:noAutofit/>
          </a:bodyPr>
          <a:lstStyle/>
          <a:p>
            <a:pPr indent="0" lvl="0" marL="114302" rtl="0" algn="ctr">
              <a:lnSpc>
                <a:spcPct val="100000"/>
              </a:lnSpc>
              <a:spcBef>
                <a:spcPts val="601"/>
              </a:spcBef>
              <a:spcAft>
                <a:spcPts val="0"/>
              </a:spcAft>
              <a:buSzPts val="1800"/>
              <a:buNone/>
            </a:pPr>
            <a:r>
              <a:rPr b="1" lang="en-US" sz="1600">
                <a:solidFill>
                  <a:srgbClr val="0A8C6D"/>
                </a:solidFill>
              </a:rPr>
              <a:t>Beneficii </a:t>
            </a:r>
            <a:r>
              <a:rPr b="1" lang="en-US">
                <a:solidFill>
                  <a:srgbClr val="0A8C6D"/>
                </a:solidFill>
              </a:rPr>
              <a:t>personale </a:t>
            </a:r>
            <a:endParaRPr/>
          </a:p>
          <a:p>
            <a:pPr indent="0" lvl="0" marL="114302" rtl="0" algn="l">
              <a:lnSpc>
                <a:spcPct val="100000"/>
              </a:lnSpc>
              <a:spcBef>
                <a:spcPts val="601"/>
              </a:spcBef>
              <a:spcAft>
                <a:spcPts val="0"/>
              </a:spcAft>
              <a:buSzPts val="1800"/>
              <a:buNone/>
            </a:pPr>
            <a:r>
              <a:t/>
            </a:r>
            <a:endParaRPr sz="1600"/>
          </a:p>
          <a:p>
            <a:pPr indent="-285750" lvl="1" marL="857257" rtl="0" algn="l">
              <a:lnSpc>
                <a:spcPct val="100000"/>
              </a:lnSpc>
              <a:spcBef>
                <a:spcPts val="0"/>
              </a:spcBef>
              <a:spcAft>
                <a:spcPts val="0"/>
              </a:spcAft>
              <a:buClr>
                <a:srgbClr val="0A8C6D"/>
              </a:buClr>
              <a:buSzPts val="1600"/>
              <a:buFont typeface="Noto Sans Symbols"/>
              <a:buChar char="▪"/>
            </a:pPr>
            <a:r>
              <a:rPr lang="en-US" sz="1600"/>
              <a:t>Creșterea stimei de sine și a încrederii în sine</a:t>
            </a:r>
            <a:endParaRPr/>
          </a:p>
          <a:p>
            <a:pPr indent="-285750" lvl="1" marL="857257" rtl="0" algn="l">
              <a:lnSpc>
                <a:spcPct val="100000"/>
              </a:lnSpc>
              <a:spcBef>
                <a:spcPts val="0"/>
              </a:spcBef>
              <a:spcAft>
                <a:spcPts val="0"/>
              </a:spcAft>
              <a:buClr>
                <a:srgbClr val="0A8C6D"/>
              </a:buClr>
              <a:buSzPts val="1600"/>
              <a:buFont typeface="Noto Sans Symbols"/>
              <a:buChar char="▪"/>
            </a:pPr>
            <a:r>
              <a:rPr lang="en-US" sz="1600"/>
              <a:t>Abilități îmbunătățite de rezolvare a problemelor</a:t>
            </a:r>
            <a:endParaRPr/>
          </a:p>
          <a:p>
            <a:pPr indent="-285750" lvl="1" marL="857257" rtl="0" algn="l">
              <a:lnSpc>
                <a:spcPct val="100000"/>
              </a:lnSpc>
              <a:spcBef>
                <a:spcPts val="0"/>
              </a:spcBef>
              <a:spcAft>
                <a:spcPts val="0"/>
              </a:spcAft>
              <a:buClr>
                <a:srgbClr val="0A8C6D"/>
              </a:buClr>
              <a:buSzPts val="1600"/>
              <a:buFont typeface="Noto Sans Symbols"/>
              <a:buChar char="▪"/>
            </a:pPr>
            <a:r>
              <a:rPr lang="en-US" sz="1600"/>
              <a:t>O mai mare flexibilitate și adaptabilitate</a:t>
            </a:r>
            <a:endParaRPr sz="1600"/>
          </a:p>
        </p:txBody>
      </p:sp>
      <p:sp>
        <p:nvSpPr>
          <p:cNvPr id="137" name="Google Shape;137;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138" name="Google Shape;138;p9"/>
          <p:cNvSpPr/>
          <p:nvPr/>
        </p:nvSpPr>
        <p:spPr>
          <a:xfrm>
            <a:off x="4471548" y="1906759"/>
            <a:ext cx="4019385" cy="23661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None/>
            </a:pPr>
            <a:r>
              <a:rPr b="1" i="0" lang="en-US" sz="1600" u="none" cap="none" strike="noStrike">
                <a:solidFill>
                  <a:srgbClr val="0A8C6D"/>
                </a:solidFill>
                <a:latin typeface="Arial"/>
                <a:ea typeface="Arial"/>
                <a:cs typeface="Arial"/>
                <a:sym typeface="Arial"/>
              </a:rPr>
              <a:t>Beneficii </a:t>
            </a:r>
            <a:r>
              <a:rPr b="1" i="0" lang="en-US" sz="1600" u="none" cap="none" strike="noStrike">
                <a:solidFill>
                  <a:srgbClr val="0A8C6D"/>
                </a:solidFill>
                <a:latin typeface="Raleway Thin"/>
                <a:ea typeface="Raleway Thin"/>
                <a:cs typeface="Raleway Thin"/>
                <a:sym typeface="Raleway Thin"/>
              </a:rPr>
              <a:t>profesionale </a:t>
            </a:r>
            <a:endParaRPr b="1" i="0" sz="1600" u="none" cap="none" strike="noStrike">
              <a:solidFill>
                <a:srgbClr val="0A8C6D"/>
              </a:solidFill>
              <a:latin typeface="Raleway Thin"/>
              <a:ea typeface="Raleway Thin"/>
              <a:cs typeface="Raleway Thin"/>
              <a:sym typeface="Raleway Thin"/>
            </a:endParaRPr>
          </a:p>
          <a:p>
            <a:pPr indent="0" lvl="0" marL="114302" marR="0" rtl="0" algn="ctr">
              <a:lnSpc>
                <a:spcPct val="100000"/>
              </a:lnSpc>
              <a:spcBef>
                <a:spcPts val="601"/>
              </a:spcBef>
              <a:spcAft>
                <a:spcPts val="0"/>
              </a:spcAft>
              <a:buNone/>
            </a:pPr>
            <a:r>
              <a:t/>
            </a:r>
            <a:endParaRPr b="1" i="0" sz="1600" u="none" cap="none" strike="noStrike">
              <a:solidFill>
                <a:schemeClr val="dk2"/>
              </a:solidFill>
              <a:latin typeface="Raleway Thin"/>
              <a:ea typeface="Raleway Thin"/>
              <a:cs typeface="Raleway Thin"/>
              <a:sym typeface="Raleway Thin"/>
            </a:endParaRPr>
          </a:p>
          <a:p>
            <a:pPr indent="-285750" lvl="1" marL="857257" marR="0" rtl="0" algn="l">
              <a:lnSpc>
                <a:spcPct val="100000"/>
              </a:lnSpc>
              <a:spcBef>
                <a:spcPts val="0"/>
              </a:spcBef>
              <a:spcAft>
                <a:spcPts val="0"/>
              </a:spcAft>
              <a:buClr>
                <a:srgbClr val="0A8C6D"/>
              </a:buClr>
              <a:buSzPts val="1600"/>
              <a:buFont typeface="Noto Sans Symbols"/>
              <a:buChar char="▪"/>
            </a:pPr>
            <a:r>
              <a:rPr b="0" i="0" lang="en-US" sz="1600" u="none" cap="none" strike="noStrike">
                <a:solidFill>
                  <a:schemeClr val="dk2"/>
                </a:solidFill>
                <a:latin typeface="Raleway Thin"/>
                <a:ea typeface="Raleway Thin"/>
                <a:cs typeface="Raleway Thin"/>
                <a:sym typeface="Raleway Thin"/>
              </a:rPr>
              <a:t>Creșterea competitivității pe piața muncii</a:t>
            </a:r>
            <a:endParaRPr b="0" i="0" sz="1400" u="none" cap="none" strike="noStrike">
              <a:solidFill>
                <a:srgbClr val="000000"/>
              </a:solidFill>
              <a:latin typeface="Arial"/>
              <a:ea typeface="Arial"/>
              <a:cs typeface="Arial"/>
              <a:sym typeface="Arial"/>
            </a:endParaRPr>
          </a:p>
          <a:p>
            <a:pPr indent="-285750" lvl="1" marL="857257" marR="0" rtl="0" algn="l">
              <a:lnSpc>
                <a:spcPct val="100000"/>
              </a:lnSpc>
              <a:spcBef>
                <a:spcPts val="0"/>
              </a:spcBef>
              <a:spcAft>
                <a:spcPts val="0"/>
              </a:spcAft>
              <a:buClr>
                <a:srgbClr val="0A8C6D"/>
              </a:buClr>
              <a:buSzPts val="1600"/>
              <a:buFont typeface="Noto Sans Symbols"/>
              <a:buChar char="▪"/>
            </a:pPr>
            <a:r>
              <a:rPr b="0" i="0" lang="en-US" sz="1600" u="none" cap="none" strike="noStrike">
                <a:solidFill>
                  <a:schemeClr val="dk2"/>
                </a:solidFill>
                <a:latin typeface="Raleway Thin"/>
                <a:ea typeface="Raleway Thin"/>
                <a:cs typeface="Raleway Thin"/>
                <a:sym typeface="Raleway Thin"/>
              </a:rPr>
              <a:t>Capacitatea de a veni cu soluții noi și inovatoare la probleme</a:t>
            </a:r>
            <a:endParaRPr b="0" i="0" sz="1400" u="none" cap="none" strike="noStrike">
              <a:solidFill>
                <a:srgbClr val="000000"/>
              </a:solidFill>
              <a:latin typeface="Arial"/>
              <a:ea typeface="Arial"/>
              <a:cs typeface="Arial"/>
              <a:sym typeface="Arial"/>
            </a:endParaRPr>
          </a:p>
          <a:p>
            <a:pPr indent="-285750" lvl="1" marL="857257" marR="0" rtl="0" algn="l">
              <a:lnSpc>
                <a:spcPct val="100000"/>
              </a:lnSpc>
              <a:spcBef>
                <a:spcPts val="0"/>
              </a:spcBef>
              <a:spcAft>
                <a:spcPts val="0"/>
              </a:spcAft>
              <a:buClr>
                <a:srgbClr val="0A8C6D"/>
              </a:buClr>
              <a:buSzPts val="1600"/>
              <a:buFont typeface="Noto Sans Symbols"/>
              <a:buChar char="▪"/>
            </a:pPr>
            <a:r>
              <a:rPr b="0" i="0" lang="en-US" sz="1600" u="none" cap="none" strike="noStrike">
                <a:solidFill>
                  <a:schemeClr val="dk2"/>
                </a:solidFill>
                <a:latin typeface="Raleway Thin"/>
                <a:ea typeface="Raleway Thin"/>
                <a:cs typeface="Raleway Thin"/>
                <a:sym typeface="Raleway Thin"/>
              </a:rPr>
              <a:t>Potențial de avansare în carieră și satisfacție sporită în muncă</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