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aleway"/>
      <p:regular r:id="rId37"/>
      <p:bold r:id="rId38"/>
      <p:italic r:id="rId39"/>
      <p:boldItalic r:id="rId40"/>
    </p:embeddedFont>
    <p:embeddedFont>
      <p:font typeface="Raleway ExtraBold"/>
      <p:bold r:id="rId41"/>
      <p:boldItalic r:id="rId42"/>
    </p:embeddedFont>
    <p:embeddedFont>
      <p:font typeface="Raleway Thin"/>
      <p:regular r:id="rId43"/>
      <p:bold r:id="rId44"/>
      <p:italic r:id="rId45"/>
      <p:boldItalic r:id="rId46"/>
    </p:embeddedFont>
    <p:embeddedFont>
      <p:font typeface="Raleway Light"/>
      <p:regular r:id="rId47"/>
      <p:bold r:id="rId48"/>
      <p:italic r:id="rId49"/>
      <p:boldItalic r:id="rId50"/>
    </p:embeddedFont>
    <p:embeddedFont>
      <p:font typeface="Raleway Medium"/>
      <p:regular r:id="rId51"/>
      <p:bold r:id="rId52"/>
      <p:italic r:id="rId53"/>
      <p:boldItalic r:id="rId54"/>
    </p:embeddedFont>
    <p:embeddedFont>
      <p:font typeface="Raleway Extra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63" roundtripDataSignature="AMtx7mjVNd7JuqV4hUjjz48MwcgyjiJ4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48A29A-A0D7-4485-8A7F-3B79D7DC41C8}">
  <a:tblStyle styleId="{5948A29A-A0D7-4485-8A7F-3B79D7DC41C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alewayExtraBold-boldItalic.fntdata"/><Relationship Id="rId41" Type="http://schemas.openxmlformats.org/officeDocument/2006/relationships/font" Target="fonts/RalewayExtraBold-bold.fntdata"/><Relationship Id="rId44" Type="http://schemas.openxmlformats.org/officeDocument/2006/relationships/font" Target="fonts/RalewayThin-bold.fntdata"/><Relationship Id="rId43" Type="http://schemas.openxmlformats.org/officeDocument/2006/relationships/font" Target="fonts/RalewayThin-regular.fntdata"/><Relationship Id="rId46" Type="http://schemas.openxmlformats.org/officeDocument/2006/relationships/font" Target="fonts/RalewayThin-boldItalic.fntdata"/><Relationship Id="rId45" Type="http://schemas.openxmlformats.org/officeDocument/2006/relationships/font" Target="fonts/RalewayTh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fntdata"/><Relationship Id="rId47" Type="http://schemas.openxmlformats.org/officeDocument/2006/relationships/font" Target="fonts/RalewayLight-regular.fntdata"/><Relationship Id="rId49" Type="http://schemas.openxmlformats.org/officeDocument/2006/relationships/font" Target="fonts/Raleway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aleway-regular.fntdata"/><Relationship Id="rId36" Type="http://schemas.openxmlformats.org/officeDocument/2006/relationships/slide" Target="slides/slide29.xml"/><Relationship Id="rId39" Type="http://schemas.openxmlformats.org/officeDocument/2006/relationships/font" Target="fonts/Raleway-italic.fntdata"/><Relationship Id="rId38" Type="http://schemas.openxmlformats.org/officeDocument/2006/relationships/font" Target="fonts/Raleway-bold.fntdata"/><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3.xml"/><Relationship Id="rId63"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regular.fntdata"/><Relationship Id="rId50" Type="http://schemas.openxmlformats.org/officeDocument/2006/relationships/font" Target="fonts/RalewayLight-boldItalic.fntdata"/><Relationship Id="rId53" Type="http://schemas.openxmlformats.org/officeDocument/2006/relationships/font" Target="fonts/RalewayMedium-italic.fntdata"/><Relationship Id="rId52" Type="http://schemas.openxmlformats.org/officeDocument/2006/relationships/font" Target="fonts/RalewayMedium-bold.fntdata"/><Relationship Id="rId11" Type="http://schemas.openxmlformats.org/officeDocument/2006/relationships/slide" Target="slides/slide4.xml"/><Relationship Id="rId55" Type="http://schemas.openxmlformats.org/officeDocument/2006/relationships/font" Target="fonts/RalewayExtraLight-regular.fntdata"/><Relationship Id="rId10" Type="http://schemas.openxmlformats.org/officeDocument/2006/relationships/slide" Target="slides/slide3.xml"/><Relationship Id="rId54" Type="http://schemas.openxmlformats.org/officeDocument/2006/relationships/font" Target="fonts/RalewayMedium-boldItalic.fntdata"/><Relationship Id="rId13" Type="http://schemas.openxmlformats.org/officeDocument/2006/relationships/slide" Target="slides/slide6.xml"/><Relationship Id="rId57" Type="http://schemas.openxmlformats.org/officeDocument/2006/relationships/font" Target="fonts/RalewayExtraLight-italic.fntdata"/><Relationship Id="rId12" Type="http://schemas.openxmlformats.org/officeDocument/2006/relationships/slide" Target="slides/slide5.xml"/><Relationship Id="rId56" Type="http://schemas.openxmlformats.org/officeDocument/2006/relationships/font" Target="fonts/RalewayExtraLight-bold.fntdata"/><Relationship Id="rId15" Type="http://schemas.openxmlformats.org/officeDocument/2006/relationships/slide" Target="slides/slide8.xml"/><Relationship Id="rId59" Type="http://schemas.openxmlformats.org/officeDocument/2006/relationships/font" Target="fonts/OpenSans-regular.fntdata"/><Relationship Id="rId14" Type="http://schemas.openxmlformats.org/officeDocument/2006/relationships/slide" Target="slides/slide7.xml"/><Relationship Id="rId58" Type="http://schemas.openxmlformats.org/officeDocument/2006/relationships/font" Target="fonts/RalewayExtra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Arial"/>
                <a:ea typeface="Arial"/>
                <a:cs typeface="Arial"/>
                <a:sym typeface="Arial"/>
              </a:rPr>
              <a:t>DON’T CHANGE</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Arial"/>
                <a:ea typeface="Arial"/>
                <a:cs typeface="Arial"/>
                <a:sym typeface="Arial"/>
              </a:rPr>
              <a:t>Anything’s possible if you’ve got enough nerve.” –J.K. Rowling</a:t>
            </a: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Arial"/>
                <a:ea typeface="Arial"/>
                <a:cs typeface="Arial"/>
                <a:sym typeface="Arial"/>
              </a:rPr>
              <a:t>Insert here a quote related to the module topic</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1Text Slide" showMasterSp="0">
  <p:cSld name="_1Text Slide">
    <p:spTree>
      <p:nvGrpSpPr>
        <p:cNvPr id="56" name="Shape 56"/>
        <p:cNvGrpSpPr/>
        <p:nvPr/>
      </p:nvGrpSpPr>
      <p:grpSpPr>
        <a:xfrm>
          <a:off x="0" y="0"/>
          <a:ext cx="0" cy="0"/>
          <a:chOff x="0" y="0"/>
          <a:chExt cx="0" cy="0"/>
        </a:xfrm>
      </p:grpSpPr>
      <p:sp>
        <p:nvSpPr>
          <p:cNvPr id="57" name="Google Shape;57;p43"/>
          <p:cNvSpPr/>
          <p:nvPr/>
        </p:nvSpPr>
        <p:spPr>
          <a:xfrm>
            <a:off x="0" y="454025"/>
            <a:ext cx="77788" cy="608013"/>
          </a:xfrm>
          <a:prstGeom prst="rect">
            <a:avLst/>
          </a:prstGeom>
          <a:solidFill>
            <a:srgbClr val="D3D4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pic>
        <p:nvPicPr>
          <p:cNvPr id="58" name="Google Shape;58;p43"/>
          <p:cNvPicPr preferRelativeResize="0"/>
          <p:nvPr/>
        </p:nvPicPr>
        <p:blipFill rotWithShape="1">
          <a:blip r:embed="rId2">
            <a:alphaModFix/>
          </a:blip>
          <a:srcRect b="0" l="0" r="0" t="0"/>
          <a:stretch/>
        </p:blipFill>
        <p:spPr>
          <a:xfrm>
            <a:off x="0" y="4676775"/>
            <a:ext cx="9144000" cy="520700"/>
          </a:xfrm>
          <a:prstGeom prst="rect">
            <a:avLst/>
          </a:prstGeom>
          <a:noFill/>
          <a:ln>
            <a:noFill/>
          </a:ln>
        </p:spPr>
      </p:pic>
      <p:pic>
        <p:nvPicPr>
          <p:cNvPr descr="Picture 2" id="59" name="Google Shape;59;p43"/>
          <p:cNvPicPr preferRelativeResize="0"/>
          <p:nvPr/>
        </p:nvPicPr>
        <p:blipFill rotWithShape="1">
          <a:blip r:embed="rId3">
            <a:alphaModFix/>
          </a:blip>
          <a:srcRect b="0" l="0" r="0" t="0"/>
          <a:stretch/>
        </p:blipFill>
        <p:spPr>
          <a:xfrm>
            <a:off x="8742363" y="98425"/>
            <a:ext cx="247650" cy="22066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spTree>
      <p:nvGrpSpPr>
        <p:cNvPr id="64" name="Shape 64"/>
        <p:cNvGrpSpPr/>
        <p:nvPr/>
      </p:nvGrpSpPr>
      <p:grpSpPr>
        <a:xfrm>
          <a:off x="0" y="0"/>
          <a:ext cx="0" cy="0"/>
          <a:chOff x="0" y="0"/>
          <a:chExt cx="0" cy="0"/>
        </a:xfrm>
      </p:grpSpPr>
      <p:sp>
        <p:nvSpPr>
          <p:cNvPr id="65" name="Google Shape;65;p34"/>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6" name="Google Shape;66;p34"/>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en-US" sz="12000">
                <a:solidFill>
                  <a:srgbClr val="0A8C6D"/>
                </a:solidFill>
                <a:latin typeface="Raleway"/>
                <a:ea typeface="Raleway"/>
                <a:cs typeface="Raleway"/>
                <a:sym typeface="Raleway"/>
              </a:rPr>
              <a:t>“</a:t>
            </a:r>
            <a:endParaRPr b="1" sz="12000">
              <a:solidFill>
                <a:srgbClr val="0A8C6D"/>
              </a:solidFill>
              <a:latin typeface="Raleway"/>
              <a:ea typeface="Raleway"/>
              <a:cs typeface="Raleway"/>
              <a:sym typeface="Raleway"/>
            </a:endParaRPr>
          </a:p>
        </p:txBody>
      </p:sp>
      <p:sp>
        <p:nvSpPr>
          <p:cNvPr id="67" name="Google Shape;67;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68" name="Google Shape;68;p34"/>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2">
    <p:bg>
      <p:bgPr>
        <a:solidFill>
          <a:srgbClr val="FFB600"/>
        </a:solidFill>
      </p:bgPr>
    </p:bg>
    <p:spTree>
      <p:nvGrpSpPr>
        <p:cNvPr id="69" name="Shape 69"/>
        <p:cNvGrpSpPr/>
        <p:nvPr/>
      </p:nvGrpSpPr>
      <p:grpSpPr>
        <a:xfrm>
          <a:off x="0" y="0"/>
          <a:ext cx="0" cy="0"/>
          <a:chOff x="0" y="0"/>
          <a:chExt cx="0" cy="0"/>
        </a:xfrm>
      </p:grpSpPr>
      <p:sp>
        <p:nvSpPr>
          <p:cNvPr id="70" name="Google Shape;70;p38"/>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1" name="Google Shape;71;p38"/>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en-US" sz="12000">
                <a:solidFill>
                  <a:srgbClr val="981C22"/>
                </a:solidFill>
                <a:latin typeface="Raleway"/>
                <a:ea typeface="Raleway"/>
                <a:cs typeface="Raleway"/>
                <a:sym typeface="Raleway"/>
              </a:rPr>
              <a:t>“</a:t>
            </a:r>
            <a:endParaRPr b="1" sz="12000">
              <a:solidFill>
                <a:srgbClr val="981C22"/>
              </a:solidFill>
              <a:latin typeface="Raleway"/>
              <a:ea typeface="Raleway"/>
              <a:cs typeface="Raleway"/>
              <a:sym typeface="Raleway"/>
            </a:endParaRPr>
          </a:p>
        </p:txBody>
      </p:sp>
      <p:sp>
        <p:nvSpPr>
          <p:cNvPr id="72" name="Google Shape;72;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73" name="Google Shape;73;p38"/>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howMasterSp="0" type="tx">
  <p:cSld name="TITLE_AND_BODY">
    <p:spTree>
      <p:nvGrpSpPr>
        <p:cNvPr id="12" name="Shape 12"/>
        <p:cNvGrpSpPr/>
        <p:nvPr/>
      </p:nvGrpSpPr>
      <p:grpSpPr>
        <a:xfrm>
          <a:off x="0" y="0"/>
          <a:ext cx="0" cy="0"/>
          <a:chOff x="0" y="0"/>
          <a:chExt cx="0" cy="0"/>
        </a:xfrm>
      </p:grpSpPr>
      <p:sp>
        <p:nvSpPr>
          <p:cNvPr id="13" name="Google Shape;13;p32"/>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howMasterSp="0">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5"/>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 name="Google Shape;19;p35"/>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5"/>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howMasterSp="0">
  <p:cSld name="TITLE_AND_TWO_COLUMNS_1">
    <p:spTree>
      <p:nvGrpSpPr>
        <p:cNvPr id="21" name="Shape 21"/>
        <p:cNvGrpSpPr/>
        <p:nvPr/>
      </p:nvGrpSpPr>
      <p:grpSpPr>
        <a:xfrm>
          <a:off x="0" y="0"/>
          <a:ext cx="0" cy="0"/>
          <a:chOff x="0" y="0"/>
          <a:chExt cx="0" cy="0"/>
        </a:xfrm>
      </p:grpSpPr>
      <p:sp>
        <p:nvSpPr>
          <p:cNvPr id="22" name="Google Shape;22;p36"/>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 name="Google Shape;23;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6"/>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6"/>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6"/>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6"/>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howMasterSp="0" type="twoColTx">
  <p:cSld name="TITLE_AND_TWO_COLUMNS">
    <p:spTree>
      <p:nvGrpSpPr>
        <p:cNvPr id="28" name="Shape 28"/>
        <p:cNvGrpSpPr/>
        <p:nvPr/>
      </p:nvGrpSpPr>
      <p:grpSpPr>
        <a:xfrm>
          <a:off x="0" y="0"/>
          <a:ext cx="0" cy="0"/>
          <a:chOff x="0" y="0"/>
          <a:chExt cx="0" cy="0"/>
        </a:xfrm>
      </p:grpSpPr>
      <p:sp>
        <p:nvSpPr>
          <p:cNvPr id="29" name="Google Shape;29;p37"/>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 name="Google Shape;30;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3" name="Shape 33"/>
        <p:cNvGrpSpPr/>
        <p:nvPr/>
      </p:nvGrpSpPr>
      <p:grpSpPr>
        <a:xfrm>
          <a:off x="0" y="0"/>
          <a:ext cx="0" cy="0"/>
          <a:chOff x="0" y="0"/>
          <a:chExt cx="0" cy="0"/>
        </a:xfrm>
      </p:grpSpPr>
      <p:sp>
        <p:nvSpPr>
          <p:cNvPr id="34" name="Google Shape;34;p39"/>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5" name="Google Shape;35;p3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39"/>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spTree>
      <p:nvGrpSpPr>
        <p:cNvPr id="37" name="Shape 37"/>
        <p:cNvGrpSpPr/>
        <p:nvPr/>
      </p:nvGrpSpPr>
      <p:grpSpPr>
        <a:xfrm>
          <a:off x="0" y="0"/>
          <a:ext cx="0" cy="0"/>
          <a:chOff x="0" y="0"/>
          <a:chExt cx="0" cy="0"/>
        </a:xfrm>
      </p:grpSpPr>
      <p:sp>
        <p:nvSpPr>
          <p:cNvPr id="38" name="Google Shape;38;p40"/>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9" name="Google Shape;39;p40"/>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en-US" sz="12000">
                <a:solidFill>
                  <a:srgbClr val="0A8C6D"/>
                </a:solidFill>
                <a:latin typeface="Raleway"/>
                <a:ea typeface="Raleway"/>
                <a:cs typeface="Raleway"/>
                <a:sym typeface="Raleway"/>
              </a:rPr>
              <a:t>“</a:t>
            </a:r>
            <a:endParaRPr b="1" sz="12000">
              <a:solidFill>
                <a:srgbClr val="0A8C6D"/>
              </a:solidFill>
              <a:latin typeface="Raleway"/>
              <a:ea typeface="Raleway"/>
              <a:cs typeface="Raleway"/>
              <a:sym typeface="Raleway"/>
            </a:endParaRPr>
          </a:p>
        </p:txBody>
      </p:sp>
      <p:sp>
        <p:nvSpPr>
          <p:cNvPr id="40" name="Google Shape;40;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1" name="Google Shape;41;p40"/>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2">
    <p:bg>
      <p:bgPr>
        <a:solidFill>
          <a:srgbClr val="FFB600"/>
        </a:solidFill>
      </p:bgPr>
    </p:bg>
    <p:spTree>
      <p:nvGrpSpPr>
        <p:cNvPr id="42" name="Shape 42"/>
        <p:cNvGrpSpPr/>
        <p:nvPr/>
      </p:nvGrpSpPr>
      <p:grpSpPr>
        <a:xfrm>
          <a:off x="0" y="0"/>
          <a:ext cx="0" cy="0"/>
          <a:chOff x="0" y="0"/>
          <a:chExt cx="0" cy="0"/>
        </a:xfrm>
      </p:grpSpPr>
      <p:sp>
        <p:nvSpPr>
          <p:cNvPr id="43" name="Google Shape;43;p41"/>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44" name="Google Shape;44;p41"/>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en-US" sz="12000">
                <a:solidFill>
                  <a:srgbClr val="981C22"/>
                </a:solidFill>
                <a:latin typeface="Raleway"/>
                <a:ea typeface="Raleway"/>
                <a:cs typeface="Raleway"/>
                <a:sym typeface="Raleway"/>
              </a:rPr>
              <a:t>“</a:t>
            </a:r>
            <a:endParaRPr b="1" sz="12000">
              <a:solidFill>
                <a:srgbClr val="981C22"/>
              </a:solidFill>
              <a:latin typeface="Raleway"/>
              <a:ea typeface="Raleway"/>
              <a:cs typeface="Raleway"/>
              <a:sym typeface="Raleway"/>
            </a:endParaRPr>
          </a:p>
        </p:txBody>
      </p:sp>
      <p:sp>
        <p:nvSpPr>
          <p:cNvPr id="45" name="Google Shape;45;p41"/>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6" name="Google Shape;46;p41"/>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Slide" showMasterSp="0">
  <p:cSld name="3_Text Slide">
    <p:spTree>
      <p:nvGrpSpPr>
        <p:cNvPr id="47" name="Shape 47"/>
        <p:cNvGrpSpPr/>
        <p:nvPr/>
      </p:nvGrpSpPr>
      <p:grpSpPr>
        <a:xfrm>
          <a:off x="0" y="0"/>
          <a:ext cx="0" cy="0"/>
          <a:chOff x="0" y="0"/>
          <a:chExt cx="0" cy="0"/>
        </a:xfrm>
      </p:grpSpPr>
      <p:sp>
        <p:nvSpPr>
          <p:cNvPr id="48" name="Google Shape;48;p42"/>
          <p:cNvSpPr/>
          <p:nvPr/>
        </p:nvSpPr>
        <p:spPr>
          <a:xfrm>
            <a:off x="0" y="454025"/>
            <a:ext cx="77788" cy="608013"/>
          </a:xfrm>
          <a:prstGeom prst="rect">
            <a:avLst/>
          </a:prstGeom>
          <a:solidFill>
            <a:srgbClr val="D3D4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grpSp>
        <p:nvGrpSpPr>
          <p:cNvPr id="49" name="Google Shape;49;p42"/>
          <p:cNvGrpSpPr/>
          <p:nvPr/>
        </p:nvGrpSpPr>
        <p:grpSpPr>
          <a:xfrm flipH="1" rot="5400000">
            <a:off x="-696121" y="4060031"/>
            <a:ext cx="2038352" cy="2166938"/>
            <a:chOff x="7785101" y="1568450"/>
            <a:chExt cx="2717801" cy="2603500"/>
          </a:xfrm>
        </p:grpSpPr>
        <p:sp>
          <p:nvSpPr>
            <p:cNvPr id="50" name="Google Shape;50;p42"/>
            <p:cNvSpPr/>
            <p:nvPr/>
          </p:nvSpPr>
          <p:spPr>
            <a:xfrm>
              <a:off x="7785101" y="1568450"/>
              <a:ext cx="2603499" cy="2603500"/>
            </a:xfrm>
            <a:prstGeom prst="ellipse">
              <a:avLst/>
            </a:prstGeom>
            <a:noFill/>
            <a:ln cap="flat" cmpd="sng" w="9525">
              <a:solidFill>
                <a:srgbClr val="4C4C4C"/>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sp>
          <p:nvSpPr>
            <p:cNvPr id="51" name="Google Shape;51;p42"/>
            <p:cNvSpPr/>
            <p:nvPr/>
          </p:nvSpPr>
          <p:spPr>
            <a:xfrm>
              <a:off x="10238317" y="1780162"/>
              <a:ext cx="186267" cy="185011"/>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sp>
          <p:nvSpPr>
            <p:cNvPr id="52" name="Google Shape;52;p42"/>
            <p:cNvSpPr/>
            <p:nvPr/>
          </p:nvSpPr>
          <p:spPr>
            <a:xfrm>
              <a:off x="10433051" y="2003319"/>
              <a:ext cx="69851" cy="7057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sp>
          <p:nvSpPr>
            <p:cNvPr id="53" name="Google Shape;53;p42"/>
            <p:cNvSpPr/>
            <p:nvPr/>
          </p:nvSpPr>
          <p:spPr>
            <a:xfrm>
              <a:off x="10223500" y="2020485"/>
              <a:ext cx="105833" cy="10681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sp>
          <p:nvSpPr>
            <p:cNvPr id="54" name="Google Shape;54;p42"/>
            <p:cNvSpPr/>
            <p:nvPr/>
          </p:nvSpPr>
          <p:spPr>
            <a:xfrm>
              <a:off x="9702802" y="1684795"/>
              <a:ext cx="429683" cy="431056"/>
            </a:xfrm>
            <a:prstGeom prst="ellipse">
              <a:avLst/>
            </a:prstGeom>
            <a:solidFill>
              <a:srgbClr val="EC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126"/>
                <a:buFont typeface="Arial"/>
                <a:buNone/>
              </a:pPr>
              <a:r>
                <a:t/>
              </a:r>
              <a:endParaRPr sz="2126">
                <a:solidFill>
                  <a:schemeClr val="lt1"/>
                </a:solidFill>
                <a:latin typeface="Open Sans"/>
                <a:ea typeface="Open Sans"/>
                <a:cs typeface="Open Sans"/>
                <a:sym typeface="Open Sans"/>
              </a:endParaRPr>
            </a:p>
          </p:txBody>
        </p:sp>
      </p:grpSp>
      <p:pic>
        <p:nvPicPr>
          <p:cNvPr descr="Picture 2" id="55" name="Google Shape;55;p42"/>
          <p:cNvPicPr preferRelativeResize="0"/>
          <p:nvPr/>
        </p:nvPicPr>
        <p:blipFill rotWithShape="1">
          <a:blip r:embed="rId2">
            <a:alphaModFix/>
          </a:blip>
          <a:srcRect b="0" l="0" r="0" t="0"/>
          <a:stretch/>
        </p:blipFill>
        <p:spPr>
          <a:xfrm>
            <a:off x="8742363" y="98425"/>
            <a:ext cx="247650" cy="2206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30"/>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b="0" i="0" lang="en-US" sz="1300" u="none" cap="none" strike="noStrike">
                <a:solidFill>
                  <a:schemeClr val="accent1"/>
                </a:solidFill>
                <a:latin typeface="Raleway Thin"/>
                <a:ea typeface="Raleway Thin"/>
                <a:cs typeface="Raleway Thin"/>
                <a:sym typeface="Raleway Thin"/>
              </a:rPr>
              <a:t>‹#›</a:t>
            </a:fld>
            <a:endParaRPr b="0" i="0" sz="1300" u="none" cap="none" strike="noStrike">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60" name="Shape 60"/>
        <p:cNvGrpSpPr/>
        <p:nvPr/>
      </p:nvGrpSpPr>
      <p:grpSpPr>
        <a:xfrm>
          <a:off x="0" y="0"/>
          <a:ext cx="0" cy="0"/>
          <a:chOff x="0" y="0"/>
          <a:chExt cx="0" cy="0"/>
        </a:xfrm>
      </p:grpSpPr>
      <p:sp>
        <p:nvSpPr>
          <p:cNvPr id="61" name="Google Shape;61;p33"/>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2" name="Google Shape;62;p33"/>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3" name="Google Shape;63;p33"/>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lang="en-US" sz="1300">
                <a:solidFill>
                  <a:schemeClr val="accent1"/>
                </a:solidFill>
                <a:latin typeface="Raleway Thin"/>
                <a:ea typeface="Raleway Thin"/>
                <a:cs typeface="Raleway Thin"/>
                <a:sym typeface="Raleway Thin"/>
              </a:rPr>
              <a:t>‹#›</a:t>
            </a:fld>
            <a:endParaRPr sz="1300">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yjYrxcGSWX4" TargetMode="External"/><Relationship Id="rId4" Type="http://schemas.openxmlformats.org/officeDocument/2006/relationships/hyperlink" Target="https://www.nytimes.com/guides/year-of-living-better/how-to-be-creativ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Q7chxarBJ98" TargetMode="External"/><Relationship Id="rId4" Type="http://schemas.openxmlformats.org/officeDocument/2006/relationships/hyperlink" Target="https://www.youtube.com/watch?v=Mtjatz9r-V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5hENFA3CJUY" TargetMode="External"/><Relationship Id="rId4" Type="http://schemas.openxmlformats.org/officeDocument/2006/relationships/hyperlink" Target="http://www.indeed.com/career-advice/career-development/characteristics-of-culture-of-innov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77" name="Shape 77"/>
        <p:cNvGrpSpPr/>
        <p:nvPr/>
      </p:nvGrpSpPr>
      <p:grpSpPr>
        <a:xfrm>
          <a:off x="0" y="0"/>
          <a:ext cx="0" cy="0"/>
          <a:chOff x="0" y="0"/>
          <a:chExt cx="0" cy="0"/>
        </a:xfrm>
      </p:grpSpPr>
      <p:sp>
        <p:nvSpPr>
          <p:cNvPr id="78" name="Google Shape;78;p1"/>
          <p:cNvSpPr txBox="1"/>
          <p:nvPr>
            <p:ph type="ctrTitle"/>
          </p:nvPr>
        </p:nvSpPr>
        <p:spPr>
          <a:xfrm>
            <a:off x="541338" y="3287713"/>
            <a:ext cx="81343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FFFF"/>
              </a:buClr>
              <a:buSzPts val="6000"/>
              <a:buFont typeface="Raleway Thin"/>
              <a:buNone/>
            </a:pPr>
            <a:r>
              <a:rPr lang="en-US" sz="3500">
                <a:solidFill>
                  <a:srgbClr val="FFFFFF"/>
                </a:solidFill>
                <a:latin typeface="Raleway Thin"/>
                <a:ea typeface="Raleway Thin"/>
                <a:cs typeface="Raleway Thin"/>
                <a:sym typeface="Raleway Thin"/>
              </a:rPr>
              <a:t>Programma di formazione per le donne</a:t>
            </a:r>
            <a:br>
              <a:rPr lang="en-US" sz="3500">
                <a:solidFill>
                  <a:srgbClr val="FFFFFF"/>
                </a:solidFill>
                <a:latin typeface="Raleway Thin"/>
                <a:ea typeface="Raleway Thin"/>
                <a:cs typeface="Raleway Thin"/>
                <a:sym typeface="Raleway Thin"/>
              </a:rPr>
            </a:br>
            <a:r>
              <a:rPr b="1" lang="en-US" sz="4000">
                <a:solidFill>
                  <a:srgbClr val="981C22"/>
                </a:solidFill>
                <a:latin typeface="Raleway Thin"/>
                <a:ea typeface="Raleway Thin"/>
                <a:cs typeface="Raleway Thin"/>
                <a:sym typeface="Raleway Thin"/>
              </a:rPr>
              <a:t>Mentalita’ digitale</a:t>
            </a:r>
            <a:endParaRPr b="1" sz="4000">
              <a:solidFill>
                <a:srgbClr val="981C22"/>
              </a:solidFill>
              <a:latin typeface="Raleway Thin"/>
              <a:ea typeface="Raleway Thin"/>
              <a:cs typeface="Raleway Thin"/>
              <a:sym typeface="Raleway Thin"/>
            </a:endParaRPr>
          </a:p>
        </p:txBody>
      </p:sp>
      <p:pic>
        <p:nvPicPr>
          <p:cNvPr id="79" name="Google Shape;79;p1"/>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922338" y="892175"/>
            <a:ext cx="6865937" cy="857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30 Cerchi</a:t>
            </a:r>
            <a:br>
              <a:rPr b="1" lang="en-US" sz="1600">
                <a:solidFill>
                  <a:srgbClr val="0A8C6D"/>
                </a:solidFill>
                <a:latin typeface="Raleway Light"/>
                <a:ea typeface="Raleway Light"/>
                <a:cs typeface="Raleway Light"/>
                <a:sym typeface="Raleway Light"/>
              </a:rPr>
            </a:br>
            <a:r>
              <a:rPr lang="en-US" sz="1200">
                <a:solidFill>
                  <a:srgbClr val="434343"/>
                </a:solidFill>
                <a:latin typeface="Raleway Light"/>
                <a:ea typeface="Raleway Light"/>
                <a:cs typeface="Raleway Light"/>
                <a:sym typeface="Raleway Light"/>
              </a:rPr>
              <a:t>L'obiettivo di questa attività è motivare i partecipanti a pensare in modo creativo e fuori dagli schemi.</a:t>
            </a:r>
            <a:endParaRPr/>
          </a:p>
        </p:txBody>
      </p:sp>
      <p:sp>
        <p:nvSpPr>
          <p:cNvPr id="144" name="Google Shape;144;p10"/>
          <p:cNvSpPr txBox="1"/>
          <p:nvPr>
            <p:ph idx="1" type="body"/>
          </p:nvPr>
        </p:nvSpPr>
        <p:spPr>
          <a:xfrm>
            <a:off x="922000" y="1887375"/>
            <a:ext cx="5129700" cy="25914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Linee guida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Step1:</a:t>
            </a:r>
            <a:r>
              <a:rPr lang="en-US" sz="1100">
                <a:solidFill>
                  <a:schemeClr val="dk2"/>
                </a:solidFill>
                <a:latin typeface="Raleway Light"/>
                <a:ea typeface="Raleway Light"/>
                <a:cs typeface="Raleway Light"/>
                <a:sym typeface="Raleway Light"/>
              </a:rPr>
              <a:t> In groups of 3-4, take a piece of paper and a pencil and draw 30 circles, evenly spaced and about the same size.</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Step2: </a:t>
            </a:r>
            <a:r>
              <a:rPr lang="en-US" sz="1100">
                <a:solidFill>
                  <a:schemeClr val="dk2"/>
                </a:solidFill>
                <a:latin typeface="Raleway Light"/>
                <a:ea typeface="Raleway Light"/>
                <a:cs typeface="Raleway Light"/>
                <a:sym typeface="Raleway Light"/>
              </a:rPr>
              <a:t>Using only the circles on your paper, come up with as many different drawings as you can. Try to think creatively and not be limited by the usual shapes or objects that circles might represent.</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Step3: </a:t>
            </a:r>
            <a:r>
              <a:rPr lang="en-US" sz="1100">
                <a:solidFill>
                  <a:schemeClr val="dk2"/>
                </a:solidFill>
                <a:latin typeface="Raleway Light"/>
                <a:ea typeface="Raleway Light"/>
                <a:cs typeface="Raleway Light"/>
                <a:sym typeface="Raleway Light"/>
              </a:rPr>
              <a:t>Share your drawings with the rest of the group</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lang="en-US" sz="1200">
                <a:solidFill>
                  <a:schemeClr val="lt1"/>
                </a:solidFill>
                <a:highlight>
                  <a:srgbClr val="0A8C6D"/>
                </a:highlight>
                <a:latin typeface="Raleway Light"/>
                <a:ea typeface="Raleway Light"/>
                <a:cs typeface="Raleway Light"/>
                <a:sym typeface="Raleway Light"/>
              </a:rPr>
              <a:t>TEMPO: </a:t>
            </a:r>
            <a:r>
              <a:rPr lang="en-US" sz="1200">
                <a:solidFill>
                  <a:schemeClr val="dk1"/>
                </a:solidFill>
                <a:latin typeface="Raleway Light"/>
                <a:ea typeface="Raleway Light"/>
                <a:cs typeface="Raleway Light"/>
                <a:sym typeface="Raleway Light"/>
              </a:rPr>
              <a:t>20’</a:t>
            </a:r>
            <a:endParaRPr b="1" sz="1200">
              <a:solidFill>
                <a:srgbClr val="FFB600"/>
              </a:solidFill>
              <a:latin typeface="Raleway Thin"/>
              <a:ea typeface="Raleway Thin"/>
              <a:cs typeface="Raleway Thin"/>
              <a:sym typeface="Raleway Thin"/>
            </a:endParaRPr>
          </a:p>
        </p:txBody>
      </p:sp>
      <p:grpSp>
        <p:nvGrpSpPr>
          <p:cNvPr id="145" name="Google Shape;145;p10"/>
          <p:cNvGrpSpPr/>
          <p:nvPr/>
        </p:nvGrpSpPr>
        <p:grpSpPr>
          <a:xfrm>
            <a:off x="7964488" y="328613"/>
            <a:ext cx="977900" cy="723900"/>
            <a:chOff x="5255200" y="3006475"/>
            <a:chExt cx="511700" cy="378575"/>
          </a:xfrm>
        </p:grpSpPr>
        <p:sp>
          <p:nvSpPr>
            <p:cNvPr id="146" name="Google Shape;146;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7" name="Google Shape;147;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Sbloccare la creativita’</a:t>
            </a:r>
            <a:endParaRPr b="1" sz="1200">
              <a:solidFill>
                <a:srgbClr val="0A8C6D"/>
              </a:solidFill>
              <a:latin typeface="Raleway Light"/>
              <a:ea typeface="Raleway Light"/>
              <a:cs typeface="Raleway Light"/>
              <a:sym typeface="Raleway Light"/>
            </a:endParaRPr>
          </a:p>
        </p:txBody>
      </p:sp>
      <p:sp>
        <p:nvSpPr>
          <p:cNvPr id="153" name="Google Shape;153;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Riflessioni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Font typeface="Raleway Thin"/>
              <a:buNone/>
            </a:pPr>
            <a:r>
              <a:rPr lang="en-US" sz="1100">
                <a:solidFill>
                  <a:schemeClr val="dk1"/>
                </a:solidFill>
                <a:latin typeface="Raleway Light"/>
                <a:ea typeface="Raleway Light"/>
                <a:cs typeface="Raleway Light"/>
                <a:sym typeface="Raleway Light"/>
              </a:rPr>
              <a:t>Write down the following prompts:</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do you define creativity?</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Can you think of a time when you were particularly creative? What was the situation?</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do you currently approach problems and generate new ideas?</a:t>
            </a:r>
            <a:endParaRPr sz="1100">
              <a:solidFill>
                <a:schemeClr val="dk1"/>
              </a:solidFill>
              <a:latin typeface="Raleway Light"/>
              <a:ea typeface="Raleway Light"/>
              <a:cs typeface="Raleway Light"/>
              <a:sym typeface="Raleway Light"/>
            </a:endParaRPr>
          </a:p>
        </p:txBody>
      </p:sp>
      <p:sp>
        <p:nvSpPr>
          <p:cNvPr id="154" name="Google Shape;154;p11"/>
          <p:cNvSpPr txBox="1"/>
          <p:nvPr>
            <p:ph idx="2" type="body"/>
          </p:nvPr>
        </p:nvSpPr>
        <p:spPr>
          <a:xfrm>
            <a:off x="4656588" y="1539240"/>
            <a:ext cx="3543300" cy="316980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Azioni</a:t>
            </a:r>
            <a:endParaRPr b="1" sz="1800">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Set a personal goal to incorporate creativity in your daily life, professional and personal.</a:t>
            </a:r>
            <a:endParaRPr sz="1100">
              <a:solidFill>
                <a:schemeClr val="dk1"/>
              </a:solidFill>
              <a:latin typeface="Raleway Light"/>
              <a:ea typeface="Raleway Light"/>
              <a:cs typeface="Raleway Light"/>
              <a:sym typeface="Raleway Light"/>
            </a:endParaRPr>
          </a:p>
        </p:txBody>
      </p:sp>
      <p:grpSp>
        <p:nvGrpSpPr>
          <p:cNvPr id="155" name="Google Shape;155;p11"/>
          <p:cNvGrpSpPr/>
          <p:nvPr/>
        </p:nvGrpSpPr>
        <p:grpSpPr>
          <a:xfrm>
            <a:off x="7964488" y="328613"/>
            <a:ext cx="977900" cy="723900"/>
            <a:chOff x="5255200" y="3006475"/>
            <a:chExt cx="511700" cy="378575"/>
          </a:xfrm>
        </p:grpSpPr>
        <p:sp>
          <p:nvSpPr>
            <p:cNvPr id="156" name="Google Shape;156;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7" name="Google Shape;157;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8" name="Google Shape;158;p11"/>
          <p:cNvSpPr/>
          <p:nvPr/>
        </p:nvSpPr>
        <p:spPr>
          <a:xfrm>
            <a:off x="2367050" y="2112825"/>
            <a:ext cx="4572000" cy="260400"/>
          </a:xfrm>
          <a:prstGeom prst="rect">
            <a:avLst/>
          </a:prstGeom>
          <a:noFill/>
          <a:ln>
            <a:noFill/>
          </a:ln>
        </p:spPr>
        <p:txBody>
          <a:bodyPr anchorCtr="0" anchor="t" bIns="45700" lIns="91425" spcFirstLastPara="1" rIns="91425" wrap="square" tIns="45700">
            <a:spAutoFit/>
          </a:bodyPr>
          <a:lstStyle/>
          <a:p>
            <a:pPr indent="-101600" lvl="0" marL="171450" marR="0" rtl="0" algn="l">
              <a:spcBef>
                <a:spcPts val="0"/>
              </a:spcBef>
              <a:spcAft>
                <a:spcPts val="0"/>
              </a:spcAft>
              <a:buClr>
                <a:srgbClr val="0A8C6D"/>
              </a:buClr>
              <a:buSzPts val="1100"/>
              <a:buFont typeface="Noto Sans Symbols"/>
              <a:buNone/>
            </a:pPr>
            <a:r>
              <a:t/>
            </a:r>
            <a:endParaRPr sz="1100">
              <a:solidFill>
                <a:srgbClr val="434343"/>
              </a:solidFill>
              <a:latin typeface="Raleway Light"/>
              <a:ea typeface="Raleway Light"/>
              <a:cs typeface="Raleway Light"/>
              <a:sym typeface="Raleway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922338" y="892175"/>
            <a:ext cx="6865937" cy="63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000">
                <a:solidFill>
                  <a:srgbClr val="0A8C6D"/>
                </a:solidFill>
                <a:latin typeface="Raleway Medium"/>
                <a:ea typeface="Raleway Medium"/>
                <a:cs typeface="Raleway Medium"/>
                <a:sym typeface="Raleway Medium"/>
              </a:rPr>
              <a:t>Per saperne di piu’ su questo modulo:</a:t>
            </a:r>
            <a:endParaRPr sz="3000">
              <a:solidFill>
                <a:srgbClr val="0A8C6D"/>
              </a:solidFill>
              <a:latin typeface="Raleway Medium"/>
              <a:ea typeface="Raleway Medium"/>
              <a:cs typeface="Raleway Medium"/>
              <a:sym typeface="Raleway Medium"/>
            </a:endParaRPr>
          </a:p>
        </p:txBody>
      </p:sp>
      <p:sp>
        <p:nvSpPr>
          <p:cNvPr id="164" name="Google Shape;164;p12"/>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Un modo potente per liberare la tua creatività naturale| Tim Harford:</a:t>
            </a:r>
            <a:endParaRPr b="1" sz="1300">
              <a:solidFill>
                <a:srgbClr val="0A8C6D"/>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rPr lang="en-US" sz="1300" u="sng">
                <a:solidFill>
                  <a:schemeClr val="hlink"/>
                </a:solidFill>
                <a:latin typeface="Raleway Light"/>
                <a:ea typeface="Raleway Light"/>
                <a:cs typeface="Raleway Light"/>
                <a:sym typeface="Raleway Light"/>
                <a:hlinkClick r:id="rId3"/>
              </a:rPr>
              <a:t>https://www.youtube.com/watch?v=yjYrxcGSWX4</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Come essere creativi:</a:t>
            </a:r>
            <a:br>
              <a:rPr b="1" lang="en-US" sz="1300">
                <a:solidFill>
                  <a:srgbClr val="0A8C6D"/>
                </a:solidFill>
                <a:latin typeface="Raleway Light"/>
                <a:ea typeface="Raleway Light"/>
                <a:cs typeface="Raleway Light"/>
                <a:sym typeface="Raleway Light"/>
              </a:rPr>
            </a:br>
            <a:r>
              <a:rPr lang="en-US" sz="1300" u="sng">
                <a:solidFill>
                  <a:schemeClr val="hlink"/>
                </a:solidFill>
                <a:latin typeface="Raleway Light"/>
                <a:ea typeface="Raleway Light"/>
                <a:cs typeface="Raleway Light"/>
                <a:sym typeface="Raleway Light"/>
                <a:hlinkClick r:id="rId4"/>
              </a:rPr>
              <a:t>https://www.nytimes.com/guides/year-of-living-better/how-to-be-creative</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165" name="Google Shape;165;p12"/>
          <p:cNvGrpSpPr/>
          <p:nvPr/>
        </p:nvGrpSpPr>
        <p:grpSpPr>
          <a:xfrm>
            <a:off x="8089900" y="319088"/>
            <a:ext cx="727075" cy="742950"/>
            <a:chOff x="3955900" y="2984500"/>
            <a:chExt cx="414000" cy="422525"/>
          </a:xfrm>
        </p:grpSpPr>
        <p:sp>
          <p:nvSpPr>
            <p:cNvPr id="166" name="Google Shape;166;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7" name="Google Shape;167;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8" name="Google Shape;168;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72" name="Shape 172"/>
        <p:cNvGrpSpPr/>
        <p:nvPr/>
      </p:nvGrpSpPr>
      <p:grpSpPr>
        <a:xfrm>
          <a:off x="0" y="0"/>
          <a:ext cx="0" cy="0"/>
          <a:chOff x="0" y="0"/>
          <a:chExt cx="0" cy="0"/>
        </a:xfrm>
      </p:grpSpPr>
      <p:sp>
        <p:nvSpPr>
          <p:cNvPr id="173" name="Google Shape;173;p13"/>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FFFF"/>
              </a:buClr>
              <a:buSzPts val="6000"/>
              <a:buFont typeface="Raleway Thin"/>
              <a:buNone/>
            </a:pPr>
            <a:r>
              <a:rPr b="1" lang="en-US" sz="5400">
                <a:solidFill>
                  <a:srgbClr val="FFFFFF"/>
                </a:solidFill>
                <a:latin typeface="Raleway Thin"/>
                <a:ea typeface="Raleway Thin"/>
                <a:cs typeface="Raleway Thin"/>
                <a:sym typeface="Raleway Thin"/>
              </a:rPr>
              <a:t>Strumenti di innovazione</a:t>
            </a:r>
            <a:endParaRPr b="1" sz="5400">
              <a:solidFill>
                <a:srgbClr val="FFFFFF"/>
              </a:solidFill>
              <a:latin typeface="Raleway Thin"/>
              <a:ea typeface="Raleway Thin"/>
              <a:cs typeface="Raleway Thin"/>
              <a:sym typeface="Raleway Thin"/>
            </a:endParaRPr>
          </a:p>
        </p:txBody>
      </p:sp>
      <p:pic>
        <p:nvPicPr>
          <p:cNvPr id="174" name="Google Shape;174;p13"/>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Innovazione</a:t>
            </a:r>
            <a:endParaRPr sz="3600">
              <a:solidFill>
                <a:srgbClr val="0A8C6D"/>
              </a:solidFill>
              <a:latin typeface="Raleway ExtraLight"/>
              <a:ea typeface="Raleway ExtraLight"/>
              <a:cs typeface="Raleway ExtraLight"/>
              <a:sym typeface="Raleway ExtraLight"/>
            </a:endParaRPr>
          </a:p>
        </p:txBody>
      </p:sp>
      <p:sp>
        <p:nvSpPr>
          <p:cNvPr id="180" name="Google Shape;180;p14"/>
          <p:cNvSpPr txBox="1"/>
          <p:nvPr>
            <p:ph idx="1" type="body"/>
          </p:nvPr>
        </p:nvSpPr>
        <p:spPr>
          <a:xfrm>
            <a:off x="990600" y="1749425"/>
            <a:ext cx="7313613" cy="2365375"/>
          </a:xfrm>
          <a:prstGeom prst="rect">
            <a:avLst/>
          </a:prstGeom>
          <a:noFill/>
          <a:ln>
            <a:noFill/>
          </a:ln>
        </p:spPr>
        <p:txBody>
          <a:bodyPr anchorCtr="0" anchor="t" bIns="91425" lIns="91425" spcFirstLastPara="1" rIns="91425" wrap="square" tIns="91425">
            <a:noAutofit/>
          </a:bodyPr>
          <a:lstStyle/>
          <a:p>
            <a:pPr indent="-285750" lvl="0" marL="285750" rtl="0" algn="l">
              <a:lnSpc>
                <a:spcPct val="90000"/>
              </a:lnSpc>
              <a:spcBef>
                <a:spcPts val="0"/>
              </a:spcBef>
              <a:spcAft>
                <a:spcPts val="0"/>
              </a:spcAft>
              <a:buClr>
                <a:srgbClr val="0A8C6D"/>
              </a:buClr>
              <a:buSzPts val="1400"/>
              <a:buFont typeface="Noto Sans Symbols"/>
              <a:buChar char="▪"/>
            </a:pPr>
            <a:r>
              <a:rPr lang="en-US">
                <a:solidFill>
                  <a:srgbClr val="666666"/>
                </a:solidFill>
                <a:latin typeface="Raleway Thin"/>
                <a:ea typeface="Raleway Thin"/>
                <a:cs typeface="Raleway Thin"/>
                <a:sym typeface="Raleway Thin"/>
              </a:rPr>
              <a:t>L'innovazione è il motore che guida il progresso fornendo idee rivoluzionarie e soluzioni pratiche. Per definire l'innovazione in termini di business, dobbiamo spostare la nostra prospettiva e il nostro focus.</a:t>
            </a:r>
            <a:endParaRPr/>
          </a:p>
          <a:p>
            <a:pPr indent="-285750" lvl="0" marL="285750" rtl="0" algn="l">
              <a:lnSpc>
                <a:spcPct val="90000"/>
              </a:lnSpc>
              <a:spcBef>
                <a:spcPts val="0"/>
              </a:spcBef>
              <a:spcAft>
                <a:spcPts val="0"/>
              </a:spcAft>
              <a:buClr>
                <a:srgbClr val="0A8C6D"/>
              </a:buClr>
              <a:buSzPts val="1400"/>
              <a:buFont typeface="Noto Sans Symbols"/>
              <a:buChar char="▪"/>
            </a:pPr>
            <a:r>
              <a:rPr lang="en-US">
                <a:solidFill>
                  <a:srgbClr val="666666"/>
                </a:solidFill>
                <a:latin typeface="Raleway Thin"/>
                <a:ea typeface="Raleway Thin"/>
                <a:cs typeface="Raleway Thin"/>
                <a:sym typeface="Raleway Thin"/>
              </a:rPr>
              <a:t>Nello specifico, quando ci riferiamo all'innovazione nel mondo degli affari, intendiamo l'introduzione di qualcosa di nuovo che crea valore, che si tratti di un nuovo prodotto o servizio, di un modello di business o di un processo. </a:t>
            </a:r>
            <a:endParaRPr>
              <a:solidFill>
                <a:srgbClr val="666666"/>
              </a:solidFill>
              <a:latin typeface="Raleway Thin"/>
              <a:ea typeface="Raleway Thin"/>
              <a:cs typeface="Raleway Thin"/>
              <a:sym typeface="Raleway Thin"/>
            </a:endParaRPr>
          </a:p>
        </p:txBody>
      </p:sp>
      <p:sp>
        <p:nvSpPr>
          <p:cNvPr id="181" name="Google Shape;181;p14"/>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182" name="Google Shape;182;p14"/>
          <p:cNvGrpSpPr/>
          <p:nvPr/>
        </p:nvGrpSpPr>
        <p:grpSpPr>
          <a:xfrm>
            <a:off x="1968500" y="2751138"/>
            <a:ext cx="5359400" cy="1914525"/>
            <a:chOff x="2612580" y="4081900"/>
            <a:chExt cx="7012325" cy="2813400"/>
          </a:xfrm>
        </p:grpSpPr>
        <p:sp>
          <p:nvSpPr>
            <p:cNvPr id="183" name="Google Shape;183;p14"/>
            <p:cNvSpPr/>
            <p:nvPr/>
          </p:nvSpPr>
          <p:spPr>
            <a:xfrm>
              <a:off x="3031505" y="4081900"/>
              <a:ext cx="6593400" cy="2813400"/>
            </a:xfrm>
            <a:prstGeom prst="rightArrow">
              <a:avLst>
                <a:gd fmla="val 16991" name="adj1"/>
                <a:gd fmla="val 49996" name="adj2"/>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sz="1800">
                <a:solidFill>
                  <a:srgbClr val="434343"/>
                </a:solidFill>
                <a:latin typeface="Calibri"/>
                <a:ea typeface="Calibri"/>
                <a:cs typeface="Calibri"/>
                <a:sym typeface="Calibri"/>
              </a:endParaRPr>
            </a:p>
          </p:txBody>
        </p:sp>
        <p:sp>
          <p:nvSpPr>
            <p:cNvPr id="184" name="Google Shape;184;p14"/>
            <p:cNvSpPr/>
            <p:nvPr/>
          </p:nvSpPr>
          <p:spPr>
            <a:xfrm>
              <a:off x="2612580"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600"/>
                <a:buFont typeface="Arial"/>
                <a:buNone/>
              </a:pPr>
              <a:r>
                <a:rPr b="1" lang="en-US" sz="1600">
                  <a:solidFill>
                    <a:srgbClr val="FFFFFF"/>
                  </a:solidFill>
                  <a:latin typeface="Raleway Thin"/>
                  <a:ea typeface="Raleway Thin"/>
                  <a:cs typeface="Raleway Thin"/>
                  <a:sym typeface="Raleway Thin"/>
                </a:rPr>
                <a:t>SCOPRIRE</a:t>
              </a:r>
              <a:endParaRPr sz="1400">
                <a:solidFill>
                  <a:srgbClr val="000000"/>
                </a:solidFill>
                <a:latin typeface="Raleway Thin"/>
                <a:ea typeface="Raleway Thin"/>
                <a:cs typeface="Raleway Thin"/>
                <a:sym typeface="Raleway Thin"/>
              </a:endParaRPr>
            </a:p>
          </p:txBody>
        </p:sp>
        <p:sp>
          <p:nvSpPr>
            <p:cNvPr id="185" name="Google Shape;185;p14"/>
            <p:cNvSpPr/>
            <p:nvPr/>
          </p:nvSpPr>
          <p:spPr>
            <a:xfrm>
              <a:off x="4923993"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600"/>
                <a:buFont typeface="Arial"/>
                <a:buNone/>
              </a:pPr>
              <a:r>
                <a:rPr b="1" lang="en-US" sz="1600">
                  <a:solidFill>
                    <a:srgbClr val="FFFFFF"/>
                  </a:solidFill>
                  <a:latin typeface="Raleway Thin"/>
                  <a:ea typeface="Raleway Thin"/>
                  <a:cs typeface="Raleway Thin"/>
                  <a:sym typeface="Raleway Thin"/>
                </a:rPr>
                <a:t>TESTARE</a:t>
              </a:r>
              <a:endParaRPr b="1" sz="1600">
                <a:solidFill>
                  <a:srgbClr val="FFFFFF"/>
                </a:solidFill>
                <a:latin typeface="Raleway Thin"/>
                <a:ea typeface="Raleway Thin"/>
                <a:cs typeface="Raleway Thin"/>
                <a:sym typeface="Raleway Thin"/>
              </a:endParaRPr>
            </a:p>
          </p:txBody>
        </p:sp>
        <p:sp>
          <p:nvSpPr>
            <p:cNvPr id="186" name="Google Shape;186;p14"/>
            <p:cNvSpPr/>
            <p:nvPr/>
          </p:nvSpPr>
          <p:spPr>
            <a:xfrm>
              <a:off x="7235405" y="4870300"/>
              <a:ext cx="2001900" cy="1236600"/>
            </a:xfrm>
            <a:prstGeom prst="roundRect">
              <a:avLst>
                <a:gd fmla="val 16667" name="adj"/>
              </a:avLst>
            </a:prstGeom>
            <a:solidFill>
              <a:srgbClr val="767171"/>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600"/>
                <a:buFont typeface="Arial"/>
                <a:buNone/>
              </a:pPr>
              <a:r>
                <a:rPr b="1" lang="en-US" sz="1600">
                  <a:solidFill>
                    <a:srgbClr val="FFFFFF"/>
                  </a:solidFill>
                  <a:latin typeface="Raleway Thin"/>
                  <a:ea typeface="Raleway Thin"/>
                  <a:cs typeface="Raleway Thin"/>
                  <a:sym typeface="Raleway Thin"/>
                </a:rPr>
                <a:t>LANCIARSI</a:t>
              </a:r>
              <a:endParaRPr b="1" sz="1600">
                <a:solidFill>
                  <a:srgbClr val="FFFFFF"/>
                </a:solidFill>
                <a:latin typeface="Raleway Thin"/>
                <a:ea typeface="Raleway Thin"/>
                <a:cs typeface="Raleway Thin"/>
                <a:sym typeface="Raleway Thi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739775" y="492125"/>
            <a:ext cx="6865938"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Innovazione</a:t>
            </a:r>
            <a:endParaRPr sz="3600">
              <a:solidFill>
                <a:srgbClr val="0A8C6D"/>
              </a:solidFill>
              <a:latin typeface="Raleway ExtraLight"/>
              <a:ea typeface="Raleway ExtraLight"/>
              <a:cs typeface="Raleway ExtraLight"/>
              <a:sym typeface="Raleway ExtraLight"/>
            </a:endParaRPr>
          </a:p>
        </p:txBody>
      </p:sp>
      <p:sp>
        <p:nvSpPr>
          <p:cNvPr id="192" name="Google Shape;192;p15"/>
          <p:cNvSpPr txBox="1"/>
          <p:nvPr>
            <p:ph idx="1" type="body"/>
          </p:nvPr>
        </p:nvSpPr>
        <p:spPr>
          <a:xfrm>
            <a:off x="684213" y="1203325"/>
            <a:ext cx="2524125" cy="3454400"/>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A8C6D"/>
              </a:buClr>
              <a:buSzPts val="1400"/>
              <a:buFont typeface="Raleway Thin"/>
              <a:buNone/>
            </a:pPr>
            <a:r>
              <a:rPr b="1" lang="en-US" sz="1200">
                <a:solidFill>
                  <a:srgbClr val="0A8C6D"/>
                </a:solidFill>
                <a:latin typeface="Raleway Thin"/>
                <a:ea typeface="Raleway Thin"/>
                <a:cs typeface="Raleway Thin"/>
                <a:sym typeface="Raleway Thin"/>
              </a:rPr>
              <a:t>Prodotti innovativi</a:t>
            </a:r>
            <a:endParaRPr sz="1800">
              <a:solidFill>
                <a:srgbClr val="666666"/>
              </a:solidFill>
              <a:latin typeface="Raleway Thin"/>
              <a:ea typeface="Raleway Thin"/>
              <a:cs typeface="Raleway Thin"/>
              <a:sym typeface="Raleway Thin"/>
            </a:endParaRPr>
          </a:p>
          <a:p>
            <a:pPr indent="0" lvl="0" marL="0" rtl="0" algn="l">
              <a:lnSpc>
                <a:spcPct val="90000"/>
              </a:lnSpc>
              <a:spcBef>
                <a:spcPts val="0"/>
              </a:spcBef>
              <a:spcAft>
                <a:spcPts val="0"/>
              </a:spcAft>
              <a:buClr>
                <a:srgbClr val="0A8C6D"/>
              </a:buClr>
              <a:buSzPts val="1400"/>
              <a:buFont typeface="Raleway Thin"/>
              <a:buNone/>
            </a:pPr>
            <a:r>
              <a:rPr lang="en-US" sz="1200">
                <a:solidFill>
                  <a:srgbClr val="666666"/>
                </a:solidFill>
                <a:latin typeface="Raleway Thin"/>
                <a:ea typeface="Raleway Thin"/>
                <a:cs typeface="Raleway Thin"/>
                <a:sym typeface="Raleway Thin"/>
              </a:rPr>
              <a:t> </a:t>
            </a:r>
            <a:endParaRPr sz="1800">
              <a:solidFill>
                <a:srgbClr val="666666"/>
              </a:solidFill>
              <a:latin typeface="Raleway Thin"/>
              <a:ea typeface="Raleway Thin"/>
              <a:cs typeface="Raleway Thin"/>
              <a:sym typeface="Raleway Thin"/>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L'iPod, che ha rivoluzionato il modo in cui le persone ascoltano la musica offrendo un'alternativa portatile e digitale ai CD</a:t>
            </a:r>
            <a:endParaRPr/>
          </a:p>
          <a:p>
            <a:pPr indent="0" lvl="0" marL="0" rtl="0" algn="l">
              <a:lnSpc>
                <a:spcPct val="100000"/>
              </a:lnSpc>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La Tesla Model S, che ha spinto i confini del design e delle prestazioni dei veicoli elettrici</a:t>
            </a:r>
            <a:endParaRPr/>
          </a:p>
          <a:p>
            <a:pPr indent="0" lvl="0" marL="0" rtl="0" algn="l">
              <a:lnSpc>
                <a:spcPct val="100000"/>
              </a:lnSpc>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Il termostato Nest, che utilizza una tecnologia intelligente per apprendere la programmazione di un utente e regolare la temperatura di conseguenza</a:t>
            </a:r>
            <a:endParaRPr/>
          </a:p>
        </p:txBody>
      </p:sp>
      <p:sp>
        <p:nvSpPr>
          <p:cNvPr id="193" name="Google Shape;193;p15"/>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4" name="Google Shape;194;p15"/>
          <p:cNvSpPr txBox="1"/>
          <p:nvPr/>
        </p:nvSpPr>
        <p:spPr>
          <a:xfrm>
            <a:off x="3328988" y="1204913"/>
            <a:ext cx="2574925" cy="3454400"/>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A8C6D"/>
              </a:buClr>
              <a:buSzPts val="1400"/>
              <a:buFont typeface="Raleway Thin"/>
              <a:buNone/>
            </a:pPr>
            <a:r>
              <a:rPr b="1" lang="en-US" sz="1200">
                <a:solidFill>
                  <a:srgbClr val="0A8C6D"/>
                </a:solidFill>
                <a:latin typeface="Raleway Thin"/>
                <a:ea typeface="Raleway Thin"/>
                <a:cs typeface="Raleway Thin"/>
                <a:sym typeface="Raleway Thin"/>
              </a:rPr>
              <a:t>Processi innovativi</a:t>
            </a:r>
            <a:endParaRPr sz="1400">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A8C6D"/>
              </a:buClr>
              <a:buSzPts val="1400"/>
              <a:buFont typeface="Raleway Thin"/>
              <a:buNone/>
            </a:pPr>
            <a:r>
              <a:rPr lang="en-US" sz="1200">
                <a:solidFill>
                  <a:srgbClr val="666666"/>
                </a:solidFill>
                <a:latin typeface="Raleway Thin"/>
                <a:ea typeface="Raleway Thin"/>
                <a:cs typeface="Raleway Thin"/>
                <a:sym typeface="Raleway Thin"/>
              </a:rPr>
              <a:t> </a:t>
            </a:r>
            <a:endParaRPr sz="1400">
              <a:solidFill>
                <a:srgbClr val="000000"/>
              </a:solidFill>
              <a:latin typeface="Arial"/>
              <a:ea typeface="Arial"/>
              <a:cs typeface="Arial"/>
              <a:sym typeface="Arial"/>
            </a:endParaRPr>
          </a:p>
          <a:p>
            <a:pPr indent="-76200" lvl="0" marL="0" marR="0" rtl="0" algn="l">
              <a:spcBef>
                <a:spcPts val="0"/>
              </a:spcBef>
              <a:spcAft>
                <a:spcPts val="0"/>
              </a:spcAft>
              <a:buClr>
                <a:srgbClr val="666666"/>
              </a:buClr>
              <a:buSzPts val="1200"/>
              <a:buFont typeface="Raleway Thin"/>
              <a:buChar char="•"/>
            </a:pPr>
            <a:r>
              <a:rPr lang="en-US" sz="1200">
                <a:solidFill>
                  <a:srgbClr val="666666"/>
                </a:solidFill>
                <a:latin typeface="Raleway Thin"/>
                <a:ea typeface="Raleway Thin"/>
                <a:cs typeface="Raleway Thin"/>
                <a:sym typeface="Raleway Thin"/>
              </a:rPr>
              <a:t>Il sistema di produzione di Toyota, che ha introdotto il concetto di produzione snella ed è stato ampiamente adottato nell'industria automobilistica</a:t>
            </a:r>
            <a:endParaRPr/>
          </a:p>
          <a:p>
            <a:pPr indent="0" lvl="0" marL="0" marR="0" rtl="0" algn="l">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76200" lvl="0" marL="0" marR="0" rtl="0" algn="l">
              <a:spcBef>
                <a:spcPts val="0"/>
              </a:spcBef>
              <a:spcAft>
                <a:spcPts val="0"/>
              </a:spcAft>
              <a:buClr>
                <a:srgbClr val="666666"/>
              </a:buClr>
              <a:buSzPts val="1200"/>
              <a:buFont typeface="Raleway Thin"/>
              <a:buChar char="•"/>
            </a:pPr>
            <a:r>
              <a:rPr lang="en-US" sz="1200">
                <a:solidFill>
                  <a:srgbClr val="666666"/>
                </a:solidFill>
                <a:latin typeface="Raleway Thin"/>
                <a:ea typeface="Raleway Thin"/>
                <a:cs typeface="Raleway Thin"/>
                <a:sym typeface="Raleway Thin"/>
              </a:rPr>
              <a:t>Piattaforme educative online, che hanno permesso alle persone di imparare da qualsiasi parte del mondo</a:t>
            </a:r>
            <a:endParaRPr/>
          </a:p>
          <a:p>
            <a:pPr indent="0" lvl="0" marL="0" marR="0" rtl="0" algn="l">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76200" lvl="0" marL="0" marR="0" rtl="0" algn="l">
              <a:spcBef>
                <a:spcPts val="0"/>
              </a:spcBef>
              <a:spcAft>
                <a:spcPts val="0"/>
              </a:spcAft>
              <a:buClr>
                <a:srgbClr val="666666"/>
              </a:buClr>
              <a:buSzPts val="1200"/>
              <a:buFont typeface="Raleway Thin"/>
              <a:buChar char="•"/>
            </a:pPr>
            <a:r>
              <a:rPr lang="en-US" sz="1200">
                <a:solidFill>
                  <a:srgbClr val="666666"/>
                </a:solidFill>
                <a:latin typeface="Raleway Thin"/>
                <a:ea typeface="Raleway Thin"/>
                <a:cs typeface="Raleway Thin"/>
                <a:sym typeface="Raleway Thin"/>
              </a:rPr>
              <a:t>Telemedicina, che consente ai pazienti di ricevere cure mediche a distanza tramite videoconferenza o altre tecnologie</a:t>
            </a:r>
            <a:endParaRPr/>
          </a:p>
        </p:txBody>
      </p:sp>
      <p:sp>
        <p:nvSpPr>
          <p:cNvPr id="195" name="Google Shape;195;p15"/>
          <p:cNvSpPr txBox="1"/>
          <p:nvPr/>
        </p:nvSpPr>
        <p:spPr>
          <a:xfrm>
            <a:off x="6037263" y="1203325"/>
            <a:ext cx="2481262" cy="3457575"/>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A8C6D"/>
              </a:buClr>
              <a:buSzPts val="1400"/>
              <a:buFont typeface="Raleway Thin"/>
              <a:buNone/>
            </a:pPr>
            <a:r>
              <a:rPr b="1" lang="en-US" sz="1200">
                <a:solidFill>
                  <a:srgbClr val="0A8C6D"/>
                </a:solidFill>
                <a:latin typeface="Raleway Thin"/>
                <a:ea typeface="Raleway Thin"/>
                <a:cs typeface="Raleway Thin"/>
                <a:sym typeface="Raleway Thin"/>
              </a:rPr>
              <a:t>Modelli innovativi di business</a:t>
            </a:r>
            <a:endParaRPr sz="1400">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A8C6D"/>
              </a:buClr>
              <a:buSzPts val="1400"/>
              <a:buFont typeface="Raleway Thin"/>
              <a:buNone/>
            </a:pPr>
            <a:r>
              <a:rPr lang="en-US" sz="1200">
                <a:solidFill>
                  <a:srgbClr val="666666"/>
                </a:solidFill>
                <a:latin typeface="Raleway Thin"/>
                <a:ea typeface="Raleway Thin"/>
                <a:cs typeface="Raleway Thin"/>
                <a:sym typeface="Raleway Thin"/>
              </a:rPr>
              <a:t> </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US" sz="1200">
                <a:solidFill>
                  <a:srgbClr val="666666"/>
                </a:solidFill>
                <a:latin typeface="Raleway Thin"/>
                <a:ea typeface="Raleway Thin"/>
                <a:cs typeface="Raleway Thin"/>
                <a:sym typeface="Raleway Thin"/>
              </a:rPr>
              <a:t>Airbnb, che ha creato un nuovo modo per le persone di guadagnare denaro affittando le loro case o appartamenti</a:t>
            </a:r>
            <a:endParaRPr/>
          </a:p>
          <a:p>
            <a:pPr indent="0" lvl="0" marL="0" marR="0" rtl="0" algn="l">
              <a:spcBef>
                <a:spcPts val="0"/>
              </a:spcBef>
              <a:spcAft>
                <a:spcPts val="0"/>
              </a:spcAft>
              <a:buNone/>
            </a:pPr>
            <a:r>
              <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None/>
            </a:pPr>
            <a:r>
              <a:rPr lang="en-US" sz="1200">
                <a:solidFill>
                  <a:srgbClr val="666666"/>
                </a:solidFill>
                <a:latin typeface="Raleway Thin"/>
                <a:ea typeface="Raleway Thin"/>
                <a:cs typeface="Raleway Thin"/>
                <a:sym typeface="Raleway Thin"/>
              </a:rPr>
              <a:t>Netflix, che ha stravolto il modello tradizionale dell'intrattenimento domestico offrendo video in streaming on demand</a:t>
            </a:r>
            <a:endParaRPr/>
          </a:p>
          <a:p>
            <a:pPr indent="0" lvl="0" marL="0" marR="0" rtl="0" algn="l">
              <a:spcBef>
                <a:spcPts val="0"/>
              </a:spcBef>
              <a:spcAft>
                <a:spcPts val="0"/>
              </a:spcAft>
              <a:buNone/>
            </a:pPr>
            <a:r>
              <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None/>
            </a:pPr>
            <a:r>
              <a:rPr lang="en-US" sz="1200">
                <a:solidFill>
                  <a:srgbClr val="666666"/>
                </a:solidFill>
                <a:latin typeface="Raleway Thin"/>
                <a:ea typeface="Raleway Thin"/>
                <a:cs typeface="Raleway Thin"/>
                <a:sym typeface="Raleway Thin"/>
              </a:rPr>
              <a:t>PayPal, che ha rivoluzionato il modo in cui le persone effettuano pagamenti online offrendo una piattaforma sicura e facile da usare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747713" y="268288"/>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Strumenti per l’Innovazione</a:t>
            </a:r>
            <a:endParaRPr sz="3600">
              <a:solidFill>
                <a:srgbClr val="0A8C6D"/>
              </a:solidFill>
              <a:latin typeface="Raleway ExtraLight"/>
              <a:ea typeface="Raleway ExtraLight"/>
              <a:cs typeface="Raleway ExtraLight"/>
              <a:sym typeface="Raleway ExtraLight"/>
            </a:endParaRPr>
          </a:p>
        </p:txBody>
      </p:sp>
      <p:sp>
        <p:nvSpPr>
          <p:cNvPr id="201" name="Google Shape;201;p16"/>
          <p:cNvSpPr txBox="1"/>
          <p:nvPr>
            <p:ph idx="1" type="body"/>
          </p:nvPr>
        </p:nvSpPr>
        <p:spPr>
          <a:xfrm>
            <a:off x="1122363" y="2676525"/>
            <a:ext cx="4579937" cy="168751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1"/>
              </a:spcBef>
              <a:spcAft>
                <a:spcPts val="0"/>
              </a:spcAft>
              <a:buClr>
                <a:srgbClr val="0A8C6D"/>
              </a:buClr>
              <a:buSzPts val="1400"/>
              <a:buFont typeface="Raleway Thin"/>
              <a:buNone/>
            </a:pPr>
            <a:r>
              <a:t/>
            </a:r>
            <a:endParaRPr>
              <a:solidFill>
                <a:schemeClr val="dk1"/>
              </a:solidFill>
              <a:latin typeface="Calibri"/>
              <a:ea typeface="Calibri"/>
              <a:cs typeface="Calibri"/>
              <a:sym typeface="Calibri"/>
            </a:endParaRPr>
          </a:p>
          <a:p>
            <a:pPr indent="-196850" lvl="0" marL="285750" rtl="0" algn="l">
              <a:lnSpc>
                <a:spcPct val="90000"/>
              </a:lnSpc>
              <a:spcBef>
                <a:spcPts val="601"/>
              </a:spcBef>
              <a:spcAft>
                <a:spcPts val="0"/>
              </a:spcAft>
              <a:buClr>
                <a:srgbClr val="0A8C6D"/>
              </a:buClr>
              <a:buSzPts val="1400"/>
              <a:buFont typeface="Noto Sans Symbols"/>
              <a:buNone/>
            </a:pPr>
            <a:r>
              <a:t/>
            </a:r>
            <a:endParaRPr>
              <a:solidFill>
                <a:schemeClr val="dk1"/>
              </a:solidFill>
              <a:latin typeface="Calibri"/>
              <a:ea typeface="Calibri"/>
              <a:cs typeface="Calibri"/>
              <a:sym typeface="Calibri"/>
            </a:endParaRPr>
          </a:p>
        </p:txBody>
      </p:sp>
      <p:sp>
        <p:nvSpPr>
          <p:cNvPr id="202" name="Google Shape;202;p16"/>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3" name="Google Shape;203;p16"/>
          <p:cNvSpPr/>
          <p:nvPr/>
        </p:nvSpPr>
        <p:spPr>
          <a:xfrm>
            <a:off x="755650" y="989013"/>
            <a:ext cx="7372350" cy="3481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lang="en-US" sz="1200">
                <a:solidFill>
                  <a:srgbClr val="666666"/>
                </a:solidFill>
                <a:latin typeface="Raleway Thin"/>
                <a:ea typeface="Raleway Thin"/>
                <a:cs typeface="Raleway Thin"/>
                <a:sym typeface="Raleway Thin"/>
              </a:rPr>
              <a:t>Un kit di strumenti per l'innovazione è una raccolta di metodi, tecniche e strumenti che possono essere utilizzati per generare idee nuove e innovative. Questi strumenti possono essere utilizzati nel processo di pensiero progettuale per aiutare i team a pensare in modo creativo, risolvere problemi e sviluppare nuovi prodotti, servizi o processi. Alcuni esempi di strumenti che possono essere inclusi in un kit di strumenti per l'innovazione sono:</a:t>
            </a:r>
            <a:endParaRPr sz="1200">
              <a:solidFill>
                <a:srgbClr val="666666"/>
              </a:solidFill>
              <a:latin typeface="Raleway Thin"/>
              <a:ea typeface="Raleway Thin"/>
              <a:cs typeface="Raleway Thin"/>
              <a:sym typeface="Raleway Thin"/>
            </a:endParaRPr>
          </a:p>
          <a:p>
            <a:pPr indent="-88900" lvl="0" marL="0" marR="0" rtl="0" algn="l">
              <a:lnSpc>
                <a:spcPct val="90000"/>
              </a:lnSpc>
              <a:spcBef>
                <a:spcPts val="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Brainstorming: questa è una tecnica per generare un gran numero di idee in un breve lasso di tempo. Può essere fatto individualmente o in un contesto di gruppo e implica mettere da parte il giudizio e incoraggiare idee selvagge e creative.</a:t>
            </a:r>
            <a:endParaRPr/>
          </a:p>
          <a:p>
            <a:pPr indent="-88900" lvl="0" marL="0" marR="0" rtl="0" algn="l">
              <a:lnSpc>
                <a:spcPct val="90000"/>
              </a:lnSpc>
              <a:spcBef>
                <a:spcPts val="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SCAMPER: Questa è una tecnica per trovare nuove idee ponendo una serie di domande su un prodotto o processo esistente. Le domande sono: Sostituisci, Combina, Adatta, Modifica, Trasforma, Elimina, Inverti.</a:t>
            </a:r>
            <a:endParaRPr/>
          </a:p>
          <a:p>
            <a:pPr indent="-88900" lvl="0" marL="0" marR="0" rtl="0" algn="l">
              <a:lnSpc>
                <a:spcPct val="90000"/>
              </a:lnSpc>
              <a:spcBef>
                <a:spcPts val="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Pensiero laterale: questo è un modo di pensare che comporta l'approccio ai problemi da angolazioni inaspettate e la ricerca di soluzioni non convenzionali. Viene spesso utilizzato per rompere i blocchi creativi e trovare nuovi modi di pensare</a:t>
            </a:r>
            <a:endParaRPr/>
          </a:p>
          <a:p>
            <a:pPr indent="-88900" lvl="0" marL="0" marR="0" rtl="0" algn="l">
              <a:lnSpc>
                <a:spcPct val="90000"/>
              </a:lnSpc>
              <a:spcBef>
                <a:spcPts val="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.Mappatura mentale: questa è una tecnica di brainstorming visivo che prevede la creazione di un diagramma o una mappa di idee e connessioni. Può aiutare a organizzare le idee e vedere le connessioni che potrebbero non essere immediatamente evidenti.</a:t>
            </a:r>
            <a:endParaRPr/>
          </a:p>
          <a:p>
            <a:pPr indent="-88900" lvl="0" marL="0" marR="0" rtl="0" algn="l">
              <a:lnSpc>
                <a:spcPct val="90000"/>
              </a:lnSpc>
              <a:spcBef>
                <a:spcPts val="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Six Thinking Hats: questa è una tecnica per affrontare i problemi da più prospettive. Implica l'utilizzo di sei diversi "cappelli" per rappresentare diversi modi di pensare: bianco (fattuale), rosso (emotivo), nero (critico), giallo (ottimista), verde (creativo) e blu (pianificazione).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922338" y="892175"/>
            <a:ext cx="6865937" cy="857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Narrativa</a:t>
            </a:r>
            <a:br>
              <a:rPr b="1" lang="en-US" sz="1600">
                <a:solidFill>
                  <a:srgbClr val="0A8C6D"/>
                </a:solidFill>
                <a:latin typeface="Raleway Light"/>
                <a:ea typeface="Raleway Light"/>
                <a:cs typeface="Raleway Light"/>
                <a:sym typeface="Raleway Light"/>
              </a:rPr>
            </a:br>
            <a:r>
              <a:rPr lang="en-US" sz="1300">
                <a:latin typeface="Arial"/>
                <a:ea typeface="Arial"/>
                <a:cs typeface="Arial"/>
                <a:sym typeface="Arial"/>
              </a:rPr>
              <a:t>L'obiettivo di questa attività è incoraggiare </a:t>
            </a:r>
            <a:r>
              <a:rPr lang="en-US" sz="1300"/>
              <a:t>le partecipanti</a:t>
            </a:r>
            <a:r>
              <a:rPr lang="en-US" sz="1300">
                <a:latin typeface="Arial"/>
                <a:ea typeface="Arial"/>
                <a:cs typeface="Arial"/>
                <a:sym typeface="Arial"/>
              </a:rPr>
              <a:t> a utilizzare lo storytelling come strumento per condividere le loro idee ed esperienze e per potenziare il pensiero innovativo delle donne mettendo in evidenza le loro storie e i loro risultati.</a:t>
            </a:r>
            <a:endParaRPr/>
          </a:p>
        </p:txBody>
      </p:sp>
      <p:sp>
        <p:nvSpPr>
          <p:cNvPr id="209" name="Google Shape;209;p17"/>
          <p:cNvSpPr txBox="1"/>
          <p:nvPr>
            <p:ph idx="1" type="body"/>
          </p:nvPr>
        </p:nvSpPr>
        <p:spPr>
          <a:xfrm>
            <a:off x="921999" y="1887378"/>
            <a:ext cx="5129665"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Linee guida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Step1:</a:t>
            </a:r>
            <a:r>
              <a:rPr lang="en-US" sz="1100">
                <a:solidFill>
                  <a:schemeClr val="dk2"/>
                </a:solidFill>
                <a:latin typeface="Raleway Light"/>
                <a:ea typeface="Raleway Light"/>
                <a:cs typeface="Raleway Light"/>
                <a:sym typeface="Raleway Light"/>
              </a:rPr>
              <a:t> In groups of 3-4, , choose a woman, who can be a famous woman or someone known to the group, as the protagonist of your story.</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Step2: </a:t>
            </a:r>
            <a:r>
              <a:rPr lang="en-US" sz="1100">
                <a:solidFill>
                  <a:schemeClr val="dk2"/>
                </a:solidFill>
                <a:latin typeface="Raleway Light"/>
                <a:ea typeface="Raleway Light"/>
                <a:cs typeface="Raleway Light"/>
                <a:sym typeface="Raleway Light"/>
              </a:rPr>
              <a:t>Develop a short story that highlights the protagonist's accomplishments, challenges and how they overcame them.</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Light"/>
                <a:ea typeface="Raleway Light"/>
                <a:cs typeface="Raleway Light"/>
                <a:sym typeface="Raleway Light"/>
              </a:rPr>
              <a:t>Step3: </a:t>
            </a:r>
            <a:r>
              <a:rPr lang="en-US" sz="1100">
                <a:solidFill>
                  <a:schemeClr val="dk2"/>
                </a:solidFill>
                <a:latin typeface="Raleway Light"/>
                <a:ea typeface="Raleway Light"/>
                <a:cs typeface="Raleway Light"/>
                <a:sym typeface="Raleway Light"/>
              </a:rPr>
              <a:t>Present your story to the rest of the class.</a:t>
            </a:r>
            <a:endParaRPr sz="1800">
              <a:solidFill>
                <a:schemeClr val="dk2"/>
              </a:solidFill>
              <a:latin typeface="Raleway Thin"/>
              <a:ea typeface="Raleway Thin"/>
              <a:cs typeface="Raleway Thin"/>
              <a:sym typeface="Raleway Thin"/>
            </a:endParaRPr>
          </a:p>
          <a:p>
            <a:pPr indent="0" lvl="0" marL="0" rtl="0" algn="l">
              <a:lnSpc>
                <a:spcPct val="100000"/>
              </a:lnSpc>
              <a:spcBef>
                <a:spcPts val="601"/>
              </a:spcBef>
              <a:spcAft>
                <a:spcPts val="0"/>
              </a:spcAft>
              <a:buClr>
                <a:schemeClr val="accent1"/>
              </a:buClr>
              <a:buSzPts val="1800"/>
              <a:buFont typeface="Raleway Thin"/>
              <a:buNone/>
            </a:pPr>
            <a:r>
              <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lang="en-US" sz="1200">
                <a:solidFill>
                  <a:schemeClr val="lt1"/>
                </a:solidFill>
                <a:highlight>
                  <a:srgbClr val="0A8C6D"/>
                </a:highlight>
                <a:latin typeface="Raleway Light"/>
                <a:ea typeface="Raleway Light"/>
                <a:cs typeface="Raleway Light"/>
                <a:sym typeface="Raleway Light"/>
              </a:rPr>
              <a:t>TEMPO: </a:t>
            </a:r>
            <a:r>
              <a:rPr lang="en-US" sz="1200">
                <a:solidFill>
                  <a:schemeClr val="dk1"/>
                </a:solidFill>
                <a:latin typeface="Raleway Light"/>
                <a:ea typeface="Raleway Light"/>
                <a:cs typeface="Raleway Light"/>
                <a:sym typeface="Raleway Light"/>
              </a:rPr>
              <a:t> 20 minutes</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210" name="Google Shape;210;p17"/>
          <p:cNvGrpSpPr/>
          <p:nvPr/>
        </p:nvGrpSpPr>
        <p:grpSpPr>
          <a:xfrm>
            <a:off x="7964488" y="328613"/>
            <a:ext cx="977900" cy="723900"/>
            <a:chOff x="5255200" y="3006475"/>
            <a:chExt cx="511700" cy="378575"/>
          </a:xfrm>
        </p:grpSpPr>
        <p:sp>
          <p:nvSpPr>
            <p:cNvPr id="211" name="Google Shape;211;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2" name="Google Shape;212;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Ispirato da altri</a:t>
            </a:r>
            <a:endParaRPr b="1" sz="1200">
              <a:solidFill>
                <a:srgbClr val="0A8C6D"/>
              </a:solidFill>
              <a:latin typeface="Raleway Light"/>
              <a:ea typeface="Raleway Light"/>
              <a:cs typeface="Raleway Light"/>
              <a:sym typeface="Raleway Light"/>
            </a:endParaRPr>
          </a:p>
        </p:txBody>
      </p:sp>
      <p:sp>
        <p:nvSpPr>
          <p:cNvPr id="218" name="Google Shape;218;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Reflessioni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Font typeface="Raleway Thin"/>
              <a:buNone/>
            </a:pPr>
            <a:r>
              <a:rPr lang="en-US" sz="1100">
                <a:solidFill>
                  <a:schemeClr val="dk1"/>
                </a:solidFill>
                <a:latin typeface="Raleway Light"/>
                <a:ea typeface="Raleway Light"/>
                <a:cs typeface="Raleway Light"/>
                <a:sym typeface="Raleway Light"/>
              </a:rPr>
              <a:t>Think about a woman role model you admire and write down the following prompts:</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did she inspire you?</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What did you learn from her story?</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can </a:t>
            </a:r>
            <a:r>
              <a:rPr lang="en-US" sz="1100">
                <a:solidFill>
                  <a:schemeClr val="dk2"/>
                </a:solidFill>
                <a:latin typeface="Raleway Light"/>
                <a:ea typeface="Raleway Light"/>
                <a:cs typeface="Raleway Light"/>
                <a:sym typeface="Raleway Light"/>
              </a:rPr>
              <a:t>you apply what you learned in your own life?</a:t>
            </a:r>
            <a:endParaRPr sz="1100">
              <a:solidFill>
                <a:schemeClr val="dk2"/>
              </a:solidFill>
              <a:latin typeface="Raleway Light"/>
              <a:ea typeface="Raleway Light"/>
              <a:cs typeface="Raleway Light"/>
              <a:sym typeface="Raleway Light"/>
            </a:endParaRPr>
          </a:p>
        </p:txBody>
      </p:sp>
      <p:sp>
        <p:nvSpPr>
          <p:cNvPr id="219" name="Google Shape;219;p18"/>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Azioni</a:t>
            </a:r>
            <a:endParaRPr b="1" sz="1800">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Define your personal value proposition.</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Set goals and start developing your core capabilities.</a:t>
            </a:r>
            <a:endParaRPr sz="1100">
              <a:solidFill>
                <a:schemeClr val="dk1"/>
              </a:solidFill>
              <a:latin typeface="Raleway Light"/>
              <a:ea typeface="Raleway Light"/>
              <a:cs typeface="Raleway Light"/>
              <a:sym typeface="Raleway Light"/>
            </a:endParaRPr>
          </a:p>
        </p:txBody>
      </p:sp>
      <p:grpSp>
        <p:nvGrpSpPr>
          <p:cNvPr id="220" name="Google Shape;220;p18"/>
          <p:cNvGrpSpPr/>
          <p:nvPr/>
        </p:nvGrpSpPr>
        <p:grpSpPr>
          <a:xfrm>
            <a:off x="7964488" y="328613"/>
            <a:ext cx="977900" cy="723900"/>
            <a:chOff x="5255200" y="3006475"/>
            <a:chExt cx="511700" cy="378575"/>
          </a:xfrm>
        </p:grpSpPr>
        <p:sp>
          <p:nvSpPr>
            <p:cNvPr id="221" name="Google Shape;221;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2" name="Google Shape;222;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23" name="Google Shape;223;p18"/>
          <p:cNvSpPr/>
          <p:nvPr/>
        </p:nvSpPr>
        <p:spPr>
          <a:xfrm>
            <a:off x="2286000" y="1987550"/>
            <a:ext cx="4572000" cy="260350"/>
          </a:xfrm>
          <a:prstGeom prst="rect">
            <a:avLst/>
          </a:prstGeom>
          <a:noFill/>
          <a:ln>
            <a:noFill/>
          </a:ln>
        </p:spPr>
        <p:txBody>
          <a:bodyPr anchorCtr="0" anchor="t" bIns="45700" lIns="91425" spcFirstLastPara="1" rIns="91425" wrap="square" tIns="45700">
            <a:spAutoFit/>
          </a:bodyPr>
          <a:lstStyle/>
          <a:p>
            <a:pPr indent="-101600" lvl="0" marL="171450" marR="0" rtl="0" algn="l">
              <a:spcBef>
                <a:spcPts val="0"/>
              </a:spcBef>
              <a:spcAft>
                <a:spcPts val="0"/>
              </a:spcAft>
              <a:buClr>
                <a:srgbClr val="0A8C6D"/>
              </a:buClr>
              <a:buSzPts val="1100"/>
              <a:buFont typeface="Noto Sans Symbols"/>
              <a:buNone/>
            </a:pPr>
            <a:r>
              <a:t/>
            </a:r>
            <a:endParaRPr sz="1100">
              <a:solidFill>
                <a:srgbClr val="434343"/>
              </a:solidFill>
              <a:latin typeface="Raleway Light"/>
              <a:ea typeface="Raleway Light"/>
              <a:cs typeface="Raleway Light"/>
              <a:sym typeface="Raleway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922338" y="892175"/>
            <a:ext cx="6865937" cy="63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000">
                <a:solidFill>
                  <a:srgbClr val="0A8C6D"/>
                </a:solidFill>
                <a:latin typeface="Raleway Medium"/>
                <a:ea typeface="Raleway Medium"/>
                <a:cs typeface="Raleway Medium"/>
                <a:sym typeface="Raleway Medium"/>
              </a:rPr>
              <a:t>Per saperne di piu’ su questo modulo:</a:t>
            </a:r>
            <a:endParaRPr sz="3000">
              <a:solidFill>
                <a:srgbClr val="0A8C6D"/>
              </a:solidFill>
              <a:latin typeface="Raleway Medium"/>
              <a:ea typeface="Raleway Medium"/>
              <a:cs typeface="Raleway Medium"/>
              <a:sym typeface="Raleway Medium"/>
            </a:endParaRPr>
          </a:p>
        </p:txBody>
      </p:sp>
      <p:sp>
        <p:nvSpPr>
          <p:cNvPr id="229" name="Google Shape;229;p19"/>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Perché l'innovazione riguarda le persone piuttosto che le idee brillanti| Alexandre Janssen:</a:t>
            </a:r>
            <a:endParaRPr b="1" sz="1300">
              <a:solidFill>
                <a:srgbClr val="0A8C6D"/>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rPr lang="en-US" sz="1300" u="sng">
                <a:solidFill>
                  <a:schemeClr val="hlink"/>
                </a:solidFill>
                <a:latin typeface="Raleway Light"/>
                <a:ea typeface="Raleway Light"/>
                <a:cs typeface="Raleway Light"/>
                <a:sym typeface="Raleway Light"/>
                <a:hlinkClick r:id="rId3"/>
              </a:rPr>
              <a:t>https://www.youtube.com/watch?v=Q7chxarBJ98</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L’arte dell’innovazione | Guy Kawasaki:</a:t>
            </a:r>
            <a:br>
              <a:rPr b="1" lang="en-US" sz="1300">
                <a:solidFill>
                  <a:srgbClr val="0A8C6D"/>
                </a:solidFill>
                <a:latin typeface="Raleway Light"/>
                <a:ea typeface="Raleway Light"/>
                <a:cs typeface="Raleway Light"/>
                <a:sym typeface="Raleway Light"/>
              </a:rPr>
            </a:br>
            <a:r>
              <a:rPr lang="en-US" sz="1300" u="sng">
                <a:solidFill>
                  <a:schemeClr val="hlink"/>
                </a:solidFill>
                <a:latin typeface="Raleway Light"/>
                <a:ea typeface="Raleway Light"/>
                <a:cs typeface="Raleway Light"/>
                <a:sym typeface="Raleway Light"/>
                <a:hlinkClick r:id="rId4"/>
              </a:rPr>
              <a:t>https://www.youtube.com/watch?v=Mtjatz9r-Vc</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30" name="Google Shape;230;p19"/>
          <p:cNvGrpSpPr/>
          <p:nvPr/>
        </p:nvGrpSpPr>
        <p:grpSpPr>
          <a:xfrm>
            <a:off x="8089900" y="319088"/>
            <a:ext cx="727075" cy="742950"/>
            <a:chOff x="3955900" y="2984500"/>
            <a:chExt cx="414000" cy="422525"/>
          </a:xfrm>
        </p:grpSpPr>
        <p:sp>
          <p:nvSpPr>
            <p:cNvPr id="231" name="Google Shape;231;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2" name="Google Shape;232;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3" name="Google Shape;233;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Raleway Thin"/>
              <a:buNone/>
            </a:pPr>
            <a:r>
              <a:rPr lang="en-US" sz="700">
                <a:solidFill>
                  <a:srgbClr val="666666"/>
                </a:solidFill>
                <a:latin typeface="Raleway Thin"/>
                <a:ea typeface="Raleway Thin"/>
                <a:cs typeface="Raleway Thin"/>
                <a:sym typeface="Raleway Thin"/>
              </a:rPr>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endParaRPr/>
          </a:p>
          <a:p>
            <a:pPr indent="0" lvl="0" marL="0" rtl="0" algn="l">
              <a:lnSpc>
                <a:spcPct val="100000"/>
              </a:lnSpc>
              <a:spcBef>
                <a:spcPts val="0"/>
              </a:spcBef>
              <a:spcAft>
                <a:spcPts val="0"/>
              </a:spcAft>
              <a:buSzPts val="1800"/>
              <a:buFont typeface="Raleway Thin"/>
              <a:buNone/>
            </a:pPr>
            <a:r>
              <a:rPr lang="en-US" sz="700">
                <a:solidFill>
                  <a:srgbClr val="981C22"/>
                </a:solidFill>
                <a:latin typeface="Raleway Thin"/>
                <a:ea typeface="Raleway Thin"/>
                <a:cs typeface="Raleway Thin"/>
                <a:sym typeface="Raleway Thin"/>
              </a:rPr>
              <a:t>Project number 2021-1-RO01-KA220-ADU-000026741</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descr="Text&#10;&#10;Description automatically generated with medium confidence" id="85" name="Google Shape;85;p2"/>
          <p:cNvPicPr preferRelativeResize="0"/>
          <p:nvPr/>
        </p:nvPicPr>
        <p:blipFill rotWithShape="1">
          <a:blip r:embed="rId3">
            <a:alphaModFix/>
          </a:blip>
          <a:srcRect b="0" l="0" r="0" t="0"/>
          <a:stretch/>
        </p:blipFill>
        <p:spPr>
          <a:xfrm>
            <a:off x="922338" y="4030663"/>
            <a:ext cx="2838450" cy="595312"/>
          </a:xfrm>
          <a:prstGeom prst="rect">
            <a:avLst/>
          </a:prstGeom>
          <a:noFill/>
          <a:ln>
            <a:noFill/>
          </a:ln>
        </p:spPr>
      </p:pic>
      <p:pic>
        <p:nvPicPr>
          <p:cNvPr id="86" name="Google Shape;86;p2"/>
          <p:cNvPicPr preferRelativeResize="0"/>
          <p:nvPr/>
        </p:nvPicPr>
        <p:blipFill rotWithShape="1">
          <a:blip r:embed="rId4">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37" name="Shape 237"/>
        <p:cNvGrpSpPr/>
        <p:nvPr/>
      </p:nvGrpSpPr>
      <p:grpSpPr>
        <a:xfrm>
          <a:off x="0" y="0"/>
          <a:ext cx="0" cy="0"/>
          <a:chOff x="0" y="0"/>
          <a:chExt cx="0" cy="0"/>
        </a:xfrm>
      </p:grpSpPr>
      <p:sp>
        <p:nvSpPr>
          <p:cNvPr id="238" name="Google Shape;238;p20"/>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FFFF"/>
              </a:buClr>
              <a:buSzPts val="6000"/>
              <a:buFont typeface="Raleway Thin"/>
              <a:buNone/>
            </a:pPr>
            <a:r>
              <a:rPr b="1" lang="en-US">
                <a:solidFill>
                  <a:srgbClr val="FFFFFF"/>
                </a:solidFill>
                <a:latin typeface="Raleway Thin"/>
                <a:ea typeface="Raleway Thin"/>
                <a:cs typeface="Raleway Thin"/>
                <a:sym typeface="Raleway Thin"/>
              </a:rPr>
              <a:t>Gestione dell’innovazione</a:t>
            </a:r>
            <a:endParaRPr b="1">
              <a:solidFill>
                <a:srgbClr val="FFFFFF"/>
              </a:solidFill>
              <a:latin typeface="Raleway Thin"/>
              <a:ea typeface="Raleway Thin"/>
              <a:cs typeface="Raleway Thin"/>
              <a:sym typeface="Raleway Thin"/>
            </a:endParaRPr>
          </a:p>
        </p:txBody>
      </p:sp>
      <p:pic>
        <p:nvPicPr>
          <p:cNvPr id="239" name="Google Shape;239;p20"/>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Una storia di successo</a:t>
            </a:r>
            <a:endParaRPr sz="3600">
              <a:solidFill>
                <a:srgbClr val="0A8C6D"/>
              </a:solidFill>
              <a:latin typeface="Raleway ExtraLight"/>
              <a:ea typeface="Raleway ExtraLight"/>
              <a:cs typeface="Raleway ExtraLight"/>
              <a:sym typeface="Raleway ExtraLight"/>
            </a:endParaRPr>
          </a:p>
        </p:txBody>
      </p:sp>
      <p:sp>
        <p:nvSpPr>
          <p:cNvPr id="245" name="Google Shape;245;p21"/>
          <p:cNvSpPr txBox="1"/>
          <p:nvPr>
            <p:ph idx="1" type="body"/>
          </p:nvPr>
        </p:nvSpPr>
        <p:spPr>
          <a:xfrm>
            <a:off x="990600" y="1749425"/>
            <a:ext cx="7064375" cy="2365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Font typeface="Raleway Thin"/>
              <a:buNone/>
            </a:pPr>
            <a:r>
              <a:rPr lang="en-US" sz="1200">
                <a:solidFill>
                  <a:srgbClr val="666666"/>
                </a:solidFill>
                <a:latin typeface="Raleway Thin"/>
                <a:ea typeface="Raleway Thin"/>
                <a:cs typeface="Raleway Thin"/>
                <a:sym typeface="Raleway Thin"/>
              </a:rPr>
              <a:t>Ammiri Google? Quindi chiediti quale ruolo gioca l'innovazione nella strategia di Google. È ovvio che non ammireremmo Google, e infatti non sapremmo nemmeno di Google se non fosse per l'innovazione. L'esistenza stessa dell'azienda si basa su un'unica intuizione strategica e su due innovazioni fondamentali che hanno reso reale la strategia. L'intuizione era che con l'aumentare del numero di pagine Web, il potenziale di Internet come risorsa di informazioni stava superando tutte le altre risorse per dimensioni, velocità e convenienza, ma stava diventando progressivamente più difficile per le persone trovare le informazioni che stavano cercando.</a:t>
            </a:r>
            <a:endParaRPr/>
          </a:p>
          <a:p>
            <a:pPr indent="0" lvl="0" marL="0" rtl="0" algn="l">
              <a:lnSpc>
                <a:spcPct val="100000"/>
              </a:lnSpc>
              <a:spcBef>
                <a:spcPts val="600"/>
              </a:spcBef>
              <a:spcAft>
                <a:spcPts val="0"/>
              </a:spcAft>
              <a:buSzPts val="1800"/>
              <a:buFont typeface="Raleway Thin"/>
              <a:buNone/>
            </a:pPr>
            <a:r>
              <a:rPr lang="en-US" sz="1200">
                <a:solidFill>
                  <a:srgbClr val="666666"/>
                </a:solidFill>
                <a:latin typeface="Raleway Thin"/>
                <a:ea typeface="Raleway Thin"/>
                <a:cs typeface="Raleway Thin"/>
                <a:sym typeface="Raleway Thin"/>
              </a:rPr>
              <a:t>La seconda innovazione è stata un'innovazione del modello di business, che ha trasformato l'azienda in un successo finanziario insieme al suo successo nella ricerca tecnica. Quando nel 2000 i leader di Google si sono resi conto che potevano vendere spazi pubblicitari all'asta insieme a parole chiave cercate dagli utenti di Google, hanno scatenato una macchina di profitti multimiliardaria. L'integrazione di queste due innovazioni ha fornito un vantaggio moltiplicativo e i concorrenti di Google stanno cadendo nel dimenticatoio mentre l'azienda continua a dominare.</a:t>
            </a:r>
            <a:endParaRPr/>
          </a:p>
        </p:txBody>
      </p:sp>
      <p:sp>
        <p:nvSpPr>
          <p:cNvPr id="246" name="Google Shape;246;p21"/>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2"/>
          <p:cNvSpPr txBox="1"/>
          <p:nvPr>
            <p:ph type="title"/>
          </p:nvPr>
        </p:nvSpPr>
        <p:spPr>
          <a:xfrm>
            <a:off x="647700" y="625475"/>
            <a:ext cx="6865938"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Cultura dell’innovazione</a:t>
            </a:r>
            <a:endParaRPr sz="3600">
              <a:solidFill>
                <a:srgbClr val="0A8C6D"/>
              </a:solidFill>
              <a:latin typeface="Raleway ExtraLight"/>
              <a:ea typeface="Raleway ExtraLight"/>
              <a:cs typeface="Raleway ExtraLight"/>
              <a:sym typeface="Raleway ExtraLight"/>
            </a:endParaRPr>
          </a:p>
        </p:txBody>
      </p:sp>
      <p:sp>
        <p:nvSpPr>
          <p:cNvPr id="252" name="Google Shape;252;p22"/>
          <p:cNvSpPr txBox="1"/>
          <p:nvPr>
            <p:ph idx="1" type="body"/>
          </p:nvPr>
        </p:nvSpPr>
        <p:spPr>
          <a:xfrm>
            <a:off x="725488" y="1566863"/>
            <a:ext cx="7704137" cy="2365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Font typeface="Raleway Thin"/>
              <a:buNone/>
            </a:pPr>
            <a:r>
              <a:rPr lang="en-US" sz="1200">
                <a:solidFill>
                  <a:srgbClr val="666666"/>
                </a:solidFill>
                <a:latin typeface="Raleway Thin"/>
                <a:ea typeface="Raleway Thin"/>
                <a:cs typeface="Raleway Thin"/>
                <a:sym typeface="Raleway Thin"/>
              </a:rPr>
              <a:t>Qual è il successo di Google? Ha stabilito una cultura dell'innovazione.Una cultura dell'innovazione significa che il gruppo dirigente esecutivo ha una politica della "porta aperta". Significa dedicare tempo ai team per sperimentare e inseguire le idee folli che hanno preso in giro. Significa forum aperti e ad hoc in cui i dipendenti possono scambiarsi idee e condividere ciò su cui hanno lavorato.</a:t>
            </a:r>
            <a:endParaRPr/>
          </a:p>
          <a:p>
            <a:pPr indent="0" lvl="0" marL="0" rtl="0" algn="l">
              <a:lnSpc>
                <a:spcPct val="100000"/>
              </a:lnSpc>
              <a:spcBef>
                <a:spcPts val="600"/>
              </a:spcBef>
              <a:spcAft>
                <a:spcPts val="0"/>
              </a:spcAft>
              <a:buSzPts val="1800"/>
              <a:buFont typeface="Raleway Thin"/>
              <a:buNone/>
            </a:pPr>
            <a:r>
              <a:rPr lang="en-US" sz="1200">
                <a:solidFill>
                  <a:srgbClr val="666666"/>
                </a:solidFill>
                <a:latin typeface="Raleway Thin"/>
                <a:ea typeface="Raleway Thin"/>
                <a:cs typeface="Raleway Thin"/>
                <a:sym typeface="Raleway Thin"/>
              </a:rPr>
              <a:t>A livello personale, puoi incorporare una cultura dell'innovazione seguendo queste strategie:</a:t>
            </a:r>
            <a:endParaRPr/>
          </a:p>
          <a:p>
            <a:pPr indent="0" lvl="0" marL="0" rtl="0" algn="l">
              <a:lnSpc>
                <a:spcPct val="100000"/>
              </a:lnSpc>
              <a:spcBef>
                <a:spcPts val="600"/>
              </a:spcBef>
              <a:spcAft>
                <a:spcPts val="0"/>
              </a:spcAft>
              <a:buSzPts val="1800"/>
              <a:buFont typeface="Raleway Thin"/>
              <a:buNone/>
            </a:pPr>
            <a:r>
              <a:rPr b="1" lang="en-US" sz="1200">
                <a:solidFill>
                  <a:srgbClr val="0A8C6D"/>
                </a:solidFill>
                <a:latin typeface="Raleway Thin"/>
                <a:ea typeface="Raleway Thin"/>
                <a:cs typeface="Raleway Thin"/>
                <a:sym typeface="Raleway Thin"/>
              </a:rPr>
              <a:t>Incoraggia la mentalita’ per tentative ed errori</a:t>
            </a:r>
            <a:endParaRPr b="1" sz="1200">
              <a:solidFill>
                <a:srgbClr val="0A8C6D"/>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200">
              <a:solidFill>
                <a:srgbClr val="666666"/>
              </a:solidFill>
              <a:latin typeface="Raleway Thin"/>
              <a:ea typeface="Raleway Thin"/>
              <a:cs typeface="Raleway Thin"/>
              <a:sym typeface="Raleway Thin"/>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Ispira le persone a provare cose nuove e ad assumersi rischi misurati con le loro idee..</a:t>
            </a:r>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Metti alla prova le tue ipotesi e raccogli feedback preziosi</a:t>
            </a:r>
            <a:endParaRPr/>
          </a:p>
          <a:p>
            <a:pPr indent="-76200" lvl="0" marL="0" rtl="0" algn="l">
              <a:lnSpc>
                <a:spcPct val="100000"/>
              </a:lnSpc>
              <a:spcBef>
                <a:spcPts val="0"/>
              </a:spcBef>
              <a:spcAft>
                <a:spcPts val="0"/>
              </a:spcAft>
              <a:buClr>
                <a:srgbClr val="000000"/>
              </a:buClr>
              <a:buSzPts val="1200"/>
              <a:buFont typeface="Arial"/>
              <a:buChar char="•"/>
            </a:pPr>
            <a:r>
              <a:rPr lang="en-US" sz="1200">
                <a:solidFill>
                  <a:srgbClr val="666666"/>
                </a:solidFill>
                <a:latin typeface="Raleway Thin"/>
                <a:ea typeface="Raleway Thin"/>
                <a:cs typeface="Raleway Thin"/>
                <a:sym typeface="Raleway Thin"/>
              </a:rPr>
              <a:t>Non essere un maniaco del controllo; lascia che altre persone provino qualcosa a cui non hai pensato.</a:t>
            </a:r>
            <a:endParaRPr/>
          </a:p>
        </p:txBody>
      </p:sp>
      <p:sp>
        <p:nvSpPr>
          <p:cNvPr id="253" name="Google Shape;253;p22"/>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idx="1" type="body"/>
          </p:nvPr>
        </p:nvSpPr>
        <p:spPr>
          <a:xfrm>
            <a:off x="614363" y="339725"/>
            <a:ext cx="4941887" cy="2366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Font typeface="Raleway Thin"/>
              <a:buNone/>
            </a:pPr>
            <a:r>
              <a:rPr b="1" lang="en-US" sz="1200">
                <a:solidFill>
                  <a:srgbClr val="0A8C6D"/>
                </a:solidFill>
                <a:latin typeface="Raleway Thin"/>
                <a:ea typeface="Raleway Thin"/>
                <a:cs typeface="Raleway Thin"/>
                <a:sym typeface="Raleway Thin"/>
              </a:rPr>
              <a:t>Il fallimento accade, quindi l’importanza e’ fallire bene</a:t>
            </a:r>
            <a:endParaRPr sz="1800">
              <a:solidFill>
                <a:srgbClr val="666666"/>
              </a:solidFill>
              <a:latin typeface="Raleway Thin"/>
              <a:ea typeface="Raleway Thin"/>
              <a:cs typeface="Raleway Thin"/>
              <a:sym typeface="Raleway Thin"/>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Si onesto con te stesso (spesso esauriamo le risorse prima di esaurire le opzioni)</a:t>
            </a:r>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Si onesto con i tuoi stakeholder (assicurati che capiscano la situazione)</a:t>
            </a:r>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Se sono necessari dei tagli, fateli velocemente (prima che sia troppo tardi)</a:t>
            </a:r>
            <a:endParaRPr/>
          </a:p>
          <a:p>
            <a:pPr indent="0" lvl="0" marL="0" rtl="0" algn="l">
              <a:lnSpc>
                <a:spcPct val="100000"/>
              </a:lnSpc>
              <a:spcBef>
                <a:spcPts val="600"/>
              </a:spcBef>
              <a:spcAft>
                <a:spcPts val="0"/>
              </a:spcAft>
              <a:buClr>
                <a:srgbClr val="0A8C6D"/>
              </a:buClr>
              <a:buSzPts val="1200"/>
              <a:buFont typeface="Noto Sans Symbols"/>
              <a:buNone/>
            </a:pPr>
            <a:r>
              <a:rPr b="1" lang="en-US" sz="1200">
                <a:solidFill>
                  <a:srgbClr val="0A8C6D"/>
                </a:solidFill>
                <a:latin typeface="Raleway Thin"/>
                <a:ea typeface="Raleway Thin"/>
                <a:cs typeface="Raleway Thin"/>
                <a:sym typeface="Raleway Thin"/>
              </a:rPr>
              <a:t>Misurare e monitorare l’innovazione</a:t>
            </a:r>
            <a:endParaRPr b="1" sz="1200">
              <a:solidFill>
                <a:srgbClr val="0A8C6D"/>
              </a:solidFill>
              <a:latin typeface="Raleway Thin"/>
              <a:ea typeface="Raleway Thin"/>
              <a:cs typeface="Raleway Thin"/>
              <a:sym typeface="Raleway Thin"/>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Stabilisci obiettivi chiari e monitora regolarmente i progressi.</a:t>
            </a:r>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Crea un sistema per acquisire e tenere traccia delle idee</a:t>
            </a:r>
            <a:endParaRPr/>
          </a:p>
          <a:p>
            <a:pPr indent="-76200" lvl="0" marL="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Resta al passo con le tendenze del settore.</a:t>
            </a:r>
            <a:endParaRPr sz="12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rPr b="1" lang="en-US" sz="1200">
                <a:solidFill>
                  <a:srgbClr val="0A8C6D"/>
                </a:solidFill>
                <a:latin typeface="Raleway Thin"/>
                <a:ea typeface="Raleway Thin"/>
                <a:cs typeface="Raleway Thin"/>
                <a:sym typeface="Raleway Thin"/>
              </a:rPr>
              <a:t>Mettiti nei panni dei tuoi clientu</a:t>
            </a:r>
            <a:endParaRPr b="1" sz="1200">
              <a:solidFill>
                <a:srgbClr val="0A8C6D"/>
              </a:solidFill>
              <a:latin typeface="Raleway Thin"/>
              <a:ea typeface="Raleway Thin"/>
              <a:cs typeface="Raleway Thin"/>
              <a:sym typeface="Raleway Thin"/>
            </a:endParaRPr>
          </a:p>
          <a:p>
            <a:pPr indent="-342900" lvl="1" marL="45720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Definisci il tuo cliente – Scopri chi sono i tuoi clienti e da dove vengono.</a:t>
            </a:r>
            <a:endParaRPr/>
          </a:p>
          <a:p>
            <a:pPr indent="-342900" lvl="1" marL="45720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Identifica i punti di interazione: come i tuoi clienti interagiscono con te</a:t>
            </a:r>
            <a:endParaRPr/>
          </a:p>
          <a:p>
            <a:pPr indent="-342900" lvl="1" marL="457200" rtl="0" algn="l">
              <a:lnSpc>
                <a:spcPct val="100000"/>
              </a:lnSpc>
              <a:spcBef>
                <a:spcPts val="600"/>
              </a:spcBef>
              <a:spcAft>
                <a:spcPts val="0"/>
              </a:spcAft>
              <a:buClr>
                <a:srgbClr val="0A8C6D"/>
              </a:buClr>
              <a:buSzPts val="1200"/>
              <a:buFont typeface="Noto Sans Symbols"/>
              <a:buChar char="▪"/>
            </a:pPr>
            <a:r>
              <a:rPr lang="en-US" sz="1200">
                <a:solidFill>
                  <a:srgbClr val="666666"/>
                </a:solidFill>
                <a:latin typeface="Raleway Thin"/>
                <a:ea typeface="Raleway Thin"/>
                <a:cs typeface="Raleway Thin"/>
                <a:sym typeface="Raleway Thin"/>
              </a:rPr>
              <a:t>.Osserva il loro comportamento in tempo reale: le analisi aiutano a comprendere e soddisfare meglio le esigenze dei tuoi clienti.</a:t>
            </a:r>
            <a:endParaRPr sz="12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Clr>
                <a:srgbClr val="0A8C6D"/>
              </a:buClr>
              <a:buSzPts val="1200"/>
              <a:buFont typeface="Raleway Thin"/>
              <a:buNone/>
            </a:pPr>
            <a:r>
              <a:t/>
            </a:r>
            <a:endParaRPr sz="12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Clr>
                <a:srgbClr val="0A8C6D"/>
              </a:buClr>
              <a:buSzPts val="1200"/>
              <a:buFont typeface="Noto Sans Symbols"/>
              <a:buNone/>
            </a:pPr>
            <a:r>
              <a:t/>
            </a:r>
            <a:endParaRPr sz="12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Clr>
                <a:srgbClr val="0A8C6D"/>
              </a:buClr>
              <a:buSzPts val="1200"/>
              <a:buFont typeface="Noto Sans Symbols"/>
              <a:buNone/>
            </a:pPr>
            <a:r>
              <a:t/>
            </a:r>
            <a:endParaRPr sz="1200">
              <a:solidFill>
                <a:srgbClr val="666666"/>
              </a:solidFill>
              <a:latin typeface="Raleway Thin"/>
              <a:ea typeface="Raleway Thin"/>
              <a:cs typeface="Raleway Thin"/>
              <a:sym typeface="Raleway Thin"/>
            </a:endParaRPr>
          </a:p>
        </p:txBody>
      </p:sp>
      <p:sp>
        <p:nvSpPr>
          <p:cNvPr id="259" name="Google Shape;259;p23"/>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260" name="Google Shape;260;p23"/>
          <p:cNvGrpSpPr/>
          <p:nvPr/>
        </p:nvGrpSpPr>
        <p:grpSpPr>
          <a:xfrm flipH="1">
            <a:off x="5511800" y="1631950"/>
            <a:ext cx="3173413" cy="3054350"/>
            <a:chOff x="2256567" y="677103"/>
            <a:chExt cx="4036590" cy="3941675"/>
          </a:xfrm>
        </p:grpSpPr>
        <p:sp>
          <p:nvSpPr>
            <p:cNvPr id="261" name="Google Shape;261;p23"/>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262" name="Google Shape;262;p23"/>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263" name="Google Shape;263;p23"/>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264" name="Google Shape;264;p23"/>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265" name="Google Shape;265;p23"/>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266" name="Google Shape;266;p23"/>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grpSp>
      <p:grpSp>
        <p:nvGrpSpPr>
          <p:cNvPr id="267" name="Google Shape;267;p23"/>
          <p:cNvGrpSpPr/>
          <p:nvPr/>
        </p:nvGrpSpPr>
        <p:grpSpPr>
          <a:xfrm>
            <a:off x="6424613" y="2024063"/>
            <a:ext cx="2441575" cy="2439987"/>
            <a:chOff x="4447194" y="1815766"/>
            <a:chExt cx="2440200" cy="2440200"/>
          </a:xfrm>
        </p:grpSpPr>
        <p:sp>
          <p:nvSpPr>
            <p:cNvPr id="268" name="Google Shape;268;p23"/>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269" name="Google Shape;269;p23"/>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200"/>
                <a:buFont typeface="Arial"/>
                <a:buNone/>
              </a:pPr>
              <a:r>
                <a:rPr lang="en-US" sz="1200">
                  <a:solidFill>
                    <a:srgbClr val="FFFFFF"/>
                  </a:solidFill>
                  <a:latin typeface="Raleway Thin"/>
                  <a:ea typeface="Raleway Thin"/>
                  <a:cs typeface="Raleway Thin"/>
                  <a:sym typeface="Raleway Thin"/>
                </a:rPr>
                <a:t>Coinvolgimento del cliente</a:t>
              </a:r>
              <a:endParaRPr sz="1200">
                <a:solidFill>
                  <a:srgbClr val="FFFFFF"/>
                </a:solidFill>
                <a:latin typeface="Raleway Thin"/>
                <a:ea typeface="Raleway Thin"/>
                <a:cs typeface="Raleway Thin"/>
                <a:sym typeface="Raleway Thin"/>
              </a:endParaRPr>
            </a:p>
          </p:txBody>
        </p:sp>
      </p:grpSp>
      <p:grpSp>
        <p:nvGrpSpPr>
          <p:cNvPr id="270" name="Google Shape;270;p23"/>
          <p:cNvGrpSpPr/>
          <p:nvPr/>
        </p:nvGrpSpPr>
        <p:grpSpPr>
          <a:xfrm>
            <a:off x="6521450" y="1543050"/>
            <a:ext cx="1030288" cy="1030288"/>
            <a:chOff x="3490737" y="1374053"/>
            <a:chExt cx="1423800" cy="1423800"/>
          </a:xfrm>
        </p:grpSpPr>
        <p:sp>
          <p:nvSpPr>
            <p:cNvPr id="271" name="Google Shape;271;p23"/>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272" name="Google Shape;272;p23"/>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0"/>
                <a:buFont typeface="Arial"/>
                <a:buNone/>
              </a:pPr>
              <a:r>
                <a:rPr lang="en-US" sz="1000">
                  <a:solidFill>
                    <a:srgbClr val="FFFFFF"/>
                  </a:solidFill>
                  <a:latin typeface="Raleway Thin"/>
                  <a:ea typeface="Raleway Thin"/>
                  <a:cs typeface="Raleway Thin"/>
                  <a:sym typeface="Raleway Thin"/>
                </a:rPr>
                <a:t>Metrica</a:t>
              </a:r>
              <a:endParaRPr sz="1000">
                <a:solidFill>
                  <a:srgbClr val="FFFFFF"/>
                </a:solidFill>
                <a:latin typeface="Raleway Thin"/>
                <a:ea typeface="Raleway Thin"/>
                <a:cs typeface="Raleway Thin"/>
                <a:sym typeface="Raleway Thin"/>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921988" y="518950"/>
            <a:ext cx="68658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Percorso del cliente </a:t>
            </a:r>
            <a:br>
              <a:rPr b="1" lang="en-US" sz="1600">
                <a:solidFill>
                  <a:srgbClr val="0A8C6D"/>
                </a:solidFill>
                <a:latin typeface="Raleway Light"/>
                <a:ea typeface="Raleway Light"/>
                <a:cs typeface="Raleway Light"/>
                <a:sym typeface="Raleway Light"/>
              </a:rPr>
            </a:br>
            <a:r>
              <a:rPr lang="en-US" sz="1200">
                <a:solidFill>
                  <a:srgbClr val="434343"/>
                </a:solidFill>
                <a:latin typeface="Raleway Light"/>
                <a:ea typeface="Raleway Light"/>
                <a:cs typeface="Raleway Light"/>
                <a:sym typeface="Raleway Light"/>
              </a:rPr>
              <a:t>L'obiettivo di questa attività è motivare i partecipanti ad ampliare le loro prospettive e scoprire opportunità di innovazione che entusiasmeranno i clienti.</a:t>
            </a:r>
            <a:endParaRPr/>
          </a:p>
        </p:txBody>
      </p:sp>
      <p:sp>
        <p:nvSpPr>
          <p:cNvPr id="278" name="Google Shape;278;p24"/>
          <p:cNvSpPr txBox="1"/>
          <p:nvPr>
            <p:ph idx="1" type="body"/>
          </p:nvPr>
        </p:nvSpPr>
        <p:spPr>
          <a:xfrm>
            <a:off x="921999" y="1887378"/>
            <a:ext cx="5129665"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Linee guida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Thin"/>
                <a:ea typeface="Raleway Thin"/>
                <a:cs typeface="Raleway Thin"/>
                <a:sym typeface="Raleway Thin"/>
              </a:rPr>
              <a:t>Step1:</a:t>
            </a:r>
            <a:r>
              <a:rPr lang="en-US" sz="1100">
                <a:solidFill>
                  <a:schemeClr val="dk2"/>
                </a:solidFill>
                <a:latin typeface="Raleway Thin"/>
                <a:ea typeface="Raleway Thin"/>
                <a:cs typeface="Raleway Thin"/>
                <a:sym typeface="Raleway Thin"/>
              </a:rPr>
              <a:t> In groups of 3-4, choose a daily task, such as grocery shopping or taking the subway.</a:t>
            </a:r>
            <a:endParaRPr sz="1800">
              <a:solidFill>
                <a:schemeClr val="dk2"/>
              </a:solidFill>
              <a:latin typeface="Raleway Thin"/>
              <a:ea typeface="Raleway Thin"/>
              <a:cs typeface="Raleway Thin"/>
              <a:sym typeface="Raleway Thin"/>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Thin"/>
                <a:ea typeface="Raleway Thin"/>
                <a:cs typeface="Raleway Thin"/>
                <a:sym typeface="Raleway Thin"/>
              </a:rPr>
              <a:t>Step2: </a:t>
            </a:r>
            <a:r>
              <a:rPr lang="en-US" sz="1100">
                <a:solidFill>
                  <a:schemeClr val="dk2"/>
                </a:solidFill>
                <a:latin typeface="Raleway Thin"/>
                <a:ea typeface="Raleway Thin"/>
                <a:cs typeface="Raleway Thin"/>
                <a:sym typeface="Raleway Thin"/>
              </a:rPr>
              <a:t>Create a female persona who is your target user for your chosen task. Map her customer journey, including all steps before, during, and after this task.</a:t>
            </a:r>
            <a:endParaRPr sz="1800">
              <a:solidFill>
                <a:schemeClr val="dk2"/>
              </a:solidFill>
              <a:latin typeface="Raleway Thin"/>
              <a:ea typeface="Raleway Thin"/>
              <a:cs typeface="Raleway Thin"/>
              <a:sym typeface="Raleway Thin"/>
            </a:endParaRPr>
          </a:p>
          <a:p>
            <a:pPr indent="0" lvl="0" marL="0" rtl="0" algn="l">
              <a:lnSpc>
                <a:spcPct val="100000"/>
              </a:lnSpc>
              <a:spcBef>
                <a:spcPts val="601"/>
              </a:spcBef>
              <a:spcAft>
                <a:spcPts val="0"/>
              </a:spcAft>
              <a:buClr>
                <a:schemeClr val="accent1"/>
              </a:buClr>
              <a:buSzPts val="1800"/>
              <a:buFont typeface="Raleway Thin"/>
              <a:buNone/>
            </a:pPr>
            <a:r>
              <a:rPr b="1" lang="en-US" sz="1100">
                <a:solidFill>
                  <a:schemeClr val="dk2"/>
                </a:solidFill>
                <a:latin typeface="Raleway Thin"/>
                <a:ea typeface="Raleway Thin"/>
                <a:cs typeface="Raleway Thin"/>
                <a:sym typeface="Raleway Thin"/>
              </a:rPr>
              <a:t>Step3: </a:t>
            </a:r>
            <a:r>
              <a:rPr lang="en-US" sz="1100">
                <a:solidFill>
                  <a:schemeClr val="dk2"/>
                </a:solidFill>
                <a:latin typeface="Raleway Thin"/>
                <a:ea typeface="Raleway Thin"/>
                <a:cs typeface="Raleway Thin"/>
                <a:sym typeface="Raleway Thin"/>
              </a:rPr>
              <a:t>Generate ideas for ways to improve her experience and create WOW factors. Show the rest of the class the revised journey.</a:t>
            </a:r>
            <a:endParaRPr sz="1800">
              <a:solidFill>
                <a:schemeClr val="dk2"/>
              </a:solidFill>
              <a:latin typeface="Raleway Thin"/>
              <a:ea typeface="Raleway Thin"/>
              <a:cs typeface="Raleway Thin"/>
              <a:sym typeface="Raleway Thin"/>
            </a:endParaRPr>
          </a:p>
          <a:p>
            <a:pPr indent="0" lvl="0" marL="0" rtl="0" algn="l">
              <a:lnSpc>
                <a:spcPct val="100000"/>
              </a:lnSpc>
              <a:spcBef>
                <a:spcPts val="601"/>
              </a:spcBef>
              <a:spcAft>
                <a:spcPts val="0"/>
              </a:spcAft>
              <a:buClr>
                <a:schemeClr val="accent1"/>
              </a:buClr>
              <a:buSzPts val="1800"/>
              <a:buFont typeface="Raleway Thin"/>
              <a:buNone/>
            </a:pPr>
            <a:r>
              <a:t/>
            </a:r>
            <a:endParaRPr sz="1100">
              <a:solidFill>
                <a:schemeClr val="dk2"/>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rPr lang="en-US" sz="1200">
                <a:solidFill>
                  <a:schemeClr val="lt1"/>
                </a:solidFill>
                <a:highlight>
                  <a:srgbClr val="0A8C6D"/>
                </a:highlight>
                <a:latin typeface="Raleway Light"/>
                <a:ea typeface="Raleway Light"/>
                <a:cs typeface="Raleway Light"/>
                <a:sym typeface="Raleway Light"/>
              </a:rPr>
              <a:t>TEMPO: </a:t>
            </a:r>
            <a:r>
              <a:rPr lang="en-US" sz="1200">
                <a:solidFill>
                  <a:schemeClr val="dk1"/>
                </a:solidFill>
                <a:latin typeface="Raleway Light"/>
                <a:ea typeface="Raleway Light"/>
                <a:cs typeface="Raleway Light"/>
                <a:sym typeface="Raleway Light"/>
              </a:rPr>
              <a:t> 20 minutes</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279" name="Google Shape;279;p24"/>
          <p:cNvGrpSpPr/>
          <p:nvPr/>
        </p:nvGrpSpPr>
        <p:grpSpPr>
          <a:xfrm>
            <a:off x="7964488" y="328613"/>
            <a:ext cx="977900" cy="723900"/>
            <a:chOff x="5255200" y="3006475"/>
            <a:chExt cx="511700" cy="378575"/>
          </a:xfrm>
        </p:grpSpPr>
        <p:sp>
          <p:nvSpPr>
            <p:cNvPr id="280" name="Google Shape;280;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1" name="Google Shape;281;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5"/>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b="1" lang="en-US" sz="1600">
                <a:solidFill>
                  <a:srgbClr val="0A8C6D"/>
                </a:solidFill>
                <a:latin typeface="Raleway Light"/>
                <a:ea typeface="Raleway Light"/>
                <a:cs typeface="Raleway Light"/>
                <a:sym typeface="Raleway Light"/>
              </a:rPr>
              <a:t>Fidati di me stesso</a:t>
            </a:r>
            <a:endParaRPr b="1" sz="1200">
              <a:solidFill>
                <a:srgbClr val="0A8C6D"/>
              </a:solidFill>
              <a:latin typeface="Raleway Light"/>
              <a:ea typeface="Raleway Light"/>
              <a:cs typeface="Raleway Light"/>
              <a:sym typeface="Raleway Light"/>
            </a:endParaRPr>
          </a:p>
        </p:txBody>
      </p:sp>
      <p:sp>
        <p:nvSpPr>
          <p:cNvPr id="287" name="Google Shape;287;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RIFLESSIONI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Clr>
                <a:srgbClr val="0A8C6D"/>
              </a:buClr>
              <a:buSzPts val="1100"/>
              <a:buFont typeface="Raleway Thin"/>
              <a:buNone/>
            </a:pPr>
            <a:r>
              <a:rPr lang="en-US" sz="1100">
                <a:solidFill>
                  <a:schemeClr val="dk1"/>
                </a:solidFill>
                <a:latin typeface="Raleway Light"/>
                <a:ea typeface="Raleway Light"/>
                <a:cs typeface="Raleway Light"/>
                <a:sym typeface="Raleway Light"/>
              </a:rPr>
              <a:t>Write down the following prompts:</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What are your greatest strengths?</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do these strengths assist you in being innovative?</a:t>
            </a:r>
            <a:endParaRPr sz="1800">
              <a:solidFill>
                <a:schemeClr val="dk2"/>
              </a:solidFill>
              <a:latin typeface="Raleway Thin"/>
              <a:ea typeface="Raleway Thin"/>
              <a:cs typeface="Raleway Thin"/>
              <a:sym typeface="Raleway Thin"/>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How can you improve these capabilities even more?</a:t>
            </a:r>
            <a:endParaRPr sz="1800">
              <a:solidFill>
                <a:schemeClr val="dk2"/>
              </a:solidFill>
              <a:latin typeface="Raleway Thin"/>
              <a:ea typeface="Raleway Thin"/>
              <a:cs typeface="Raleway Thin"/>
              <a:sym typeface="Raleway Thin"/>
            </a:endParaRPr>
          </a:p>
        </p:txBody>
      </p:sp>
      <p:sp>
        <p:nvSpPr>
          <p:cNvPr id="288" name="Google Shape;288;p25"/>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Clr>
                <a:schemeClr val="accent1"/>
              </a:buClr>
              <a:buSzPts val="1800"/>
              <a:buFont typeface="Raleway Thin"/>
              <a:buNone/>
            </a:pPr>
            <a:r>
              <a:rPr b="1" lang="en-US" sz="1600">
                <a:solidFill>
                  <a:schemeClr val="lt1"/>
                </a:solidFill>
                <a:highlight>
                  <a:srgbClr val="0A8C6D"/>
                </a:highlight>
                <a:latin typeface="Raleway Light"/>
                <a:ea typeface="Raleway Light"/>
                <a:cs typeface="Raleway Light"/>
                <a:sym typeface="Raleway Light"/>
              </a:rPr>
              <a:t>AZIONI</a:t>
            </a:r>
            <a:endParaRPr b="1" sz="1800">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en-US" sz="1100">
                <a:solidFill>
                  <a:schemeClr val="dk1"/>
                </a:solidFill>
                <a:latin typeface="Raleway Light"/>
                <a:ea typeface="Raleway Light"/>
                <a:cs typeface="Raleway Light"/>
                <a:sym typeface="Raleway Light"/>
              </a:rPr>
              <a:t>Create your personal journey to upskill yourself.</a:t>
            </a:r>
            <a:endParaRPr sz="1100">
              <a:solidFill>
                <a:schemeClr val="dk1"/>
              </a:solidFill>
              <a:latin typeface="Raleway Light"/>
              <a:ea typeface="Raleway Light"/>
              <a:cs typeface="Raleway Light"/>
              <a:sym typeface="Raleway Light"/>
            </a:endParaRPr>
          </a:p>
        </p:txBody>
      </p:sp>
      <p:grpSp>
        <p:nvGrpSpPr>
          <p:cNvPr id="289" name="Google Shape;289;p25"/>
          <p:cNvGrpSpPr/>
          <p:nvPr/>
        </p:nvGrpSpPr>
        <p:grpSpPr>
          <a:xfrm>
            <a:off x="7964488" y="328613"/>
            <a:ext cx="977900" cy="723900"/>
            <a:chOff x="5255200" y="3006475"/>
            <a:chExt cx="511700" cy="378575"/>
          </a:xfrm>
        </p:grpSpPr>
        <p:sp>
          <p:nvSpPr>
            <p:cNvPr id="290" name="Google Shape;290;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1" name="Google Shape;291;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92" name="Google Shape;292;p25"/>
          <p:cNvSpPr/>
          <p:nvPr/>
        </p:nvSpPr>
        <p:spPr>
          <a:xfrm>
            <a:off x="2286000" y="1987550"/>
            <a:ext cx="4572000" cy="260350"/>
          </a:xfrm>
          <a:prstGeom prst="rect">
            <a:avLst/>
          </a:prstGeom>
          <a:noFill/>
          <a:ln>
            <a:noFill/>
          </a:ln>
        </p:spPr>
        <p:txBody>
          <a:bodyPr anchorCtr="0" anchor="t" bIns="45700" lIns="91425" spcFirstLastPara="1" rIns="91425" wrap="square" tIns="45700">
            <a:spAutoFit/>
          </a:bodyPr>
          <a:lstStyle/>
          <a:p>
            <a:pPr indent="-101600" lvl="0" marL="171450" marR="0" rtl="0" algn="l">
              <a:spcBef>
                <a:spcPts val="0"/>
              </a:spcBef>
              <a:spcAft>
                <a:spcPts val="0"/>
              </a:spcAft>
              <a:buClr>
                <a:srgbClr val="0A8C6D"/>
              </a:buClr>
              <a:buSzPts val="1100"/>
              <a:buFont typeface="Noto Sans Symbols"/>
              <a:buNone/>
            </a:pPr>
            <a:r>
              <a:t/>
            </a:r>
            <a:endParaRPr sz="1100">
              <a:solidFill>
                <a:srgbClr val="434343"/>
              </a:solidFill>
              <a:latin typeface="Raleway Light"/>
              <a:ea typeface="Raleway Light"/>
              <a:cs typeface="Raleway Light"/>
              <a:sym typeface="Raleway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922338" y="892175"/>
            <a:ext cx="6865937" cy="63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000">
                <a:solidFill>
                  <a:srgbClr val="0A8C6D"/>
                </a:solidFill>
                <a:latin typeface="Raleway Medium"/>
                <a:ea typeface="Raleway Medium"/>
                <a:cs typeface="Raleway Medium"/>
                <a:sym typeface="Raleway Medium"/>
              </a:rPr>
              <a:t>Per saperne di più su questo modulo:</a:t>
            </a:r>
            <a:endParaRPr sz="3000">
              <a:solidFill>
                <a:srgbClr val="0A8C6D"/>
              </a:solidFill>
              <a:latin typeface="Raleway Medium"/>
              <a:ea typeface="Raleway Medium"/>
              <a:cs typeface="Raleway Medium"/>
              <a:sym typeface="Raleway Medium"/>
            </a:endParaRPr>
          </a:p>
        </p:txBody>
      </p:sp>
      <p:sp>
        <p:nvSpPr>
          <p:cNvPr id="298" name="Google Shape;298;p26"/>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Come Apple è organizzata per l'innovazione: l'organizzazione funzionale:</a:t>
            </a:r>
            <a:endParaRPr/>
          </a:p>
          <a:p>
            <a:pPr indent="0" lvl="0" marL="114300" rtl="0" algn="l">
              <a:lnSpc>
                <a:spcPct val="100000"/>
              </a:lnSpc>
              <a:spcBef>
                <a:spcPts val="600"/>
              </a:spcBef>
              <a:spcAft>
                <a:spcPts val="0"/>
              </a:spcAft>
              <a:buSzPts val="1800"/>
              <a:buFont typeface="Raleway Thin"/>
              <a:buNone/>
            </a:pPr>
            <a:r>
              <a:rPr lang="en-US" sz="1300" u="sng">
                <a:solidFill>
                  <a:schemeClr val="hlink"/>
                </a:solidFill>
                <a:latin typeface="Raleway Light"/>
                <a:ea typeface="Raleway Light"/>
                <a:cs typeface="Raleway Light"/>
                <a:sym typeface="Raleway Light"/>
                <a:hlinkClick r:id="rId3"/>
              </a:rPr>
              <a:t>https://www.youtube.com/watch?v=5hENFA3CJUY</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rPr b="1" lang="en-US" sz="1300">
                <a:solidFill>
                  <a:srgbClr val="0A8C6D"/>
                </a:solidFill>
                <a:latin typeface="Raleway Light"/>
                <a:ea typeface="Raleway Light"/>
                <a:cs typeface="Raleway Light"/>
                <a:sym typeface="Raleway Light"/>
              </a:rPr>
              <a:t>12 caratteristiche chiave di una cultura dell'innovazione (con suggerimenti):</a:t>
            </a:r>
            <a:endParaRPr/>
          </a:p>
          <a:p>
            <a:pPr indent="0" lvl="0" marL="114300" rtl="0" algn="l">
              <a:lnSpc>
                <a:spcPct val="100000"/>
              </a:lnSpc>
              <a:spcBef>
                <a:spcPts val="600"/>
              </a:spcBef>
              <a:spcAft>
                <a:spcPts val="0"/>
              </a:spcAft>
              <a:buSzPts val="1800"/>
              <a:buFont typeface="Raleway Thin"/>
              <a:buNone/>
            </a:pPr>
            <a:r>
              <a:rPr lang="en-US" sz="1300" u="sng">
                <a:solidFill>
                  <a:schemeClr val="hlink"/>
                </a:solidFill>
                <a:latin typeface="Raleway Light"/>
                <a:ea typeface="Raleway Light"/>
                <a:cs typeface="Raleway Light"/>
                <a:sym typeface="Raleway Light"/>
                <a:hlinkClick r:id="rId4"/>
              </a:rPr>
              <a:t>www.indeed.com/career-advice/career-development/characteristics-of-culture-of-innovation</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lnSpc>
                <a:spcPct val="100000"/>
              </a:lnSpc>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99" name="Google Shape;299;p26"/>
          <p:cNvGrpSpPr/>
          <p:nvPr/>
        </p:nvGrpSpPr>
        <p:grpSpPr>
          <a:xfrm>
            <a:off x="8089900" y="319088"/>
            <a:ext cx="727075" cy="742950"/>
            <a:chOff x="3955900" y="2984500"/>
            <a:chExt cx="414000" cy="422525"/>
          </a:xfrm>
        </p:grpSpPr>
        <p:sp>
          <p:nvSpPr>
            <p:cNvPr id="300" name="Google Shape;300;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1" name="Google Shape;301;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2" name="Google Shape;302;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306" name="Shape 306"/>
        <p:cNvGrpSpPr/>
        <p:nvPr/>
      </p:nvGrpSpPr>
      <p:grpSpPr>
        <a:xfrm>
          <a:off x="0" y="0"/>
          <a:ext cx="0" cy="0"/>
          <a:chOff x="0" y="0"/>
          <a:chExt cx="0" cy="0"/>
        </a:xfrm>
      </p:grpSpPr>
      <p:sp>
        <p:nvSpPr>
          <p:cNvPr id="307" name="Google Shape;307;p27"/>
          <p:cNvSpPr txBox="1"/>
          <p:nvPr>
            <p:ph idx="1" type="body"/>
          </p:nvPr>
        </p:nvSpPr>
        <p:spPr>
          <a:xfrm>
            <a:off x="1757363" y="2162175"/>
            <a:ext cx="5629275" cy="81915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SzPts val="3000"/>
              <a:buFont typeface="Raleway ExtraBold"/>
              <a:buNone/>
            </a:pPr>
            <a:r>
              <a:rPr b="1" lang="en-US">
                <a:solidFill>
                  <a:srgbClr val="981C22"/>
                </a:solidFill>
                <a:latin typeface="Raleway ExtraBold"/>
                <a:ea typeface="Raleway ExtraBold"/>
                <a:cs typeface="Raleway ExtraBold"/>
                <a:sym typeface="Raleway ExtraBold"/>
              </a:rPr>
              <a:t>Anything’s possible if you’ve got enough nerve.</a:t>
            </a:r>
            <a:endParaRPr>
              <a:latin typeface="Raleway Thin"/>
              <a:ea typeface="Raleway Thin"/>
              <a:cs typeface="Raleway Thin"/>
              <a:sym typeface="Raleway Thin"/>
            </a:endParaRPr>
          </a:p>
          <a:p>
            <a:pPr indent="0" lvl="0" marL="0" rtl="0" algn="ctr">
              <a:lnSpc>
                <a:spcPct val="100000"/>
              </a:lnSpc>
              <a:spcBef>
                <a:spcPts val="601"/>
              </a:spcBef>
              <a:spcAft>
                <a:spcPts val="0"/>
              </a:spcAft>
              <a:buSzPts val="3000"/>
              <a:buNone/>
            </a:pPr>
            <a:r>
              <a:rPr b="1" i="0" lang="en-US">
                <a:solidFill>
                  <a:srgbClr val="981C22"/>
                </a:solidFill>
                <a:latin typeface="Raleway ExtraBold"/>
                <a:ea typeface="Raleway ExtraBold"/>
                <a:cs typeface="Raleway ExtraBold"/>
                <a:sym typeface="Raleway ExtraBold"/>
              </a:rPr>
              <a:t>J.K. Rowling</a:t>
            </a:r>
            <a:endParaRPr b="1" i="0">
              <a:solidFill>
                <a:srgbClr val="981C22"/>
              </a:solidFill>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ph type="title"/>
          </p:nvPr>
        </p:nvSpPr>
        <p:spPr>
          <a:xfrm>
            <a:off x="922338" y="892175"/>
            <a:ext cx="2711450"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434343"/>
                </a:solidFill>
                <a:latin typeface="Raleway Thin"/>
                <a:ea typeface="Raleway Thin"/>
                <a:cs typeface="Raleway Thin"/>
                <a:sym typeface="Raleway Thin"/>
              </a:rPr>
              <a:t>Imposta un </a:t>
            </a:r>
            <a:r>
              <a:rPr lang="en-US" sz="3600">
                <a:solidFill>
                  <a:srgbClr val="0A8C6D"/>
                </a:solidFill>
                <a:latin typeface="Raleway Thin"/>
                <a:ea typeface="Raleway Thin"/>
                <a:cs typeface="Raleway Thin"/>
                <a:sym typeface="Raleway Thin"/>
              </a:rPr>
              <a:t>nuovo obbietivo </a:t>
            </a:r>
            <a:r>
              <a:rPr lang="en-US" sz="3600">
                <a:solidFill>
                  <a:srgbClr val="434343"/>
                </a:solidFill>
                <a:latin typeface="Raleway Thin"/>
                <a:ea typeface="Raleway Thin"/>
                <a:cs typeface="Raleway Thin"/>
                <a:sym typeface="Raleway Thin"/>
              </a:rPr>
              <a:t>e completa un altro modulo!</a:t>
            </a:r>
            <a:endParaRPr sz="3600">
              <a:solidFill>
                <a:srgbClr val="434343"/>
              </a:solidFill>
              <a:latin typeface="Raleway Thin"/>
              <a:ea typeface="Raleway Thin"/>
              <a:cs typeface="Raleway Thin"/>
              <a:sym typeface="Raleway Thin"/>
            </a:endParaRPr>
          </a:p>
        </p:txBody>
      </p:sp>
      <p:sp>
        <p:nvSpPr>
          <p:cNvPr id="313" name="Google Shape;313;p28"/>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grpSp>
        <p:nvGrpSpPr>
          <p:cNvPr id="314" name="Google Shape;314;p28"/>
          <p:cNvGrpSpPr/>
          <p:nvPr/>
        </p:nvGrpSpPr>
        <p:grpSpPr>
          <a:xfrm>
            <a:off x="8151813" y="369888"/>
            <a:ext cx="603250" cy="641350"/>
            <a:chOff x="5970800" y="1619250"/>
            <a:chExt cx="428650" cy="456725"/>
          </a:xfrm>
        </p:grpSpPr>
        <p:sp>
          <p:nvSpPr>
            <p:cNvPr id="315" name="Google Shape;315;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6" name="Google Shape;316;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7" name="Google Shape;317;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8" name="Google Shape;318;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9" name="Google Shape;319;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graphicFrame>
        <p:nvGraphicFramePr>
          <p:cNvPr id="320" name="Google Shape;320;p28"/>
          <p:cNvGraphicFramePr/>
          <p:nvPr/>
        </p:nvGraphicFramePr>
        <p:xfrm>
          <a:off x="4384675" y="690563"/>
          <a:ext cx="3000000" cy="3000000"/>
        </p:xfrm>
        <a:graphic>
          <a:graphicData uri="http://schemas.openxmlformats.org/drawingml/2006/table">
            <a:tbl>
              <a:tblPr>
                <a:noFill/>
                <a:tableStyleId>{5948A29A-A0D7-4485-8A7F-3B79D7DC41C8}</a:tableStyleId>
              </a:tblPr>
              <a:tblGrid>
                <a:gridCol w="3429000"/>
              </a:tblGrid>
              <a:tr h="371475">
                <a:tc>
                  <a:txBody>
                    <a:bodyPr/>
                    <a:lstStyle/>
                    <a:p>
                      <a:pPr indent="0" lvl="0" marL="0" marR="0" rtl="0" algn="l">
                        <a:lnSpc>
                          <a:spcPct val="100000"/>
                        </a:lnSpc>
                        <a:spcBef>
                          <a:spcPts val="0"/>
                        </a:spcBef>
                        <a:spcAft>
                          <a:spcPts val="0"/>
                        </a:spcAft>
                        <a:buClr>
                          <a:srgbClr val="434343"/>
                        </a:buClr>
                        <a:buSzPts val="5800"/>
                        <a:buFont typeface="Raleway Thin"/>
                        <a:buNone/>
                      </a:pPr>
                      <a:r>
                        <a:rPr b="1" i="0" lang="en-US" sz="2200" u="none" cap="none" strike="noStrike">
                          <a:solidFill>
                            <a:srgbClr val="FFFFFF"/>
                          </a:solidFill>
                          <a:latin typeface="Raleway Thin"/>
                          <a:ea typeface="Raleway Thin"/>
                          <a:cs typeface="Raleway Thin"/>
                          <a:sym typeface="Raleway Thin"/>
                        </a:rPr>
                        <a:t>Digital mindset </a:t>
                      </a:r>
                      <a:endParaRPr b="0" i="0" sz="1800" u="none" cap="none" strike="noStrike">
                        <a:solidFill>
                          <a:srgbClr val="000000"/>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en-US" sz="1000" u="none" cap="none" strike="noStrike">
                          <a:solidFill>
                            <a:srgbClr val="0A8C6D"/>
                          </a:solidFill>
                          <a:latin typeface="Raleway Thin"/>
                          <a:ea typeface="Raleway Thin"/>
                          <a:cs typeface="Raleway Thin"/>
                          <a:sym typeface="Raleway Thin"/>
                        </a:rPr>
                        <a:t>M1: Trasformazione digitale</a:t>
                      </a:r>
                      <a:endParaRPr b="1" i="0" sz="1000" u="none" cap="none" strike="noStrike">
                        <a:solidFill>
                          <a:srgbClr val="0A8C6D"/>
                        </a:solidFill>
                        <a:latin typeface="Raleway Thin"/>
                        <a:ea typeface="Raleway Thin"/>
                        <a:cs typeface="Raleway Thin"/>
                        <a:sym typeface="Raleway Thi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en-US" sz="1000" u="none" cap="none" strike="noStrike">
                          <a:solidFill>
                            <a:srgbClr val="0A8C6D"/>
                          </a:solidFill>
                          <a:latin typeface="Raleway Thin"/>
                          <a:ea typeface="Raleway Thin"/>
                          <a:cs typeface="Raleway Thin"/>
                          <a:sym typeface="Raleway Thin"/>
                        </a:rPr>
                        <a:t>M2: Lavoro a distanza</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en-US" sz="1000" u="none" cap="none" strike="noStrike">
                          <a:solidFill>
                            <a:srgbClr val="0A8C6D"/>
                          </a:solidFill>
                          <a:latin typeface="Raleway Thin"/>
                          <a:ea typeface="Raleway Thin"/>
                          <a:cs typeface="Raleway Thin"/>
                          <a:sym typeface="Raleway Thin"/>
                        </a:rPr>
                        <a:t>M3: introduzione ai media digitali e al marketing</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en-US" sz="1000" u="none" cap="none" strike="noStrike">
                          <a:solidFill>
                            <a:srgbClr val="0A8C6D"/>
                          </a:solidFill>
                          <a:latin typeface="Raleway Thin"/>
                          <a:ea typeface="Raleway Thin"/>
                          <a:cs typeface="Raleway Thin"/>
                          <a:sym typeface="Raleway Thin"/>
                        </a:rPr>
                        <a:t>M4: Introduzione al pensiero progettuale</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en-US" sz="1000" u="none" cap="none" strike="noStrike">
                          <a:solidFill>
                            <a:srgbClr val="0A8C6D"/>
                          </a:solidFill>
                          <a:latin typeface="Raleway Thin"/>
                          <a:ea typeface="Raleway Thin"/>
                          <a:cs typeface="Raleway Thin"/>
                          <a:sym typeface="Raleway Thin"/>
                        </a:rPr>
                        <a:t>M5: Creativita’ e innovazione</a:t>
                      </a:r>
                      <a:endParaRPr b="1" i="0" sz="1000" u="none" cap="none" strike="noStrike">
                        <a:solidFill>
                          <a:srgbClr val="0A8C6D"/>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9"/>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Raleway Thin"/>
              <a:buNone/>
            </a:pPr>
            <a:r>
              <a:rPr lang="en-US" sz="700">
                <a:solidFill>
                  <a:srgbClr val="666666"/>
                </a:solidFill>
                <a:latin typeface="Raleway Thin"/>
                <a:ea typeface="Raleway Thin"/>
                <a:cs typeface="Raleway Thin"/>
                <a:sym typeface="Raleway Thin"/>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1800">
              <a:solidFill>
                <a:srgbClr val="666666"/>
              </a:solidFill>
              <a:latin typeface="Raleway Thin"/>
              <a:ea typeface="Raleway Thin"/>
              <a:cs typeface="Raleway Thin"/>
              <a:sym typeface="Raleway Thin"/>
            </a:endParaRPr>
          </a:p>
          <a:p>
            <a:pPr indent="0" lvl="0" marL="0" rtl="0" algn="l">
              <a:lnSpc>
                <a:spcPct val="100000"/>
              </a:lnSpc>
              <a:spcBef>
                <a:spcPts val="0"/>
              </a:spcBef>
              <a:spcAft>
                <a:spcPts val="0"/>
              </a:spcAft>
              <a:buSzPts val="1800"/>
              <a:buFont typeface="Raleway Thin"/>
              <a:buNone/>
            </a:pPr>
            <a:r>
              <a:rPr lang="en-US" sz="700">
                <a:solidFill>
                  <a:srgbClr val="981C22"/>
                </a:solidFill>
                <a:latin typeface="Raleway Thin"/>
                <a:ea typeface="Raleway Thin"/>
                <a:cs typeface="Raleway Thin"/>
                <a:sym typeface="Raleway Thin"/>
              </a:rPr>
              <a:t>Project number 2021-1-RO01-KA220-ADU-000026741</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lnSpc>
                <a:spcPct val="100000"/>
              </a:lnSpc>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id="326" name="Google Shape;326;p29"/>
          <p:cNvPicPr preferRelativeResize="0"/>
          <p:nvPr/>
        </p:nvPicPr>
        <p:blipFill rotWithShape="1">
          <a:blip r:embed="rId3">
            <a:alphaModFix/>
          </a:blip>
          <a:srcRect b="0" l="0" r="0" t="0"/>
          <a:stretch/>
        </p:blipFill>
        <p:spPr>
          <a:xfrm>
            <a:off x="6997700" y="415925"/>
            <a:ext cx="1763713" cy="1325563"/>
          </a:xfrm>
          <a:prstGeom prst="rect">
            <a:avLst/>
          </a:prstGeom>
          <a:noFill/>
          <a:ln>
            <a:noFill/>
          </a:ln>
        </p:spPr>
      </p:pic>
      <p:pic>
        <p:nvPicPr>
          <p:cNvPr descr="Text&#10;&#10;Description automatically generated with medium confidence" id="327" name="Google Shape;327;p29"/>
          <p:cNvPicPr preferRelativeResize="0"/>
          <p:nvPr/>
        </p:nvPicPr>
        <p:blipFill rotWithShape="1">
          <a:blip r:embed="rId4">
            <a:alphaModFix/>
          </a:blip>
          <a:srcRect b="0" l="0" r="0" t="0"/>
          <a:stretch/>
        </p:blipFill>
        <p:spPr>
          <a:xfrm>
            <a:off x="922338" y="4030663"/>
            <a:ext cx="2838450" cy="595312"/>
          </a:xfrm>
          <a:prstGeom prst="rect">
            <a:avLst/>
          </a:prstGeom>
          <a:noFill/>
          <a:ln>
            <a:noFill/>
          </a:ln>
        </p:spPr>
      </p:pic>
      <p:pic>
        <p:nvPicPr>
          <p:cNvPr id="328" name="Google Shape;328;p29"/>
          <p:cNvPicPr preferRelativeResize="0"/>
          <p:nvPr/>
        </p:nvPicPr>
        <p:blipFill rotWithShape="1">
          <a:blip r:embed="rId5">
            <a:alphaModFix/>
          </a:blip>
          <a:srcRect b="0" l="0" r="0" t="0"/>
          <a:stretch/>
        </p:blipFill>
        <p:spPr>
          <a:xfrm>
            <a:off x="922338" y="795338"/>
            <a:ext cx="5894387" cy="2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idx="1" type="body"/>
          </p:nvPr>
        </p:nvSpPr>
        <p:spPr>
          <a:xfrm>
            <a:off x="1757363" y="2162175"/>
            <a:ext cx="5629275" cy="81915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0"/>
              </a:spcBef>
              <a:spcAft>
                <a:spcPts val="0"/>
              </a:spcAft>
              <a:buClr>
                <a:srgbClr val="434343"/>
              </a:buClr>
              <a:buSzPts val="3000"/>
              <a:buNone/>
            </a:pPr>
            <a:r>
              <a:rPr b="1" lang="en-US">
                <a:solidFill>
                  <a:srgbClr val="434343"/>
                </a:solidFill>
                <a:latin typeface="Raleway Thin"/>
                <a:ea typeface="Raleway Thin"/>
                <a:cs typeface="Raleway Thin"/>
                <a:sym typeface="Raleway Thin"/>
              </a:rPr>
              <a:t>Se vuoi qualcosa di nuovo, devi smettere di fare qualcosa di vecchio</a:t>
            </a:r>
            <a:endParaRPr b="1">
              <a:solidFill>
                <a:srgbClr val="434343"/>
              </a:solidFill>
              <a:latin typeface="Raleway Thin"/>
              <a:ea typeface="Raleway Thin"/>
              <a:cs typeface="Raleway Thin"/>
              <a:sym typeface="Raleway Thin"/>
            </a:endParaRPr>
          </a:p>
          <a:p>
            <a:pPr indent="0" lvl="0" marL="38100" rtl="0" algn="ctr">
              <a:lnSpc>
                <a:spcPct val="100000"/>
              </a:lnSpc>
              <a:spcBef>
                <a:spcPts val="600"/>
              </a:spcBef>
              <a:spcAft>
                <a:spcPts val="0"/>
              </a:spcAft>
              <a:buClr>
                <a:srgbClr val="434343"/>
              </a:buClr>
              <a:buSzPts val="3000"/>
              <a:buNone/>
            </a:pPr>
            <a:r>
              <a:rPr b="1" i="0" lang="en-US">
                <a:solidFill>
                  <a:srgbClr val="434343"/>
                </a:solidFill>
                <a:latin typeface="Raleway Thin"/>
                <a:ea typeface="Raleway Thin"/>
                <a:cs typeface="Raleway Thin"/>
                <a:sym typeface="Raleway Thin"/>
              </a:rPr>
              <a:t>Peter F. Drucker</a:t>
            </a:r>
            <a:endParaRPr>
              <a:solidFill>
                <a:srgbClr val="434343"/>
              </a:solidFill>
              <a:latin typeface="Raleway Thin"/>
              <a:ea typeface="Raleway Thin"/>
              <a:cs typeface="Raleway Thin"/>
              <a:sym typeface="Raleway Th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95" name="Shape 95"/>
        <p:cNvGrpSpPr/>
        <p:nvPr/>
      </p:nvGrpSpPr>
      <p:grpSpPr>
        <a:xfrm>
          <a:off x="0" y="0"/>
          <a:ext cx="0" cy="0"/>
          <a:chOff x="0" y="0"/>
          <a:chExt cx="0" cy="0"/>
        </a:xfrm>
      </p:grpSpPr>
      <p:sp>
        <p:nvSpPr>
          <p:cNvPr id="96" name="Google Shape;96;p4"/>
          <p:cNvSpPr txBox="1"/>
          <p:nvPr>
            <p:ph type="ctrTitle"/>
          </p:nvPr>
        </p:nvSpPr>
        <p:spPr>
          <a:xfrm>
            <a:off x="685800" y="2725738"/>
            <a:ext cx="7772400"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434343"/>
              </a:buClr>
              <a:buSzPts val="4800"/>
              <a:buFont typeface="Raleway Thin"/>
              <a:buNone/>
            </a:pPr>
            <a:r>
              <a:rPr lang="en-US">
                <a:solidFill>
                  <a:srgbClr val="981C22"/>
                </a:solidFill>
                <a:latin typeface="Raleway Thin"/>
                <a:ea typeface="Raleway Thin"/>
                <a:cs typeface="Raleway Thin"/>
                <a:sym typeface="Raleway Thin"/>
              </a:rPr>
              <a:t>Creativita’ e innovazione</a:t>
            </a:r>
            <a:r>
              <a:rPr lang="en-US">
                <a:solidFill>
                  <a:srgbClr val="434343"/>
                </a:solidFill>
                <a:latin typeface="Raleway Thin"/>
                <a:ea typeface="Raleway Thin"/>
                <a:cs typeface="Raleway Thin"/>
                <a:sym typeface="Raleway Thin"/>
              </a:rPr>
              <a:t>	</a:t>
            </a:r>
            <a:endParaRPr>
              <a:solidFill>
                <a:srgbClr val="981C22"/>
              </a:solidFill>
              <a:latin typeface="Raleway Thin"/>
              <a:ea typeface="Raleway Thin"/>
              <a:cs typeface="Raleway Thin"/>
              <a:sym typeface="Raleway Thin"/>
            </a:endParaRPr>
          </a:p>
        </p:txBody>
      </p:sp>
      <p:sp>
        <p:nvSpPr>
          <p:cNvPr id="97" name="Google Shape;97;p4"/>
          <p:cNvSpPr txBox="1"/>
          <p:nvPr>
            <p:ph idx="1" type="subTitle"/>
          </p:nvPr>
        </p:nvSpPr>
        <p:spPr>
          <a:xfrm>
            <a:off x="685800" y="3830638"/>
            <a:ext cx="7772400"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FFFF"/>
              </a:buClr>
              <a:buSzPts val="1800"/>
              <a:buFont typeface="Raleway Thin"/>
              <a:buNone/>
            </a:pPr>
            <a:r>
              <a:rPr b="1" lang="en-US" sz="2800">
                <a:solidFill>
                  <a:srgbClr val="FFFFFF"/>
                </a:solidFill>
                <a:latin typeface="Raleway Thin"/>
                <a:ea typeface="Raleway Thin"/>
                <a:cs typeface="Raleway Thin"/>
                <a:sym typeface="Raleway Thin"/>
              </a:rPr>
              <a:t>Sviluppatore: Found.ation</a:t>
            </a:r>
            <a:endParaRPr b="1" sz="2800">
              <a:solidFill>
                <a:srgbClr val="FFFFFF"/>
              </a:solidFill>
              <a:latin typeface="Raleway Thin"/>
              <a:ea typeface="Raleway Thin"/>
              <a:cs typeface="Raleway Thin"/>
              <a:sym typeface="Raleway Thin"/>
            </a:endParaRPr>
          </a:p>
        </p:txBody>
      </p:sp>
      <p:sp>
        <p:nvSpPr>
          <p:cNvPr id="98" name="Google Shape;98;p4"/>
          <p:cNvSpPr txBox="1"/>
          <p:nvPr/>
        </p:nvSpPr>
        <p:spPr>
          <a:xfrm>
            <a:off x="7812088" y="0"/>
            <a:ext cx="960437" cy="13906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9600"/>
              <a:buFont typeface="Arial"/>
              <a:buNone/>
            </a:pPr>
            <a:r>
              <a:rPr lang="en-US" sz="9600">
                <a:solidFill>
                  <a:srgbClr val="981C22"/>
                </a:solidFill>
                <a:latin typeface="Raleway Thin"/>
                <a:ea typeface="Raleway Thin"/>
                <a:cs typeface="Raleway Thin"/>
                <a:sym typeface="Raleway Thin"/>
              </a:rPr>
              <a:t>5</a:t>
            </a:r>
            <a:endParaRPr sz="9600">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title"/>
          </p:nvPr>
        </p:nvSpPr>
        <p:spPr>
          <a:xfrm>
            <a:off x="922338" y="33972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200">
                <a:solidFill>
                  <a:srgbClr val="434343"/>
                </a:solidFill>
                <a:latin typeface="Raleway ExtraLight"/>
                <a:ea typeface="Raleway ExtraLight"/>
                <a:cs typeface="Raleway ExtraLight"/>
                <a:sym typeface="Raleway ExtraLight"/>
              </a:rPr>
              <a:t>Dopo aver completato questo modulo </a:t>
            </a:r>
            <a:br>
              <a:rPr lang="en-US" sz="3200">
                <a:solidFill>
                  <a:srgbClr val="434343"/>
                </a:solidFill>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sarai capace di </a:t>
            </a:r>
            <a:r>
              <a:rPr b="1" lang="en-US" sz="3600">
                <a:solidFill>
                  <a:srgbClr val="434343"/>
                </a:solidFill>
                <a:latin typeface="Raleway ExtraLight"/>
                <a:ea typeface="Raleway ExtraLight"/>
                <a:cs typeface="Raleway ExtraLight"/>
                <a:sym typeface="Raleway ExtraLight"/>
              </a:rPr>
              <a:t>to:</a:t>
            </a:r>
            <a:endParaRPr b="1" sz="3600">
              <a:solidFill>
                <a:srgbClr val="434343"/>
              </a:solidFill>
              <a:latin typeface="Raleway ExtraLight"/>
              <a:ea typeface="Raleway ExtraLight"/>
              <a:cs typeface="Raleway ExtraLight"/>
              <a:sym typeface="Raleway ExtraLight"/>
            </a:endParaRPr>
          </a:p>
        </p:txBody>
      </p:sp>
      <p:sp>
        <p:nvSpPr>
          <p:cNvPr id="104" name="Google Shape;104;p5"/>
          <p:cNvSpPr txBox="1"/>
          <p:nvPr>
            <p:ph idx="1" type="body"/>
          </p:nvPr>
        </p:nvSpPr>
        <p:spPr>
          <a:xfrm>
            <a:off x="900113" y="1924050"/>
            <a:ext cx="2332037" cy="277812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Definire e descrivere la creatività.</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Scoprire come alterare il modo in cui il tuo cervello lavora per produrre idee.</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Riconoscere le azioni che possono favorire l'innovazione.</a:t>
            </a:r>
            <a:endParaRPr/>
          </a:p>
        </p:txBody>
      </p:sp>
      <p:sp>
        <p:nvSpPr>
          <p:cNvPr id="105" name="Google Shape;105;p5"/>
          <p:cNvSpPr txBox="1"/>
          <p:nvPr>
            <p:ph idx="2" type="body"/>
          </p:nvPr>
        </p:nvSpPr>
        <p:spPr>
          <a:xfrm>
            <a:off x="3348038" y="1924050"/>
            <a:ext cx="2332037" cy="277812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Riconoscere e apprezzare la diversità creativa degli altri intorno a te.</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Potenziare la tua creatività sfidando la tua zona di comfort.</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400">
                <a:solidFill>
                  <a:srgbClr val="666666"/>
                </a:solidFill>
                <a:latin typeface="Raleway Thin"/>
                <a:ea typeface="Raleway Thin"/>
                <a:cs typeface="Raleway Thin"/>
                <a:sym typeface="Raleway Thin"/>
              </a:rPr>
              <a:t>Gestire il rischio in un processo di innovazione.	</a:t>
            </a:r>
            <a:endParaRPr sz="1400">
              <a:solidFill>
                <a:srgbClr val="666666"/>
              </a:solidFill>
              <a:latin typeface="Raleway Thin"/>
              <a:ea typeface="Raleway Thin"/>
              <a:cs typeface="Raleway Thin"/>
              <a:sym typeface="Raleway Thin"/>
            </a:endParaRPr>
          </a:p>
        </p:txBody>
      </p:sp>
      <p:sp>
        <p:nvSpPr>
          <p:cNvPr id="106" name="Google Shape;106;p5"/>
          <p:cNvSpPr txBox="1"/>
          <p:nvPr>
            <p:ph idx="3" type="body"/>
          </p:nvPr>
        </p:nvSpPr>
        <p:spPr>
          <a:xfrm>
            <a:off x="5826125" y="1930400"/>
            <a:ext cx="2654300" cy="277812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Scoprire in che modo la diversità creativa influisce sulle idee che generi e su come le utilizzi.</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Imparare ad agire con poca o nessuna conoscenza e poche risorse.</a:t>
            </a:r>
            <a:endParaRPr/>
          </a:p>
          <a:p>
            <a:pPr indent="-285750" lvl="0" marL="285750" rtl="0" algn="l">
              <a:lnSpc>
                <a:spcPct val="100000"/>
              </a:lnSpc>
              <a:spcBef>
                <a:spcPts val="600"/>
              </a:spcBef>
              <a:spcAft>
                <a:spcPts val="0"/>
              </a:spcAft>
              <a:buClr>
                <a:srgbClr val="0A8C6D"/>
              </a:buClr>
              <a:buSzPts val="1400"/>
              <a:buFont typeface="Noto Sans Symbols"/>
              <a:buChar char="▪"/>
            </a:pPr>
            <a:r>
              <a:rPr lang="en-US" sz="1200">
                <a:solidFill>
                  <a:srgbClr val="666666"/>
                </a:solidFill>
                <a:latin typeface="Raleway Thin"/>
                <a:ea typeface="Raleway Thin"/>
                <a:cs typeface="Raleway Thin"/>
                <a:sym typeface="Raleway Thin"/>
              </a:rPr>
              <a:t>Prendere decisioni rapide e garantisci rapide implementazioni dei progetti per l'innovazione.	</a:t>
            </a:r>
            <a:endParaRPr sz="1200">
              <a:solidFill>
                <a:srgbClr val="666666"/>
              </a:solidFill>
              <a:latin typeface="Raleway Thin"/>
              <a:ea typeface="Raleway Thin"/>
              <a:cs typeface="Raleway Thin"/>
              <a:sym typeface="Raleway Thin"/>
            </a:endParaRPr>
          </a:p>
        </p:txBody>
      </p:sp>
      <p:pic>
        <p:nvPicPr>
          <p:cNvPr id="107" name="Google Shape;107;p5"/>
          <p:cNvPicPr preferRelativeResize="0"/>
          <p:nvPr/>
        </p:nvPicPr>
        <p:blipFill rotWithShape="1">
          <a:blip r:embed="rId3">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11" name="Shape 111"/>
        <p:cNvGrpSpPr/>
        <p:nvPr/>
      </p:nvGrpSpPr>
      <p:grpSpPr>
        <a:xfrm>
          <a:off x="0" y="0"/>
          <a:ext cx="0" cy="0"/>
          <a:chOff x="0" y="0"/>
          <a:chExt cx="0" cy="0"/>
        </a:xfrm>
      </p:grpSpPr>
      <p:sp>
        <p:nvSpPr>
          <p:cNvPr id="112" name="Google Shape;112;p6"/>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FFFF"/>
              </a:buClr>
              <a:buSzPts val="6000"/>
              <a:buFont typeface="Raleway Thin"/>
              <a:buNone/>
            </a:pPr>
            <a:r>
              <a:rPr b="1" lang="en-US">
                <a:solidFill>
                  <a:srgbClr val="FFFFFF"/>
                </a:solidFill>
                <a:latin typeface="Raleway Thin"/>
                <a:ea typeface="Raleway Thin"/>
                <a:cs typeface="Raleway Thin"/>
                <a:sym typeface="Raleway Thin"/>
              </a:rPr>
              <a:t>Capire la creativita’</a:t>
            </a:r>
            <a:endParaRPr b="1">
              <a:solidFill>
                <a:srgbClr val="FFFFFF"/>
              </a:solidFill>
              <a:latin typeface="Raleway Thin"/>
              <a:ea typeface="Raleway Thin"/>
              <a:cs typeface="Raleway Thin"/>
              <a:sym typeface="Raleway Thin"/>
            </a:endParaRPr>
          </a:p>
        </p:txBody>
      </p:sp>
      <p:pic>
        <p:nvPicPr>
          <p:cNvPr id="113" name="Google Shape;113;p6"/>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900113" y="33972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434343"/>
                </a:solidFill>
                <a:latin typeface="Raleway ExtraLight"/>
                <a:ea typeface="Raleway ExtraLight"/>
                <a:cs typeface="Raleway ExtraLight"/>
                <a:sym typeface="Raleway ExtraLight"/>
              </a:rPr>
              <a:t>Contesto di</a:t>
            </a:r>
            <a:br>
              <a:rPr lang="en-US" sz="3600">
                <a:solidFill>
                  <a:srgbClr val="434343"/>
                </a:solidFill>
                <a:latin typeface="Raleway ExtraLight"/>
                <a:ea typeface="Raleway ExtraLight"/>
                <a:cs typeface="Raleway ExtraLight"/>
                <a:sym typeface="Raleway ExtraLight"/>
              </a:rPr>
            </a:br>
            <a:r>
              <a:rPr lang="en-US" sz="3600">
                <a:solidFill>
                  <a:srgbClr val="0A8C6D"/>
                </a:solidFill>
                <a:latin typeface="Raleway ExtraLight"/>
                <a:ea typeface="Raleway ExtraLight"/>
                <a:cs typeface="Raleway ExtraLight"/>
                <a:sym typeface="Raleway ExtraLight"/>
              </a:rPr>
              <a:t>Innovazione &amp; Creativita’</a:t>
            </a:r>
            <a:endParaRPr sz="3600">
              <a:solidFill>
                <a:srgbClr val="0A8C6D"/>
              </a:solidFill>
              <a:latin typeface="Raleway ExtraLight"/>
              <a:ea typeface="Raleway ExtraLight"/>
              <a:cs typeface="Raleway ExtraLight"/>
              <a:sym typeface="Raleway ExtraLight"/>
            </a:endParaRPr>
          </a:p>
        </p:txBody>
      </p:sp>
      <p:sp>
        <p:nvSpPr>
          <p:cNvPr id="119" name="Google Shape;119;p7"/>
          <p:cNvSpPr txBox="1"/>
          <p:nvPr>
            <p:ph idx="1" type="body"/>
          </p:nvPr>
        </p:nvSpPr>
        <p:spPr>
          <a:xfrm>
            <a:off x="982663" y="1658938"/>
            <a:ext cx="7627937" cy="292893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1700"/>
              <a:buFont typeface="Raleway Thin"/>
              <a:buNone/>
            </a:pPr>
            <a:r>
              <a:rPr lang="en-US" sz="1200">
                <a:solidFill>
                  <a:srgbClr val="666666"/>
                </a:solidFill>
                <a:latin typeface="Raleway Thin"/>
                <a:ea typeface="Raleway Thin"/>
                <a:cs typeface="Raleway Thin"/>
                <a:sym typeface="Raleway Thin"/>
              </a:rPr>
              <a:t>La creatività e l'innovazione sono state identificate come abilità essenziali per il ventunesimo secolo, in particolare quando queste abilità possono aumentare il potenziale umano suscitando parti positive dell'individuo. Queste abilità sono state apprezzate in una varietà di contesti. In questa sezione esamineremo i concetti di creatività e innovazione nel contesto dell'imprenditorialità.</a:t>
            </a:r>
            <a:endParaRPr/>
          </a:p>
          <a:p>
            <a:pPr indent="0" lvl="0" marL="0" rtl="0" algn="l">
              <a:lnSpc>
                <a:spcPct val="90000"/>
              </a:lnSpc>
              <a:spcBef>
                <a:spcPts val="0"/>
              </a:spcBef>
              <a:spcAft>
                <a:spcPts val="0"/>
              </a:spcAft>
              <a:buClr>
                <a:srgbClr val="FFFFFF"/>
              </a:buClr>
              <a:buSzPts val="1700"/>
              <a:buFont typeface="Raleway Thin"/>
              <a:buNone/>
            </a:pPr>
            <a:r>
              <a:t/>
            </a:r>
            <a:endParaRPr sz="1200">
              <a:solidFill>
                <a:srgbClr val="666666"/>
              </a:solidFill>
              <a:latin typeface="Raleway Thin"/>
              <a:ea typeface="Raleway Thin"/>
              <a:cs typeface="Raleway Thin"/>
              <a:sym typeface="Raleway Thin"/>
            </a:endParaRPr>
          </a:p>
          <a:p>
            <a:pPr indent="0" lvl="0" marL="0" rtl="0" algn="l">
              <a:lnSpc>
                <a:spcPct val="90000"/>
              </a:lnSpc>
              <a:spcBef>
                <a:spcPts val="0"/>
              </a:spcBef>
              <a:spcAft>
                <a:spcPts val="0"/>
              </a:spcAft>
              <a:buClr>
                <a:srgbClr val="FFFFFF"/>
              </a:buClr>
              <a:buSzPts val="1700"/>
              <a:buFont typeface="Raleway Thin"/>
              <a:buNone/>
            </a:pPr>
            <a:r>
              <a:rPr lang="en-US" sz="1200">
                <a:solidFill>
                  <a:srgbClr val="666666"/>
                </a:solidFill>
                <a:latin typeface="Raleway Thin"/>
                <a:ea typeface="Raleway Thin"/>
                <a:cs typeface="Raleway Thin"/>
                <a:sym typeface="Raleway Thin"/>
              </a:rPr>
              <a:t>Per procedere, dobbiamo definire e distinguere i seguenti termini: immaginazione, creatività e innovazione.</a:t>
            </a:r>
            <a:endParaRPr/>
          </a:p>
          <a:p>
            <a:pPr indent="0" lvl="0" marL="0" rtl="0" algn="l">
              <a:lnSpc>
                <a:spcPct val="90000"/>
              </a:lnSpc>
              <a:spcBef>
                <a:spcPts val="0"/>
              </a:spcBef>
              <a:spcAft>
                <a:spcPts val="0"/>
              </a:spcAft>
              <a:buClr>
                <a:srgbClr val="FFFFFF"/>
              </a:buClr>
              <a:buSzPts val="1700"/>
              <a:buFont typeface="Raleway Thin"/>
              <a:buNone/>
            </a:pPr>
            <a:r>
              <a:t/>
            </a:r>
            <a:endParaRPr sz="1200">
              <a:solidFill>
                <a:srgbClr val="666666"/>
              </a:solidFill>
              <a:latin typeface="Raleway Thin"/>
              <a:ea typeface="Raleway Thin"/>
              <a:cs typeface="Raleway Thin"/>
              <a:sym typeface="Raleway Thin"/>
            </a:endParaRPr>
          </a:p>
          <a:p>
            <a:pPr indent="0" lvl="0" marL="0" rtl="0" algn="l">
              <a:lnSpc>
                <a:spcPct val="90000"/>
              </a:lnSpc>
              <a:spcBef>
                <a:spcPts val="600"/>
              </a:spcBef>
              <a:spcAft>
                <a:spcPts val="0"/>
              </a:spcAft>
              <a:buClr>
                <a:srgbClr val="FFFFFF"/>
              </a:buClr>
              <a:buSzPts val="1700"/>
              <a:buFont typeface="Raleway Thin"/>
              <a:buNone/>
            </a:pPr>
            <a:r>
              <a:rPr lang="en-US" sz="1200">
                <a:solidFill>
                  <a:srgbClr val="666666"/>
                </a:solidFill>
                <a:latin typeface="Raleway Thin"/>
                <a:ea typeface="Raleway Thin"/>
                <a:cs typeface="Raleway Thin"/>
                <a:sym typeface="Raleway Thin"/>
              </a:rPr>
              <a:t>L'immaginazione è il processo per pensare e combinare cose e situazioni diverse che non sono presenti e possono essere vissute dai nostri sensi, in altre parole non sono (ancora) reali.</a:t>
            </a:r>
            <a:endParaRPr/>
          </a:p>
          <a:p>
            <a:pPr indent="0" lvl="0" marL="0" rtl="0" algn="l">
              <a:lnSpc>
                <a:spcPct val="90000"/>
              </a:lnSpc>
              <a:spcBef>
                <a:spcPts val="600"/>
              </a:spcBef>
              <a:spcAft>
                <a:spcPts val="0"/>
              </a:spcAft>
              <a:buClr>
                <a:srgbClr val="FFFFFF"/>
              </a:buClr>
              <a:buSzPts val="1700"/>
              <a:buFont typeface="Raleway Thin"/>
              <a:buNone/>
            </a:pPr>
            <a:r>
              <a:rPr b="1" lang="en-US" sz="1200">
                <a:solidFill>
                  <a:srgbClr val="0A8C6D"/>
                </a:solidFill>
                <a:latin typeface="Raleway Thin"/>
                <a:ea typeface="Raleway Thin"/>
                <a:cs typeface="Raleway Thin"/>
                <a:sym typeface="Raleway Thin"/>
              </a:rPr>
              <a:t>La creatività</a:t>
            </a:r>
            <a:r>
              <a:rPr lang="en-US" sz="1200">
                <a:solidFill>
                  <a:srgbClr val="666666"/>
                </a:solidFill>
                <a:latin typeface="Raleway Thin"/>
                <a:ea typeface="Raleway Thin"/>
                <a:cs typeface="Raleway Thin"/>
                <a:sym typeface="Raleway Thin"/>
              </a:rPr>
              <a:t> è il processo di generazione di nuove idee preziose che possono essere tradotte in varie forme, forme e contesti. </a:t>
            </a:r>
            <a:endParaRPr sz="1200">
              <a:solidFill>
                <a:srgbClr val="666666"/>
              </a:solidFill>
              <a:latin typeface="Raleway Thin"/>
              <a:ea typeface="Raleway Thin"/>
              <a:cs typeface="Raleway Thin"/>
              <a:sym typeface="Raleway Thin"/>
            </a:endParaRPr>
          </a:p>
          <a:p>
            <a:pPr indent="0" lvl="0" marL="0" rtl="0" algn="l">
              <a:lnSpc>
                <a:spcPct val="90000"/>
              </a:lnSpc>
              <a:spcBef>
                <a:spcPts val="600"/>
              </a:spcBef>
              <a:spcAft>
                <a:spcPts val="0"/>
              </a:spcAft>
              <a:buClr>
                <a:srgbClr val="FFFFFF"/>
              </a:buClr>
              <a:buSzPts val="1700"/>
              <a:buFont typeface="Raleway Thin"/>
              <a:buNone/>
            </a:pPr>
            <a:r>
              <a:rPr b="1" lang="en-US" sz="1200">
                <a:solidFill>
                  <a:srgbClr val="0A8C6D"/>
                </a:solidFill>
                <a:latin typeface="Raleway Thin"/>
                <a:ea typeface="Raleway Thin"/>
                <a:cs typeface="Raleway Thin"/>
                <a:sym typeface="Raleway Thin"/>
              </a:rPr>
              <a:t>L'innovazione</a:t>
            </a:r>
            <a:r>
              <a:rPr lang="en-US" sz="1200">
                <a:solidFill>
                  <a:srgbClr val="666666"/>
                </a:solidFill>
                <a:latin typeface="Raleway Thin"/>
                <a:ea typeface="Raleway Thin"/>
                <a:cs typeface="Raleway Thin"/>
                <a:sym typeface="Raleway Thin"/>
              </a:rPr>
              <a:t> è il processo di mettere in pratica queste idee seguendo un piano.</a:t>
            </a:r>
            <a:endParaRPr/>
          </a:p>
        </p:txBody>
      </p:sp>
      <p:sp>
        <p:nvSpPr>
          <p:cNvPr id="120" name="Google Shape;120;p7"/>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Creativita’</a:t>
            </a:r>
            <a:endParaRPr sz="3600">
              <a:solidFill>
                <a:srgbClr val="0A8C6D"/>
              </a:solidFill>
              <a:latin typeface="Raleway ExtraLight"/>
              <a:ea typeface="Raleway ExtraLight"/>
              <a:cs typeface="Raleway ExtraLight"/>
              <a:sym typeface="Raleway ExtraLight"/>
            </a:endParaRPr>
          </a:p>
        </p:txBody>
      </p:sp>
      <p:sp>
        <p:nvSpPr>
          <p:cNvPr id="126" name="Google Shape;126;p8"/>
          <p:cNvSpPr txBox="1"/>
          <p:nvPr>
            <p:ph idx="1" type="body"/>
          </p:nvPr>
        </p:nvSpPr>
        <p:spPr>
          <a:xfrm>
            <a:off x="990600" y="1749425"/>
            <a:ext cx="4095750" cy="2365375"/>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434343"/>
              </a:buClr>
              <a:buSzPts val="1400"/>
              <a:buFont typeface="Raleway Thin"/>
              <a:buNone/>
            </a:pPr>
            <a:r>
              <a:rPr lang="en-US">
                <a:solidFill>
                  <a:srgbClr val="666666"/>
                </a:solidFill>
                <a:latin typeface="Raleway Thin"/>
                <a:ea typeface="Raleway Thin"/>
                <a:cs typeface="Raleway Thin"/>
                <a:sym typeface="Raleway Thin"/>
              </a:rPr>
              <a:t>Molti di noi credono che la creatività sia un'abilità naturale, ma gli studi rivelano che in realtà si tratta dell'85 per cento di un comportamento acquisito. Per dirla in altro modo, abbiamo l'85% di talento quanto Mozart, da Vinci e Picasso in termini di creatività.</a:t>
            </a:r>
            <a:endParaRPr/>
          </a:p>
          <a:p>
            <a:pPr indent="0" lvl="0" marL="0" rtl="0" algn="l">
              <a:lnSpc>
                <a:spcPct val="90000"/>
              </a:lnSpc>
              <a:spcBef>
                <a:spcPts val="600"/>
              </a:spcBef>
              <a:spcAft>
                <a:spcPts val="0"/>
              </a:spcAft>
              <a:buClr>
                <a:srgbClr val="434343"/>
              </a:buClr>
              <a:buSzPts val="1400"/>
              <a:buFont typeface="Raleway Thin"/>
              <a:buNone/>
            </a:pPr>
            <a:r>
              <a:rPr lang="en-US">
                <a:solidFill>
                  <a:srgbClr val="666666"/>
                </a:solidFill>
                <a:latin typeface="Raleway Thin"/>
                <a:ea typeface="Raleway Thin"/>
                <a:cs typeface="Raleway Thin"/>
                <a:sym typeface="Raleway Thin"/>
              </a:rPr>
              <a:t>A causa della nostra educazione, abbiamo perso la nostra capacità di pensiero originale. Siamo addestrati a fare supposizioni su ciò che sa l'insegnante. C'è solo una risposta corretta.</a:t>
            </a:r>
            <a:endParaRPr/>
          </a:p>
        </p:txBody>
      </p:sp>
      <p:sp>
        <p:nvSpPr>
          <p:cNvPr id="127" name="Google Shape;127;p8"/>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Pablo PICASSO - Biography and available artworks | Galeries Bartoux" id="128" name="Google Shape;128;p8"/>
          <p:cNvPicPr preferRelativeResize="0"/>
          <p:nvPr/>
        </p:nvPicPr>
        <p:blipFill rotWithShape="1">
          <a:blip r:embed="rId3">
            <a:alphaModFix/>
          </a:blip>
          <a:srcRect b="20499" l="0" r="-2" t="6834"/>
          <a:stretch/>
        </p:blipFill>
        <p:spPr>
          <a:xfrm>
            <a:off x="5380038" y="2130425"/>
            <a:ext cx="1760537" cy="1657350"/>
          </a:xfrm>
          <a:prstGeom prst="rect">
            <a:avLst/>
          </a:prstGeom>
          <a:noFill/>
          <a:ln>
            <a:noFill/>
          </a:ln>
        </p:spPr>
      </p:pic>
      <p:pic>
        <p:nvPicPr>
          <p:cNvPr descr="Wolfgang Amadeus Mozart: albums, songs, playlists | Listen on Deezer" id="129" name="Google Shape;129;p8"/>
          <p:cNvPicPr preferRelativeResize="0"/>
          <p:nvPr/>
        </p:nvPicPr>
        <p:blipFill rotWithShape="1">
          <a:blip r:embed="rId4">
            <a:alphaModFix/>
          </a:blip>
          <a:srcRect b="6541" l="0" r="2" t="7040"/>
          <a:stretch/>
        </p:blipFill>
        <p:spPr>
          <a:xfrm>
            <a:off x="6443663" y="1219200"/>
            <a:ext cx="2017712" cy="1641475"/>
          </a:xfrm>
          <a:prstGeom prst="rect">
            <a:avLst/>
          </a:prstGeom>
          <a:noFill/>
          <a:ln>
            <a:noFill/>
          </a:ln>
        </p:spPr>
      </p:pic>
      <p:pic>
        <p:nvPicPr>
          <p:cNvPr descr="To «γονίδιο της ιδιοφυΐας»: Τι αποκαλύπτει το DNA του Da Vinci, που  διατηρείται για 25 γενιές | Jenny.gr" id="130" name="Google Shape;130;p8"/>
          <p:cNvPicPr preferRelativeResize="0"/>
          <p:nvPr/>
        </p:nvPicPr>
        <p:blipFill rotWithShape="1">
          <a:blip r:embed="rId5">
            <a:alphaModFix/>
          </a:blip>
          <a:srcRect b="9862" l="0" r="-4" t="5367"/>
          <a:stretch/>
        </p:blipFill>
        <p:spPr>
          <a:xfrm>
            <a:off x="6596063" y="3030538"/>
            <a:ext cx="1857375" cy="15128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34343"/>
              </a:buClr>
              <a:buSzPts val="5800"/>
              <a:buFont typeface="Raleway Thin"/>
              <a:buNone/>
            </a:pPr>
            <a:r>
              <a:rPr lang="en-US" sz="3600">
                <a:solidFill>
                  <a:srgbClr val="0A8C6D"/>
                </a:solidFill>
                <a:latin typeface="Raleway ExtraLight"/>
                <a:ea typeface="Raleway ExtraLight"/>
                <a:cs typeface="Raleway ExtraLight"/>
                <a:sym typeface="Raleway ExtraLight"/>
              </a:rPr>
              <a:t>Capacita’ creative</a:t>
            </a:r>
            <a:endParaRPr sz="3600">
              <a:solidFill>
                <a:srgbClr val="0A8C6D"/>
              </a:solidFill>
              <a:latin typeface="Raleway ExtraLight"/>
              <a:ea typeface="Raleway ExtraLight"/>
              <a:cs typeface="Raleway ExtraLight"/>
              <a:sym typeface="Raleway ExtraLight"/>
            </a:endParaRPr>
          </a:p>
        </p:txBody>
      </p:sp>
      <p:sp>
        <p:nvSpPr>
          <p:cNvPr id="136" name="Google Shape;136;p9"/>
          <p:cNvSpPr txBox="1"/>
          <p:nvPr>
            <p:ph idx="1" type="body"/>
          </p:nvPr>
        </p:nvSpPr>
        <p:spPr>
          <a:xfrm>
            <a:off x="377825" y="1906588"/>
            <a:ext cx="4094163" cy="2366962"/>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600"/>
              </a:spcBef>
              <a:spcAft>
                <a:spcPts val="0"/>
              </a:spcAft>
              <a:buSzPts val="1800"/>
              <a:buFont typeface="Raleway Thin"/>
              <a:buNone/>
            </a:pPr>
            <a:r>
              <a:rPr b="1" lang="en-US" sz="1600">
                <a:solidFill>
                  <a:srgbClr val="0A8C6D"/>
                </a:solidFill>
                <a:latin typeface="Raleway Thin"/>
                <a:ea typeface="Raleway Thin"/>
                <a:cs typeface="Raleway Thin"/>
                <a:sym typeface="Raleway Thin"/>
              </a:rPr>
              <a:t>Benefici Personali</a:t>
            </a:r>
            <a:endParaRPr sz="1800">
              <a:solidFill>
                <a:srgbClr val="666666"/>
              </a:solidFill>
              <a:latin typeface="Raleway Thin"/>
              <a:ea typeface="Raleway Thin"/>
              <a:cs typeface="Raleway Thin"/>
              <a:sym typeface="Raleway Thin"/>
            </a:endParaRPr>
          </a:p>
          <a:p>
            <a:pPr indent="0" lvl="0" marL="114300" rtl="0" algn="l">
              <a:lnSpc>
                <a:spcPct val="100000"/>
              </a:lnSpc>
              <a:spcBef>
                <a:spcPts val="600"/>
              </a:spcBef>
              <a:spcAft>
                <a:spcPts val="0"/>
              </a:spcAft>
              <a:buSzPts val="1800"/>
              <a:buFont typeface="Raleway Thin"/>
              <a:buNone/>
            </a:pPr>
            <a:r>
              <a:t/>
            </a:r>
            <a:endParaRPr sz="1600">
              <a:solidFill>
                <a:srgbClr val="666666"/>
              </a:solidFill>
              <a:latin typeface="Raleway Thin"/>
              <a:ea typeface="Raleway Thin"/>
              <a:cs typeface="Raleway Thin"/>
              <a:sym typeface="Raleway Thin"/>
            </a:endParaRPr>
          </a:p>
          <a:p>
            <a:pPr indent="-285750" lvl="1" marL="857250" rtl="0" algn="l">
              <a:lnSpc>
                <a:spcPct val="100000"/>
              </a:lnSpc>
              <a:spcBef>
                <a:spcPts val="0"/>
              </a:spcBef>
              <a:spcAft>
                <a:spcPts val="0"/>
              </a:spcAft>
              <a:buClr>
                <a:srgbClr val="0A8C6D"/>
              </a:buClr>
              <a:buSzPts val="1600"/>
              <a:buFont typeface="Noto Sans Symbols"/>
              <a:buChar char="▪"/>
            </a:pPr>
            <a:r>
              <a:rPr lang="en-US" sz="1600">
                <a:solidFill>
                  <a:srgbClr val="666666"/>
                </a:solidFill>
                <a:latin typeface="Raleway Thin"/>
                <a:ea typeface="Raleway Thin"/>
                <a:cs typeface="Raleway Thin"/>
                <a:sym typeface="Raleway Thin"/>
              </a:rPr>
              <a:t>Aumento dell'autostima e della fiducia</a:t>
            </a:r>
            <a:endParaRPr/>
          </a:p>
          <a:p>
            <a:pPr indent="-285750" lvl="1" marL="857250" rtl="0" algn="l">
              <a:lnSpc>
                <a:spcPct val="100000"/>
              </a:lnSpc>
              <a:spcBef>
                <a:spcPts val="0"/>
              </a:spcBef>
              <a:spcAft>
                <a:spcPts val="0"/>
              </a:spcAft>
              <a:buClr>
                <a:srgbClr val="0A8C6D"/>
              </a:buClr>
              <a:buSzPts val="1600"/>
              <a:buFont typeface="Noto Sans Symbols"/>
              <a:buChar char="▪"/>
            </a:pPr>
            <a:r>
              <a:rPr lang="en-US" sz="1600">
                <a:solidFill>
                  <a:srgbClr val="666666"/>
                </a:solidFill>
                <a:latin typeface="Raleway Thin"/>
                <a:ea typeface="Raleway Thin"/>
                <a:cs typeface="Raleway Thin"/>
                <a:sym typeface="Raleway Thin"/>
              </a:rPr>
              <a:t>Migliori capacità di risoluzione dei problemi</a:t>
            </a:r>
            <a:endParaRPr/>
          </a:p>
          <a:p>
            <a:pPr indent="-285750" lvl="1" marL="857250" rtl="0" algn="l">
              <a:lnSpc>
                <a:spcPct val="100000"/>
              </a:lnSpc>
              <a:spcBef>
                <a:spcPts val="0"/>
              </a:spcBef>
              <a:spcAft>
                <a:spcPts val="0"/>
              </a:spcAft>
              <a:buClr>
                <a:srgbClr val="0A8C6D"/>
              </a:buClr>
              <a:buSzPts val="1600"/>
              <a:buFont typeface="Noto Sans Symbols"/>
              <a:buChar char="▪"/>
            </a:pPr>
            <a:r>
              <a:rPr lang="en-US" sz="1600">
                <a:solidFill>
                  <a:srgbClr val="666666"/>
                </a:solidFill>
                <a:latin typeface="Raleway Thin"/>
                <a:ea typeface="Raleway Thin"/>
                <a:cs typeface="Raleway Thin"/>
                <a:sym typeface="Raleway Thin"/>
              </a:rPr>
              <a:t>Maggiore flessibilità e adattabilità</a:t>
            </a:r>
            <a:endParaRPr/>
          </a:p>
        </p:txBody>
      </p:sp>
      <p:sp>
        <p:nvSpPr>
          <p:cNvPr id="137" name="Google Shape;137;p9"/>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38" name="Google Shape;138;p9"/>
          <p:cNvSpPr/>
          <p:nvPr/>
        </p:nvSpPr>
        <p:spPr>
          <a:xfrm>
            <a:off x="4471988" y="1906588"/>
            <a:ext cx="4019550" cy="2752725"/>
          </a:xfrm>
          <a:prstGeom prst="rect">
            <a:avLst/>
          </a:prstGeom>
          <a:noFill/>
          <a:ln>
            <a:noFill/>
          </a:ln>
        </p:spPr>
        <p:txBody>
          <a:bodyPr anchorCtr="0" anchor="t" bIns="91425" lIns="91425" spcFirstLastPara="1" rIns="91425" wrap="square" tIns="91425">
            <a:noAutofit/>
          </a:bodyPr>
          <a:lstStyle/>
          <a:p>
            <a:pPr indent="0" lvl="0" marL="114300" marR="0" rtl="0" algn="ctr">
              <a:spcBef>
                <a:spcPts val="0"/>
              </a:spcBef>
              <a:spcAft>
                <a:spcPts val="0"/>
              </a:spcAft>
              <a:buClr>
                <a:srgbClr val="FFB600"/>
              </a:buClr>
              <a:buSzPts val="1800"/>
              <a:buFont typeface="Raleway Thin"/>
              <a:buNone/>
            </a:pPr>
            <a:r>
              <a:rPr b="1" lang="en-US" sz="1600">
                <a:solidFill>
                  <a:srgbClr val="0A8C6D"/>
                </a:solidFill>
                <a:latin typeface="Raleway Thin"/>
                <a:ea typeface="Raleway Thin"/>
                <a:cs typeface="Raleway Thin"/>
                <a:sym typeface="Raleway Thin"/>
              </a:rPr>
              <a:t>Benefici Professionali</a:t>
            </a:r>
            <a:endParaRPr sz="1400">
              <a:solidFill>
                <a:srgbClr val="000000"/>
              </a:solidFill>
              <a:latin typeface="Arial"/>
              <a:ea typeface="Arial"/>
              <a:cs typeface="Arial"/>
              <a:sym typeface="Arial"/>
            </a:endParaRPr>
          </a:p>
          <a:p>
            <a:pPr indent="0" lvl="0" marL="114300" marR="0" rtl="0" algn="ctr">
              <a:spcBef>
                <a:spcPts val="600"/>
              </a:spcBef>
              <a:spcAft>
                <a:spcPts val="0"/>
              </a:spcAft>
              <a:buClr>
                <a:srgbClr val="FFB600"/>
              </a:buClr>
              <a:buSzPts val="1800"/>
              <a:buFont typeface="Raleway Thin"/>
              <a:buNone/>
            </a:pPr>
            <a:r>
              <a:t/>
            </a:r>
            <a:endParaRPr b="1" sz="1600">
              <a:solidFill>
                <a:srgbClr val="666666"/>
              </a:solidFill>
              <a:latin typeface="Raleway Thin"/>
              <a:ea typeface="Raleway Thin"/>
              <a:cs typeface="Raleway Thin"/>
              <a:sym typeface="Raleway Thin"/>
            </a:endParaRPr>
          </a:p>
          <a:p>
            <a:pPr indent="-285750" lvl="1" marL="857250" marR="0" rtl="0" algn="l">
              <a:spcBef>
                <a:spcPts val="0"/>
              </a:spcBef>
              <a:spcAft>
                <a:spcPts val="0"/>
              </a:spcAft>
              <a:buClr>
                <a:srgbClr val="0A8C6D"/>
              </a:buClr>
              <a:buSzPts val="1600"/>
              <a:buFont typeface="Noto Sans Symbols"/>
              <a:buChar char="▪"/>
            </a:pPr>
            <a:r>
              <a:rPr b="0" i="0" lang="en-US" sz="1600" u="none" cap="none" strike="noStrike">
                <a:solidFill>
                  <a:srgbClr val="666666"/>
                </a:solidFill>
                <a:latin typeface="Raleway Thin"/>
                <a:ea typeface="Raleway Thin"/>
                <a:cs typeface="Raleway Thin"/>
                <a:sym typeface="Raleway Thin"/>
              </a:rPr>
              <a:t>Aumento della competitività nel mercato del lavoro</a:t>
            </a:r>
            <a:endParaRPr/>
          </a:p>
          <a:p>
            <a:pPr indent="-285750" lvl="1" marL="857250" marR="0" rtl="0" algn="l">
              <a:spcBef>
                <a:spcPts val="0"/>
              </a:spcBef>
              <a:spcAft>
                <a:spcPts val="0"/>
              </a:spcAft>
              <a:buClr>
                <a:srgbClr val="0A8C6D"/>
              </a:buClr>
              <a:buSzPts val="1600"/>
              <a:buFont typeface="Noto Sans Symbols"/>
              <a:buChar char="▪"/>
            </a:pPr>
            <a:r>
              <a:rPr b="0" i="0" lang="en-US" sz="1600" u="none" cap="none" strike="noStrike">
                <a:solidFill>
                  <a:srgbClr val="666666"/>
                </a:solidFill>
                <a:latin typeface="Raleway Thin"/>
                <a:ea typeface="Raleway Thin"/>
                <a:cs typeface="Raleway Thin"/>
                <a:sym typeface="Raleway Thin"/>
              </a:rPr>
              <a:t>Capacità di trovare soluzioni nuove e innovative ai problemi</a:t>
            </a:r>
            <a:endParaRPr/>
          </a:p>
          <a:p>
            <a:pPr indent="-285750" lvl="1" marL="857250" marR="0" rtl="0" algn="l">
              <a:spcBef>
                <a:spcPts val="0"/>
              </a:spcBef>
              <a:spcAft>
                <a:spcPts val="0"/>
              </a:spcAft>
              <a:buClr>
                <a:srgbClr val="0A8C6D"/>
              </a:buClr>
              <a:buSzPts val="1600"/>
              <a:buFont typeface="Noto Sans Symbols"/>
              <a:buChar char="▪"/>
            </a:pPr>
            <a:r>
              <a:rPr b="0" i="0" lang="en-US" sz="1600" u="none" cap="none" strike="noStrike">
                <a:solidFill>
                  <a:srgbClr val="666666"/>
                </a:solidFill>
                <a:latin typeface="Raleway Thin"/>
                <a:ea typeface="Raleway Thin"/>
                <a:cs typeface="Raleway Thin"/>
                <a:sym typeface="Raleway Thin"/>
              </a:rPr>
              <a:t>Potenziale di avanzamento di carriera e maggiore soddisfazione sul lavoro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