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Raleway ExtraBold"/>
      <p:bold r:id="rId40"/>
      <p:boldItalic r:id="rId41"/>
    </p:embeddedFont>
    <p:embeddedFont>
      <p:font typeface="Raleway Thin"/>
      <p:regular r:id="rId42"/>
      <p:bold r:id="rId43"/>
      <p:italic r:id="rId44"/>
      <p:boldItalic r:id="rId45"/>
    </p:embeddedFont>
    <p:embeddedFont>
      <p:font typeface="Raleway Light"/>
      <p:regular r:id="rId46"/>
      <p:bold r:id="rId47"/>
      <p:italic r:id="rId48"/>
      <p:boldItalic r:id="rId49"/>
    </p:embeddedFont>
    <p:embeddedFont>
      <p:font typeface="Raleway Medium"/>
      <p:regular r:id="rId50"/>
      <p:bold r:id="rId51"/>
      <p:italic r:id="rId52"/>
      <p:boldItalic r:id="rId53"/>
    </p:embeddedFont>
    <p:embeddedFont>
      <p:font typeface="Raleway ExtraLight"/>
      <p:regular r:id="rId54"/>
      <p:bold r:id="rId55"/>
      <p:italic r:id="rId56"/>
      <p:boldItalic r:id="rId57"/>
    </p:embeddedFont>
    <p:embeddedFont>
      <p:font typeface="Open Sans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2" roundtripDataSignature="AMtx7mgvxWCWoPx1Nzj3sOXIHhxCeHU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BD26A1-8681-408B-9949-6B520CC02686}">
  <a:tblStyle styleId="{8CBD26A1-8681-408B-9949-6B520CC0268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ExtraBold-bold.fntdata"/><Relationship Id="rId42" Type="http://schemas.openxmlformats.org/officeDocument/2006/relationships/font" Target="fonts/RalewayThin-regular.fntdata"/><Relationship Id="rId41" Type="http://schemas.openxmlformats.org/officeDocument/2006/relationships/font" Target="fonts/RalewayExtraBold-boldItalic.fntdata"/><Relationship Id="rId44" Type="http://schemas.openxmlformats.org/officeDocument/2006/relationships/font" Target="fonts/RalewayThin-italic.fntdata"/><Relationship Id="rId43" Type="http://schemas.openxmlformats.org/officeDocument/2006/relationships/font" Target="fonts/RalewayThin-bold.fntdata"/><Relationship Id="rId46" Type="http://schemas.openxmlformats.org/officeDocument/2006/relationships/font" Target="fonts/RalewayLight-regular.fntdata"/><Relationship Id="rId45" Type="http://schemas.openxmlformats.org/officeDocument/2006/relationships/font" Target="fonts/RalewayThin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alewayLight-italic.fntdata"/><Relationship Id="rId47" Type="http://schemas.openxmlformats.org/officeDocument/2006/relationships/font" Target="fonts/RalewayLight-bold.fntdata"/><Relationship Id="rId49" Type="http://schemas.openxmlformats.org/officeDocument/2006/relationships/font" Target="fonts/Raleway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Raleway-bold.fntdata"/><Relationship Id="rId36" Type="http://schemas.openxmlformats.org/officeDocument/2006/relationships/font" Target="fonts/Raleway-regular.fntdata"/><Relationship Id="rId39" Type="http://schemas.openxmlformats.org/officeDocument/2006/relationships/font" Target="fonts/Raleway-boldItalic.fntdata"/><Relationship Id="rId38" Type="http://schemas.openxmlformats.org/officeDocument/2006/relationships/font" Target="fonts/Raleway-italic.fntdata"/><Relationship Id="rId62" Type="http://customschemas.google.com/relationships/presentationmetadata" Target="metadata"/><Relationship Id="rId61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alewayMedium-bold.fntdata"/><Relationship Id="rId50" Type="http://schemas.openxmlformats.org/officeDocument/2006/relationships/font" Target="fonts/RalewayMedium-regular.fntdata"/><Relationship Id="rId53" Type="http://schemas.openxmlformats.org/officeDocument/2006/relationships/font" Target="fonts/RalewayMedium-boldItalic.fntdata"/><Relationship Id="rId52" Type="http://schemas.openxmlformats.org/officeDocument/2006/relationships/font" Target="fonts/RalewayMedium-italic.fntdata"/><Relationship Id="rId11" Type="http://schemas.openxmlformats.org/officeDocument/2006/relationships/slide" Target="slides/slide5.xml"/><Relationship Id="rId55" Type="http://schemas.openxmlformats.org/officeDocument/2006/relationships/font" Target="fonts/RalewayExtraLight-bold.fntdata"/><Relationship Id="rId10" Type="http://schemas.openxmlformats.org/officeDocument/2006/relationships/slide" Target="slides/slide4.xml"/><Relationship Id="rId54" Type="http://schemas.openxmlformats.org/officeDocument/2006/relationships/font" Target="fonts/RalewayExtraLight-regular.fntdata"/><Relationship Id="rId13" Type="http://schemas.openxmlformats.org/officeDocument/2006/relationships/slide" Target="slides/slide7.xml"/><Relationship Id="rId57" Type="http://schemas.openxmlformats.org/officeDocument/2006/relationships/font" Target="fonts/RalewayExtraLight-boldItalic.fntdata"/><Relationship Id="rId12" Type="http://schemas.openxmlformats.org/officeDocument/2006/relationships/slide" Target="slides/slide6.xml"/><Relationship Id="rId56" Type="http://schemas.openxmlformats.org/officeDocument/2006/relationships/font" Target="fonts/RalewayExtraLight-italic.fntdata"/><Relationship Id="rId15" Type="http://schemas.openxmlformats.org/officeDocument/2006/relationships/slide" Target="slides/slide9.xml"/><Relationship Id="rId59" Type="http://schemas.openxmlformats.org/officeDocument/2006/relationships/font" Target="fonts/OpenSans-bold.fntdata"/><Relationship Id="rId14" Type="http://schemas.openxmlformats.org/officeDocument/2006/relationships/slide" Target="slides/slide8.xml"/><Relationship Id="rId58" Type="http://schemas.openxmlformats.org/officeDocument/2006/relationships/font" Target="fonts/OpenSans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DON’T CHANGE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/>
              <a:t>Insert here a quote related to the module topic</a:t>
            </a:r>
            <a:endParaRPr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 txBox="1"/>
          <p:nvPr>
            <p:ph type="ctrTitle"/>
          </p:nvPr>
        </p:nvSpPr>
        <p:spPr>
          <a:xfrm>
            <a:off x="685802" y="32872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_1Text Slide">
  <p:cSld name="_1Text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/>
          <p:nvPr/>
        </p:nvSpPr>
        <p:spPr>
          <a:xfrm>
            <a:off x="0" y="453578"/>
            <a:ext cx="77395" cy="608710"/>
          </a:xfrm>
          <a:prstGeom prst="rect">
            <a:avLst/>
          </a:prstGeom>
          <a:solidFill>
            <a:srgbClr val="D3D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4311935" y="365501"/>
            <a:ext cx="520131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59" name="Google Shape;5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2631" y="98786"/>
            <a:ext cx="247408" cy="22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1_Quote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 flipH="1"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0A8C6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5"/>
          <p:cNvSpPr txBox="1"/>
          <p:nvPr>
            <p:ph idx="1" type="body"/>
          </p:nvPr>
        </p:nvSpPr>
        <p:spPr>
          <a:xfrm>
            <a:off x="1757201" y="2161800"/>
            <a:ext cx="5629801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i="1" sz="2400">
                <a:solidFill>
                  <a:schemeClr val="dk1"/>
                </a:solidFill>
              </a:defRPr>
            </a:lvl1pPr>
            <a:lvl2pPr indent="-419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2pPr>
            <a:lvl3pPr indent="-419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3pPr>
            <a:lvl4pPr indent="-419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4pPr>
            <a:lvl5pPr indent="-419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5pPr>
            <a:lvl6pPr indent="-4191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6pPr>
            <a:lvl7pPr indent="-4191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7pPr>
            <a:lvl8pPr indent="-4191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35"/>
          <p:cNvSpPr txBox="1"/>
          <p:nvPr/>
        </p:nvSpPr>
        <p:spPr>
          <a:xfrm>
            <a:off x="205551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0A8C6D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12000" u="none" cap="none" strike="noStrike">
              <a:solidFill>
                <a:srgbClr val="0A8C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35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1_Quote 2">
    <p:bg>
      <p:bgPr>
        <a:solidFill>
          <a:srgbClr val="FFB6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/>
          <p:nvPr/>
        </p:nvSpPr>
        <p:spPr>
          <a:xfrm flipH="1"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981C2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0"/>
          <p:cNvSpPr txBox="1"/>
          <p:nvPr>
            <p:ph idx="1" type="body"/>
          </p:nvPr>
        </p:nvSpPr>
        <p:spPr>
          <a:xfrm>
            <a:off x="1757201" y="2161800"/>
            <a:ext cx="5629801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i="1" sz="2400">
                <a:solidFill>
                  <a:schemeClr val="dk1"/>
                </a:solidFill>
              </a:defRPr>
            </a:lvl1pPr>
            <a:lvl2pPr indent="-419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2pPr>
            <a:lvl3pPr indent="-419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3pPr>
            <a:lvl4pPr indent="-419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4pPr>
            <a:lvl5pPr indent="-419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5pPr>
            <a:lvl6pPr indent="-4191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6pPr>
            <a:lvl7pPr indent="-4191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7pPr>
            <a:lvl8pPr indent="-4191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40"/>
          <p:cNvSpPr txBox="1"/>
          <p:nvPr/>
        </p:nvSpPr>
        <p:spPr>
          <a:xfrm>
            <a:off x="205551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981C2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12000" u="none" cap="none" strike="noStrike">
              <a:solidFill>
                <a:srgbClr val="981C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/>
          <p:nvPr/>
        </p:nvSpPr>
        <p:spPr>
          <a:xfrm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0A8C6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2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" type="body"/>
          </p:nvPr>
        </p:nvSpPr>
        <p:spPr>
          <a:xfrm>
            <a:off x="922001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/>
          <p:nvPr/>
        </p:nvSpPr>
        <p:spPr>
          <a:xfrm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solidFill>
            <a:srgbClr val="981C22"/>
          </a:solidFill>
          <a:ln cap="flat" cmpd="sng" w="19050">
            <a:solidFill>
              <a:srgbClr val="981C2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 txBox="1"/>
          <p:nvPr>
            <p:ph type="ctrTitle"/>
          </p:nvPr>
        </p:nvSpPr>
        <p:spPr>
          <a:xfrm>
            <a:off x="685802" y="2726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6"/>
          <p:cNvSpPr txBox="1"/>
          <p:nvPr>
            <p:ph idx="1" type="subTitle"/>
          </p:nvPr>
        </p:nvSpPr>
        <p:spPr>
          <a:xfrm>
            <a:off x="685802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1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/>
          <p:nvPr/>
        </p:nvSpPr>
        <p:spPr>
          <a:xfrm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0A8C6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7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" type="body"/>
          </p:nvPr>
        </p:nvSpPr>
        <p:spPr>
          <a:xfrm>
            <a:off x="922001" y="1930500"/>
            <a:ext cx="2332201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Char char="●"/>
              <a:defRPr sz="1401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9pPr>
          </a:lstStyle>
          <a:p/>
        </p:txBody>
      </p:sp>
      <p:sp>
        <p:nvSpPr>
          <p:cNvPr id="25" name="Google Shape;25;p37"/>
          <p:cNvSpPr txBox="1"/>
          <p:nvPr>
            <p:ph idx="2" type="body"/>
          </p:nvPr>
        </p:nvSpPr>
        <p:spPr>
          <a:xfrm>
            <a:off x="3373779" y="1930500"/>
            <a:ext cx="2332201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Char char="●"/>
              <a:defRPr sz="1401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9pPr>
          </a:lstStyle>
          <a:p/>
        </p:txBody>
      </p:sp>
      <p:sp>
        <p:nvSpPr>
          <p:cNvPr id="26" name="Google Shape;26;p37"/>
          <p:cNvSpPr txBox="1"/>
          <p:nvPr>
            <p:ph idx="3" type="body"/>
          </p:nvPr>
        </p:nvSpPr>
        <p:spPr>
          <a:xfrm>
            <a:off x="5825558" y="1930500"/>
            <a:ext cx="2332201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Char char="●"/>
              <a:defRPr sz="1401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1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1"/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/>
          <p:nvPr/>
        </p:nvSpPr>
        <p:spPr>
          <a:xfrm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solidFill>
            <a:srgbClr val="0A8C6D"/>
          </a:solidFill>
          <a:ln cap="flat" cmpd="sng" w="19050">
            <a:solidFill>
              <a:srgbClr val="0A8C6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8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4678688" y="1887378"/>
            <a:ext cx="35433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/>
          <p:nvPr/>
        </p:nvSpPr>
        <p:spPr>
          <a:xfrm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solidFill>
            <a:srgbClr val="0A8C6D"/>
          </a:solidFill>
          <a:ln cap="flat" cmpd="sng" w="19050">
            <a:solidFill>
              <a:srgbClr val="0A8C6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1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1_Quote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/>
          <p:nvPr/>
        </p:nvSpPr>
        <p:spPr>
          <a:xfrm flipH="1"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0A8C6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4"/>
          <p:cNvSpPr txBox="1"/>
          <p:nvPr>
            <p:ph idx="1" type="body"/>
          </p:nvPr>
        </p:nvSpPr>
        <p:spPr>
          <a:xfrm>
            <a:off x="1757201" y="2161800"/>
            <a:ext cx="5629801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i="1" sz="2400">
                <a:solidFill>
                  <a:schemeClr val="dk1"/>
                </a:solidFill>
              </a:defRPr>
            </a:lvl1pPr>
            <a:lvl2pPr indent="-419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2pPr>
            <a:lvl3pPr indent="-419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3pPr>
            <a:lvl4pPr indent="-419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4pPr>
            <a:lvl5pPr indent="-419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5pPr>
            <a:lvl6pPr indent="-4191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6pPr>
            <a:lvl7pPr indent="-4191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7pPr>
            <a:lvl8pPr indent="-4191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34"/>
          <p:cNvSpPr txBox="1"/>
          <p:nvPr/>
        </p:nvSpPr>
        <p:spPr>
          <a:xfrm>
            <a:off x="205551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0A8C6D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12000" u="none" cap="none" strike="noStrike">
              <a:solidFill>
                <a:srgbClr val="0A8C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1_Quote 2">
    <p:bg>
      <p:bgPr>
        <a:solidFill>
          <a:srgbClr val="FFB60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/>
          <p:nvPr/>
        </p:nvSpPr>
        <p:spPr>
          <a:xfrm flipH="1">
            <a:off x="390737" y="379877"/>
            <a:ext cx="8362530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981C2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1757201" y="2161800"/>
            <a:ext cx="5629801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i="1" sz="2400">
                <a:solidFill>
                  <a:schemeClr val="dk1"/>
                </a:solidFill>
              </a:defRPr>
            </a:lvl1pPr>
            <a:lvl2pPr indent="-419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2pPr>
            <a:lvl3pPr indent="-419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3pPr>
            <a:lvl4pPr indent="-419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4pPr>
            <a:lvl5pPr indent="-419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5pPr>
            <a:lvl6pPr indent="-4191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6pPr>
            <a:lvl7pPr indent="-4191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i="1" sz="3001">
                <a:solidFill>
                  <a:schemeClr val="dk1"/>
                </a:solidFill>
              </a:defRPr>
            </a:lvl7pPr>
            <a:lvl8pPr indent="-4191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1">
                <a:solidFill>
                  <a:schemeClr val="dk1"/>
                </a:solidFill>
              </a:defRPr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 i="1" sz="300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39"/>
          <p:cNvSpPr txBox="1"/>
          <p:nvPr/>
        </p:nvSpPr>
        <p:spPr>
          <a:xfrm>
            <a:off x="205551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rgbClr val="981C2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12000" u="none" cap="none" strike="noStrike">
              <a:solidFill>
                <a:srgbClr val="981C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Google Shape;46;p39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 Slide">
  <p:cSld name="3_Text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/>
          <p:nvPr/>
        </p:nvSpPr>
        <p:spPr>
          <a:xfrm>
            <a:off x="0" y="453578"/>
            <a:ext cx="77395" cy="608710"/>
          </a:xfrm>
          <a:prstGeom prst="rect">
            <a:avLst/>
          </a:prstGeom>
          <a:solidFill>
            <a:srgbClr val="D3D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6"/>
              <a:buFont typeface="Arial"/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" name="Google Shape;49;p42"/>
          <p:cNvGrpSpPr/>
          <p:nvPr/>
        </p:nvGrpSpPr>
        <p:grpSpPr>
          <a:xfrm flipH="1" rot="5400000">
            <a:off x="-695387" y="4060064"/>
            <a:ext cx="2038349" cy="2166872"/>
            <a:chOff x="7785102" y="1568449"/>
            <a:chExt cx="2717799" cy="2603500"/>
          </a:xfrm>
        </p:grpSpPr>
        <p:sp>
          <p:nvSpPr>
            <p:cNvPr id="50" name="Google Shape;50;p42"/>
            <p:cNvSpPr/>
            <p:nvPr/>
          </p:nvSpPr>
          <p:spPr>
            <a:xfrm>
              <a:off x="7785102" y="1568449"/>
              <a:ext cx="2603500" cy="2603500"/>
            </a:xfrm>
            <a:prstGeom prst="ellipse">
              <a:avLst/>
            </a:prstGeom>
            <a:noFill/>
            <a:ln cap="flat" cmpd="sng" w="9525">
              <a:solidFill>
                <a:srgbClr val="4C4C4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26"/>
                <a:buFont typeface="Arial"/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" name="Google Shape;51;p42"/>
            <p:cNvSpPr/>
            <p:nvPr/>
          </p:nvSpPr>
          <p:spPr>
            <a:xfrm>
              <a:off x="10238836" y="1780116"/>
              <a:ext cx="186009" cy="18600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26"/>
                <a:buFont typeface="Arial"/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Google Shape;52;p42"/>
            <p:cNvSpPr/>
            <p:nvPr/>
          </p:nvSpPr>
          <p:spPr>
            <a:xfrm>
              <a:off x="10432512" y="2003686"/>
              <a:ext cx="70389" cy="7038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26"/>
                <a:buFont typeface="Arial"/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" name="Google Shape;53;p42"/>
            <p:cNvSpPr/>
            <p:nvPr/>
          </p:nvSpPr>
          <p:spPr>
            <a:xfrm>
              <a:off x="10226526" y="2021418"/>
              <a:ext cx="105314" cy="1053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26"/>
                <a:buFont typeface="Arial"/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Google Shape;54;p42"/>
            <p:cNvSpPr/>
            <p:nvPr/>
          </p:nvSpPr>
          <p:spPr>
            <a:xfrm>
              <a:off x="9704116" y="1684867"/>
              <a:ext cx="430484" cy="430484"/>
            </a:xfrm>
            <a:prstGeom prst="ellipse">
              <a:avLst/>
            </a:prstGeom>
            <a:solidFill>
              <a:srgbClr val="EC222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26"/>
                <a:buFont typeface="Arial"/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descr="Picture 2" id="55" name="Google Shape;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42631" y="98786"/>
            <a:ext cx="247408" cy="22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922001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Thin"/>
              <a:buNone/>
              <a:defRPr b="0" i="0" sz="5800" u="none" cap="none" strike="noStrik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922001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●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○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Char char="■"/>
              <a:defRPr b="0" i="0" sz="18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63" name="Google Shape;63;p33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_WI3B54m6SU" TargetMode="External"/><Relationship Id="rId4" Type="http://schemas.openxmlformats.org/officeDocument/2006/relationships/hyperlink" Target="https://designthinking.ideo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musmgKEPY2o" TargetMode="External"/><Relationship Id="rId4" Type="http://schemas.openxmlformats.org/officeDocument/2006/relationships/hyperlink" Target="https://online.hbs.edu/blog/post/what-is-human-centered-desig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youtube.com/watch?v=K5wCfYujRdE" TargetMode="External"/><Relationship Id="rId4" Type="http://schemas.openxmlformats.org/officeDocument/2006/relationships/hyperlink" Target="https://www.linkedin.com/pulse/trial-error-method-success-andre-lord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3.jp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8C6D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685802" y="2571751"/>
            <a:ext cx="7956548" cy="18752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000"/>
              <a:t>Program de formare pentru femei</a:t>
            </a:r>
            <a:br>
              <a:rPr lang="en-US" sz="4000"/>
            </a:br>
            <a:r>
              <a:rPr b="1" lang="en-US" sz="4000">
                <a:solidFill>
                  <a:srgbClr val="981C22"/>
                </a:solidFill>
              </a:rPr>
              <a:t>Mentalitatea digitală </a:t>
            </a:r>
            <a:endParaRPr/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247" y="389614"/>
            <a:ext cx="1263188" cy="131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Proiectează o experiență</a:t>
            </a:r>
            <a:b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200">
                <a:latin typeface="Raleway Light"/>
                <a:ea typeface="Raleway Light"/>
                <a:cs typeface="Raleway Light"/>
                <a:sym typeface="Raleway Light"/>
              </a:rPr>
              <a:t>Obiectivul acestei activități este de a motiva participanții să încerce să inoveze și să se diferențieze prin ideile lor.</a:t>
            </a:r>
            <a:endParaRPr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921999" y="1887378"/>
            <a:ext cx="5129665" cy="28217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Pași pentru finalizarea activității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1: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Desenați o vază într-un minut. Vezi ce au făcut alții.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2 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Acum proiectează o modalitate mai bună de a te bucura de flori acasă. Vezi ce au făcut alții..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3: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Discutați următoarele întrebări: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In ce fel sunt cele două cerințe  diferite?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Pe care cerința ai preferat-o ?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Care a fost mai ușoara pentru tine?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TIMP: </a:t>
            </a:r>
            <a:r>
              <a:rPr lang="en-US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20 minute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FFB600"/>
              </a:solidFill>
            </a:endParaRPr>
          </a:p>
        </p:txBody>
      </p:sp>
      <p:grpSp>
        <p:nvGrpSpPr>
          <p:cNvPr id="153" name="Google Shape;153;p10"/>
          <p:cNvGrpSpPr/>
          <p:nvPr/>
        </p:nvGrpSpPr>
        <p:grpSpPr>
          <a:xfrm>
            <a:off x="7964732" y="329097"/>
            <a:ext cx="977040" cy="722852"/>
            <a:chOff x="5255200" y="3006475"/>
            <a:chExt cx="511700" cy="378575"/>
          </a:xfrm>
        </p:grpSpPr>
        <p:sp>
          <p:nvSpPr>
            <p:cNvPr id="154" name="Google Shape;154;p1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922001" y="891776"/>
            <a:ext cx="6866100" cy="525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Modul gândirii de proiectare</a:t>
            </a:r>
            <a:endParaRPr b="1" sz="1200">
              <a:solidFill>
                <a:srgbClr val="0A8C6D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922000" y="1539240"/>
            <a:ext cx="3543300" cy="31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Reflecție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lt1"/>
              </a:solidFill>
              <a:highlight>
                <a:srgbClr val="FFB600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Cum abordați de obicei rezolvarea problemelor?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Ce părere aveți despre experimentare și asumarea riscurilor?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Cum prioritizați nevoile utilizatorilor în luarea deciziilor?</a:t>
            </a:r>
            <a:endParaRPr sz="11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62" name="Google Shape;162;p11"/>
          <p:cNvSpPr txBox="1"/>
          <p:nvPr>
            <p:ph idx="2" type="body"/>
          </p:nvPr>
        </p:nvSpPr>
        <p:spPr>
          <a:xfrm>
            <a:off x="4678688" y="1539240"/>
            <a:ext cx="3543300" cy="31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Acțiune</a:t>
            </a:r>
            <a:endParaRPr b="1">
              <a:solidFill>
                <a:schemeClr val="lt1"/>
              </a:solidFill>
              <a:highlight>
                <a:srgbClr val="0A8C6D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397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1600">
              <a:solidFill>
                <a:schemeClr val="lt1"/>
              </a:solidFill>
              <a:highlight>
                <a:srgbClr val="0A8C6D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Angajați-vă să încercați lucruri noi și să fiți deschis la eșec. Încurajează-te să iți asumi proiecte sau provocări care se află în afara zonei tale de confort.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Obișnuiește-te să vorbești și să observi în mod regulat oamenii care sunt afectați de problema pe care încerci să o rezolvi.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Faceți eforturi pentru a căuta perspective diverse și pentru a colabora cu oameni din medii și discipline diferite</a:t>
            </a:r>
            <a:endParaRPr/>
          </a:p>
        </p:txBody>
      </p:sp>
      <p:grpSp>
        <p:nvGrpSpPr>
          <p:cNvPr id="163" name="Google Shape;163;p11"/>
          <p:cNvGrpSpPr/>
          <p:nvPr/>
        </p:nvGrpSpPr>
        <p:grpSpPr>
          <a:xfrm>
            <a:off x="7964732" y="329097"/>
            <a:ext cx="977040" cy="722852"/>
            <a:chOff x="5255200" y="3006475"/>
            <a:chExt cx="511700" cy="378575"/>
          </a:xfrm>
        </p:grpSpPr>
        <p:sp>
          <p:nvSpPr>
            <p:cNvPr id="164" name="Google Shape;164;p1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>
            <p:ph type="title"/>
          </p:nvPr>
        </p:nvSpPr>
        <p:spPr>
          <a:xfrm>
            <a:off x="922000" y="891775"/>
            <a:ext cx="7722529" cy="994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200">
                <a:solidFill>
                  <a:srgbClr val="0A8C6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Pentru a afla mai multe despre acest modul:</a:t>
            </a:r>
            <a:endParaRPr/>
          </a:p>
        </p:txBody>
      </p:sp>
      <p:sp>
        <p:nvSpPr>
          <p:cNvPr id="171" name="Google Shape;171;p12"/>
          <p:cNvSpPr txBox="1"/>
          <p:nvPr>
            <p:ph idx="1" type="body"/>
          </p:nvPr>
        </p:nvSpPr>
        <p:spPr>
          <a:xfrm>
            <a:off x="922000" y="2057400"/>
            <a:ext cx="7567175" cy="1897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Explicația: Ce este Design Thinking?: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300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3"/>
              </a:rPr>
              <a:t>https://www.youtube.com/watch?v=_WI3B54m6SU</a:t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Definiția: Design Thinking:</a:t>
            </a:r>
            <a:b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300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4"/>
              </a:rPr>
              <a:t>https://designthinking.ideo.com/</a:t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172" name="Google Shape;172;p12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173" name="Google Shape;173;p12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8C6D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ctrTitle"/>
          </p:nvPr>
        </p:nvSpPr>
        <p:spPr>
          <a:xfrm>
            <a:off x="685802" y="32872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b="1" lang="en-US">
                <a:solidFill>
                  <a:schemeClr val="lt1"/>
                </a:solidFill>
              </a:rPr>
              <a:t>Abordare 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centrată pe om</a:t>
            </a:r>
            <a:endParaRPr/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247" y="389614"/>
            <a:ext cx="1263188" cy="131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922001" y="891776"/>
            <a:ext cx="6866100" cy="1171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>
                <a:latin typeface="Raleway ExtraLight"/>
                <a:ea typeface="Raleway ExtraLight"/>
                <a:cs typeface="Raleway ExtraLight"/>
                <a:sym typeface="Raleway ExtraLight"/>
              </a:rPr>
              <a:t>Importanța</a:t>
            </a:r>
            <a:br>
              <a:rPr lang="en-US" sz="3600">
                <a:latin typeface="Raleway ExtraLight"/>
                <a:ea typeface="Raleway ExtraLight"/>
                <a:cs typeface="Raleway ExtraLight"/>
                <a:sym typeface="Raleway ExtraLight"/>
              </a:rPr>
            </a:b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abordării centrate pe om</a:t>
            </a:r>
            <a:endParaRPr sz="3600">
              <a:solidFill>
                <a:srgbClr val="0A8C6D"/>
              </a:solidFill>
              <a:latin typeface="Raleway ExtraLight"/>
              <a:ea typeface="Raleway ExtraLight"/>
              <a:cs typeface="Raleway ExtraLight"/>
              <a:sym typeface="Raleway ExtraLight"/>
            </a:endParaRPr>
          </a:p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982960" y="2146301"/>
            <a:ext cx="7570731" cy="2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O abordare centrată pe om este un aspect important al gândirii de design, deoarece se concentrează pe nevoile și dorințele utilizatorului final.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Luând în considerare utilizatorul în fiecare etapă a procesului de proiectare, putem crea soluții care sunt mai relevante, mai utile și mai utilizabile.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În general, o abordare centrată pe om este esențială pentru a crea modele relevante, utile și plăcute pentru utilizatorul final.</a:t>
            </a: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idx="1" type="body"/>
          </p:nvPr>
        </p:nvSpPr>
        <p:spPr>
          <a:xfrm>
            <a:off x="589280" y="541020"/>
            <a:ext cx="4203920" cy="4145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Design-ul centrat pe utilizator duce la produse și servicii mai bune: concentrându-se pe utilizator, designerii pot crea soluții care să răspundă nevoilor și așteptărilor publicului țintă. Acest lucru are ca rezultat produse și servicii care au mai multe șanse de a avea succes pe piață.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400">
                <a:solidFill>
                  <a:srgbClr val="0A8C6D"/>
                </a:solidFill>
              </a:rPr>
              <a:t>Empatia stimulează inovația: </a:t>
            </a:r>
            <a:r>
              <a:rPr lang="en-US" sz="1400"/>
              <a:t>punându-se în pielea utilizatorului, designerii pot obține o înțelegere mai profundă a nevoilor utilizatorului și pot veni cu soluții inovatoare care să răspundă acestor nevoi într-un mod unic și creativ..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400">
                <a:solidFill>
                  <a:srgbClr val="0A8C6D"/>
                </a:solidFill>
              </a:rPr>
              <a:t>Empatia stimulează inovația: </a:t>
            </a:r>
            <a:r>
              <a:rPr lang="en-US" sz="1400"/>
              <a:t>punându-se în pielea utilizatorului, designerii pot obține o înțelegere mai profundă a nevoilor utilizatorului și pot veni cu soluții inovatoare care să răspundă acestor nevoi într-un mod unic și creativ.</a:t>
            </a: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man looking up to the sky while standing on white sand"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0461" y="607522"/>
            <a:ext cx="2581815" cy="3872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title"/>
          </p:nvPr>
        </p:nvSpPr>
        <p:spPr>
          <a:xfrm>
            <a:off x="609485" y="422771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Înțelegerea utilizatorilor</a:t>
            </a:r>
            <a:endParaRPr/>
          </a:p>
        </p:txBody>
      </p:sp>
      <p:sp>
        <p:nvSpPr>
          <p:cNvPr id="201" name="Google Shape;201;p16"/>
          <p:cNvSpPr txBox="1"/>
          <p:nvPr>
            <p:ph idx="1" type="body"/>
          </p:nvPr>
        </p:nvSpPr>
        <p:spPr>
          <a:xfrm>
            <a:off x="331037" y="1072887"/>
            <a:ext cx="4595149" cy="3647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Noto Sans Symbols"/>
              <a:buChar char="▪"/>
            </a:pPr>
            <a:r>
              <a:rPr lang="en-US" sz="1200"/>
              <a:t>Colectarea de informații despre publicul țintă prin metode precum interviurile utilizatorilor, observații și testarea gradului de utilizare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Noto Sans Symbols"/>
              <a:buChar char="▪"/>
            </a:pPr>
            <a:r>
              <a:rPr lang="en-US" sz="1200"/>
              <a:t>Obținerea de informații despre nevoile, comportamentele, motivațiile și punctele de durere ale utilizatorului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Noto Sans Symbols"/>
              <a:buChar char="▪"/>
            </a:pPr>
            <a:r>
              <a:rPr lang="en-US" sz="1200"/>
              <a:t>Crearea de persoane de utilizator pentru a vă ajuta să înțelegeți și să empatizați cu utilizatorul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Noto Sans Symbols"/>
              <a:buChar char="▪"/>
            </a:pPr>
            <a:r>
              <a:rPr lang="en-US" sz="1200"/>
              <a:t>Utilizarea informațiilor obținute din cercetarea utilizatorilor pentru a dezvolta o înțelegere profundă a perspectivei utilizatorului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Noto Sans Symbols"/>
              <a:buChar char="▪"/>
            </a:pPr>
            <a:r>
              <a:rPr lang="en-US" sz="1200"/>
              <a:t>Tehnici precum jocul de rol și povestirea pentru a vă ajuta să vă puneți în locul utilizatorului și să înțelegeți nevoile și motivațiile acestuia la un nivel mai profund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Noto Sans Symbols"/>
              <a:buChar char="▪"/>
            </a:pPr>
            <a:r>
              <a:rPr lang="en-US" sz="1200"/>
              <a:t>Importanța empatiei în design, deoarece ajută la crearea de soluții care sunt relevante și semnificative pentru utilizator</a:t>
            </a:r>
            <a:endParaRPr/>
          </a:p>
          <a:p>
            <a:pPr indent="-2667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Noto Sans Symbols"/>
              <a:buNone/>
            </a:pPr>
            <a:r>
              <a:t/>
            </a:r>
            <a:endParaRPr sz="1200"/>
          </a:p>
        </p:txBody>
      </p:sp>
      <p:sp>
        <p:nvSpPr>
          <p:cNvPr id="202" name="Google Shape;202;p16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16"/>
          <p:cNvGrpSpPr/>
          <p:nvPr/>
        </p:nvGrpSpPr>
        <p:grpSpPr>
          <a:xfrm>
            <a:off x="4767913" y="716650"/>
            <a:ext cx="4036590" cy="3941675"/>
            <a:chOff x="2256567" y="677103"/>
            <a:chExt cx="4036590" cy="3941675"/>
          </a:xfrm>
        </p:grpSpPr>
        <p:sp>
          <p:nvSpPr>
            <p:cNvPr id="204" name="Google Shape;204;p16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5893670" y="1739566"/>
            <a:ext cx="2440201" cy="2440201"/>
            <a:chOff x="4447194" y="1815766"/>
            <a:chExt cx="2440200" cy="2440200"/>
          </a:xfrm>
        </p:grpSpPr>
        <p:sp>
          <p:nvSpPr>
            <p:cNvPr id="211" name="Google Shape;211;p16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11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12" name="Google Shape;212;p16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Empatizarea și obținerea de perspective diferite</a:t>
              </a:r>
              <a:endParaRPr/>
            </a:p>
          </p:txBody>
        </p:sp>
      </p:grpSp>
      <p:grpSp>
        <p:nvGrpSpPr>
          <p:cNvPr id="213" name="Google Shape;213;p16"/>
          <p:cNvGrpSpPr/>
          <p:nvPr/>
        </p:nvGrpSpPr>
        <p:grpSpPr>
          <a:xfrm>
            <a:off x="7334059" y="1114294"/>
            <a:ext cx="1030261" cy="1030261"/>
            <a:chOff x="3490737" y="1374053"/>
            <a:chExt cx="1423800" cy="1423800"/>
          </a:xfrm>
        </p:grpSpPr>
        <p:sp>
          <p:nvSpPr>
            <p:cNvPr id="214" name="Google Shape;214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11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3645274" y="1750717"/>
              <a:ext cx="1088041" cy="754937"/>
            </a:xfrm>
            <a:prstGeom prst="rect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1"/>
                <a:buFont typeface="Arial"/>
                <a:buNone/>
              </a:pPr>
              <a:r>
                <a:rPr b="0" i="0" lang="en-US" sz="1001" u="none" cap="none" strike="noStrike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Inovatie</a:t>
              </a:r>
              <a:endParaRPr b="0" i="0" sz="1001" u="none" cap="none" strike="noStrike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Provocarea empatiei</a:t>
            </a:r>
            <a:b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200">
                <a:latin typeface="Raleway Light"/>
                <a:ea typeface="Raleway Light"/>
                <a:cs typeface="Raleway Light"/>
                <a:sym typeface="Raleway Light"/>
              </a:rPr>
              <a:t>Obiectivul acestei activități este de a motiva participanții să asculte punctele de vedere ale altora și să obțină perspective diferite.</a:t>
            </a:r>
            <a:endParaRPr/>
          </a:p>
        </p:txBody>
      </p:sp>
      <p:sp>
        <p:nvSpPr>
          <p:cNvPr id="221" name="Google Shape;221;p17"/>
          <p:cNvSpPr txBox="1"/>
          <p:nvPr>
            <p:ph idx="1" type="body"/>
          </p:nvPr>
        </p:nvSpPr>
        <p:spPr>
          <a:xfrm>
            <a:off x="921999" y="1887378"/>
            <a:ext cx="5129665" cy="28217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Pași pentru finalizarea activității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1: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În grupuri de 3-4, selectați o anumita pata de culoare în viața de zi cu zi a femeilor.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2 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Efectuați interviuri scurte și combinați-le cu experiențele dvs. personale pentru a aduna cât mai multe informații despre nevoile, dorințele și dificultățile utilizatorilor.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3 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Prezentați-vă descoperirile restului clasei.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Există asemănări între rezultatele grupurilor?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Câte perspective diferite ați găsit pentru aceeași problemă?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None/>
            </a:pPr>
            <a:r>
              <a:t/>
            </a:r>
            <a:endParaRPr sz="11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TIMP: </a:t>
            </a:r>
            <a:r>
              <a:rPr lang="en-US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20 minute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FFB600"/>
              </a:solidFill>
            </a:endParaRPr>
          </a:p>
        </p:txBody>
      </p:sp>
      <p:grpSp>
        <p:nvGrpSpPr>
          <p:cNvPr id="222" name="Google Shape;222;p17"/>
          <p:cNvGrpSpPr/>
          <p:nvPr/>
        </p:nvGrpSpPr>
        <p:grpSpPr>
          <a:xfrm>
            <a:off x="7964732" y="329097"/>
            <a:ext cx="977040" cy="722852"/>
            <a:chOff x="5255200" y="3006475"/>
            <a:chExt cx="511700" cy="378575"/>
          </a:xfrm>
        </p:grpSpPr>
        <p:sp>
          <p:nvSpPr>
            <p:cNvPr id="223" name="Google Shape;223;p1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type="title"/>
          </p:nvPr>
        </p:nvSpPr>
        <p:spPr>
          <a:xfrm>
            <a:off x="922001" y="891776"/>
            <a:ext cx="6866100" cy="525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În locul altcuiva</a:t>
            </a:r>
            <a:endParaRPr b="1" sz="1200">
              <a:solidFill>
                <a:srgbClr val="0A8C6D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30" name="Google Shape;230;p18"/>
          <p:cNvSpPr txBox="1"/>
          <p:nvPr>
            <p:ph idx="1" type="body"/>
          </p:nvPr>
        </p:nvSpPr>
        <p:spPr>
          <a:xfrm>
            <a:off x="922000" y="1539240"/>
            <a:ext cx="3543300" cy="28867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Reflecție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lt1"/>
              </a:solidFill>
              <a:highlight>
                <a:srgbClr val="FFB600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None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Notați următoarele solicitări: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Cum adunați și luați în considerare diferite perspective atunci când rezolvați o problemă?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Cum poți căuta și încorpora în mod activ perspective diferite în procesul tău de rezolvare a problemelor în viitor?</a:t>
            </a:r>
            <a:endParaRPr/>
          </a:p>
        </p:txBody>
      </p:sp>
      <p:sp>
        <p:nvSpPr>
          <p:cNvPr id="231" name="Google Shape;231;p18"/>
          <p:cNvSpPr txBox="1"/>
          <p:nvPr>
            <p:ph idx="2" type="body"/>
          </p:nvPr>
        </p:nvSpPr>
        <p:spPr>
          <a:xfrm>
            <a:off x="4678688" y="1539240"/>
            <a:ext cx="3543300" cy="31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Acțiune</a:t>
            </a:r>
            <a:endParaRPr b="1">
              <a:solidFill>
                <a:schemeClr val="lt1"/>
              </a:solidFill>
              <a:highlight>
                <a:srgbClr val="0A8C6D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397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1600">
              <a:solidFill>
                <a:schemeClr val="lt1"/>
              </a:solidFill>
              <a:highlight>
                <a:srgbClr val="0A8C6D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Practică empatia în mod regulat punându-te în pielea celorlalți.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Încercați să înțelegeți nevoile și dorințele lor și cum văd lumea. Încearcă să încorporezi design thinking în rutina ta zilnică, fie că este la serviciu, acasă sau în viața personală.</a:t>
            </a:r>
            <a:endParaRPr/>
          </a:p>
        </p:txBody>
      </p:sp>
      <p:grpSp>
        <p:nvGrpSpPr>
          <p:cNvPr id="232" name="Google Shape;232;p18"/>
          <p:cNvGrpSpPr/>
          <p:nvPr/>
        </p:nvGrpSpPr>
        <p:grpSpPr>
          <a:xfrm>
            <a:off x="7964732" y="329097"/>
            <a:ext cx="977040" cy="722852"/>
            <a:chOff x="5255200" y="3006475"/>
            <a:chExt cx="511700" cy="378575"/>
          </a:xfrm>
        </p:grpSpPr>
        <p:sp>
          <p:nvSpPr>
            <p:cNvPr id="233" name="Google Shape;233;p1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18"/>
          <p:cNvSpPr/>
          <p:nvPr/>
        </p:nvSpPr>
        <p:spPr>
          <a:xfrm>
            <a:off x="-3084654" y="1331693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>
            <p:ph type="title"/>
          </p:nvPr>
        </p:nvSpPr>
        <p:spPr>
          <a:xfrm>
            <a:off x="922001" y="891775"/>
            <a:ext cx="6866100" cy="1025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200">
                <a:solidFill>
                  <a:srgbClr val="0A8C6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Pentru a afla mai multe despre acest modul</a:t>
            </a:r>
            <a:endParaRPr/>
          </a:p>
        </p:txBody>
      </p:sp>
      <p:sp>
        <p:nvSpPr>
          <p:cNvPr id="241" name="Google Shape;241;p19"/>
          <p:cNvSpPr txBox="1"/>
          <p:nvPr>
            <p:ph idx="1" type="body"/>
          </p:nvPr>
        </p:nvSpPr>
        <p:spPr>
          <a:xfrm>
            <a:off x="922000" y="2101850"/>
            <a:ext cx="7567175" cy="18530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IDEO - Ce este designul centrat pe om? </a:t>
            </a:r>
            <a:b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300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3"/>
              </a:rPr>
              <a:t>https://www.youtube.com/watch?v=musmgKEPY2o</a:t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HBS - Ce este designul centrat pe om?:</a:t>
            </a:r>
            <a:b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300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4"/>
              </a:rPr>
              <a:t>https://online.hbs.edu/blog/post/what-is-human-centered-design</a:t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42" name="Google Shape;242;p19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243" name="Google Shape;243;p1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idx="1" type="body"/>
          </p:nvPr>
        </p:nvSpPr>
        <p:spPr>
          <a:xfrm>
            <a:off x="3848430" y="4031027"/>
            <a:ext cx="4643562" cy="5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00"/>
              <a:t>Sprijinul Comisiei Europene pentru producerea acestei publicații nu constituie o aprobare a conținutului, care reflectă doar opiniile autorilor, iar Comisia nu poate fi făcută responsabilă pentru nicio utilizare care poate fi făcută a informațiilor conținute în aceasta.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00">
                <a:solidFill>
                  <a:srgbClr val="981C22"/>
                </a:solidFill>
              </a:rPr>
              <a:t>Număr proiect: 2021-1-RO01-KA220-ADU-000026741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Text&#10;&#10;Description automatically generated with medium confidence" id="85" name="Google Shape;8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001" y="4031027"/>
            <a:ext cx="2838616" cy="5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0474" y="377738"/>
            <a:ext cx="952452" cy="98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8C6D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>
            <p:ph type="ctrTitle"/>
          </p:nvPr>
        </p:nvSpPr>
        <p:spPr>
          <a:xfrm>
            <a:off x="685802" y="32872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b="1" lang="en-US">
                <a:solidFill>
                  <a:schemeClr val="lt1"/>
                </a:solidFill>
              </a:rPr>
              <a:t>Mentalitatea 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învăţării din greşeli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247" y="389614"/>
            <a:ext cx="1263188" cy="131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Învățarea din greșeli</a:t>
            </a:r>
            <a:endParaRPr/>
          </a:p>
        </p:txBody>
      </p:sp>
      <p:sp>
        <p:nvSpPr>
          <p:cNvPr id="257" name="Google Shape;257;p21"/>
          <p:cNvSpPr txBox="1"/>
          <p:nvPr>
            <p:ph idx="1" type="body"/>
          </p:nvPr>
        </p:nvSpPr>
        <p:spPr>
          <a:xfrm>
            <a:off x="922001" y="1637416"/>
            <a:ext cx="409704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None/>
            </a:pPr>
            <a:r>
              <a:rPr lang="en-US" sz="1400"/>
              <a:t>Mentalitatea "învățării din greșeli“ (trial and error) cunoscuta ca si mentalitatea "fail fast", este ideea de a crea rapid prototipuri și de a testa idei pentru a învăța și a repeta rapid.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58" name="Google Shape;258;p21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4102" y="2820466"/>
            <a:ext cx="3041348" cy="173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859" y="3151087"/>
            <a:ext cx="2441380" cy="137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1660" y="1189535"/>
            <a:ext cx="2434224" cy="182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>
            <p:ph idx="1" type="body"/>
          </p:nvPr>
        </p:nvSpPr>
        <p:spPr>
          <a:xfrm>
            <a:off x="632634" y="690732"/>
            <a:ext cx="4667589" cy="4084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Etapele de prototip și testare ale procesului de gândire a designului sunt folosite pentru a transforma ideile în soluții tangibile care pot fi evaluate și perfecționate.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În timpul etapei de testare, echipele pot învăța din feedback-ul utilizatorilor, pot evalua gradul de utilizare și eficacitatea soluției.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Ei pot folosi acest feedback pentru a repeta și a îmbunătăți soluția. Acest feedback poate fi folosit pentru a identifica orice probleme sau probleme legate de soluție și pentru a face ajustări după cum este necesar.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Etapa de testare permite echipelor să-și valideze sau să-și invalideze ipotezele și să învețe din perspectiva utilizatorului. Etapa de testare este importantă deoarece permite echipelor să evalueze eficacitatea soluției lor și să repete până când aceasta răspunde nevoilor utilizatorilor.</a:t>
            </a:r>
            <a:endParaRPr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67" name="Google Shape;267;p22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22"/>
          <p:cNvGrpSpPr/>
          <p:nvPr/>
        </p:nvGrpSpPr>
        <p:grpSpPr>
          <a:xfrm>
            <a:off x="5086349" y="716650"/>
            <a:ext cx="3718153" cy="3941675"/>
            <a:chOff x="2256567" y="677103"/>
            <a:chExt cx="4036590" cy="3941675"/>
          </a:xfrm>
        </p:grpSpPr>
        <p:sp>
          <p:nvSpPr>
            <p:cNvPr id="269" name="Google Shape;269;p22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275" name="Google Shape;275;p22"/>
          <p:cNvGrpSpPr/>
          <p:nvPr/>
        </p:nvGrpSpPr>
        <p:grpSpPr>
          <a:xfrm>
            <a:off x="5893670" y="1739566"/>
            <a:ext cx="2440201" cy="2440201"/>
            <a:chOff x="4447194" y="1815766"/>
            <a:chExt cx="2440200" cy="2440200"/>
          </a:xfrm>
        </p:grpSpPr>
        <p:sp>
          <p:nvSpPr>
            <p:cNvPr id="276" name="Google Shape;276;p22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0A8C6D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11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77" name="Google Shape;277;p22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Învățare și îmbunătățire continuă</a:t>
              </a:r>
              <a:endParaRPr/>
            </a:p>
          </p:txBody>
        </p:sp>
      </p:grpSp>
      <p:grpSp>
        <p:nvGrpSpPr>
          <p:cNvPr id="278" name="Google Shape;278;p22"/>
          <p:cNvGrpSpPr/>
          <p:nvPr/>
        </p:nvGrpSpPr>
        <p:grpSpPr>
          <a:xfrm>
            <a:off x="7334059" y="1114294"/>
            <a:ext cx="1030261" cy="1030261"/>
            <a:chOff x="3490737" y="1374053"/>
            <a:chExt cx="1423800" cy="1423800"/>
          </a:xfrm>
        </p:grpSpPr>
        <p:sp>
          <p:nvSpPr>
            <p:cNvPr id="279" name="Google Shape;279;p22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28600" rotWithShape="0" algn="tl" dir="5400000" dist="50800">
                <a:srgbClr val="000000">
                  <a:alpha val="5411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695C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80" name="Google Shape;280;p22"/>
            <p:cNvSpPr txBox="1"/>
            <p:nvPr/>
          </p:nvSpPr>
          <p:spPr>
            <a:xfrm>
              <a:off x="3645274" y="1750717"/>
              <a:ext cx="1088041" cy="754937"/>
            </a:xfrm>
            <a:prstGeom prst="rect">
              <a:avLst/>
            </a:prstGeom>
            <a:solidFill>
              <a:srgbClr val="0A8C6D"/>
            </a:solidFill>
            <a:ln cap="flat" cmpd="sng" w="9525">
              <a:solidFill>
                <a:srgbClr val="0A8C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1"/>
                <a:buFont typeface="Arial"/>
                <a:buNone/>
              </a:pPr>
              <a:r>
                <a:rPr b="0" i="0" lang="en-US" sz="1001" u="none" cap="none" strike="noStrike">
                  <a:solidFill>
                    <a:srgbClr val="FFFFFF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Repetare</a:t>
              </a:r>
              <a:endParaRPr b="0" i="0" sz="1001" u="none" cap="none" strike="noStrike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Metoda învățării din greșeli</a:t>
            </a:r>
            <a:endParaRPr/>
          </a:p>
        </p:txBody>
      </p:sp>
      <p:sp>
        <p:nvSpPr>
          <p:cNvPr id="286" name="Google Shape;286;p23"/>
          <p:cNvSpPr txBox="1"/>
          <p:nvPr>
            <p:ph idx="1" type="body"/>
          </p:nvPr>
        </p:nvSpPr>
        <p:spPr>
          <a:xfrm>
            <a:off x="922001" y="1749176"/>
            <a:ext cx="7734319" cy="2810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800"/>
              <a:buFont typeface="Noto Sans Symbols"/>
              <a:buChar char="▪"/>
            </a:pPr>
            <a:r>
              <a:rPr b="1" lang="en-US" sz="1400">
                <a:solidFill>
                  <a:srgbClr val="0A8C6D"/>
                </a:solidFill>
              </a:rPr>
              <a:t>Îmbrățișați eșecul: </a:t>
            </a:r>
            <a:r>
              <a:rPr lang="en-US" sz="1400"/>
              <a:t>este important să acceptați eșecul și să îl vedeți mai degrabă ca pe o oportunitate de a învăța și de a îmbunătăți, decât ca un obstacol. Acest lucru ajută la crearea unei culturi a experimentării și încurajează designerii să își asume riscuri și să încerce lucruri noi.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800"/>
              <a:buFont typeface="Noto Sans Symbols"/>
              <a:buChar char="▪"/>
            </a:pPr>
            <a:r>
              <a:rPr b="1" lang="en-US" sz="1400">
                <a:solidFill>
                  <a:srgbClr val="0A8C6D"/>
                </a:solidFill>
              </a:rPr>
              <a:t>Creare rapidă de prototipuri: </a:t>
            </a:r>
            <a:r>
              <a:rPr lang="en-US" sz="1400"/>
              <a:t>prin aceasta creare rapida de prototipuri și testarea rapidă a ideilor, designerii pot colecta rapid feedback și pot repeta design-urile lor. Acest lucru ajută la identificarea problemelor și la efectuarea modificărilor necesare la începutul procesului.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800"/>
              <a:buFont typeface="Noto Sans Symbols"/>
              <a:buChar char="▪"/>
            </a:pPr>
            <a:r>
              <a:rPr b="1" lang="en-US" sz="1400">
                <a:solidFill>
                  <a:srgbClr val="0A8C6D"/>
                </a:solidFill>
              </a:rPr>
              <a:t>Repetarea: </a:t>
            </a:r>
            <a:r>
              <a:rPr lang="en-US" sz="1400"/>
              <a:t>o mentalitate de a învață din greșeli încurajează repetiția și îmbunătățirea continuă. Prin testarea și regândirea constantă a ideilor, designerii pot crea soluții mai bune, care sunt mai susceptibile de a satisface nevoile utilizatorului.</a:t>
            </a:r>
            <a:endParaRPr/>
          </a:p>
          <a:p>
            <a:pPr indent="-2540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None/>
            </a:pPr>
            <a:r>
              <a:t/>
            </a:r>
            <a:endParaRPr sz="1400"/>
          </a:p>
          <a:p>
            <a:pPr indent="-2540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None/>
            </a:pPr>
            <a:r>
              <a:t/>
            </a:r>
            <a:endParaRPr sz="1400"/>
          </a:p>
        </p:txBody>
      </p:sp>
      <p:sp>
        <p:nvSpPr>
          <p:cNvPr id="287" name="Google Shape;287;p23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Provocarea învățării din greșeli</a:t>
            </a:r>
            <a:b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200">
                <a:latin typeface="Raleway Light"/>
                <a:ea typeface="Raleway Light"/>
                <a:cs typeface="Raleway Light"/>
                <a:sym typeface="Raleway Light"/>
              </a:rPr>
              <a:t>Obiectivul acestei activități este de a prezenta participanților abordarea prin încercare și eroare și de a-i încuraja să accepte eșecul ca pe o oportunitate de învățare.</a:t>
            </a:r>
            <a:endParaRPr/>
          </a:p>
        </p:txBody>
      </p:sp>
      <p:sp>
        <p:nvSpPr>
          <p:cNvPr id="293" name="Google Shape;293;p24"/>
          <p:cNvSpPr txBox="1"/>
          <p:nvPr>
            <p:ph idx="1" type="body"/>
          </p:nvPr>
        </p:nvSpPr>
        <p:spPr>
          <a:xfrm>
            <a:off x="921999" y="1887378"/>
            <a:ext cx="5129665" cy="2570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Pași pentru finalizarea activității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1: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Folosiți-vă descoperirile din activitatea anterioară pentru a genera idei inovatoare pentru potențiale soluții. Gândește creativ și ieșit din tipare.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2: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Dezvoltați un prototip sau o machetă a soluției lor și prezentați-o restului clasei pentru a aduna feedback.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100">
                <a:latin typeface="Raleway Light"/>
                <a:ea typeface="Raleway Light"/>
                <a:cs typeface="Raleway Light"/>
                <a:sym typeface="Raleway Light"/>
              </a:rPr>
              <a:t>Pasul 3: </a:t>
            </a: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Faceți o listă cu potențialele îmbunătățiri care ar fi putut apărea în timpul testării prototipului.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latin typeface="Raleway Light"/>
                <a:ea typeface="Raleway Light"/>
                <a:cs typeface="Raleway Light"/>
                <a:sym typeface="Raleway Light"/>
              </a:rPr>
              <a:t>.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TIMP: </a:t>
            </a:r>
            <a:r>
              <a:rPr lang="en-US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20 minute </a:t>
            </a:r>
            <a:endParaRPr sz="12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FFB600"/>
              </a:solidFill>
            </a:endParaRPr>
          </a:p>
        </p:txBody>
      </p:sp>
      <p:grpSp>
        <p:nvGrpSpPr>
          <p:cNvPr id="294" name="Google Shape;294;p24"/>
          <p:cNvGrpSpPr/>
          <p:nvPr/>
        </p:nvGrpSpPr>
        <p:grpSpPr>
          <a:xfrm>
            <a:off x="7964732" y="329097"/>
            <a:ext cx="977040" cy="722852"/>
            <a:chOff x="5255200" y="3006475"/>
            <a:chExt cx="511700" cy="378575"/>
          </a:xfrm>
        </p:grpSpPr>
        <p:sp>
          <p:nvSpPr>
            <p:cNvPr id="295" name="Google Shape;295;p24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24"/>
          <p:cNvSpPr/>
          <p:nvPr/>
        </p:nvSpPr>
        <p:spPr>
          <a:xfrm>
            <a:off x="2286000" y="2202418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/>
          <p:nvPr>
            <p:ph type="title"/>
          </p:nvPr>
        </p:nvSpPr>
        <p:spPr>
          <a:xfrm>
            <a:off x="922001" y="891776"/>
            <a:ext cx="6866100" cy="5255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b="1" lang="en-US" sz="16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Învățarea din eșec</a:t>
            </a:r>
            <a:endParaRPr b="1" sz="1200">
              <a:solidFill>
                <a:srgbClr val="0A8C6D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3" name="Google Shape;303;p25"/>
          <p:cNvSpPr txBox="1"/>
          <p:nvPr>
            <p:ph idx="1" type="body"/>
          </p:nvPr>
        </p:nvSpPr>
        <p:spPr>
          <a:xfrm>
            <a:off x="922000" y="1539240"/>
            <a:ext cx="3543300" cy="31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Reflecție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lt1"/>
              </a:solidFill>
              <a:highlight>
                <a:srgbClr val="FFB600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Vă puteți gândi la un moment în care ați eșuat într-un proiect sau sarcină? Ce s-a întâmplat??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Ce ai învățat din experiență?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Cum poți aplica ceea ce ai învățat în proiecte sau sarcini viitoare?</a:t>
            </a:r>
            <a:endParaRPr/>
          </a:p>
        </p:txBody>
      </p:sp>
      <p:sp>
        <p:nvSpPr>
          <p:cNvPr id="304" name="Google Shape;304;p25"/>
          <p:cNvSpPr txBox="1"/>
          <p:nvPr>
            <p:ph idx="2" type="body"/>
          </p:nvPr>
        </p:nvSpPr>
        <p:spPr>
          <a:xfrm>
            <a:off x="4678688" y="1539240"/>
            <a:ext cx="3543300" cy="31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lt1"/>
                </a:solidFill>
                <a:highlight>
                  <a:srgbClr val="0A8C6D"/>
                </a:highlight>
                <a:latin typeface="Raleway Light"/>
                <a:ea typeface="Raleway Light"/>
                <a:cs typeface="Raleway Light"/>
                <a:sym typeface="Raleway Light"/>
              </a:rPr>
              <a:t>Acțiune</a:t>
            </a:r>
            <a:endParaRPr b="1">
              <a:solidFill>
                <a:schemeClr val="lt1"/>
              </a:solidFill>
              <a:highlight>
                <a:srgbClr val="0A8C6D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397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1600">
              <a:solidFill>
                <a:schemeClr val="lt1"/>
              </a:solidFill>
              <a:highlight>
                <a:srgbClr val="0A8C6D"/>
              </a:highlight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Reformulați eșecul ca o oportunitate de a învăța și de a crește, mai degrabă decât un eșec sau un eșec personal.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Căutați feedback sincer și nu politicos.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Char char="▪"/>
            </a:pPr>
            <a:r>
              <a:rPr lang="en-US" sz="11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Creați un mediu care încurajează experimentarea și asumarea riscurilor.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05" name="Google Shape;305;p25"/>
          <p:cNvGrpSpPr/>
          <p:nvPr/>
        </p:nvGrpSpPr>
        <p:grpSpPr>
          <a:xfrm>
            <a:off x="7964732" y="329097"/>
            <a:ext cx="977040" cy="722852"/>
            <a:chOff x="5255200" y="3006475"/>
            <a:chExt cx="511700" cy="378575"/>
          </a:xfrm>
        </p:grpSpPr>
        <p:sp>
          <p:nvSpPr>
            <p:cNvPr id="306" name="Google Shape;306;p25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25"/>
          <p:cNvSpPr/>
          <p:nvPr/>
        </p:nvSpPr>
        <p:spPr>
          <a:xfrm>
            <a:off x="-3084654" y="1331693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2286000" y="1986975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8C6D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>
            <p:ph type="title"/>
          </p:nvPr>
        </p:nvSpPr>
        <p:spPr>
          <a:xfrm>
            <a:off x="922001" y="891775"/>
            <a:ext cx="6866100" cy="1044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200">
                <a:solidFill>
                  <a:srgbClr val="0A8C6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Pentru a afla mai multe despre acest modul</a:t>
            </a:r>
            <a:endParaRPr sz="3200">
              <a:solidFill>
                <a:srgbClr val="0A8C6D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15" name="Google Shape;315;p26"/>
          <p:cNvSpPr txBox="1"/>
          <p:nvPr>
            <p:ph idx="1" type="body"/>
          </p:nvPr>
        </p:nvSpPr>
        <p:spPr>
          <a:xfrm>
            <a:off x="922000" y="2108200"/>
            <a:ext cx="7567175" cy="1846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Tim Harford: Încercare, eroare și complexul lui Dumnezeu:</a:t>
            </a:r>
            <a:b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300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3"/>
              </a:rPr>
              <a:t>https://www.youtube.com/watch?v=K5wCfYujRdE</a:t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  <a:t>Încercare și eroare : eșuează-ți drumul către succes:</a:t>
            </a:r>
            <a:br>
              <a:rPr b="1" lang="en-US" sz="1300">
                <a:solidFill>
                  <a:srgbClr val="0A8C6D"/>
                </a:solidFill>
                <a:latin typeface="Raleway Light"/>
                <a:ea typeface="Raleway Light"/>
                <a:cs typeface="Raleway Light"/>
                <a:sym typeface="Raleway Light"/>
              </a:rPr>
            </a:br>
            <a:r>
              <a:rPr lang="en-US" sz="1300" u="sng">
                <a:solidFill>
                  <a:schemeClr val="hlink"/>
                </a:solidFill>
                <a:latin typeface="Raleway Light"/>
                <a:ea typeface="Raleway Light"/>
                <a:cs typeface="Raleway Light"/>
                <a:sym typeface="Raleway Light"/>
                <a:hlinkClick r:id="rId4"/>
              </a:rPr>
              <a:t>https://www.linkedin.com/pulse/trial-error-method-success-andre-lord/</a:t>
            </a:r>
            <a:endParaRPr sz="13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16" name="Google Shape;316;p26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317" name="Google Shape;317;p2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8C6D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/>
          <p:nvPr>
            <p:ph idx="1" type="body"/>
          </p:nvPr>
        </p:nvSpPr>
        <p:spPr>
          <a:xfrm>
            <a:off x="774701" y="2161800"/>
            <a:ext cx="779145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3000"/>
              <a:buNone/>
            </a:pPr>
            <a:r>
              <a:rPr i="0" lang="en-US" sz="2000">
                <a:solidFill>
                  <a:srgbClr val="981C2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Ai încercat vreodată. Ai eșuat vreodată. Indiferent de situație. Încearcă din nou. Eșuează din nou. Eșuează mai bine.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3000"/>
              <a:buNone/>
            </a:pPr>
            <a:r>
              <a:rPr i="0" lang="en-US">
                <a:solidFill>
                  <a:srgbClr val="981C2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Samuel Beckett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/>
          <p:nvPr>
            <p:ph type="title"/>
          </p:nvPr>
        </p:nvSpPr>
        <p:spPr>
          <a:xfrm>
            <a:off x="922001" y="891775"/>
            <a:ext cx="2711700" cy="35354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/>
              <a:t>Stabilește un </a:t>
            </a:r>
            <a:r>
              <a:rPr lang="en-US" sz="3600">
                <a:solidFill>
                  <a:srgbClr val="FFD366"/>
                </a:solidFill>
              </a:rPr>
              <a:t>nou obiectiv </a:t>
            </a:r>
            <a:r>
              <a:rPr lang="en-US" sz="3600"/>
              <a:t>și finalizează un alt modul!</a:t>
            </a:r>
            <a:endParaRPr/>
          </a:p>
        </p:txBody>
      </p:sp>
      <p:sp>
        <p:nvSpPr>
          <p:cNvPr id="330" name="Google Shape;330;p28"/>
          <p:cNvSpPr txBox="1"/>
          <p:nvPr>
            <p:ph idx="12" type="sldNum"/>
          </p:nvPr>
        </p:nvSpPr>
        <p:spPr>
          <a:xfrm>
            <a:off x="8604401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1" name="Google Shape;331;p28"/>
          <p:cNvGrpSpPr/>
          <p:nvPr/>
        </p:nvGrpSpPr>
        <p:grpSpPr>
          <a:xfrm>
            <a:off x="8152039" y="369833"/>
            <a:ext cx="602425" cy="641836"/>
            <a:chOff x="5970800" y="1619250"/>
            <a:chExt cx="428650" cy="456725"/>
          </a:xfrm>
        </p:grpSpPr>
        <p:sp>
          <p:nvSpPr>
            <p:cNvPr id="332" name="Google Shape;332;p2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A8C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1"/>
                <a:buFont typeface="Arial"/>
                <a:buNone/>
              </a:pPr>
              <a:r>
                <a:t/>
              </a:r>
              <a:endParaRPr b="0" i="0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37" name="Google Shape;337;p28"/>
          <p:cNvGraphicFramePr/>
          <p:nvPr/>
        </p:nvGraphicFramePr>
        <p:xfrm>
          <a:off x="4384314" y="690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{8CBD26A1-8681-408B-9949-6B520CC02686}</a:tableStyleId>
              </a:tblPr>
              <a:tblGrid>
                <a:gridCol w="3429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800"/>
                        <a:buFont typeface="Raleway Thin"/>
                        <a:buNone/>
                      </a:pPr>
                      <a:r>
                        <a:rPr b="1" i="0" lang="en-US" sz="2250" u="none" cap="none" strike="noStrike">
                          <a:solidFill>
                            <a:schemeClr val="lt1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Mentalitatea  digitală </a:t>
                      </a:r>
                      <a:endParaRPr sz="225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A8C6D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0A8C6D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M1: Transformare digitală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0A8C6D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M2: </a:t>
                      </a:r>
                      <a:r>
                        <a:rPr b="1" i="0" lang="en-US" sz="1000" u="none" cap="none" strike="noStrike">
                          <a:solidFill>
                            <a:srgbClr val="0A8C6D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Lucru de la distanță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0A8C6D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M3: Introducere în media digitala și marketing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0A8C6D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M4: </a:t>
                      </a:r>
                      <a:r>
                        <a:rPr b="1" lang="en-US" sz="1000"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Introducere în gândirea de proiectare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0A8C6D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M5: </a:t>
                      </a: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Creativitate și inovație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/>
          <p:nvPr>
            <p:ph idx="1" type="body"/>
          </p:nvPr>
        </p:nvSpPr>
        <p:spPr>
          <a:xfrm>
            <a:off x="3848430" y="4031027"/>
            <a:ext cx="4643562" cy="5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00"/>
              <a:t>Sprijinul Comisiei Europene pentru producerea acestei publicații nu constituie o aprobare a conținutului, care reflectă doar opiniile autorilor, iar Comisia nu poate fi făcută responsabilă pentru nicio utilizare care poate fi făcută a informațiilor conținute în aceasta.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00">
                <a:solidFill>
                  <a:srgbClr val="981C22"/>
                </a:solidFill>
              </a:rPr>
              <a:t>Număr proiect: 2021-1-RO01-KA220-ADU-000026741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43" name="Google Shape;3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7148" y="416610"/>
            <a:ext cx="1763711" cy="1324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344" name="Google Shape;34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01" y="4031027"/>
            <a:ext cx="2838616" cy="5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01" y="795261"/>
            <a:ext cx="5894599" cy="275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idx="1" type="body"/>
          </p:nvPr>
        </p:nvSpPr>
        <p:spPr>
          <a:xfrm>
            <a:off x="1757201" y="2161800"/>
            <a:ext cx="5629801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Raleway Medium"/>
                <a:ea typeface="Raleway Medium"/>
                <a:cs typeface="Raleway Medium"/>
                <a:sym typeface="Raleway Medium"/>
              </a:rPr>
              <a:t>Design Thinking este superputerea secolului 21, iar femeile sunt supereroii care o posedă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3000"/>
              <a:buNone/>
            </a:pPr>
            <a:r>
              <a:rPr i="0" lang="en-US">
                <a:latin typeface="Raleway Medium"/>
                <a:ea typeface="Raleway Medium"/>
                <a:cs typeface="Raleway Medium"/>
                <a:sym typeface="Raleway Medium"/>
              </a:rPr>
              <a:t>Dr. Karen L. Martin, Author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3000"/>
              <a:buNone/>
            </a:pPr>
            <a:r>
              <a:rPr i="0" lang="en-US">
                <a:latin typeface="Raleway Medium"/>
                <a:ea typeface="Raleway Medium"/>
                <a:cs typeface="Raleway Medium"/>
                <a:sym typeface="Raleway Medium"/>
              </a:rPr>
              <a:t>&amp; Design Thinking Expert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8C6D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ctrTitle"/>
          </p:nvPr>
        </p:nvSpPr>
        <p:spPr>
          <a:xfrm>
            <a:off x="685802" y="2726342"/>
            <a:ext cx="7772400" cy="1159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981C22"/>
                </a:solidFill>
              </a:rPr>
              <a:t>Introducere în </a:t>
            </a:r>
            <a:br>
              <a:rPr lang="en-US">
                <a:solidFill>
                  <a:srgbClr val="981C22"/>
                </a:solidFill>
              </a:rPr>
            </a:br>
            <a:r>
              <a:rPr lang="en-US">
                <a:solidFill>
                  <a:srgbClr val="981C22"/>
                </a:solidFill>
              </a:rPr>
              <a:t>Gândirea de proiectare</a:t>
            </a:r>
            <a:r>
              <a:rPr lang="en-US"/>
              <a:t>	</a:t>
            </a:r>
            <a:endParaRPr>
              <a:solidFill>
                <a:srgbClr val="981C22"/>
              </a:solidFill>
            </a:endParaRPr>
          </a:p>
        </p:txBody>
      </p:sp>
      <p:sp>
        <p:nvSpPr>
          <p:cNvPr id="97" name="Google Shape;97;p4"/>
          <p:cNvSpPr txBox="1"/>
          <p:nvPr>
            <p:ph idx="1" type="subTitle"/>
          </p:nvPr>
        </p:nvSpPr>
        <p:spPr>
          <a:xfrm>
            <a:off x="685802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800"/>
              <a:t>Elaborat de: Found.ation</a:t>
            </a:r>
            <a:endParaRPr b="1" sz="2800"/>
          </a:p>
        </p:txBody>
      </p:sp>
      <p:sp>
        <p:nvSpPr>
          <p:cNvPr id="98" name="Google Shape;98;p4"/>
          <p:cNvSpPr txBox="1"/>
          <p:nvPr/>
        </p:nvSpPr>
        <p:spPr>
          <a:xfrm>
            <a:off x="7811324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rgbClr val="981C22"/>
                </a:solidFill>
                <a:latin typeface="Raleway Thin"/>
                <a:ea typeface="Raleway Thin"/>
                <a:cs typeface="Raleway Thin"/>
                <a:sym typeface="Raleway Thin"/>
              </a:rPr>
              <a:t>4</a:t>
            </a:r>
            <a:endParaRPr b="0" i="0" sz="9600" u="none" cap="none" strike="noStrike">
              <a:solidFill>
                <a:srgbClr val="981C2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922001" y="891776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200">
                <a:latin typeface="Raleway ExtraLight"/>
                <a:ea typeface="Raleway ExtraLight"/>
                <a:cs typeface="Raleway ExtraLight"/>
                <a:sym typeface="Raleway ExtraLight"/>
              </a:rPr>
              <a:t>După finalizarea acestui modul </a:t>
            </a:r>
            <a:br>
              <a:rPr lang="en-US" sz="3200">
                <a:latin typeface="Raleway ExtraLight"/>
                <a:ea typeface="Raleway ExtraLight"/>
                <a:cs typeface="Raleway ExtraLight"/>
                <a:sym typeface="Raleway ExtraLight"/>
              </a:rPr>
            </a:b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veți putea </a:t>
            </a:r>
            <a:r>
              <a:rPr b="1" lang="en-US" sz="3600">
                <a:latin typeface="Raleway ExtraLight"/>
                <a:ea typeface="Raleway ExtraLight"/>
                <a:cs typeface="Raleway ExtraLight"/>
                <a:sym typeface="Raleway ExtraLight"/>
              </a:rPr>
              <a:t>să:</a:t>
            </a:r>
            <a:endParaRPr/>
          </a:p>
        </p:txBody>
      </p:sp>
      <p:sp>
        <p:nvSpPr>
          <p:cNvPr id="104" name="Google Shape;104;p5"/>
          <p:cNvSpPr txBox="1"/>
          <p:nvPr>
            <p:ph idx="1" type="body"/>
          </p:nvPr>
        </p:nvSpPr>
        <p:spPr>
          <a:xfrm>
            <a:off x="922002" y="1930500"/>
            <a:ext cx="2332200" cy="2778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Descoperiți valoarea metodologiei gândirea de proiectare.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Identificați importanța așteptărilor clienților atunci când proiectați o soluție nouă.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Definiți elementele cheie ale prototipului 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05" name="Google Shape;105;p5"/>
          <p:cNvSpPr txBox="1"/>
          <p:nvPr>
            <p:ph idx="2" type="body"/>
          </p:nvPr>
        </p:nvSpPr>
        <p:spPr>
          <a:xfrm>
            <a:off x="3373779" y="1930500"/>
            <a:ext cx="2332201" cy="2778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Empatizați cu nevoile clienților dvs. și definiți-le mai bine problemele. 	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Înțelegeți (descoperiți) perspective diferite  care vă conduc la rezultate mai bune.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Creați prototipuri ieftine pentru a vă testa ipotezele.</a:t>
            </a:r>
            <a:endParaRPr/>
          </a:p>
        </p:txBody>
      </p:sp>
      <p:sp>
        <p:nvSpPr>
          <p:cNvPr id="106" name="Google Shape;106;p5"/>
          <p:cNvSpPr txBox="1"/>
          <p:nvPr>
            <p:ph idx="3" type="body"/>
          </p:nvPr>
        </p:nvSpPr>
        <p:spPr>
          <a:xfrm>
            <a:off x="5825558" y="1930500"/>
            <a:ext cx="2437293" cy="2778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Exersează să mergi în pantofii clientului tău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Împărtășește-ți cunoștințele și ideile cu echipa ta pentru a deveni un membru de echipă mai bun.	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Noto Sans Symbols"/>
              <a:buChar char="▪"/>
            </a:pPr>
            <a:r>
              <a:rPr lang="en-US"/>
              <a:t>Deveniți mai rezistent și obțineți o mentalitate de încercare și eroare.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474" y="377738"/>
            <a:ext cx="952452" cy="98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8C6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ctrTitle"/>
          </p:nvPr>
        </p:nvSpPr>
        <p:spPr>
          <a:xfrm>
            <a:off x="685802" y="32872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b="1" lang="en-US"/>
              <a:t>Pro</a:t>
            </a:r>
            <a:r>
              <a:rPr b="1" lang="en-US">
                <a:solidFill>
                  <a:schemeClr val="lt1"/>
                </a:solidFill>
              </a:rPr>
              <a:t>cesul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Gândirii de proiectare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247" y="389614"/>
            <a:ext cx="1263188" cy="131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629529" y="0"/>
            <a:ext cx="5554964" cy="1053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Ce este gândirea de proiectare?</a:t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7"/>
          <p:cNvGrpSpPr/>
          <p:nvPr/>
        </p:nvGrpSpPr>
        <p:grpSpPr>
          <a:xfrm>
            <a:off x="4870946" y="1579867"/>
            <a:ext cx="3731749" cy="2992593"/>
            <a:chOff x="2859266" y="1564627"/>
            <a:chExt cx="3731749" cy="2992593"/>
          </a:xfrm>
        </p:grpSpPr>
        <p:sp>
          <p:nvSpPr>
            <p:cNvPr id="121" name="Google Shape;121;p7"/>
            <p:cNvSpPr/>
            <p:nvPr/>
          </p:nvSpPr>
          <p:spPr>
            <a:xfrm>
              <a:off x="5777972" y="1915104"/>
              <a:ext cx="81304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= 4+4</a:t>
              </a:r>
              <a:b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</a:br>
              <a: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= 2+6</a:t>
              </a:r>
              <a:b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</a:br>
              <a: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= 4x2</a:t>
              </a:r>
              <a:b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</a:br>
              <a: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= 12-4</a:t>
              </a:r>
              <a:b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</a:br>
              <a:r>
                <a:rPr b="1" i="0" lang="en-US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= 24/3</a:t>
              </a:r>
              <a:endParaRPr b="1" i="0" sz="1600" u="none" cap="none" strike="noStrike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grpSp>
          <p:nvGrpSpPr>
            <p:cNvPr id="122" name="Google Shape;122;p7"/>
            <p:cNvGrpSpPr/>
            <p:nvPr/>
          </p:nvGrpSpPr>
          <p:grpSpPr>
            <a:xfrm>
              <a:off x="2859266" y="1564627"/>
              <a:ext cx="3643035" cy="2992593"/>
              <a:chOff x="2859266" y="1564627"/>
              <a:chExt cx="3643035" cy="2992593"/>
            </a:xfrm>
          </p:grpSpPr>
          <p:sp>
            <p:nvSpPr>
              <p:cNvPr id="123" name="Google Shape;123;p7"/>
              <p:cNvSpPr txBox="1"/>
              <p:nvPr/>
            </p:nvSpPr>
            <p:spPr>
              <a:xfrm>
                <a:off x="3177874" y="1564627"/>
                <a:ext cx="116570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Gândirea tradițională</a:t>
                </a:r>
                <a:endParaRPr/>
              </a:p>
            </p:txBody>
          </p:sp>
          <p:sp>
            <p:nvSpPr>
              <p:cNvPr id="124" name="Google Shape;124;p7"/>
              <p:cNvSpPr txBox="1"/>
              <p:nvPr/>
            </p:nvSpPr>
            <p:spPr>
              <a:xfrm>
                <a:off x="4577319" y="1564627"/>
                <a:ext cx="16802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Design </a:t>
                </a:r>
                <a:br>
                  <a:rPr b="1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</a:br>
                <a:r>
                  <a:rPr b="1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Thinking</a:t>
                </a:r>
                <a:endParaRPr b="1" i="0" sz="14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>
                <a:off x="4163386" y="2407546"/>
                <a:ext cx="64472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= 4+4</a:t>
                </a:r>
                <a:endParaRPr b="1" i="0" sz="1600" u="none" cap="none" strike="noStrike">
                  <a:solidFill>
                    <a:srgbClr val="666666"/>
                  </a:solidFill>
                  <a:latin typeface="Raleway Thin"/>
                  <a:ea typeface="Raleway Thin"/>
                  <a:cs typeface="Raleway Thin"/>
                  <a:sym typeface="Raleway Thin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3294792" y="2182387"/>
                <a:ext cx="800453" cy="800453"/>
              </a:xfrm>
              <a:prstGeom prst="ellipse">
                <a:avLst/>
              </a:prstGeom>
              <a:solidFill>
                <a:srgbClr val="0A8C6D"/>
              </a:solidFill>
              <a:ln cap="flat" cmpd="sng" w="25400">
                <a:solidFill>
                  <a:srgbClr val="0A8C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0" i="0" lang="en-US" sz="4400" u="none" cap="none" strike="noStrike">
                    <a:solidFill>
                      <a:schemeClr val="lt1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>
                <a:off x="4925949" y="2176598"/>
                <a:ext cx="800453" cy="800453"/>
              </a:xfrm>
              <a:prstGeom prst="ellipse">
                <a:avLst/>
              </a:prstGeom>
              <a:solidFill>
                <a:srgbClr val="0A8C6D"/>
              </a:solidFill>
              <a:ln cap="flat" cmpd="sng" w="25400">
                <a:solidFill>
                  <a:srgbClr val="0A8C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0" i="0" lang="en-US" sz="4400" u="none" cap="none" strike="noStrike">
                    <a:solidFill>
                      <a:schemeClr val="lt1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7"/>
              <p:cNvSpPr txBox="1"/>
              <p:nvPr/>
            </p:nvSpPr>
            <p:spPr>
              <a:xfrm>
                <a:off x="2859266" y="3167623"/>
                <a:ext cx="1718053" cy="1169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Descoperirea a ceea ce este „</a:t>
                </a:r>
                <a:r>
                  <a:rPr b="1" i="0" lang="en-US" sz="1400" u="none" cap="none" strike="noStrike">
                    <a:solidFill>
                      <a:srgbClr val="0A8C6D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DREPT</a:t>
                </a:r>
                <a:r>
                  <a:rPr b="0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” sau așa-numitul răspuns „</a:t>
                </a:r>
                <a:r>
                  <a:rPr b="1" i="0" lang="en-US" sz="1400" u="none" cap="none" strike="noStrike">
                    <a:solidFill>
                      <a:srgbClr val="0A8C6D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Corect</a:t>
                </a:r>
                <a:r>
                  <a:rPr b="0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”.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7"/>
              <p:cNvSpPr txBox="1"/>
              <p:nvPr/>
            </p:nvSpPr>
            <p:spPr>
              <a:xfrm>
                <a:off x="4822039" y="3172266"/>
                <a:ext cx="168026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Descoperirea a ceea ce </a:t>
                </a:r>
                <a:r>
                  <a:rPr b="1" i="0" lang="en-US" sz="1400" u="none" cap="none" strike="noStrike">
                    <a:solidFill>
                      <a:srgbClr val="0A8C6D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FUNCȚIONEAZĂ. </a:t>
                </a:r>
                <a:r>
                  <a:rPr b="0" i="0" lang="en-US" sz="1400" u="none" cap="none" strike="noStrike">
                    <a:solidFill>
                      <a:srgbClr val="666666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O infinitate de răspunsuri </a:t>
                </a:r>
                <a:r>
                  <a:rPr b="1" i="0" lang="en-US" sz="1400" u="none" cap="none" strike="noStrike">
                    <a:solidFill>
                      <a:srgbClr val="0A8C6D"/>
                    </a:solidFill>
                    <a:latin typeface="Raleway Thin"/>
                    <a:ea typeface="Raleway Thin"/>
                    <a:cs typeface="Raleway Thin"/>
                    <a:sym typeface="Raleway Thin"/>
                  </a:rPr>
                  <a:t>POSIBILE</a:t>
                </a:r>
                <a:endParaRPr b="1" i="0" sz="1400" u="none" cap="none" strike="noStrike">
                  <a:solidFill>
                    <a:srgbClr val="0A8C6D"/>
                  </a:solidFill>
                  <a:latin typeface="Raleway Thin"/>
                  <a:ea typeface="Raleway Thin"/>
                  <a:cs typeface="Raleway Thin"/>
                  <a:sym typeface="Raleway Thin"/>
                </a:endParaRPr>
              </a:p>
            </p:txBody>
          </p:sp>
        </p:grpSp>
      </p:grpSp>
      <p:sp>
        <p:nvSpPr>
          <p:cNvPr id="130" name="Google Shape;130;p7"/>
          <p:cNvSpPr/>
          <p:nvPr/>
        </p:nvSpPr>
        <p:spPr>
          <a:xfrm>
            <a:off x="556419" y="1053651"/>
            <a:ext cx="3974827" cy="3693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8C6D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Design thinking 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este metoda care își propune să îmbunătățească situația oamenilor prin experiențele pe care le au. </a:t>
            </a:r>
            <a:endParaRPr/>
          </a:p>
          <a:p>
            <a:pPr indent="0" lvl="0" marL="1143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8C6D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1143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Design thinking oferă un cadru pentru abordarea 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provocărilor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 și 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inovarea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 în multe discipline, făcând-o mai esențială pentru femeile moderne, deoarece pune accent pe empatie și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 înțelegerea 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nevoilor celorlalți.</a:t>
            </a:r>
            <a:endParaRPr/>
          </a:p>
          <a:p>
            <a:pPr indent="0" lvl="0" marL="1143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Design thinking promovează 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cooperarea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 și o varietate de puncte de vedere, care pot contribui la promovarea 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egalității de gen 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la locul de muncă. De asemenea, poate spori 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încrederea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 femeilor în rezolvarea provocărilor și în contribuția la companiile lor. Încurajează 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asumarea riscurilor 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și </a:t>
            </a:r>
            <a:r>
              <a:rPr b="1" i="0" lang="en-US" sz="14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experimentarea</a:t>
            </a: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 pentru a găsi răspunsuri mai bune.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590309" y="443563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Metodologie</a:t>
            </a:r>
            <a:endParaRPr/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478282" y="1185216"/>
            <a:ext cx="7974957" cy="9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2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latin typeface="Raleway Thin"/>
                <a:ea typeface="Raleway Thin"/>
                <a:cs typeface="Raleway Thin"/>
                <a:sym typeface="Raleway Thin"/>
              </a:rPr>
              <a:t>Metodologia Design </a:t>
            </a:r>
            <a:r>
              <a:rPr lang="en-US" sz="1200"/>
              <a:t>T</a:t>
            </a:r>
            <a:r>
              <a:rPr lang="en-US" sz="1200">
                <a:latin typeface="Raleway Thin"/>
                <a:ea typeface="Raleway Thin"/>
                <a:cs typeface="Raleway Thin"/>
                <a:sym typeface="Raleway Thin"/>
              </a:rPr>
              <a:t>hinking este o abordare de rezolvare a problemelor care urmează un proces structurat pentru a înțelege și a empatiza cu utilizatorii, pentru a defini probleme, a proiecta soluții și a le testa. Este un proces ciclic și iterativ care permite flexibilitate și adaptabilitate. Cele cinci etape principale ale metodologiei design thinking sunt:</a:t>
            </a:r>
            <a:endParaRPr/>
          </a:p>
          <a:p>
            <a:pPr indent="-2286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B600"/>
              </a:buClr>
              <a:buSzPts val="1800"/>
              <a:buNone/>
            </a:pPr>
            <a:r>
              <a:t/>
            </a:r>
            <a:endParaRPr sz="500"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Arial"/>
              <a:buAutoNum type="arabicPeriod"/>
            </a:pPr>
            <a:r>
              <a:rPr b="1" lang="en-US" sz="1200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Empatizare</a:t>
            </a:r>
            <a:r>
              <a:rPr lang="en-US" sz="1200">
                <a:latin typeface="Raleway Thin"/>
                <a:ea typeface="Raleway Thin"/>
                <a:cs typeface="Raleway Thin"/>
                <a:sym typeface="Raleway Thin"/>
              </a:rPr>
              <a:t>: primul pas este să înțelegeți utilizatorul și nevoile, dorințele și punctele dureroase (sensibile) ale acestuia. Acest lucru se realizează prin cercetări, cum ar fi interviuri, sondaje și observații.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Arial"/>
              <a:buAutoNum type="arabicPeriod"/>
            </a:pPr>
            <a:r>
              <a:rPr b="1" lang="en-US" sz="1200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Identificare</a:t>
            </a:r>
            <a:r>
              <a:rPr lang="en-US" sz="1200">
                <a:latin typeface="Raleway Thin"/>
                <a:ea typeface="Raleway Thin"/>
                <a:cs typeface="Raleway Thin"/>
                <a:sym typeface="Raleway Thin"/>
              </a:rPr>
              <a:t>: Următorul pas este identificarea problemei și crearea unei declarații de problemă. Acest lucru se realizează prin sintetizarea informațiilor adunate în timpul etapei de empatizare și prin identificarea modelelor și perspectivelor.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Arial"/>
              <a:buAutoNum type="arabicPeriod"/>
            </a:pPr>
            <a:r>
              <a:rPr b="1" lang="en-US" sz="1200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Ideea</a:t>
            </a:r>
            <a:r>
              <a:rPr lang="en-US" sz="1200">
                <a:latin typeface="Raleway Thin"/>
                <a:ea typeface="Raleway Thin"/>
                <a:cs typeface="Raleway Thin"/>
                <a:sym typeface="Raleway Thin"/>
              </a:rPr>
              <a:t>:  Al treilea pas este generarea de idei pentru soluții potențiale. Acest lucru se realizează prin brainstorming, schiță și alte tehnici de generare a ideilor.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Arial"/>
              <a:buAutoNum type="arabicPeriod"/>
            </a:pPr>
            <a:r>
              <a:rPr b="1" lang="en-US" sz="1200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Prototip</a:t>
            </a:r>
            <a:r>
              <a:rPr lang="en-US" sz="1200">
                <a:latin typeface="Raleway Thin"/>
                <a:ea typeface="Raleway Thin"/>
                <a:cs typeface="Raleway Thin"/>
                <a:sym typeface="Raleway Thin"/>
              </a:rPr>
              <a:t>: Al patrulea pas este crearea unui prototip al soluției, care poate fi un model fizic, o machetă digitală sau o simulare. Acest lucru permite testarea și colectarea de feedback cu privire la soluție.</a:t>
            </a:r>
            <a:endParaRPr/>
          </a:p>
          <a:p>
            <a:pPr indent="-342904" lvl="0" marL="457206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A8C6D"/>
              </a:buClr>
              <a:buSzPts val="1200"/>
              <a:buFont typeface="Arial"/>
              <a:buAutoNum type="arabicPeriod"/>
            </a:pPr>
            <a:r>
              <a:rPr b="1" lang="en-US" sz="1200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Test</a:t>
            </a:r>
            <a:r>
              <a:rPr lang="en-US" sz="1200">
                <a:latin typeface="Raleway Thin"/>
                <a:ea typeface="Raleway Thin"/>
                <a:cs typeface="Raleway Thin"/>
                <a:sym typeface="Raleway Thin"/>
              </a:rPr>
              <a:t>: Pasul final este testarea prototipului cu utilizatorii și colectarea feedback-ului. Acest lucru vă permite să repetați (revizuiți) soluția și să faceți îmbunătățiri.</a:t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777605" y="84653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3600">
                <a:solidFill>
                  <a:srgbClr val="0A8C6D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Neliniaritate</a:t>
            </a:r>
            <a:endParaRPr sz="3600">
              <a:solidFill>
                <a:srgbClr val="0A8C6D"/>
              </a:solidFill>
              <a:latin typeface="Raleway ExtraLight"/>
              <a:ea typeface="Raleway ExtraLight"/>
              <a:cs typeface="Raleway ExtraLight"/>
              <a:sym typeface="Raleway ExtraLight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8054236" y="327816"/>
            <a:ext cx="798007" cy="72583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A8C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t/>
            </a:r>
            <a:endParaRPr b="0" i="0" sz="1401" u="none" cap="none" strike="noStrike">
              <a:solidFill>
                <a:srgbClr val="0A8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777604" y="1703935"/>
            <a:ext cx="4888075" cy="3108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Metodologia Design Thinking nu este liniară; este ciclică și iterativă. Permite flexibilitate și adaptabilitate și este conceput pentru a fi repetat de mai multe ori. Cele cinci etape ale procesului de design thinking pot avea loc într-o ordine diferită sau simultan..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Procesul permite feedback și iterare, astfel încât echipele să poată reveni la pașii anteriori ori de câte ori este necesar. Accentul se pune pe înțelegerea utilizatorului și a nevoilor, dorințelor și punctelor dureroase ale acestuia și pe utilizarea acestei înțelegeri pentru a genera soluții care sunt adaptate pentru el. Este mai mult ca o buclă în care continui să testezi, să perfecționezi și să-ți îmbunătățești ideile și soluțiile până când problema este rezolvată.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per on wall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211" y="1275235"/>
            <a:ext cx="1978025" cy="2967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6076211" y="4279191"/>
            <a:ext cx="206017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rgbClr val="0A8C6D"/>
                </a:solidFill>
                <a:latin typeface="Raleway Thin"/>
                <a:ea typeface="Raleway Thin"/>
                <a:cs typeface="Raleway Thin"/>
                <a:sym typeface="Raleway Thin"/>
              </a:rPr>
              <a:t>Source</a:t>
            </a:r>
            <a:r>
              <a:rPr b="0" i="0" lang="en-US" sz="6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rPr>
              <a:t>  https://unsplash.com/photos/m2TU2gfqSeE</a:t>
            </a:r>
            <a:endParaRPr b="0" i="0" sz="600" u="none" cap="none" strike="noStrike">
              <a:solidFill>
                <a:schemeClr val="dk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CE9E6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CE9E6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celia.tavares</dc:creator>
</cp:coreProperties>
</file>