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5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5143500" cx="9144000"/>
  <p:notesSz cx="6858000" cy="9144000"/>
  <p:embeddedFontLst>
    <p:embeddedFont>
      <p:font typeface="Raleway"/>
      <p:regular r:id="rId36"/>
      <p:bold r:id="rId37"/>
      <p:italic r:id="rId38"/>
      <p:boldItalic r:id="rId39"/>
    </p:embeddedFont>
    <p:embeddedFont>
      <p:font typeface="Raleway ExtraBold"/>
      <p:bold r:id="rId40"/>
      <p:boldItalic r:id="rId41"/>
    </p:embeddedFont>
    <p:embeddedFont>
      <p:font typeface="Raleway Thin"/>
      <p:regular r:id="rId42"/>
      <p:bold r:id="rId43"/>
      <p:italic r:id="rId44"/>
      <p:boldItalic r:id="rId45"/>
    </p:embeddedFont>
    <p:embeddedFont>
      <p:font typeface="Raleway Light"/>
      <p:regular r:id="rId46"/>
      <p:bold r:id="rId47"/>
      <p:italic r:id="rId48"/>
      <p:boldItalic r:id="rId49"/>
    </p:embeddedFont>
    <p:embeddedFont>
      <p:font typeface="Raleway Medium"/>
      <p:regular r:id="rId50"/>
      <p:bold r:id="rId51"/>
      <p:italic r:id="rId52"/>
      <p:boldItalic r:id="rId53"/>
    </p:embeddedFont>
    <p:embeddedFont>
      <p:font typeface="Raleway ExtraLight"/>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8" roundtripDataSignature="AMtx7mhNRsNZfh8P5MgKAcuHov/AombP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C1CEA9C-8734-4C00-98C1-A59F420406E9}">
  <a:tblStyle styleId="{AC1CEA9C-8734-4C00-98C1-A59F420406E9}"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alewayExtraBold-bold.fntdata"/><Relationship Id="rId42" Type="http://schemas.openxmlformats.org/officeDocument/2006/relationships/font" Target="fonts/RalewayThin-regular.fntdata"/><Relationship Id="rId41" Type="http://schemas.openxmlformats.org/officeDocument/2006/relationships/font" Target="fonts/RalewayExtraBold-boldItalic.fntdata"/><Relationship Id="rId44" Type="http://schemas.openxmlformats.org/officeDocument/2006/relationships/font" Target="fonts/RalewayThin-italic.fntdata"/><Relationship Id="rId43" Type="http://schemas.openxmlformats.org/officeDocument/2006/relationships/font" Target="fonts/RalewayThin-bold.fntdata"/><Relationship Id="rId46" Type="http://schemas.openxmlformats.org/officeDocument/2006/relationships/font" Target="fonts/RalewayLight-regular.fntdata"/><Relationship Id="rId45" Type="http://schemas.openxmlformats.org/officeDocument/2006/relationships/font" Target="fonts/RalewayThin-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RalewayLight-italic.fntdata"/><Relationship Id="rId47" Type="http://schemas.openxmlformats.org/officeDocument/2006/relationships/font" Target="fonts/RalewayLight-bold.fntdata"/><Relationship Id="rId49" Type="http://schemas.openxmlformats.org/officeDocument/2006/relationships/font" Target="fonts/RalewayLight-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font" Target="fonts/Raleway-bold.fntdata"/><Relationship Id="rId36" Type="http://schemas.openxmlformats.org/officeDocument/2006/relationships/font" Target="fonts/Raleway-regular.fntdata"/><Relationship Id="rId39" Type="http://schemas.openxmlformats.org/officeDocument/2006/relationships/font" Target="fonts/Raleway-boldItalic.fntdata"/><Relationship Id="rId38" Type="http://schemas.openxmlformats.org/officeDocument/2006/relationships/font" Target="fonts/Raleway-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alewayMedium-bold.fntdata"/><Relationship Id="rId50" Type="http://schemas.openxmlformats.org/officeDocument/2006/relationships/font" Target="fonts/RalewayMedium-regular.fntdata"/><Relationship Id="rId53" Type="http://schemas.openxmlformats.org/officeDocument/2006/relationships/font" Target="fonts/RalewayMedium-boldItalic.fntdata"/><Relationship Id="rId52" Type="http://schemas.openxmlformats.org/officeDocument/2006/relationships/font" Target="fonts/RalewayMedium-italic.fntdata"/><Relationship Id="rId11" Type="http://schemas.openxmlformats.org/officeDocument/2006/relationships/slide" Target="slides/slide5.xml"/><Relationship Id="rId55" Type="http://schemas.openxmlformats.org/officeDocument/2006/relationships/font" Target="fonts/RalewayExtraLight-bold.fntdata"/><Relationship Id="rId10" Type="http://schemas.openxmlformats.org/officeDocument/2006/relationships/slide" Target="slides/slide4.xml"/><Relationship Id="rId54" Type="http://schemas.openxmlformats.org/officeDocument/2006/relationships/font" Target="fonts/RalewayExtraLight-regular.fntdata"/><Relationship Id="rId13" Type="http://schemas.openxmlformats.org/officeDocument/2006/relationships/slide" Target="slides/slide7.xml"/><Relationship Id="rId57" Type="http://schemas.openxmlformats.org/officeDocument/2006/relationships/font" Target="fonts/RalewayExtraLight-boldItalic.fntdata"/><Relationship Id="rId12" Type="http://schemas.openxmlformats.org/officeDocument/2006/relationships/slide" Target="slides/slide6.xml"/><Relationship Id="rId56" Type="http://schemas.openxmlformats.org/officeDocument/2006/relationships/font" Target="fonts/RalewayExtraLight-italic.fntdata"/><Relationship Id="rId15" Type="http://schemas.openxmlformats.org/officeDocument/2006/relationships/slide" Target="slides/slide9.xml"/><Relationship Id="rId14" Type="http://schemas.openxmlformats.org/officeDocument/2006/relationships/slide" Target="slides/slide8.xml"/><Relationship Id="rId58"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ro-RO"/>
              <a:t>Slide 12:Legat de A1 din LU1Pregătiți o activitate bazată pe proiectNUMELE ACTIVITĂȚII ar trebui să fie orientat spre acțiuneSLIDE 12 partea stângă: oferă o scurtă introducereSLIDE 11 dreapta: furnizați informații bazate pe infografic (de exemplu, statistici, text minim, diagramă) pentru a oferi o imagine de ansamblu ușor de înțeles asupra activității: inserați un SmartArt (utilizați același stil ca unitatea model)</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ro-RO"/>
              <a:t>List other resources, readings that can help the women deppen the module topic</a:t>
            </a:r>
            <a:endParaRPr/>
          </a:p>
          <a:p>
            <a:pPr indent="0" lvl="0" marL="0" rtl="0" algn="l">
              <a:lnSpc>
                <a:spcPct val="100000"/>
              </a:lnSpc>
              <a:spcBef>
                <a:spcPts val="0"/>
              </a:spcBef>
              <a:spcAft>
                <a:spcPts val="0"/>
              </a:spcAft>
              <a:buSzPts val="1400"/>
              <a:buNone/>
            </a:pPr>
            <a:r>
              <a:rPr lang="ro-RO"/>
              <a:t>Provide not more thant 5 links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ro-RO"/>
              <a:t>SLIDE 12:</a:t>
            </a:r>
            <a:endParaRPr/>
          </a:p>
          <a:p>
            <a:pPr indent="-171450" lvl="0" marL="171450" marR="0" rtl="0" algn="l">
              <a:lnSpc>
                <a:spcPct val="100000"/>
              </a:lnSpc>
              <a:spcBef>
                <a:spcPts val="0"/>
              </a:spcBef>
              <a:spcAft>
                <a:spcPts val="0"/>
              </a:spcAft>
              <a:buClr>
                <a:srgbClr val="000000"/>
              </a:buClr>
              <a:buSzPts val="1100"/>
              <a:buFont typeface="Arial"/>
              <a:buChar char="-"/>
            </a:pPr>
            <a:r>
              <a:rPr b="0" i="0" lang="ro-RO" sz="1100" u="none" cap="none" strike="noStrike">
                <a:solidFill>
                  <a:srgbClr val="000000"/>
                </a:solidFill>
                <a:latin typeface="Arial"/>
                <a:ea typeface="Arial"/>
                <a:cs typeface="Arial"/>
                <a:sym typeface="Arial"/>
              </a:rPr>
              <a:t>Related to A1 of LU1</a:t>
            </a:r>
            <a:endParaRPr/>
          </a:p>
          <a:p>
            <a:pPr indent="-171450" lvl="0" marL="171450" marR="0" rtl="0" algn="l">
              <a:lnSpc>
                <a:spcPct val="100000"/>
              </a:lnSpc>
              <a:spcBef>
                <a:spcPts val="0"/>
              </a:spcBef>
              <a:spcAft>
                <a:spcPts val="0"/>
              </a:spcAft>
              <a:buClr>
                <a:srgbClr val="000000"/>
              </a:buClr>
              <a:buSzPts val="1100"/>
              <a:buFont typeface="Arial"/>
              <a:buChar char="-"/>
            </a:pPr>
            <a:r>
              <a:rPr lang="ro-RO"/>
              <a:t>Prepare a project-based activity</a:t>
            </a:r>
            <a:endParaRPr/>
          </a:p>
          <a:p>
            <a:pPr indent="-171450" lvl="0" marL="171450" marR="0" rtl="0" algn="l">
              <a:lnSpc>
                <a:spcPct val="100000"/>
              </a:lnSpc>
              <a:spcBef>
                <a:spcPts val="0"/>
              </a:spcBef>
              <a:spcAft>
                <a:spcPts val="0"/>
              </a:spcAft>
              <a:buClr>
                <a:srgbClr val="000000"/>
              </a:buClr>
              <a:buSzPts val="1100"/>
              <a:buFont typeface="Arial"/>
              <a:buChar char="-"/>
            </a:pPr>
            <a:r>
              <a:rPr lang="ro-RO"/>
              <a:t>ACTIVITY NAME should be action-oriented</a:t>
            </a:r>
            <a:endParaRPr/>
          </a:p>
          <a:p>
            <a:pPr indent="-171450" lvl="0" marL="171450" marR="0" rtl="0" algn="l">
              <a:lnSpc>
                <a:spcPct val="100000"/>
              </a:lnSpc>
              <a:spcBef>
                <a:spcPts val="0"/>
              </a:spcBef>
              <a:spcAft>
                <a:spcPts val="0"/>
              </a:spcAft>
              <a:buClr>
                <a:srgbClr val="000000"/>
              </a:buClr>
              <a:buSzPts val="1100"/>
              <a:buFont typeface="Arial"/>
              <a:buChar char="-"/>
            </a:pPr>
            <a:r>
              <a:rPr lang="ro-RO"/>
              <a:t>SLIDE 12 left side: provide a short intro </a:t>
            </a:r>
            <a:endParaRPr/>
          </a:p>
          <a:p>
            <a:pPr indent="-171450" lvl="0" marL="171450" marR="0" rtl="0" algn="l">
              <a:lnSpc>
                <a:spcPct val="100000"/>
              </a:lnSpc>
              <a:spcBef>
                <a:spcPts val="0"/>
              </a:spcBef>
              <a:spcAft>
                <a:spcPts val="0"/>
              </a:spcAft>
              <a:buClr>
                <a:srgbClr val="000000"/>
              </a:buClr>
              <a:buSzPts val="1100"/>
              <a:buFont typeface="Arial"/>
              <a:buChar char="-"/>
            </a:pPr>
            <a:r>
              <a:rPr lang="ro-RO"/>
              <a:t>SLIDE 11 right: provide infographic-based info (e.g. statistics, minimal text, chart) to give an easy-to-understand overview of the activity: insert a SmartArt (use same style as model unit)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ro-RO"/>
              <a:t>DON’T CHANGE</a:t>
            </a:r>
            <a:endParaRPr/>
          </a:p>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ro-RO"/>
              <a:t>Slide 12:Legat de A1 din LU1Pregătiți o activitate bazată pe proiectNUMELE ACTIVITĂȚII ar trebui să fie orientat spre acțiuneSLIDE 12 partea stângă: oferă o scurtă introducereSLIDE 11 dreapta: furnizați informații bazate pe infografic (de exemplu, statistici, text minim, diagramă) pentru a oferi o imagine de ansamblu ușor de înțeles asupra activității: inserați un SmartArt (utilizați același stil ca unitatea model)</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lang="ro-RO"/>
              <a:t>Insert here a quote related to the module topic</a:t>
            </a:r>
            <a:endParaRPr b="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1"/>
        </a:solidFill>
      </p:bgPr>
    </p:bg>
    <p:spTree>
      <p:nvGrpSpPr>
        <p:cNvPr id="9" name="Shape 9"/>
        <p:cNvGrpSpPr/>
        <p:nvPr/>
      </p:nvGrpSpPr>
      <p:grpSpPr>
        <a:xfrm>
          <a:off x="0" y="0"/>
          <a:ext cx="0" cy="0"/>
          <a:chOff x="0" y="0"/>
          <a:chExt cx="0" cy="0"/>
        </a:xfrm>
      </p:grpSpPr>
      <p:sp>
        <p:nvSpPr>
          <p:cNvPr id="10" name="Google Shape;10;p31"/>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981C22"/>
          </a:solid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1" name="Google Shape;11;p31"/>
          <p:cNvSpPr txBox="1"/>
          <p:nvPr>
            <p:ph type="ctrTitle"/>
          </p:nvPr>
        </p:nvSpPr>
        <p:spPr>
          <a:xfrm>
            <a:off x="685802" y="2726342"/>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2" name="Google Shape;12;p31"/>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3000"/>
              <a:buNone/>
              <a:defRPr sz="3001">
                <a:solidFill>
                  <a:schemeClr val="lt1"/>
                </a:solidFill>
              </a:defRPr>
            </a:lvl2pPr>
            <a:lvl3pPr lvl="2" algn="l">
              <a:lnSpc>
                <a:spcPct val="100000"/>
              </a:lnSpc>
              <a:spcBef>
                <a:spcPts val="0"/>
              </a:spcBef>
              <a:spcAft>
                <a:spcPts val="0"/>
              </a:spcAft>
              <a:buClr>
                <a:schemeClr val="lt1"/>
              </a:buClr>
              <a:buSzPts val="3000"/>
              <a:buNone/>
              <a:defRPr sz="3001">
                <a:solidFill>
                  <a:schemeClr val="lt1"/>
                </a:solidFill>
              </a:defRPr>
            </a:lvl3pPr>
            <a:lvl4pPr lvl="3" algn="l">
              <a:lnSpc>
                <a:spcPct val="100000"/>
              </a:lnSpc>
              <a:spcBef>
                <a:spcPts val="0"/>
              </a:spcBef>
              <a:spcAft>
                <a:spcPts val="0"/>
              </a:spcAft>
              <a:buClr>
                <a:schemeClr val="lt1"/>
              </a:buClr>
              <a:buSzPts val="3000"/>
              <a:buNone/>
              <a:defRPr sz="3001">
                <a:solidFill>
                  <a:schemeClr val="lt1"/>
                </a:solidFill>
              </a:defRPr>
            </a:lvl4pPr>
            <a:lvl5pPr lvl="4" algn="l">
              <a:lnSpc>
                <a:spcPct val="100000"/>
              </a:lnSpc>
              <a:spcBef>
                <a:spcPts val="0"/>
              </a:spcBef>
              <a:spcAft>
                <a:spcPts val="0"/>
              </a:spcAft>
              <a:buClr>
                <a:schemeClr val="lt1"/>
              </a:buClr>
              <a:buSzPts val="3000"/>
              <a:buNone/>
              <a:defRPr sz="3001">
                <a:solidFill>
                  <a:schemeClr val="lt1"/>
                </a:solidFill>
              </a:defRPr>
            </a:lvl5pPr>
            <a:lvl6pPr lvl="5" algn="l">
              <a:lnSpc>
                <a:spcPct val="100000"/>
              </a:lnSpc>
              <a:spcBef>
                <a:spcPts val="0"/>
              </a:spcBef>
              <a:spcAft>
                <a:spcPts val="0"/>
              </a:spcAft>
              <a:buClr>
                <a:schemeClr val="lt1"/>
              </a:buClr>
              <a:buSzPts val="3000"/>
              <a:buNone/>
              <a:defRPr sz="3001">
                <a:solidFill>
                  <a:schemeClr val="lt1"/>
                </a:solidFill>
              </a:defRPr>
            </a:lvl6pPr>
            <a:lvl7pPr lvl="6" algn="l">
              <a:lnSpc>
                <a:spcPct val="100000"/>
              </a:lnSpc>
              <a:spcBef>
                <a:spcPts val="0"/>
              </a:spcBef>
              <a:spcAft>
                <a:spcPts val="0"/>
              </a:spcAft>
              <a:buClr>
                <a:schemeClr val="lt1"/>
              </a:buClr>
              <a:buSzPts val="3000"/>
              <a:buNone/>
              <a:defRPr sz="3001">
                <a:solidFill>
                  <a:schemeClr val="lt1"/>
                </a:solidFill>
              </a:defRPr>
            </a:lvl7pPr>
            <a:lvl8pPr lvl="7" algn="l">
              <a:lnSpc>
                <a:spcPct val="100000"/>
              </a:lnSpc>
              <a:spcBef>
                <a:spcPts val="0"/>
              </a:spcBef>
              <a:spcAft>
                <a:spcPts val="0"/>
              </a:spcAft>
              <a:buClr>
                <a:schemeClr val="lt1"/>
              </a:buClr>
              <a:buSzPts val="3000"/>
              <a:buNone/>
              <a:defRPr sz="3001">
                <a:solidFill>
                  <a:schemeClr val="lt1"/>
                </a:solidFill>
              </a:defRPr>
            </a:lvl8pPr>
            <a:lvl9pPr lvl="8" algn="l">
              <a:lnSpc>
                <a:spcPct val="100000"/>
              </a:lnSpc>
              <a:spcBef>
                <a:spcPts val="0"/>
              </a:spcBef>
              <a:spcAft>
                <a:spcPts val="0"/>
              </a:spcAft>
              <a:buClr>
                <a:schemeClr val="lt1"/>
              </a:buClr>
              <a:buSzPts val="3000"/>
              <a:buNone/>
              <a:defRPr sz="3001">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1_Quote 2">
    <p:bg>
      <p:bgPr>
        <a:solidFill>
          <a:srgbClr val="FFB600"/>
        </a:solidFill>
      </p:bgPr>
    </p:bg>
    <p:spTree>
      <p:nvGrpSpPr>
        <p:cNvPr id="56" name="Shape 56"/>
        <p:cNvGrpSpPr/>
        <p:nvPr/>
      </p:nvGrpSpPr>
      <p:grpSpPr>
        <a:xfrm>
          <a:off x="0" y="0"/>
          <a:ext cx="0" cy="0"/>
          <a:chOff x="0" y="0"/>
          <a:chExt cx="0" cy="0"/>
        </a:xfrm>
      </p:grpSpPr>
      <p:sp>
        <p:nvSpPr>
          <p:cNvPr id="57" name="Google Shape;57;p40"/>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58" name="Google Shape;58;p40"/>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59" name="Google Shape;59;p40"/>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ro-RO" sz="12000" u="none" cap="none" strike="noStrike">
                <a:solidFill>
                  <a:srgbClr val="981C22"/>
                </a:solidFill>
                <a:latin typeface="Raleway"/>
                <a:ea typeface="Raleway"/>
                <a:cs typeface="Raleway"/>
                <a:sym typeface="Raleway"/>
              </a:rPr>
              <a:t>“</a:t>
            </a:r>
            <a:endParaRPr b="1" i="0" sz="12000" u="none" cap="none" strike="noStrike">
              <a:solidFill>
                <a:srgbClr val="981C22"/>
              </a:solidFill>
              <a:latin typeface="Raleway"/>
              <a:ea typeface="Raleway"/>
              <a:cs typeface="Raleway"/>
              <a:sym typeface="Raleway"/>
            </a:endParaRPr>
          </a:p>
        </p:txBody>
      </p:sp>
      <p:sp>
        <p:nvSpPr>
          <p:cNvPr id="60" name="Google Shape;60;p40"/>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3" name="Shape 13"/>
        <p:cNvGrpSpPr/>
        <p:nvPr/>
      </p:nvGrpSpPr>
      <p:grpSpPr>
        <a:xfrm>
          <a:off x="0" y="0"/>
          <a:ext cx="0" cy="0"/>
          <a:chOff x="0" y="0"/>
          <a:chExt cx="0" cy="0"/>
        </a:xfrm>
      </p:grpSpPr>
      <p:sp>
        <p:nvSpPr>
          <p:cNvPr id="14" name="Google Shape;14;p32"/>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15" name="Google Shape;15;p32"/>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6" name="Google Shape;16;p32"/>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Clr>
                <a:srgbClr val="FFB600"/>
              </a:buClr>
              <a:buSzPts val="1800"/>
              <a:buChar char="●"/>
              <a:defRPr/>
            </a:lvl1pPr>
            <a:lvl2pPr indent="-342900" lvl="1" marL="914400" algn="l">
              <a:lnSpc>
                <a:spcPct val="100000"/>
              </a:lnSpc>
              <a:spcBef>
                <a:spcPts val="0"/>
              </a:spcBef>
              <a:spcAft>
                <a:spcPts val="0"/>
              </a:spcAft>
              <a:buClr>
                <a:srgbClr val="FFB600"/>
              </a:buClr>
              <a:buSzPts val="1800"/>
              <a:buChar char="○"/>
              <a:defRPr/>
            </a:lvl2pPr>
            <a:lvl3pPr indent="-342900" lvl="2" marL="1371600" algn="l">
              <a:lnSpc>
                <a:spcPct val="100000"/>
              </a:lnSpc>
              <a:spcBef>
                <a:spcPts val="0"/>
              </a:spcBef>
              <a:spcAft>
                <a:spcPts val="0"/>
              </a:spcAft>
              <a:buClr>
                <a:srgbClr val="FFB600"/>
              </a:buClr>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17" name="Google Shape;17;p32"/>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rgbClr val="FFB600"/>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8" name="Shape 18"/>
        <p:cNvGrpSpPr/>
        <p:nvPr/>
      </p:nvGrpSpPr>
      <p:grpSpPr>
        <a:xfrm>
          <a:off x="0" y="0"/>
          <a:ext cx="0" cy="0"/>
          <a:chOff x="0" y="0"/>
          <a:chExt cx="0" cy="0"/>
        </a:xfrm>
      </p:grpSpPr>
      <p:sp>
        <p:nvSpPr>
          <p:cNvPr id="19" name="Google Shape;19;p36"/>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0" name="Google Shape;20;p36"/>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1" name="Google Shape;21;p36"/>
          <p:cNvSpPr txBox="1"/>
          <p:nvPr>
            <p:ph idx="1" type="body"/>
          </p:nvPr>
        </p:nvSpPr>
        <p:spPr>
          <a:xfrm>
            <a:off x="922001"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2" name="Google Shape;22;p36"/>
          <p:cNvSpPr txBox="1"/>
          <p:nvPr>
            <p:ph idx="2" type="body"/>
          </p:nvPr>
        </p:nvSpPr>
        <p:spPr>
          <a:xfrm>
            <a:off x="3373779"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3" name="Google Shape;23;p36"/>
          <p:cNvSpPr txBox="1"/>
          <p:nvPr>
            <p:ph idx="3" type="body"/>
          </p:nvPr>
        </p:nvSpPr>
        <p:spPr>
          <a:xfrm>
            <a:off x="5825558"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1"/>
              </a:spcBef>
              <a:spcAft>
                <a:spcPts val="0"/>
              </a:spcAft>
              <a:buSzPts val="1400"/>
              <a:buChar char="●"/>
              <a:defRPr sz="1401"/>
            </a:lvl1pPr>
            <a:lvl2pPr indent="-317500" lvl="1" marL="914400" algn="l">
              <a:lnSpc>
                <a:spcPct val="100000"/>
              </a:lnSpc>
              <a:spcBef>
                <a:spcPts val="0"/>
              </a:spcBef>
              <a:spcAft>
                <a:spcPts val="0"/>
              </a:spcAft>
              <a:buSzPts val="1400"/>
              <a:buChar char="○"/>
              <a:defRPr sz="1401"/>
            </a:lvl2pPr>
            <a:lvl3pPr indent="-317500" lvl="2" marL="1371600" algn="l">
              <a:lnSpc>
                <a:spcPct val="100000"/>
              </a:lnSpc>
              <a:spcBef>
                <a:spcPts val="0"/>
              </a:spcBef>
              <a:spcAft>
                <a:spcPts val="0"/>
              </a:spcAft>
              <a:buSzPts val="1400"/>
              <a:buChar char="■"/>
              <a:defRPr sz="1401"/>
            </a:lvl3pPr>
            <a:lvl4pPr indent="-317500" lvl="3" marL="1828800" algn="l">
              <a:lnSpc>
                <a:spcPct val="100000"/>
              </a:lnSpc>
              <a:spcBef>
                <a:spcPts val="0"/>
              </a:spcBef>
              <a:spcAft>
                <a:spcPts val="0"/>
              </a:spcAft>
              <a:buSzPts val="1400"/>
              <a:buChar char="●"/>
              <a:defRPr sz="1401"/>
            </a:lvl4pPr>
            <a:lvl5pPr indent="-317500" lvl="4" marL="2286000" algn="l">
              <a:lnSpc>
                <a:spcPct val="100000"/>
              </a:lnSpc>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4" name="Google Shape;24;p36"/>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25" name="Shape 25"/>
        <p:cNvGrpSpPr/>
        <p:nvPr/>
      </p:nvGrpSpPr>
      <p:grpSpPr>
        <a:xfrm>
          <a:off x="0" y="0"/>
          <a:ext cx="0" cy="0"/>
          <a:chOff x="0" y="0"/>
          <a:chExt cx="0" cy="0"/>
        </a:xfrm>
      </p:grpSpPr>
      <p:sp>
        <p:nvSpPr>
          <p:cNvPr id="26" name="Google Shape;26;p37"/>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l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27" name="Google Shape;27;p37"/>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8" name="Shape 28"/>
        <p:cNvGrpSpPr/>
        <p:nvPr/>
      </p:nvGrpSpPr>
      <p:grpSpPr>
        <a:xfrm>
          <a:off x="0" y="0"/>
          <a:ext cx="0" cy="0"/>
          <a:chOff x="0" y="0"/>
          <a:chExt cx="0" cy="0"/>
        </a:xfrm>
      </p:grpSpPr>
      <p:sp>
        <p:nvSpPr>
          <p:cNvPr id="29" name="Google Shape;29;p38"/>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0A8C6D"/>
          </a:solid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0" name="Google Shape;30;p38"/>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1" name="Google Shape;31;p38"/>
          <p:cNvSpPr txBox="1"/>
          <p:nvPr>
            <p:ph idx="1" type="body"/>
          </p:nvPr>
        </p:nvSpPr>
        <p:spPr>
          <a:xfrm>
            <a:off x="922000"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32" name="Google Shape;32;p38"/>
          <p:cNvSpPr txBox="1"/>
          <p:nvPr>
            <p:ph idx="2" type="body"/>
          </p:nvPr>
        </p:nvSpPr>
        <p:spPr>
          <a:xfrm>
            <a:off x="4678688"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1"/>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41"/>
          <p:cNvSpPr/>
          <p:nvPr/>
        </p:nvSpPr>
        <p:spPr>
          <a:xfrm>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0A8C6D"/>
          </a:solid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5" name="Google Shape;35;p41"/>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6" name="Google Shape;36;p41"/>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1_Quote">
    <p:bg>
      <p:bgPr>
        <a:solidFill>
          <a:schemeClr val="lt1"/>
        </a:solidFill>
      </p:bgPr>
    </p:bg>
    <p:spTree>
      <p:nvGrpSpPr>
        <p:cNvPr id="37" name="Shape 37"/>
        <p:cNvGrpSpPr/>
        <p:nvPr/>
      </p:nvGrpSpPr>
      <p:grpSpPr>
        <a:xfrm>
          <a:off x="0" y="0"/>
          <a:ext cx="0" cy="0"/>
          <a:chOff x="0" y="0"/>
          <a:chExt cx="0" cy="0"/>
        </a:xfrm>
      </p:grpSpPr>
      <p:sp>
        <p:nvSpPr>
          <p:cNvPr id="38" name="Google Shape;38;p34"/>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39" name="Google Shape;39;p34"/>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40" name="Google Shape;40;p34"/>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ro-RO" sz="12000" u="none" cap="none" strike="noStrike">
                <a:solidFill>
                  <a:srgbClr val="0A8C6D"/>
                </a:solidFill>
                <a:latin typeface="Raleway"/>
                <a:ea typeface="Raleway"/>
                <a:cs typeface="Raleway"/>
                <a:sym typeface="Raleway"/>
              </a:rPr>
              <a:t>“</a:t>
            </a:r>
            <a:endParaRPr b="1" i="0" sz="12000" u="none" cap="none" strike="noStrike">
              <a:solidFill>
                <a:srgbClr val="0A8C6D"/>
              </a:solidFill>
              <a:latin typeface="Raleway"/>
              <a:ea typeface="Raleway"/>
              <a:cs typeface="Raleway"/>
              <a:sym typeface="Raleway"/>
            </a:endParaRPr>
          </a:p>
        </p:txBody>
      </p:sp>
      <p:sp>
        <p:nvSpPr>
          <p:cNvPr id="41" name="Google Shape;41;p34"/>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1_Quote 2">
    <p:bg>
      <p:bgPr>
        <a:solidFill>
          <a:srgbClr val="FFB600"/>
        </a:solidFill>
      </p:bgPr>
    </p:bg>
    <p:spTree>
      <p:nvGrpSpPr>
        <p:cNvPr id="42" name="Shape 42"/>
        <p:cNvGrpSpPr/>
        <p:nvPr/>
      </p:nvGrpSpPr>
      <p:grpSpPr>
        <a:xfrm>
          <a:off x="0" y="0"/>
          <a:ext cx="0" cy="0"/>
          <a:chOff x="0" y="0"/>
          <a:chExt cx="0" cy="0"/>
        </a:xfrm>
      </p:grpSpPr>
      <p:sp>
        <p:nvSpPr>
          <p:cNvPr id="43" name="Google Shape;43;p39"/>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44" name="Google Shape;44;p39"/>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45" name="Google Shape;45;p39"/>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ro-RO" sz="12000" u="none" cap="none" strike="noStrike">
                <a:solidFill>
                  <a:srgbClr val="981C22"/>
                </a:solidFill>
                <a:latin typeface="Raleway"/>
                <a:ea typeface="Raleway"/>
                <a:cs typeface="Raleway"/>
                <a:sym typeface="Raleway"/>
              </a:rPr>
              <a:t>“</a:t>
            </a:r>
            <a:endParaRPr b="1" i="0" sz="12000" u="none" cap="none" strike="noStrike">
              <a:solidFill>
                <a:srgbClr val="981C22"/>
              </a:solidFill>
              <a:latin typeface="Raleway"/>
              <a:ea typeface="Raleway"/>
              <a:cs typeface="Raleway"/>
              <a:sym typeface="Raleway"/>
            </a:endParaRPr>
          </a:p>
        </p:txBody>
      </p:sp>
      <p:sp>
        <p:nvSpPr>
          <p:cNvPr id="46" name="Google Shape;46;p39"/>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1_Quote">
    <p:bg>
      <p:bgPr>
        <a:solidFill>
          <a:schemeClr val="lt1"/>
        </a:solidFill>
      </p:bgPr>
    </p:bg>
    <p:spTree>
      <p:nvGrpSpPr>
        <p:cNvPr id="51" name="Shape 51"/>
        <p:cNvGrpSpPr/>
        <p:nvPr/>
      </p:nvGrpSpPr>
      <p:grpSpPr>
        <a:xfrm>
          <a:off x="0" y="0"/>
          <a:ext cx="0" cy="0"/>
          <a:chOff x="0" y="0"/>
          <a:chExt cx="0" cy="0"/>
        </a:xfrm>
      </p:grpSpPr>
      <p:sp>
        <p:nvSpPr>
          <p:cNvPr id="52" name="Google Shape;52;p35"/>
          <p:cNvSpPr/>
          <p:nvPr/>
        </p:nvSpPr>
        <p:spPr>
          <a:xfrm flipH="1">
            <a:off x="390737" y="379877"/>
            <a:ext cx="8362530"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Arial"/>
              <a:ea typeface="Arial"/>
              <a:cs typeface="Arial"/>
              <a:sym typeface="Arial"/>
            </a:endParaRPr>
          </a:p>
        </p:txBody>
      </p:sp>
      <p:sp>
        <p:nvSpPr>
          <p:cNvPr id="53" name="Google Shape;53;p35"/>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601"/>
              </a:spcBef>
              <a:spcAft>
                <a:spcPts val="0"/>
              </a:spcAft>
              <a:buClr>
                <a:schemeClr val="dk1"/>
              </a:buClr>
              <a:buSzPts val="3000"/>
              <a:buFont typeface="Raleway Thin"/>
              <a:buNone/>
              <a:defRPr i="1" sz="2400">
                <a:solidFill>
                  <a:schemeClr val="dk1"/>
                </a:solidFill>
              </a:defRPr>
            </a:lvl1pPr>
            <a:lvl2pPr indent="-419100" lvl="1" marL="914400" algn="ctr">
              <a:lnSpc>
                <a:spcPct val="100000"/>
              </a:lnSpc>
              <a:spcBef>
                <a:spcPts val="0"/>
              </a:spcBef>
              <a:spcAft>
                <a:spcPts val="0"/>
              </a:spcAft>
              <a:buClr>
                <a:schemeClr val="dk1"/>
              </a:buClr>
              <a:buSzPts val="3000"/>
              <a:buChar char="○"/>
              <a:defRPr i="1" sz="3001">
                <a:solidFill>
                  <a:schemeClr val="dk1"/>
                </a:solidFill>
              </a:defRPr>
            </a:lvl2pPr>
            <a:lvl3pPr indent="-419100" lvl="2" marL="1371600" algn="ctr">
              <a:lnSpc>
                <a:spcPct val="100000"/>
              </a:lnSpc>
              <a:spcBef>
                <a:spcPts val="0"/>
              </a:spcBef>
              <a:spcAft>
                <a:spcPts val="0"/>
              </a:spcAft>
              <a:buClr>
                <a:schemeClr val="dk1"/>
              </a:buClr>
              <a:buSzPts val="3000"/>
              <a:buChar char="■"/>
              <a:defRPr i="1" sz="3001">
                <a:solidFill>
                  <a:schemeClr val="dk1"/>
                </a:solidFill>
              </a:defRPr>
            </a:lvl3pPr>
            <a:lvl4pPr indent="-419100" lvl="3" marL="1828800" algn="ctr">
              <a:lnSpc>
                <a:spcPct val="100000"/>
              </a:lnSpc>
              <a:spcBef>
                <a:spcPts val="0"/>
              </a:spcBef>
              <a:spcAft>
                <a:spcPts val="0"/>
              </a:spcAft>
              <a:buClr>
                <a:schemeClr val="dk1"/>
              </a:buClr>
              <a:buSzPts val="3000"/>
              <a:buChar char="●"/>
              <a:defRPr i="1" sz="3001">
                <a:solidFill>
                  <a:schemeClr val="dk1"/>
                </a:solidFill>
              </a:defRPr>
            </a:lvl4pPr>
            <a:lvl5pPr indent="-419100" lvl="4" marL="2286000" algn="ctr">
              <a:lnSpc>
                <a:spcPct val="100000"/>
              </a:lnSpc>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54" name="Google Shape;54;p35"/>
          <p:cNvSpPr txBox="1"/>
          <p:nvPr/>
        </p:nvSpPr>
        <p:spPr>
          <a:xfrm>
            <a:off x="205551"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ro-RO" sz="12000" u="none" cap="none" strike="noStrike">
                <a:solidFill>
                  <a:srgbClr val="0A8C6D"/>
                </a:solidFill>
                <a:latin typeface="Raleway"/>
                <a:ea typeface="Raleway"/>
                <a:cs typeface="Raleway"/>
                <a:sym typeface="Raleway"/>
              </a:rPr>
              <a:t>“</a:t>
            </a:r>
            <a:endParaRPr b="1" i="0" sz="12000" u="none" cap="none" strike="noStrike">
              <a:solidFill>
                <a:srgbClr val="0A8C6D"/>
              </a:solidFill>
              <a:latin typeface="Raleway"/>
              <a:ea typeface="Raleway"/>
              <a:cs typeface="Raleway"/>
              <a:sym typeface="Raleway"/>
            </a:endParaRPr>
          </a:p>
        </p:txBody>
      </p:sp>
      <p:sp>
        <p:nvSpPr>
          <p:cNvPr id="55" name="Google Shape;55;p35"/>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1pPr>
            <a:lvl2pPr indent="0" lvl="1"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2pPr>
            <a:lvl3pPr indent="0" lvl="2"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3pPr>
            <a:lvl4pPr indent="0" lvl="3"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4pPr>
            <a:lvl5pPr indent="0" lvl="4"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5pPr>
            <a:lvl6pPr indent="0" lvl="5"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6pPr>
            <a:lvl7pPr indent="0" lvl="6"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7pPr>
            <a:lvl8pPr indent="0" lvl="7"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8pPr>
            <a:lvl9pPr indent="0" lvl="8" marL="0" algn="ctr">
              <a:lnSpc>
                <a:spcPct val="100000"/>
              </a:lnSpc>
              <a:spcBef>
                <a:spcPts val="0"/>
              </a:spcBef>
              <a:spcAft>
                <a:spcPts val="0"/>
              </a:spcAft>
              <a:buSzPts val="1300"/>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ro-R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30"/>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1pPr>
            <a:lvl2pPr lvl="1"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2pPr>
            <a:lvl3pPr lvl="2"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3pPr>
            <a:lvl4pPr lvl="3"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4pPr>
            <a:lvl5pPr lvl="4"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5pPr>
            <a:lvl6pPr lvl="5"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6pPr>
            <a:lvl7pPr lvl="6"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7pPr>
            <a:lvl8pPr lvl="7"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8pPr>
            <a:lvl9pPr lvl="8"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9pPr>
          </a:lstStyle>
          <a:p/>
        </p:txBody>
      </p:sp>
      <p:sp>
        <p:nvSpPr>
          <p:cNvPr id="7" name="Google Shape;7;p30"/>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1pPr>
            <a:lvl2pPr indent="-342900" lvl="1" marL="9144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2pPr>
            <a:lvl3pPr indent="-342900" lvl="2" marL="13716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3pPr>
            <a:lvl4pPr indent="-342900" lvl="3" marL="1828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4pPr>
            <a:lvl5pPr indent="-342900" lvl="4" marL="22860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5pPr>
            <a:lvl6pPr indent="-342900" lvl="5" marL="27432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6pPr>
            <a:lvl7pPr indent="-342900" lvl="6" marL="32004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7pPr>
            <a:lvl8pPr indent="-342900" lvl="7" marL="36576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8pPr>
            <a:lvl9pPr indent="-342900" lvl="8" marL="4114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9pPr>
          </a:lstStyle>
          <a:p/>
        </p:txBody>
      </p:sp>
      <p:sp>
        <p:nvSpPr>
          <p:cNvPr id="8" name="Google Shape;8;p30"/>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ro-RO"/>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47" name="Shape 47"/>
        <p:cNvGrpSpPr/>
        <p:nvPr/>
      </p:nvGrpSpPr>
      <p:grpSpPr>
        <a:xfrm>
          <a:off x="0" y="0"/>
          <a:ext cx="0" cy="0"/>
          <a:chOff x="0" y="0"/>
          <a:chExt cx="0" cy="0"/>
        </a:xfrm>
      </p:grpSpPr>
      <p:sp>
        <p:nvSpPr>
          <p:cNvPr id="48" name="Google Shape;48;p33"/>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1pPr>
            <a:lvl2pPr lvl="1"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2pPr>
            <a:lvl3pPr lvl="2"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3pPr>
            <a:lvl4pPr lvl="3"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4pPr>
            <a:lvl5pPr lvl="4"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5pPr>
            <a:lvl6pPr lvl="5"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6pPr>
            <a:lvl7pPr lvl="6"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7pPr>
            <a:lvl8pPr lvl="7"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8pPr>
            <a:lvl9pPr lvl="8" marR="0" rtl="0" algn="l">
              <a:lnSpc>
                <a:spcPct val="100000"/>
              </a:lnSpc>
              <a:spcBef>
                <a:spcPts val="0"/>
              </a:spcBef>
              <a:spcAft>
                <a:spcPts val="0"/>
              </a:spcAft>
              <a:buClr>
                <a:schemeClr val="dk1"/>
              </a:buClr>
              <a:buSzPts val="5800"/>
              <a:buFont typeface="Raleway Thin"/>
              <a:buNone/>
              <a:defRPr b="0" i="0" sz="5800" u="none" cap="none" strike="noStrike">
                <a:solidFill>
                  <a:schemeClr val="dk1"/>
                </a:solidFill>
                <a:latin typeface="Raleway Thin"/>
                <a:ea typeface="Raleway Thin"/>
                <a:cs typeface="Raleway Thin"/>
                <a:sym typeface="Raleway Thin"/>
              </a:defRPr>
            </a:lvl9pPr>
          </a:lstStyle>
          <a:p/>
        </p:txBody>
      </p:sp>
      <p:sp>
        <p:nvSpPr>
          <p:cNvPr id="49" name="Google Shape;49;p33"/>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1pPr>
            <a:lvl2pPr indent="-342900" lvl="1" marL="9144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2pPr>
            <a:lvl3pPr indent="-342900" lvl="2" marL="1371600" marR="0" rtl="0" algn="l">
              <a:lnSpc>
                <a:spcPct val="100000"/>
              </a:lnSpc>
              <a:spcBef>
                <a:spcPts val="0"/>
              </a:spcBef>
              <a:spcAft>
                <a:spcPts val="0"/>
              </a:spcAft>
              <a:buClr>
                <a:schemeClr val="accent1"/>
              </a:buClr>
              <a:buSzPts val="1800"/>
              <a:buFont typeface="Raleway Thin"/>
              <a:buChar char="■"/>
              <a:defRPr b="0" i="0" sz="1800" u="none" cap="none" strike="noStrike">
                <a:solidFill>
                  <a:schemeClr val="dk2"/>
                </a:solidFill>
                <a:latin typeface="Raleway Thin"/>
                <a:ea typeface="Raleway Thin"/>
                <a:cs typeface="Raleway Thin"/>
                <a:sym typeface="Raleway Thin"/>
              </a:defRPr>
            </a:lvl3pPr>
            <a:lvl4pPr indent="-342900" lvl="3" marL="1828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4pPr>
            <a:lvl5pPr indent="-342900" lvl="4" marL="22860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5pPr>
            <a:lvl6pPr indent="-342900" lvl="5" marL="27432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6pPr>
            <a:lvl7pPr indent="-342900" lvl="6" marL="32004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7pPr>
            <a:lvl8pPr indent="-342900" lvl="7" marL="36576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8pPr>
            <a:lvl9pPr indent="-342900" lvl="8" marL="4114800" marR="0" rtl="0" algn="l">
              <a:lnSpc>
                <a:spcPct val="100000"/>
              </a:lnSpc>
              <a:spcBef>
                <a:spcPts val="0"/>
              </a:spcBef>
              <a:spcAft>
                <a:spcPts val="0"/>
              </a:spcAft>
              <a:buClr>
                <a:schemeClr val="dk2"/>
              </a:buClr>
              <a:buSzPts val="1800"/>
              <a:buFont typeface="Raleway Thin"/>
              <a:buChar char="■"/>
              <a:defRPr b="0" i="0" sz="1800" u="none" cap="none" strike="noStrike">
                <a:solidFill>
                  <a:schemeClr val="dk2"/>
                </a:solidFill>
                <a:latin typeface="Raleway Thin"/>
                <a:ea typeface="Raleway Thin"/>
                <a:cs typeface="Raleway Thin"/>
                <a:sym typeface="Raleway Thin"/>
              </a:defRPr>
            </a:lvl9pPr>
          </a:lstStyle>
          <a:p/>
        </p:txBody>
      </p:sp>
      <p:sp>
        <p:nvSpPr>
          <p:cNvPr id="50" name="Google Shape;50;p33"/>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ro-RO"/>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digitalmarketinginstitute.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contentmarketinginstitute.com/articles/explain-content-marketing-anyon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www.facebook.com/business/learn/courses" TargetMode="External"/><Relationship Id="rId4" Type="http://schemas.openxmlformats.org/officeDocument/2006/relationships/hyperlink" Target="https://brandyourself.com/definitive-guide-to-personal-brandin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7.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64" name="Shape 64"/>
        <p:cNvGrpSpPr/>
        <p:nvPr/>
      </p:nvGrpSpPr>
      <p:grpSpPr>
        <a:xfrm>
          <a:off x="0" y="0"/>
          <a:ext cx="0" cy="0"/>
          <a:chOff x="0" y="0"/>
          <a:chExt cx="0" cy="0"/>
        </a:xfrm>
      </p:grpSpPr>
      <p:sp>
        <p:nvSpPr>
          <p:cNvPr id="65" name="Google Shape;65;p1"/>
          <p:cNvSpPr txBox="1"/>
          <p:nvPr>
            <p:ph type="ctrTitle"/>
          </p:nvPr>
        </p:nvSpPr>
        <p:spPr>
          <a:xfrm>
            <a:off x="685801" y="2726342"/>
            <a:ext cx="8066633"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lang="ro-RO" sz="4000"/>
              <a:t>Program de formare pentru femei</a:t>
            </a:r>
            <a:br>
              <a:rPr lang="ro-RO" sz="4000"/>
            </a:br>
            <a:r>
              <a:rPr b="1" lang="ro-RO" sz="4000">
                <a:solidFill>
                  <a:srgbClr val="981C22"/>
                </a:solidFill>
              </a:rPr>
              <a:t>Mentalitatea digitală</a:t>
            </a:r>
            <a:endParaRPr b="1" sz="4000">
              <a:solidFill>
                <a:srgbClr val="981C22"/>
              </a:solidFill>
            </a:endParaRPr>
          </a:p>
        </p:txBody>
      </p:sp>
      <p:pic>
        <p:nvPicPr>
          <p:cNvPr id="66" name="Google Shape;66;p1"/>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0"/>
          <p:cNvSpPr txBox="1"/>
          <p:nvPr>
            <p:ph type="title"/>
          </p:nvPr>
        </p:nvSpPr>
        <p:spPr>
          <a:xfrm>
            <a:off x="922001" y="484554"/>
            <a:ext cx="6866100" cy="812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ro-RO" sz="1600">
                <a:solidFill>
                  <a:srgbClr val="0A8C6D"/>
                </a:solidFill>
                <a:latin typeface="Raleway Light"/>
                <a:ea typeface="Raleway Light"/>
                <a:cs typeface="Raleway Light"/>
                <a:sym typeface="Raleway Light"/>
              </a:rPr>
              <a:t>Digital versus Tradițional</a:t>
            </a:r>
            <a:br>
              <a:rPr b="1" lang="ro-RO" sz="1400">
                <a:solidFill>
                  <a:schemeClr val="accent1"/>
                </a:solidFill>
                <a:latin typeface="Raleway Light"/>
                <a:ea typeface="Raleway Light"/>
                <a:cs typeface="Raleway Light"/>
                <a:sym typeface="Raleway Light"/>
              </a:rPr>
            </a:br>
            <a:r>
              <a:rPr lang="ro-RO" sz="1200">
                <a:latin typeface="Raleway Light"/>
                <a:ea typeface="Raleway Light"/>
                <a:cs typeface="Raleway Light"/>
                <a:sym typeface="Raleway Light"/>
              </a:rPr>
              <a:t>Obiectivul acestei activități este de a oferi participanților posibilitatea de a cerceta și compara diferențele-cheie dintre marketingul digital și tradițional. </a:t>
            </a:r>
            <a:endParaRPr sz="1200">
              <a:latin typeface="Raleway Light"/>
              <a:ea typeface="Raleway Light"/>
              <a:cs typeface="Raleway Light"/>
              <a:sym typeface="Raleway Light"/>
            </a:endParaRPr>
          </a:p>
        </p:txBody>
      </p:sp>
      <p:sp>
        <p:nvSpPr>
          <p:cNvPr id="130" name="Google Shape;130;p10"/>
          <p:cNvSpPr txBox="1"/>
          <p:nvPr>
            <p:ph idx="1" type="body"/>
          </p:nvPr>
        </p:nvSpPr>
        <p:spPr>
          <a:xfrm>
            <a:off x="921999" y="1468583"/>
            <a:ext cx="5634443" cy="324057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ro-RO" sz="1600">
                <a:solidFill>
                  <a:schemeClr val="lt1"/>
                </a:solidFill>
                <a:highlight>
                  <a:srgbClr val="0A8C6D"/>
                </a:highlight>
                <a:latin typeface="Raleway Light"/>
                <a:ea typeface="Raleway Light"/>
                <a:cs typeface="Raleway Light"/>
                <a:sym typeface="Raleway Light"/>
              </a:rPr>
              <a:t>Pași pentru finalizarea activității</a:t>
            </a:r>
            <a:endParaRPr/>
          </a:p>
          <a:p>
            <a:pPr indent="0" lvl="0" marL="0" rtl="0" algn="l">
              <a:lnSpc>
                <a:spcPct val="100000"/>
              </a:lnSpc>
              <a:spcBef>
                <a:spcPts val="601"/>
              </a:spcBef>
              <a:spcAft>
                <a:spcPts val="0"/>
              </a:spcAft>
              <a:buSzPts val="1800"/>
              <a:buNone/>
            </a:pPr>
            <a:r>
              <a:rPr b="1" lang="ro-RO" sz="1100">
                <a:latin typeface="Raleway Light"/>
                <a:ea typeface="Raleway Light"/>
                <a:cs typeface="Raleway Light"/>
                <a:sym typeface="Raleway Light"/>
              </a:rPr>
              <a:t>Pasul 1: C</a:t>
            </a:r>
            <a:r>
              <a:rPr lang="ro-RO" sz="1100">
                <a:latin typeface="Raleway Light"/>
                <a:ea typeface="Raleway Light"/>
                <a:cs typeface="Raleway Light"/>
                <a:sym typeface="Raleway Light"/>
              </a:rPr>
              <a:t>omparați marketingul digital și marketingul tradițional, prin cercetarea diferitelor aspecte, cum ar fi acoperirea, direcționarea și măsurarea succesului</a:t>
            </a:r>
            <a:endParaRPr/>
          </a:p>
          <a:p>
            <a:pPr indent="0" lvl="0" marL="0" rtl="0" algn="l">
              <a:lnSpc>
                <a:spcPct val="100000"/>
              </a:lnSpc>
              <a:spcBef>
                <a:spcPts val="601"/>
              </a:spcBef>
              <a:spcAft>
                <a:spcPts val="0"/>
              </a:spcAft>
              <a:buSzPts val="1800"/>
              <a:buNone/>
            </a:pPr>
            <a:r>
              <a:rPr b="1" lang="ro-RO" sz="1100">
                <a:latin typeface="Raleway Light"/>
                <a:ea typeface="Raleway Light"/>
                <a:cs typeface="Raleway Light"/>
                <a:sym typeface="Raleway Light"/>
              </a:rPr>
              <a:t>Pasul 2: </a:t>
            </a:r>
            <a:r>
              <a:rPr lang="ro-RO" sz="1100">
                <a:latin typeface="Raleway Light"/>
                <a:ea typeface="Raleway Light"/>
                <a:cs typeface="Raleway Light"/>
                <a:sym typeface="Raleway Light"/>
              </a:rPr>
              <a:t>Creați un grafic sau un tabel de comparație care evidențiază diferențele cheie dintre marketingul digital și cel tradițional. Tabelul sau tabelul ar trebui să includă punctele principale pe care le-ați găsit și orice informații suplimentare pe care le considerați relevante.</a:t>
            </a:r>
            <a:endParaRPr/>
          </a:p>
          <a:p>
            <a:pPr indent="0" lvl="0" marL="0" rtl="0" algn="l">
              <a:lnSpc>
                <a:spcPct val="100000"/>
              </a:lnSpc>
              <a:spcBef>
                <a:spcPts val="601"/>
              </a:spcBef>
              <a:spcAft>
                <a:spcPts val="0"/>
              </a:spcAft>
              <a:buSzPts val="1800"/>
              <a:buNone/>
            </a:pPr>
            <a:r>
              <a:rPr b="1" lang="ro-RO" sz="1100">
                <a:latin typeface="Raleway Light"/>
                <a:ea typeface="Raleway Light"/>
                <a:cs typeface="Raleway Light"/>
                <a:sym typeface="Raleway Light"/>
              </a:rPr>
              <a:t>Pasul 3: </a:t>
            </a:r>
            <a:r>
              <a:rPr lang="ro-RO" sz="1100">
                <a:latin typeface="Raleway Light"/>
                <a:ea typeface="Raleway Light"/>
                <a:cs typeface="Raleway Light"/>
                <a:sym typeface="Raleway Light"/>
              </a:rPr>
              <a:t>Prezentați diagrama sau tabelul de comparație întregii clase și explicați constatările.</a:t>
            </a:r>
            <a:endParaRPr/>
          </a:p>
          <a:p>
            <a:pPr indent="0" lvl="0" marL="0" rtl="0" algn="l">
              <a:lnSpc>
                <a:spcPct val="100000"/>
              </a:lnSpc>
              <a:spcBef>
                <a:spcPts val="601"/>
              </a:spcBef>
              <a:spcAft>
                <a:spcPts val="0"/>
              </a:spcAft>
              <a:buSzPts val="1800"/>
              <a:buNone/>
            </a:pPr>
            <a:r>
              <a:t/>
            </a:r>
            <a:endParaRPr b="1" sz="1100">
              <a:solidFill>
                <a:schemeClr val="lt1"/>
              </a:solidFill>
              <a:highlight>
                <a:srgbClr val="0A8C6D"/>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rPr b="1" lang="ro-RO" sz="1600">
                <a:solidFill>
                  <a:schemeClr val="lt1"/>
                </a:solidFill>
                <a:highlight>
                  <a:srgbClr val="0A8C6D"/>
                </a:highlight>
                <a:latin typeface="Raleway Light"/>
                <a:ea typeface="Raleway Light"/>
                <a:cs typeface="Raleway Light"/>
                <a:sym typeface="Raleway Light"/>
              </a:rPr>
              <a:t>TIMP: 20 de minute</a:t>
            </a:r>
            <a:endParaRPr b="1" sz="1200">
              <a:solidFill>
                <a:srgbClr val="FFB600"/>
              </a:solidFill>
            </a:endParaRPr>
          </a:p>
        </p:txBody>
      </p:sp>
      <p:grpSp>
        <p:nvGrpSpPr>
          <p:cNvPr id="131" name="Google Shape;131;p10"/>
          <p:cNvGrpSpPr/>
          <p:nvPr/>
        </p:nvGrpSpPr>
        <p:grpSpPr>
          <a:xfrm>
            <a:off x="7964732" y="329097"/>
            <a:ext cx="977040" cy="722852"/>
            <a:chOff x="5255200" y="3006475"/>
            <a:chExt cx="511700" cy="378575"/>
          </a:xfrm>
        </p:grpSpPr>
        <p:sp>
          <p:nvSpPr>
            <p:cNvPr id="132" name="Google Shape;132;p10"/>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33" name="Google Shape;133;p10"/>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1"/>
          <p:cNvSpPr txBox="1"/>
          <p:nvPr>
            <p:ph type="title"/>
          </p:nvPr>
        </p:nvSpPr>
        <p:spPr>
          <a:xfrm>
            <a:off x="922001" y="891776"/>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ro-RO" sz="1600">
                <a:solidFill>
                  <a:srgbClr val="0A8C6D"/>
                </a:solidFill>
                <a:latin typeface="Raleway Light"/>
                <a:ea typeface="Raleway Light"/>
                <a:cs typeface="Raleway Light"/>
                <a:sym typeface="Raleway Light"/>
              </a:rPr>
              <a:t>Stabilirea obiectivelor online</a:t>
            </a:r>
            <a:endParaRPr b="1" sz="1200">
              <a:solidFill>
                <a:srgbClr val="0A8C6D"/>
              </a:solidFill>
              <a:latin typeface="Raleway Light"/>
              <a:ea typeface="Raleway Light"/>
              <a:cs typeface="Raleway Light"/>
              <a:sym typeface="Raleway Light"/>
            </a:endParaRPr>
          </a:p>
        </p:txBody>
      </p:sp>
      <p:sp>
        <p:nvSpPr>
          <p:cNvPr id="139" name="Google Shape;139;p11"/>
          <p:cNvSpPr txBox="1"/>
          <p:nvPr>
            <p:ph idx="1" type="body"/>
          </p:nvPr>
        </p:nvSpPr>
        <p:spPr>
          <a:xfrm>
            <a:off x="922000"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ro-RO" sz="1600">
                <a:solidFill>
                  <a:schemeClr val="lt1"/>
                </a:solidFill>
                <a:highlight>
                  <a:srgbClr val="0A8C6D"/>
                </a:highlight>
                <a:latin typeface="Raleway Light"/>
                <a:ea typeface="Raleway Light"/>
                <a:cs typeface="Raleway Light"/>
                <a:sym typeface="Raleway Light"/>
              </a:rPr>
              <a:t>Reflecţie</a:t>
            </a:r>
            <a:endParaRPr/>
          </a:p>
          <a:p>
            <a:pPr indent="-171450" lvl="0" marL="171450" rtl="0" algn="l">
              <a:lnSpc>
                <a:spcPct val="100000"/>
              </a:lnSpc>
              <a:spcBef>
                <a:spcPts val="601"/>
              </a:spcBef>
              <a:spcAft>
                <a:spcPts val="0"/>
              </a:spcAft>
              <a:buClr>
                <a:srgbClr val="0A8C6D"/>
              </a:buClr>
              <a:buSzPts val="1100"/>
              <a:buFont typeface="Noto Sans Symbols"/>
              <a:buChar char="▪"/>
            </a:pPr>
            <a:r>
              <a:rPr lang="ro-RO" sz="1100">
                <a:solidFill>
                  <a:schemeClr val="dk1"/>
                </a:solidFill>
                <a:latin typeface="Raleway Light"/>
                <a:ea typeface="Raleway Light"/>
                <a:cs typeface="Raleway Light"/>
                <a:sym typeface="Raleway Light"/>
              </a:rPr>
              <a:t>De ce este important să fii online?</a:t>
            </a:r>
            <a:endParaRPr/>
          </a:p>
          <a:p>
            <a:pPr indent="-171450" lvl="0" marL="171450" rtl="0" algn="l">
              <a:lnSpc>
                <a:spcPct val="100000"/>
              </a:lnSpc>
              <a:spcBef>
                <a:spcPts val="601"/>
              </a:spcBef>
              <a:spcAft>
                <a:spcPts val="0"/>
              </a:spcAft>
              <a:buClr>
                <a:srgbClr val="0A8C6D"/>
              </a:buClr>
              <a:buSzPts val="1100"/>
              <a:buFont typeface="Noto Sans Symbols"/>
              <a:buChar char="▪"/>
            </a:pPr>
            <a:r>
              <a:rPr lang="ro-RO" sz="1100">
                <a:solidFill>
                  <a:schemeClr val="dk1"/>
                </a:solidFill>
                <a:latin typeface="Raleway Light"/>
                <a:ea typeface="Raleway Light"/>
                <a:cs typeface="Raleway Light"/>
                <a:sym typeface="Raleway Light"/>
              </a:rPr>
              <a:t>Cui vreau să mă adresez?</a:t>
            </a:r>
            <a:endParaRPr/>
          </a:p>
          <a:p>
            <a:pPr indent="-171450" lvl="0" marL="171450" rtl="0" algn="l">
              <a:lnSpc>
                <a:spcPct val="100000"/>
              </a:lnSpc>
              <a:spcBef>
                <a:spcPts val="601"/>
              </a:spcBef>
              <a:spcAft>
                <a:spcPts val="0"/>
              </a:spcAft>
              <a:buClr>
                <a:srgbClr val="0A8C6D"/>
              </a:buClr>
              <a:buSzPts val="1100"/>
              <a:buFont typeface="Noto Sans Symbols"/>
              <a:buChar char="▪"/>
            </a:pPr>
            <a:r>
              <a:rPr lang="ro-RO" sz="1100">
                <a:solidFill>
                  <a:schemeClr val="dk1"/>
                </a:solidFill>
                <a:latin typeface="Raleway Light"/>
                <a:ea typeface="Raleway Light"/>
                <a:cs typeface="Raleway Light"/>
                <a:sym typeface="Raleway Light"/>
              </a:rPr>
              <a:t>Ce am să le spun?</a:t>
            </a:r>
            <a:endParaRPr/>
          </a:p>
          <a:p>
            <a:pPr indent="-171450" lvl="0" marL="171450" rtl="0" algn="l">
              <a:lnSpc>
                <a:spcPct val="100000"/>
              </a:lnSpc>
              <a:spcBef>
                <a:spcPts val="601"/>
              </a:spcBef>
              <a:spcAft>
                <a:spcPts val="0"/>
              </a:spcAft>
              <a:buClr>
                <a:srgbClr val="0A8C6D"/>
              </a:buClr>
              <a:buSzPts val="1100"/>
              <a:buFont typeface="Noto Sans Symbols"/>
              <a:buChar char="▪"/>
            </a:pPr>
            <a:r>
              <a:rPr lang="ro-RO" sz="1100">
                <a:solidFill>
                  <a:schemeClr val="dk1"/>
                </a:solidFill>
                <a:latin typeface="Raleway Light"/>
                <a:ea typeface="Raleway Light"/>
                <a:cs typeface="Raleway Light"/>
                <a:sym typeface="Raleway Light"/>
              </a:rPr>
              <a:t>Ce vreau să recuperez din acest efort?</a:t>
            </a:r>
            <a:endParaRPr/>
          </a:p>
          <a:p>
            <a:pPr indent="-171450" lvl="0" marL="171450" rtl="0" algn="l">
              <a:lnSpc>
                <a:spcPct val="100000"/>
              </a:lnSpc>
              <a:spcBef>
                <a:spcPts val="601"/>
              </a:spcBef>
              <a:spcAft>
                <a:spcPts val="0"/>
              </a:spcAft>
              <a:buClr>
                <a:srgbClr val="0A8C6D"/>
              </a:buClr>
              <a:buSzPts val="1100"/>
              <a:buFont typeface="Noto Sans Symbols"/>
              <a:buChar char="▪"/>
            </a:pPr>
            <a:r>
              <a:rPr lang="ro-RO" sz="1100">
                <a:solidFill>
                  <a:schemeClr val="dk1"/>
                </a:solidFill>
                <a:latin typeface="Raleway Light"/>
                <a:ea typeface="Raleway Light"/>
                <a:cs typeface="Raleway Light"/>
                <a:sym typeface="Raleway Light"/>
              </a:rPr>
              <a:t>Ce rezultate vreau să am după 3 - 6 - 12 luni?</a:t>
            </a:r>
            <a:endParaRPr sz="1100">
              <a:solidFill>
                <a:schemeClr val="dk1"/>
              </a:solidFill>
              <a:latin typeface="Raleway Light"/>
              <a:ea typeface="Raleway Light"/>
              <a:cs typeface="Raleway Light"/>
              <a:sym typeface="Raleway Light"/>
            </a:endParaRPr>
          </a:p>
        </p:txBody>
      </p:sp>
      <p:sp>
        <p:nvSpPr>
          <p:cNvPr id="140" name="Google Shape;140;p11"/>
          <p:cNvSpPr txBox="1"/>
          <p:nvPr>
            <p:ph idx="2" type="body"/>
          </p:nvPr>
        </p:nvSpPr>
        <p:spPr>
          <a:xfrm>
            <a:off x="4678688" y="1539240"/>
            <a:ext cx="3543300" cy="3169920"/>
          </a:xfrm>
          <a:prstGeom prst="rect">
            <a:avLst/>
          </a:prstGeom>
          <a:noFill/>
          <a:ln>
            <a:noFill/>
          </a:ln>
        </p:spPr>
        <p:txBody>
          <a:bodyPr anchorCtr="0" anchor="t" bIns="91425" lIns="91425" spcFirstLastPara="1" rIns="91425" wrap="square" tIns="91425">
            <a:noAutofit/>
          </a:bodyPr>
          <a:lstStyle/>
          <a:p>
            <a:pPr indent="0" lvl="0" marL="139702" rtl="0" algn="l">
              <a:lnSpc>
                <a:spcPct val="100000"/>
              </a:lnSpc>
              <a:spcBef>
                <a:spcPts val="601"/>
              </a:spcBef>
              <a:spcAft>
                <a:spcPts val="0"/>
              </a:spcAft>
              <a:buSzPts val="1800"/>
              <a:buNone/>
            </a:pPr>
            <a:r>
              <a:rPr b="1" lang="ro-RO" sz="1600">
                <a:solidFill>
                  <a:schemeClr val="lt1"/>
                </a:solidFill>
                <a:highlight>
                  <a:srgbClr val="0A8C6D"/>
                </a:highlight>
                <a:latin typeface="Raleway Light"/>
                <a:ea typeface="Raleway Light"/>
                <a:cs typeface="Raleway Light"/>
                <a:sym typeface="Raleway Light"/>
              </a:rPr>
              <a:t>Acțiune</a:t>
            </a:r>
            <a:endParaRPr/>
          </a:p>
          <a:p>
            <a:pPr indent="-171450" lvl="0" marL="171450" rtl="0" algn="l">
              <a:lnSpc>
                <a:spcPct val="100000"/>
              </a:lnSpc>
              <a:spcBef>
                <a:spcPts val="601"/>
              </a:spcBef>
              <a:spcAft>
                <a:spcPts val="0"/>
              </a:spcAft>
              <a:buClr>
                <a:srgbClr val="0A8C6D"/>
              </a:buClr>
              <a:buSzPts val="1100"/>
              <a:buFont typeface="Noto Sans Symbols"/>
              <a:buChar char="▪"/>
            </a:pPr>
            <a:r>
              <a:rPr lang="ro-RO" sz="1100">
                <a:solidFill>
                  <a:schemeClr val="dk1"/>
                </a:solidFill>
                <a:latin typeface="Raleway Light"/>
                <a:ea typeface="Raleway Light"/>
                <a:cs typeface="Raleway Light"/>
                <a:sym typeface="Raleway Light"/>
              </a:rPr>
              <a:t>Caută ce fac concurenții tăi și ce canale folosesc aceștia.</a:t>
            </a:r>
            <a:endParaRPr/>
          </a:p>
          <a:p>
            <a:pPr indent="-171450" lvl="0" marL="171450" rtl="0" algn="l">
              <a:lnSpc>
                <a:spcPct val="100000"/>
              </a:lnSpc>
              <a:spcBef>
                <a:spcPts val="601"/>
              </a:spcBef>
              <a:spcAft>
                <a:spcPts val="0"/>
              </a:spcAft>
              <a:buClr>
                <a:srgbClr val="0A8C6D"/>
              </a:buClr>
              <a:buSzPts val="1100"/>
              <a:buFont typeface="Noto Sans Symbols"/>
              <a:buChar char="▪"/>
            </a:pPr>
            <a:r>
              <a:rPr lang="ro-RO" sz="1100">
                <a:solidFill>
                  <a:schemeClr val="dk1"/>
                </a:solidFill>
                <a:latin typeface="Raleway Light"/>
                <a:ea typeface="Raleway Light"/>
                <a:cs typeface="Raleway Light"/>
                <a:sym typeface="Raleway Light"/>
              </a:rPr>
              <a:t>Alegeți canalele media digitale adecvate și creați primul conținut pentru a ajunge la clienții dvs..</a:t>
            </a:r>
            <a:endParaRPr sz="1100">
              <a:solidFill>
                <a:schemeClr val="dk1"/>
              </a:solidFill>
              <a:latin typeface="Raleway Light"/>
              <a:ea typeface="Raleway Light"/>
              <a:cs typeface="Raleway Light"/>
              <a:sym typeface="Raleway Light"/>
            </a:endParaRPr>
          </a:p>
        </p:txBody>
      </p:sp>
      <p:grpSp>
        <p:nvGrpSpPr>
          <p:cNvPr id="141" name="Google Shape;141;p11"/>
          <p:cNvGrpSpPr/>
          <p:nvPr/>
        </p:nvGrpSpPr>
        <p:grpSpPr>
          <a:xfrm>
            <a:off x="7964732" y="329097"/>
            <a:ext cx="977040" cy="722852"/>
            <a:chOff x="5255200" y="3006475"/>
            <a:chExt cx="511700" cy="378575"/>
          </a:xfrm>
        </p:grpSpPr>
        <p:sp>
          <p:nvSpPr>
            <p:cNvPr id="142" name="Google Shape;142;p11"/>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43" name="Google Shape;143;p11"/>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2"/>
          <p:cNvSpPr txBox="1"/>
          <p:nvPr>
            <p:ph type="title"/>
          </p:nvPr>
        </p:nvSpPr>
        <p:spPr>
          <a:xfrm>
            <a:off x="922001" y="891775"/>
            <a:ext cx="6866100" cy="63488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ro-RO" sz="2400">
                <a:solidFill>
                  <a:srgbClr val="0A8C6D"/>
                </a:solidFill>
                <a:latin typeface="Raleway Medium"/>
                <a:ea typeface="Raleway Medium"/>
                <a:cs typeface="Raleway Medium"/>
                <a:sym typeface="Raleway Medium"/>
              </a:rPr>
              <a:t>Pentru a afla mai multe despre acest modul:</a:t>
            </a:r>
            <a:endParaRPr/>
          </a:p>
        </p:txBody>
      </p:sp>
      <p:sp>
        <p:nvSpPr>
          <p:cNvPr id="149" name="Google Shape;149;p12"/>
          <p:cNvSpPr txBox="1"/>
          <p:nvPr>
            <p:ph idx="1" type="body"/>
          </p:nvPr>
        </p:nvSpPr>
        <p:spPr>
          <a:xfrm>
            <a:off x="922000" y="1588772"/>
            <a:ext cx="7567175" cy="2366100"/>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SzPts val="1800"/>
              <a:buNone/>
            </a:pPr>
            <a:r>
              <a:rPr b="1" lang="ro-RO" sz="1300">
                <a:solidFill>
                  <a:srgbClr val="0A8C6D"/>
                </a:solidFill>
                <a:latin typeface="Raleway Light"/>
                <a:ea typeface="Raleway Light"/>
                <a:cs typeface="Raleway Light"/>
                <a:sym typeface="Raleway Light"/>
              </a:rPr>
              <a:t>Institutul de Marketing Digital:</a:t>
            </a:r>
            <a:endParaRPr/>
          </a:p>
          <a:p>
            <a:pPr indent="0" lvl="0" marL="114302" rtl="0" algn="l">
              <a:lnSpc>
                <a:spcPct val="100000"/>
              </a:lnSpc>
              <a:spcBef>
                <a:spcPts val="601"/>
              </a:spcBef>
              <a:spcAft>
                <a:spcPts val="0"/>
              </a:spcAft>
              <a:buSzPts val="1800"/>
              <a:buNone/>
            </a:pPr>
            <a:r>
              <a:rPr lang="ro-RO" sz="1300" u="sng">
                <a:latin typeface="Raleway Light"/>
                <a:ea typeface="Raleway Light"/>
                <a:cs typeface="Raleway Light"/>
                <a:sym typeface="Raleway Light"/>
              </a:rPr>
              <a:t> </a:t>
            </a:r>
            <a:r>
              <a:rPr lang="ro-RO" sz="1300" u="sng">
                <a:solidFill>
                  <a:schemeClr val="hlink"/>
                </a:solidFill>
                <a:latin typeface="Raleway Light"/>
                <a:ea typeface="Raleway Light"/>
                <a:cs typeface="Raleway Light"/>
                <a:sym typeface="Raleway Light"/>
                <a:hlinkClick r:id="rId3"/>
              </a:rPr>
              <a:t>https://digitalmarketinginstitute.com/</a:t>
            </a:r>
            <a:endParaRPr sz="1300" u="sng">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rPr b="1" lang="ro-RO" sz="1300">
                <a:solidFill>
                  <a:srgbClr val="0A8C6D"/>
                </a:solidFill>
                <a:latin typeface="Raleway Light"/>
                <a:ea typeface="Raleway Light"/>
                <a:cs typeface="Raleway Light"/>
                <a:sym typeface="Raleway Light"/>
              </a:rPr>
              <a:t>Academia Hubspot: </a:t>
            </a:r>
            <a:endParaRPr/>
          </a:p>
          <a:p>
            <a:pPr indent="0" lvl="0" marL="114302" rtl="0" algn="l">
              <a:lnSpc>
                <a:spcPct val="100000"/>
              </a:lnSpc>
              <a:spcBef>
                <a:spcPts val="601"/>
              </a:spcBef>
              <a:spcAft>
                <a:spcPts val="0"/>
              </a:spcAft>
              <a:buSzPts val="1800"/>
              <a:buNone/>
            </a:pPr>
            <a:r>
              <a:rPr lang="ro-RO" sz="1300" u="sng">
                <a:latin typeface="Raleway Light"/>
                <a:ea typeface="Raleway Light"/>
                <a:cs typeface="Raleway Light"/>
                <a:sym typeface="Raleway Light"/>
              </a:rPr>
              <a:t>https://academy.hubspot.com/</a:t>
            </a:r>
            <a:endParaRPr sz="1300" u="sng">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p:txBody>
      </p:sp>
      <p:grpSp>
        <p:nvGrpSpPr>
          <p:cNvPr id="150" name="Google Shape;150;p12"/>
          <p:cNvGrpSpPr/>
          <p:nvPr/>
        </p:nvGrpSpPr>
        <p:grpSpPr>
          <a:xfrm>
            <a:off x="8089119" y="319162"/>
            <a:ext cx="728350" cy="743348"/>
            <a:chOff x="3955900" y="2984500"/>
            <a:chExt cx="414000" cy="422525"/>
          </a:xfrm>
        </p:grpSpPr>
        <p:sp>
          <p:nvSpPr>
            <p:cNvPr id="151" name="Google Shape;151;p12"/>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52" name="Google Shape;152;p12"/>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53" name="Google Shape;153;p12"/>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157" name="Shape 157"/>
        <p:cNvGrpSpPr/>
        <p:nvPr/>
      </p:nvGrpSpPr>
      <p:grpSpPr>
        <a:xfrm>
          <a:off x="0" y="0"/>
          <a:ext cx="0" cy="0"/>
          <a:chOff x="0" y="0"/>
          <a:chExt cx="0" cy="0"/>
        </a:xfrm>
      </p:grpSpPr>
      <p:sp>
        <p:nvSpPr>
          <p:cNvPr id="158" name="Google Shape;158;p13"/>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b="1" lang="ro-RO">
                <a:solidFill>
                  <a:schemeClr val="lt1"/>
                </a:solidFill>
              </a:rPr>
              <a:t>Producerea de conținut creativ</a:t>
            </a:r>
            <a:endParaRPr b="1">
              <a:solidFill>
                <a:schemeClr val="lt1"/>
              </a:solidFill>
            </a:endParaRPr>
          </a:p>
        </p:txBody>
      </p:sp>
      <p:pic>
        <p:nvPicPr>
          <p:cNvPr id="159" name="Google Shape;159;p13"/>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descr="person using iPhone taking picture of food" id="164" name="Google Shape;164;p14"/>
          <p:cNvPicPr preferRelativeResize="0"/>
          <p:nvPr/>
        </p:nvPicPr>
        <p:blipFill rotWithShape="1">
          <a:blip r:embed="rId3">
            <a:alphaModFix/>
          </a:blip>
          <a:srcRect b="0" l="0" r="0" t="0"/>
          <a:stretch/>
        </p:blipFill>
        <p:spPr>
          <a:xfrm>
            <a:off x="6426465" y="1332616"/>
            <a:ext cx="1915589" cy="2873384"/>
          </a:xfrm>
          <a:prstGeom prst="rect">
            <a:avLst/>
          </a:prstGeom>
          <a:noFill/>
          <a:ln>
            <a:noFill/>
          </a:ln>
        </p:spPr>
      </p:pic>
      <p:sp>
        <p:nvSpPr>
          <p:cNvPr id="165" name="Google Shape;165;p14"/>
          <p:cNvSpPr txBox="1"/>
          <p:nvPr>
            <p:ph type="title"/>
          </p:nvPr>
        </p:nvSpPr>
        <p:spPr>
          <a:xfrm>
            <a:off x="518160" y="475216"/>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ro-RO" sz="3600">
                <a:solidFill>
                  <a:srgbClr val="0A8C6D"/>
                </a:solidFill>
                <a:latin typeface="Raleway ExtraLight"/>
                <a:ea typeface="Raleway ExtraLight"/>
                <a:cs typeface="Raleway ExtraLight"/>
                <a:sym typeface="Raleway ExtraLight"/>
              </a:rPr>
              <a:t>Implicarea clienților noștri</a:t>
            </a:r>
            <a:endParaRPr sz="3600">
              <a:solidFill>
                <a:srgbClr val="0A8C6D"/>
              </a:solidFill>
              <a:latin typeface="Raleway ExtraLight"/>
              <a:ea typeface="Raleway ExtraLight"/>
              <a:cs typeface="Raleway ExtraLight"/>
              <a:sym typeface="Raleway ExtraLight"/>
            </a:endParaRPr>
          </a:p>
        </p:txBody>
      </p:sp>
      <p:sp>
        <p:nvSpPr>
          <p:cNvPr id="166" name="Google Shape;166;p14"/>
          <p:cNvSpPr txBox="1"/>
          <p:nvPr>
            <p:ph idx="1" type="body"/>
          </p:nvPr>
        </p:nvSpPr>
        <p:spPr>
          <a:xfrm>
            <a:off x="518160" y="1332616"/>
            <a:ext cx="5917608" cy="2366100"/>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Clr>
                <a:srgbClr val="0A8C6D"/>
              </a:buClr>
              <a:buSzPts val="1200"/>
              <a:buNone/>
            </a:pPr>
            <a:r>
              <a:rPr b="1" lang="ro-RO" sz="1200"/>
              <a:t>Marketing de conținut</a:t>
            </a:r>
            <a:endParaRPr/>
          </a:p>
          <a:p>
            <a:pPr indent="0" lvl="0" marL="114302" rtl="0" algn="l">
              <a:lnSpc>
                <a:spcPct val="100000"/>
              </a:lnSpc>
              <a:spcBef>
                <a:spcPts val="601"/>
              </a:spcBef>
              <a:spcAft>
                <a:spcPts val="0"/>
              </a:spcAft>
              <a:buClr>
                <a:srgbClr val="0A8C6D"/>
              </a:buClr>
              <a:buSzPts val="1200"/>
              <a:buNone/>
            </a:pPr>
            <a:r>
              <a:rPr lang="ro-RO" sz="1200"/>
              <a:t>Canalele de marketing de conținut sunt folosite pentru a crea și distribui conținut valoros, relevant și consecvent pentru a atrage și păstra un public definit.</a:t>
            </a:r>
            <a:endParaRPr/>
          </a:p>
          <a:p>
            <a:pPr indent="0" lvl="0" marL="114302" rtl="0" algn="l">
              <a:lnSpc>
                <a:spcPct val="100000"/>
              </a:lnSpc>
              <a:spcBef>
                <a:spcPts val="601"/>
              </a:spcBef>
              <a:spcAft>
                <a:spcPts val="0"/>
              </a:spcAft>
              <a:buClr>
                <a:srgbClr val="0A8C6D"/>
              </a:buClr>
              <a:buSzPts val="1200"/>
              <a:buNone/>
            </a:pPr>
            <a:r>
              <a:rPr lang="ro-RO" sz="1200"/>
              <a:t>Exemplele includ bloguri, podcasturi, cărți electronice și videoclipuri.</a:t>
            </a:r>
            <a:endParaRPr/>
          </a:p>
          <a:p>
            <a:pPr indent="0" lvl="0" marL="114302" rtl="0" algn="l">
              <a:lnSpc>
                <a:spcPct val="100000"/>
              </a:lnSpc>
              <a:spcBef>
                <a:spcPts val="601"/>
              </a:spcBef>
              <a:spcAft>
                <a:spcPts val="0"/>
              </a:spcAft>
              <a:buClr>
                <a:srgbClr val="0A8C6D"/>
              </a:buClr>
              <a:buSzPts val="1200"/>
              <a:buNone/>
            </a:pPr>
            <a:r>
              <a:rPr b="1" lang="ro-RO" sz="1200"/>
              <a:t>Publicat zilnic/trimis :</a:t>
            </a:r>
            <a:endParaRPr/>
          </a:p>
          <a:p>
            <a:pPr indent="-342904" lvl="0" marL="457206" rtl="0" algn="l">
              <a:lnSpc>
                <a:spcPct val="100000"/>
              </a:lnSpc>
              <a:spcBef>
                <a:spcPts val="601"/>
              </a:spcBef>
              <a:spcAft>
                <a:spcPts val="0"/>
              </a:spcAft>
              <a:buClr>
                <a:srgbClr val="0A8C6D"/>
              </a:buClr>
              <a:buSzPts val="1200"/>
              <a:buFont typeface="Noto Sans Symbols"/>
              <a:buChar char="▪"/>
            </a:pPr>
            <a:r>
              <a:rPr lang="ro-RO" sz="1200"/>
              <a:t>2,5 miliarde de postări pe rețelele sociale (Sursa: DOMO)</a:t>
            </a:r>
            <a:endParaRPr/>
          </a:p>
          <a:p>
            <a:pPr indent="-342904" lvl="0" marL="457206" rtl="0" algn="l">
              <a:lnSpc>
                <a:spcPct val="100000"/>
              </a:lnSpc>
              <a:spcBef>
                <a:spcPts val="601"/>
              </a:spcBef>
              <a:spcAft>
                <a:spcPts val="0"/>
              </a:spcAft>
              <a:buClr>
                <a:srgbClr val="0A8C6D"/>
              </a:buClr>
              <a:buSzPts val="1200"/>
              <a:buFont typeface="Noto Sans Symbols"/>
              <a:buChar char="▪"/>
            </a:pPr>
            <a:r>
              <a:rPr lang="ro-RO" sz="1200"/>
              <a:t>2 milioane de postări pe blog (Sursa: WordPress)</a:t>
            </a:r>
            <a:endParaRPr/>
          </a:p>
          <a:p>
            <a:pPr indent="-342904" lvl="0" marL="457206" rtl="0" algn="l">
              <a:lnSpc>
                <a:spcPct val="100000"/>
              </a:lnSpc>
              <a:spcBef>
                <a:spcPts val="601"/>
              </a:spcBef>
              <a:spcAft>
                <a:spcPts val="0"/>
              </a:spcAft>
              <a:buClr>
                <a:srgbClr val="0A8C6D"/>
              </a:buClr>
              <a:buSzPts val="1200"/>
              <a:buFont typeface="Noto Sans Symbols"/>
              <a:buChar char="▪"/>
            </a:pPr>
            <a:r>
              <a:rPr lang="ro-RO" sz="1200"/>
              <a:t>281 de miliarde de buletine informative (Sursa: Radicati Group Inc.)</a:t>
            </a:r>
            <a:endParaRPr/>
          </a:p>
          <a:p>
            <a:pPr indent="0" lvl="0" marL="114302" rtl="0" algn="l">
              <a:lnSpc>
                <a:spcPct val="100000"/>
              </a:lnSpc>
              <a:spcBef>
                <a:spcPts val="601"/>
              </a:spcBef>
              <a:spcAft>
                <a:spcPts val="0"/>
              </a:spcAft>
              <a:buClr>
                <a:srgbClr val="0A8C6D"/>
              </a:buClr>
              <a:buSzPts val="1200"/>
              <a:buNone/>
            </a:pPr>
            <a:r>
              <a:rPr lang="ro-RO" sz="1200"/>
              <a:t>Întrebarea este: „Eu, cum pot să ies în evidență?”</a:t>
            </a:r>
            <a:endParaRPr sz="1200"/>
          </a:p>
          <a:p>
            <a:pPr indent="0" lvl="0" marL="114302" rtl="0" algn="l">
              <a:lnSpc>
                <a:spcPct val="100000"/>
              </a:lnSpc>
              <a:spcBef>
                <a:spcPts val="601"/>
              </a:spcBef>
              <a:spcAft>
                <a:spcPts val="0"/>
              </a:spcAft>
              <a:buClr>
                <a:srgbClr val="0A8C6D"/>
              </a:buClr>
              <a:buSzPts val="1200"/>
              <a:buNone/>
            </a:pPr>
            <a:r>
              <a:rPr lang="ro-RO" sz="1200"/>
              <a:t>Vom împărtăși șase sfaturi pentru asta.</a:t>
            </a:r>
            <a:endParaRPr/>
          </a:p>
        </p:txBody>
      </p:sp>
      <p:sp>
        <p:nvSpPr>
          <p:cNvPr id="167" name="Google Shape;167;p14"/>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A8C6D"/>
              </a:solidFill>
              <a:latin typeface="Arial"/>
              <a:ea typeface="Arial"/>
              <a:cs typeface="Arial"/>
              <a:sym typeface="Arial"/>
            </a:endParaRPr>
          </a:p>
        </p:txBody>
      </p:sp>
      <p:sp>
        <p:nvSpPr>
          <p:cNvPr id="168" name="Google Shape;168;p14"/>
          <p:cNvSpPr/>
          <p:nvPr/>
        </p:nvSpPr>
        <p:spPr>
          <a:xfrm>
            <a:off x="6322910" y="4274976"/>
            <a:ext cx="2122697" cy="1846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ro-RO" sz="600" u="none" cap="none" strike="noStrike">
                <a:solidFill>
                  <a:srgbClr val="0A8C6D"/>
                </a:solidFill>
                <a:latin typeface="Raleway Thin"/>
                <a:ea typeface="Raleway Thin"/>
                <a:cs typeface="Raleway Thin"/>
                <a:sym typeface="Raleway Thin"/>
              </a:rPr>
              <a:t>Source</a:t>
            </a:r>
            <a:r>
              <a:rPr b="0" i="0" lang="ro-RO" sz="600" u="none" cap="none" strike="noStrike">
                <a:solidFill>
                  <a:schemeClr val="dk2"/>
                </a:solidFill>
                <a:latin typeface="Raleway Thin"/>
                <a:ea typeface="Raleway Thin"/>
                <a:cs typeface="Raleway Thin"/>
                <a:sym typeface="Raleway Thin"/>
              </a:rPr>
              <a:t>  https://unsplash.com/photos/Wk6Jx6NQOGY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5"/>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ro-RO" sz="3600">
                <a:solidFill>
                  <a:srgbClr val="0A8C6D"/>
                </a:solidFill>
                <a:latin typeface="Raleway ExtraLight"/>
                <a:ea typeface="Raleway ExtraLight"/>
                <a:cs typeface="Raleway ExtraLight"/>
                <a:sym typeface="Raleway ExtraLight"/>
              </a:rPr>
              <a:t>Conținut creativ</a:t>
            </a:r>
            <a:endParaRPr/>
          </a:p>
        </p:txBody>
      </p:sp>
      <p:sp>
        <p:nvSpPr>
          <p:cNvPr id="174" name="Google Shape;174;p15"/>
          <p:cNvSpPr txBox="1"/>
          <p:nvPr>
            <p:ph idx="1" type="body"/>
          </p:nvPr>
        </p:nvSpPr>
        <p:spPr>
          <a:xfrm>
            <a:off x="991274" y="1749175"/>
            <a:ext cx="4921153" cy="2809887"/>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Clr>
                <a:srgbClr val="0A8C6D"/>
              </a:buClr>
              <a:buSzPts val="1400"/>
              <a:buNone/>
            </a:pPr>
            <a:r>
              <a:rPr b="1" lang="ro-RO" sz="1400"/>
              <a:t>1. Marca ta are o voce!</a:t>
            </a:r>
            <a:endParaRPr/>
          </a:p>
          <a:p>
            <a:pPr indent="0" lvl="0" marL="114302" rtl="0" algn="l">
              <a:lnSpc>
                <a:spcPct val="100000"/>
              </a:lnSpc>
              <a:spcBef>
                <a:spcPts val="601"/>
              </a:spcBef>
              <a:spcAft>
                <a:spcPts val="0"/>
              </a:spcAft>
              <a:buClr>
                <a:srgbClr val="0A8C6D"/>
              </a:buClr>
              <a:buSzPts val="1400"/>
              <a:buNone/>
            </a:pPr>
            <a:r>
              <a:rPr lang="ro-RO" sz="1400"/>
              <a:t>Asigurați-vă că înțelegeți valorile, tonul și mesajele mărcii dvs. Acest lucru vă va ajuta să creați conținut consistent, pe marcă</a:t>
            </a:r>
            <a:endParaRPr/>
          </a:p>
          <a:p>
            <a:pPr indent="0" lvl="0" marL="114302" rtl="0" algn="l">
              <a:lnSpc>
                <a:spcPct val="100000"/>
              </a:lnSpc>
              <a:spcBef>
                <a:spcPts val="601"/>
              </a:spcBef>
              <a:spcAft>
                <a:spcPts val="0"/>
              </a:spcAft>
              <a:buClr>
                <a:srgbClr val="0A8C6D"/>
              </a:buClr>
              <a:buSzPts val="1400"/>
              <a:buNone/>
            </a:pPr>
            <a:r>
              <a:rPr b="1" lang="ro-RO" sz="1400"/>
              <a:t>2. Fii autentic</a:t>
            </a:r>
            <a:endParaRPr/>
          </a:p>
          <a:p>
            <a:pPr indent="0" lvl="0" marL="114302" rtl="0" algn="l">
              <a:lnSpc>
                <a:spcPct val="100000"/>
              </a:lnSpc>
              <a:spcBef>
                <a:spcPts val="601"/>
              </a:spcBef>
              <a:spcAft>
                <a:spcPts val="0"/>
              </a:spcAft>
              <a:buClr>
                <a:srgbClr val="0A8C6D"/>
              </a:buClr>
              <a:buSzPts val="1400"/>
              <a:buNone/>
            </a:pPr>
            <a:r>
              <a:rPr lang="ro-RO" sz="1400"/>
              <a:t>Autenticitatea este cheia. Nu încerca să fii ceva ce nu ești. Fii autentic și autentic în conținutul tău.</a:t>
            </a:r>
            <a:endParaRPr/>
          </a:p>
          <a:p>
            <a:pPr indent="0" lvl="0" marL="114302" rtl="0" algn="l">
              <a:lnSpc>
                <a:spcPct val="100000"/>
              </a:lnSpc>
              <a:spcBef>
                <a:spcPts val="601"/>
              </a:spcBef>
              <a:spcAft>
                <a:spcPts val="0"/>
              </a:spcAft>
              <a:buClr>
                <a:srgbClr val="0A8C6D"/>
              </a:buClr>
              <a:buSzPts val="1400"/>
              <a:buNone/>
            </a:pPr>
            <a:r>
              <a:rPr b="1" lang="ro-RO" sz="1400"/>
              <a:t>3. Păstrați-o simplu</a:t>
            </a:r>
            <a:endParaRPr/>
          </a:p>
          <a:p>
            <a:pPr indent="0" lvl="0" marL="114302" rtl="0" algn="l">
              <a:lnSpc>
                <a:spcPct val="100000"/>
              </a:lnSpc>
              <a:spcBef>
                <a:spcPts val="601"/>
              </a:spcBef>
              <a:spcAft>
                <a:spcPts val="0"/>
              </a:spcAft>
              <a:buClr>
                <a:srgbClr val="0A8C6D"/>
              </a:buClr>
              <a:buSzPts val="1400"/>
              <a:buNone/>
            </a:pPr>
            <a:r>
              <a:rPr lang="ro-RO" sz="1400"/>
              <a:t>Nu prea complicați lucrurile. Păstrați conținutul ușor de înțeles și simplu.</a:t>
            </a:r>
            <a:endParaRPr/>
          </a:p>
        </p:txBody>
      </p:sp>
      <p:sp>
        <p:nvSpPr>
          <p:cNvPr id="175" name="Google Shape;175;p15"/>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A8C6D"/>
              </a:solidFill>
              <a:latin typeface="Arial"/>
              <a:ea typeface="Arial"/>
              <a:cs typeface="Arial"/>
              <a:sym typeface="Arial"/>
            </a:endParaRPr>
          </a:p>
        </p:txBody>
      </p:sp>
      <p:pic>
        <p:nvPicPr>
          <p:cNvPr descr="white samsung android smartphone on brown wooden table" id="176" name="Google Shape;176;p15"/>
          <p:cNvPicPr preferRelativeResize="0"/>
          <p:nvPr/>
        </p:nvPicPr>
        <p:blipFill rotWithShape="1">
          <a:blip r:embed="rId3">
            <a:alphaModFix/>
          </a:blip>
          <a:srcRect b="0" l="0" r="0" t="0"/>
          <a:stretch/>
        </p:blipFill>
        <p:spPr>
          <a:xfrm>
            <a:off x="6212861" y="1173480"/>
            <a:ext cx="2115560" cy="3171224"/>
          </a:xfrm>
          <a:prstGeom prst="rect">
            <a:avLst/>
          </a:prstGeom>
          <a:noFill/>
          <a:ln>
            <a:noFill/>
          </a:ln>
        </p:spPr>
      </p:pic>
      <p:sp>
        <p:nvSpPr>
          <p:cNvPr id="177" name="Google Shape;177;p15"/>
          <p:cNvSpPr/>
          <p:nvPr/>
        </p:nvSpPr>
        <p:spPr>
          <a:xfrm>
            <a:off x="6212861" y="4374397"/>
            <a:ext cx="2122697" cy="1846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ro-RO" sz="600" u="none" cap="none" strike="noStrike">
                <a:solidFill>
                  <a:srgbClr val="0A8C6D"/>
                </a:solidFill>
                <a:latin typeface="Raleway Thin"/>
                <a:ea typeface="Raleway Thin"/>
                <a:cs typeface="Raleway Thin"/>
                <a:sym typeface="Raleway Thin"/>
              </a:rPr>
              <a:t>Source</a:t>
            </a:r>
            <a:r>
              <a:rPr b="0" i="0" lang="ro-RO" sz="600" u="none" cap="none" strike="noStrike">
                <a:solidFill>
                  <a:schemeClr val="dk2"/>
                </a:solidFill>
                <a:latin typeface="Raleway Thin"/>
                <a:ea typeface="Raleway Thin"/>
                <a:cs typeface="Raleway Thin"/>
                <a:sym typeface="Raleway Thin"/>
              </a:rPr>
              <a:t>  https://unsplash.com/photos/kLmt1mpGJVg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6"/>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ro-RO" sz="3600">
                <a:solidFill>
                  <a:srgbClr val="0A8C6D"/>
                </a:solidFill>
                <a:latin typeface="Raleway ExtraLight"/>
                <a:ea typeface="Raleway ExtraLight"/>
                <a:cs typeface="Raleway ExtraLight"/>
                <a:sym typeface="Raleway ExtraLight"/>
              </a:rPr>
              <a:t>Conținut creativ</a:t>
            </a:r>
            <a:endParaRPr/>
          </a:p>
        </p:txBody>
      </p:sp>
      <p:sp>
        <p:nvSpPr>
          <p:cNvPr id="183" name="Google Shape;183;p16"/>
          <p:cNvSpPr txBox="1"/>
          <p:nvPr>
            <p:ph idx="1" type="body"/>
          </p:nvPr>
        </p:nvSpPr>
        <p:spPr>
          <a:xfrm>
            <a:off x="1011594" y="1672091"/>
            <a:ext cx="4921153" cy="3090409"/>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SzPts val="1800"/>
              <a:buNone/>
            </a:pPr>
            <a:r>
              <a:rPr b="1" lang="ro-RO" sz="1400"/>
              <a:t>4. Folosiți elemente vizuale</a:t>
            </a:r>
            <a:endParaRPr/>
          </a:p>
          <a:p>
            <a:pPr indent="0" lvl="0" marL="114302" rtl="0" algn="l">
              <a:lnSpc>
                <a:spcPct val="100000"/>
              </a:lnSpc>
              <a:spcBef>
                <a:spcPts val="601"/>
              </a:spcBef>
              <a:spcAft>
                <a:spcPts val="0"/>
              </a:spcAft>
              <a:buClr>
                <a:srgbClr val="0A8C6D"/>
              </a:buClr>
              <a:buSzPts val="1400"/>
              <a:buNone/>
            </a:pPr>
            <a:r>
              <a:rPr lang="ro-RO" sz="1400"/>
              <a:t>Elementele vizuale pot fi o modalitate puternică de a implica publicul. Luați în considerare utilizarea imaginilor, graficelor și videoclipurilor în conținutul dvs.</a:t>
            </a:r>
            <a:endParaRPr/>
          </a:p>
          <a:p>
            <a:pPr indent="0" lvl="0" marL="114302" rtl="0" algn="l">
              <a:lnSpc>
                <a:spcPct val="100000"/>
              </a:lnSpc>
              <a:spcBef>
                <a:spcPts val="601"/>
              </a:spcBef>
              <a:spcAft>
                <a:spcPts val="0"/>
              </a:spcAft>
              <a:buSzPts val="1800"/>
              <a:buNone/>
            </a:pPr>
            <a:r>
              <a:rPr b="1" lang="ro-RO" sz="1400"/>
              <a:t>5. A fi inspirat</a:t>
            </a:r>
            <a:endParaRPr/>
          </a:p>
          <a:p>
            <a:pPr indent="0" lvl="0" marL="114302" rtl="0" algn="l">
              <a:lnSpc>
                <a:spcPct val="100000"/>
              </a:lnSpc>
              <a:spcBef>
                <a:spcPts val="601"/>
              </a:spcBef>
              <a:spcAft>
                <a:spcPts val="0"/>
              </a:spcAft>
              <a:buClr>
                <a:srgbClr val="0A8C6D"/>
              </a:buClr>
              <a:buSzPts val="1400"/>
              <a:buNone/>
            </a:pPr>
            <a:r>
              <a:rPr lang="ro-RO" sz="1400"/>
              <a:t>Nu vă fie teamă să căutați inspirație la alții. Fii cu ochii pe tendințele din industrie și vezi ce fac concurenții tăi. Doar asigurați-vă că vă dați propria întorsătură asupra lucrurilor și nu copiați direct pe alții.</a:t>
            </a:r>
            <a:endParaRPr/>
          </a:p>
          <a:p>
            <a:pPr indent="0" lvl="0" marL="114302" rtl="0" algn="l">
              <a:lnSpc>
                <a:spcPct val="100000"/>
              </a:lnSpc>
              <a:spcBef>
                <a:spcPts val="601"/>
              </a:spcBef>
              <a:spcAft>
                <a:spcPts val="0"/>
              </a:spcAft>
              <a:buSzPts val="1800"/>
              <a:buNone/>
            </a:pPr>
            <a:r>
              <a:rPr b="1" lang="ro-RO" sz="1400"/>
              <a:t>6. Experimentați și testați</a:t>
            </a:r>
            <a:endParaRPr/>
          </a:p>
          <a:p>
            <a:pPr indent="0" lvl="0" marL="114302" rtl="0" algn="l">
              <a:lnSpc>
                <a:spcPct val="100000"/>
              </a:lnSpc>
              <a:spcBef>
                <a:spcPts val="601"/>
              </a:spcBef>
              <a:spcAft>
                <a:spcPts val="0"/>
              </a:spcAft>
              <a:buClr>
                <a:srgbClr val="0A8C6D"/>
              </a:buClr>
              <a:buSzPts val="1400"/>
              <a:buNone/>
            </a:pPr>
            <a:r>
              <a:rPr lang="ro-RO" sz="1400"/>
              <a:t>Nu vă fie teamă să încercați lucruri noi și să testați abordări diferite.</a:t>
            </a:r>
            <a:endParaRPr/>
          </a:p>
        </p:txBody>
      </p:sp>
      <p:sp>
        <p:nvSpPr>
          <p:cNvPr id="184" name="Google Shape;184;p16"/>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A8C6D"/>
              </a:solidFill>
              <a:latin typeface="Arial"/>
              <a:ea typeface="Arial"/>
              <a:cs typeface="Arial"/>
              <a:sym typeface="Arial"/>
            </a:endParaRPr>
          </a:p>
        </p:txBody>
      </p:sp>
      <p:pic>
        <p:nvPicPr>
          <p:cNvPr descr="four brown wooden sticks on pink surface" id="185" name="Google Shape;185;p16"/>
          <p:cNvPicPr preferRelativeResize="0"/>
          <p:nvPr/>
        </p:nvPicPr>
        <p:blipFill rotWithShape="1">
          <a:blip r:embed="rId3">
            <a:alphaModFix/>
          </a:blip>
          <a:srcRect b="0" l="0" r="0" t="0"/>
          <a:stretch/>
        </p:blipFill>
        <p:spPr>
          <a:xfrm>
            <a:off x="6403864" y="1192508"/>
            <a:ext cx="1976051" cy="2964077"/>
          </a:xfrm>
          <a:prstGeom prst="rect">
            <a:avLst/>
          </a:prstGeom>
          <a:noFill/>
          <a:ln>
            <a:noFill/>
          </a:ln>
        </p:spPr>
      </p:pic>
      <p:sp>
        <p:nvSpPr>
          <p:cNvPr id="186" name="Google Shape;186;p16"/>
          <p:cNvSpPr/>
          <p:nvPr/>
        </p:nvSpPr>
        <p:spPr>
          <a:xfrm>
            <a:off x="6330542" y="4156585"/>
            <a:ext cx="2122697" cy="1846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ro-RO" sz="600" u="none" cap="none" strike="noStrike">
                <a:solidFill>
                  <a:srgbClr val="0A8C6D"/>
                </a:solidFill>
                <a:latin typeface="Raleway Thin"/>
                <a:ea typeface="Raleway Thin"/>
                <a:cs typeface="Raleway Thin"/>
                <a:sym typeface="Raleway Thin"/>
              </a:rPr>
              <a:t>Source</a:t>
            </a:r>
            <a:r>
              <a:rPr b="0" i="0" lang="ro-RO" sz="600" u="none" cap="none" strike="noStrike">
                <a:solidFill>
                  <a:schemeClr val="dk2"/>
                </a:solidFill>
                <a:latin typeface="Raleway Thin"/>
                <a:ea typeface="Raleway Thin"/>
                <a:cs typeface="Raleway Thin"/>
                <a:sym typeface="Raleway Thin"/>
              </a:rPr>
              <a:t>  https://unsplash.com/photos/yJwbvWmJs5M</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7"/>
          <p:cNvSpPr txBox="1"/>
          <p:nvPr>
            <p:ph type="title"/>
          </p:nvPr>
        </p:nvSpPr>
        <p:spPr>
          <a:xfrm>
            <a:off x="922001" y="671835"/>
            <a:ext cx="6866100" cy="1077341"/>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ro-RO" sz="1600">
                <a:solidFill>
                  <a:srgbClr val="0A8C6D"/>
                </a:solidFill>
                <a:latin typeface="Raleway Light"/>
                <a:ea typeface="Raleway Light"/>
                <a:cs typeface="Raleway Light"/>
                <a:sym typeface="Raleway Light"/>
              </a:rPr>
              <a:t>Plan de marketing de conținut</a:t>
            </a:r>
            <a:br>
              <a:rPr b="1" lang="ro-RO" sz="1600">
                <a:solidFill>
                  <a:srgbClr val="0A8C6D"/>
                </a:solidFill>
                <a:latin typeface="Raleway Light"/>
                <a:ea typeface="Raleway Light"/>
                <a:cs typeface="Raleway Light"/>
                <a:sym typeface="Raleway Light"/>
              </a:rPr>
            </a:br>
            <a:r>
              <a:rPr lang="ro-RO" sz="1200">
                <a:latin typeface="Raleway Light"/>
                <a:ea typeface="Raleway Light"/>
                <a:cs typeface="Raleway Light"/>
                <a:sym typeface="Raleway Light"/>
              </a:rPr>
              <a:t> Obiectivul acestei activități este de a ajuta participanții să înțeleagă importanța creării de conținut relevant și captivant pentru un anumit public țintă.</a:t>
            </a:r>
            <a:endParaRPr sz="1200">
              <a:latin typeface="Raleway Light"/>
              <a:ea typeface="Raleway Light"/>
              <a:cs typeface="Raleway Light"/>
              <a:sym typeface="Raleway Light"/>
            </a:endParaRPr>
          </a:p>
        </p:txBody>
      </p:sp>
      <p:sp>
        <p:nvSpPr>
          <p:cNvPr id="192" name="Google Shape;192;p17"/>
          <p:cNvSpPr txBox="1"/>
          <p:nvPr>
            <p:ph idx="1" type="body"/>
          </p:nvPr>
        </p:nvSpPr>
        <p:spPr>
          <a:xfrm>
            <a:off x="921999" y="1887378"/>
            <a:ext cx="5634443" cy="238744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ro-RO" sz="1600">
                <a:solidFill>
                  <a:schemeClr val="lt1"/>
                </a:solidFill>
                <a:highlight>
                  <a:srgbClr val="0A8C6D"/>
                </a:highlight>
                <a:latin typeface="Raleway Light"/>
                <a:ea typeface="Raleway Light"/>
                <a:cs typeface="Raleway Light"/>
                <a:sym typeface="Raleway Light"/>
              </a:rPr>
              <a:t>Pași pentru finalizarea activității</a:t>
            </a:r>
            <a:endParaRPr/>
          </a:p>
          <a:p>
            <a:pPr indent="0" lvl="0" marL="0" rtl="0" algn="l">
              <a:lnSpc>
                <a:spcPct val="100000"/>
              </a:lnSpc>
              <a:spcBef>
                <a:spcPts val="601"/>
              </a:spcBef>
              <a:spcAft>
                <a:spcPts val="0"/>
              </a:spcAft>
              <a:buSzPts val="1800"/>
              <a:buNone/>
            </a:pPr>
            <a:r>
              <a:rPr b="1" lang="ro-RO" sz="1100">
                <a:latin typeface="Raleway Light"/>
                <a:ea typeface="Raleway Light"/>
                <a:cs typeface="Raleway Light"/>
                <a:sym typeface="Raleway Light"/>
              </a:rPr>
              <a:t>Pasul 1:  </a:t>
            </a:r>
            <a:r>
              <a:rPr lang="ro-RO" sz="1100">
                <a:latin typeface="Raleway Light"/>
                <a:ea typeface="Raleway Light"/>
                <a:cs typeface="Raleway Light"/>
                <a:sym typeface="Raleway Light"/>
              </a:rPr>
              <a:t>Creați un plan de marketing de conținut pentru o afacere fictivă la alegerea lor.</a:t>
            </a:r>
            <a:endParaRPr/>
          </a:p>
          <a:p>
            <a:pPr indent="0" lvl="0" marL="0" rtl="0" algn="l">
              <a:lnSpc>
                <a:spcPct val="100000"/>
              </a:lnSpc>
              <a:spcBef>
                <a:spcPts val="601"/>
              </a:spcBef>
              <a:spcAft>
                <a:spcPts val="0"/>
              </a:spcAft>
              <a:buSzPts val="1800"/>
              <a:buNone/>
            </a:pPr>
            <a:r>
              <a:rPr b="1" lang="ro-RO" sz="1100">
                <a:latin typeface="Raleway Light"/>
                <a:ea typeface="Raleway Light"/>
                <a:cs typeface="Raleway Light"/>
                <a:sym typeface="Raleway Light"/>
              </a:rPr>
              <a:t>Pasul 2:  </a:t>
            </a:r>
            <a:r>
              <a:rPr lang="ro-RO" sz="1100">
                <a:latin typeface="Raleway Light"/>
                <a:ea typeface="Raleway Light"/>
                <a:cs typeface="Raleway Light"/>
                <a:sym typeface="Raleway Light"/>
              </a:rPr>
              <a:t>Fiecare grup ar trebui să cerceteze afacerea aleasă și publicul țintă pentru a-și înțelege nevoile și interesele. Apoi, gândiți-vă la diferite tipuri de conținut care ar putea fi folosite pentru a atrage și a implica publicul țintă.</a:t>
            </a:r>
            <a:endParaRPr/>
          </a:p>
          <a:p>
            <a:pPr indent="0" lvl="0" marL="0" rtl="0" algn="l">
              <a:lnSpc>
                <a:spcPct val="100000"/>
              </a:lnSpc>
              <a:spcBef>
                <a:spcPts val="601"/>
              </a:spcBef>
              <a:spcAft>
                <a:spcPts val="0"/>
              </a:spcAft>
              <a:buSzPts val="1800"/>
              <a:buNone/>
            </a:pPr>
            <a:r>
              <a:rPr b="1" lang="ro-RO" sz="1100">
                <a:latin typeface="Raleway Light"/>
                <a:ea typeface="Raleway Light"/>
                <a:cs typeface="Raleway Light"/>
                <a:sym typeface="Raleway Light"/>
              </a:rPr>
              <a:t>Pasul 3: </a:t>
            </a:r>
            <a:r>
              <a:rPr lang="ro-RO" sz="1100">
                <a:latin typeface="Raleway Light"/>
                <a:ea typeface="Raleway Light"/>
                <a:cs typeface="Raleway Light"/>
                <a:sym typeface="Raleway Light"/>
              </a:rPr>
              <a:t>Prezentați-vă planul întregii clase și explicați abordarea și raționamentul din spatele alegerilor lor.</a:t>
            </a:r>
            <a:endParaRPr/>
          </a:p>
          <a:p>
            <a:pPr indent="0" lvl="0" marL="0" rtl="0" algn="l">
              <a:lnSpc>
                <a:spcPct val="100000"/>
              </a:lnSpc>
              <a:spcBef>
                <a:spcPts val="601"/>
              </a:spcBef>
              <a:spcAft>
                <a:spcPts val="0"/>
              </a:spcAft>
              <a:buSzPts val="1800"/>
              <a:buNone/>
            </a:pPr>
            <a:r>
              <a:rPr b="1" lang="ro-RO" sz="1600">
                <a:solidFill>
                  <a:schemeClr val="lt1"/>
                </a:solidFill>
                <a:highlight>
                  <a:srgbClr val="0A8C6D"/>
                </a:highlight>
                <a:latin typeface="Raleway Light"/>
                <a:ea typeface="Raleway Light"/>
                <a:cs typeface="Raleway Light"/>
                <a:sym typeface="Raleway Light"/>
              </a:rPr>
              <a:t>TIMP: 20 de minute</a:t>
            </a:r>
            <a:endParaRPr b="1" sz="1200">
              <a:solidFill>
                <a:srgbClr val="FFB600"/>
              </a:solidFill>
            </a:endParaRPr>
          </a:p>
        </p:txBody>
      </p:sp>
      <p:grpSp>
        <p:nvGrpSpPr>
          <p:cNvPr id="193" name="Google Shape;193;p17"/>
          <p:cNvGrpSpPr/>
          <p:nvPr/>
        </p:nvGrpSpPr>
        <p:grpSpPr>
          <a:xfrm>
            <a:off x="7964732" y="329097"/>
            <a:ext cx="977040" cy="722852"/>
            <a:chOff x="5255200" y="3006475"/>
            <a:chExt cx="511700" cy="378575"/>
          </a:xfrm>
        </p:grpSpPr>
        <p:sp>
          <p:nvSpPr>
            <p:cNvPr id="194" name="Google Shape;194;p17"/>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195" name="Google Shape;195;p17"/>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8"/>
          <p:cNvSpPr txBox="1"/>
          <p:nvPr>
            <p:ph type="title"/>
          </p:nvPr>
        </p:nvSpPr>
        <p:spPr>
          <a:xfrm>
            <a:off x="922001" y="891776"/>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ro-RO" sz="1600">
                <a:solidFill>
                  <a:srgbClr val="0A8C6D"/>
                </a:solidFill>
                <a:latin typeface="Raleway Light"/>
                <a:ea typeface="Raleway Light"/>
                <a:cs typeface="Raleway Light"/>
                <a:sym typeface="Raleway Light"/>
              </a:rPr>
              <a:t>O călătorie în interior</a:t>
            </a:r>
            <a:endParaRPr/>
          </a:p>
        </p:txBody>
      </p:sp>
      <p:sp>
        <p:nvSpPr>
          <p:cNvPr id="201" name="Google Shape;201;p18"/>
          <p:cNvSpPr txBox="1"/>
          <p:nvPr>
            <p:ph idx="1" type="body"/>
          </p:nvPr>
        </p:nvSpPr>
        <p:spPr>
          <a:xfrm>
            <a:off x="922001" y="1539240"/>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ro-RO" sz="1600">
                <a:solidFill>
                  <a:schemeClr val="lt1"/>
                </a:solidFill>
                <a:highlight>
                  <a:srgbClr val="0A8C6D"/>
                </a:highlight>
                <a:latin typeface="Raleway Light"/>
                <a:ea typeface="Raleway Light"/>
                <a:cs typeface="Raleway Light"/>
                <a:sym typeface="Raleway Light"/>
              </a:rPr>
              <a:t>Reflecţie</a:t>
            </a:r>
            <a:endParaRPr/>
          </a:p>
          <a:p>
            <a:pPr indent="0" lvl="0" marL="0" rtl="0" algn="l">
              <a:lnSpc>
                <a:spcPct val="100000"/>
              </a:lnSpc>
              <a:spcBef>
                <a:spcPts val="601"/>
              </a:spcBef>
              <a:spcAft>
                <a:spcPts val="0"/>
              </a:spcAft>
              <a:buSzPts val="1800"/>
              <a:buNone/>
            </a:pPr>
            <a:r>
              <a:t/>
            </a:r>
            <a:endParaRPr b="1" sz="1600">
              <a:solidFill>
                <a:schemeClr val="lt1"/>
              </a:solidFill>
              <a:highlight>
                <a:srgbClr val="0A8C6D"/>
              </a:highlight>
              <a:latin typeface="Raleway Light"/>
              <a:ea typeface="Raleway Light"/>
              <a:cs typeface="Raleway Light"/>
              <a:sym typeface="Raleway Light"/>
            </a:endParaRPr>
          </a:p>
          <a:p>
            <a:pPr indent="-171450" lvl="0" marL="171450" rtl="0" algn="l">
              <a:lnSpc>
                <a:spcPct val="100000"/>
              </a:lnSpc>
              <a:spcBef>
                <a:spcPts val="601"/>
              </a:spcBef>
              <a:spcAft>
                <a:spcPts val="0"/>
              </a:spcAft>
              <a:buClr>
                <a:srgbClr val="0A8C6D"/>
              </a:buClr>
              <a:buSzPts val="1100"/>
              <a:buFont typeface="Noto Sans Symbols"/>
              <a:buChar char="▪"/>
            </a:pPr>
            <a:r>
              <a:rPr lang="ro-RO" sz="1100">
                <a:solidFill>
                  <a:schemeClr val="dk1"/>
                </a:solidFill>
                <a:latin typeface="Raleway Light"/>
                <a:ea typeface="Raleway Light"/>
                <a:cs typeface="Raleway Light"/>
                <a:sym typeface="Raleway Light"/>
              </a:rPr>
              <a:t>Care sunt principalele obiective ale planului meu de marketing de conținut?</a:t>
            </a:r>
            <a:endParaRPr/>
          </a:p>
          <a:p>
            <a:pPr indent="-171450" lvl="0" marL="171450" rtl="0" algn="l">
              <a:lnSpc>
                <a:spcPct val="100000"/>
              </a:lnSpc>
              <a:spcBef>
                <a:spcPts val="601"/>
              </a:spcBef>
              <a:spcAft>
                <a:spcPts val="0"/>
              </a:spcAft>
              <a:buClr>
                <a:srgbClr val="0A8C6D"/>
              </a:buClr>
              <a:buSzPts val="1100"/>
              <a:buFont typeface="Noto Sans Symbols"/>
              <a:buChar char="▪"/>
            </a:pPr>
            <a:r>
              <a:rPr lang="ro-RO" sz="1100">
                <a:solidFill>
                  <a:schemeClr val="dk1"/>
                </a:solidFill>
                <a:latin typeface="Raleway Light"/>
                <a:ea typeface="Raleway Light"/>
                <a:cs typeface="Raleway Light"/>
                <a:sym typeface="Raleway Light"/>
              </a:rPr>
              <a:t>Cum mi-am cercetat publicul țintă și nevoile acestora?</a:t>
            </a:r>
            <a:endParaRPr/>
          </a:p>
          <a:p>
            <a:pPr indent="-171450" lvl="0" marL="171450" rtl="0" algn="l">
              <a:lnSpc>
                <a:spcPct val="100000"/>
              </a:lnSpc>
              <a:spcBef>
                <a:spcPts val="601"/>
              </a:spcBef>
              <a:spcAft>
                <a:spcPts val="0"/>
              </a:spcAft>
              <a:buClr>
                <a:srgbClr val="0A8C6D"/>
              </a:buClr>
              <a:buSzPts val="1100"/>
              <a:buFont typeface="Noto Sans Symbols"/>
              <a:buChar char="▪"/>
            </a:pPr>
            <a:r>
              <a:rPr lang="ro-RO" sz="1100">
                <a:solidFill>
                  <a:schemeClr val="dk1"/>
                </a:solidFill>
                <a:latin typeface="Raleway Light"/>
                <a:ea typeface="Raleway Light"/>
                <a:cs typeface="Raleway Light"/>
                <a:sym typeface="Raleway Light"/>
              </a:rPr>
              <a:t>Ce tipuri de conținut am planificat să creez și de ce?</a:t>
            </a:r>
            <a:endParaRPr/>
          </a:p>
          <a:p>
            <a:pPr indent="-171450" lvl="0" marL="285750" rtl="0" algn="l">
              <a:lnSpc>
                <a:spcPct val="100000"/>
              </a:lnSpc>
              <a:spcBef>
                <a:spcPts val="601"/>
              </a:spcBef>
              <a:spcAft>
                <a:spcPts val="0"/>
              </a:spcAft>
              <a:buSzPts val="1800"/>
              <a:buFont typeface="Noto Sans Symbols"/>
              <a:buNone/>
            </a:pPr>
            <a:r>
              <a:t/>
            </a:r>
            <a:endParaRPr sz="1300">
              <a:solidFill>
                <a:schemeClr val="dk1"/>
              </a:solidFill>
            </a:endParaRPr>
          </a:p>
          <a:p>
            <a:pPr indent="0" lvl="0" marL="0" rtl="0" algn="l">
              <a:lnSpc>
                <a:spcPct val="100000"/>
              </a:lnSpc>
              <a:spcBef>
                <a:spcPts val="601"/>
              </a:spcBef>
              <a:spcAft>
                <a:spcPts val="0"/>
              </a:spcAft>
              <a:buSzPts val="1800"/>
              <a:buNone/>
            </a:pPr>
            <a:r>
              <a:t/>
            </a:r>
            <a:endParaRPr b="1" sz="1200">
              <a:solidFill>
                <a:srgbClr val="FFB600"/>
              </a:solidFill>
            </a:endParaRPr>
          </a:p>
        </p:txBody>
      </p:sp>
      <p:sp>
        <p:nvSpPr>
          <p:cNvPr id="202" name="Google Shape;202;p18"/>
          <p:cNvSpPr txBox="1"/>
          <p:nvPr>
            <p:ph idx="2" type="body"/>
          </p:nvPr>
        </p:nvSpPr>
        <p:spPr>
          <a:xfrm>
            <a:off x="4678688" y="1539240"/>
            <a:ext cx="3543300" cy="3169920"/>
          </a:xfrm>
          <a:prstGeom prst="rect">
            <a:avLst/>
          </a:prstGeom>
          <a:noFill/>
          <a:ln>
            <a:noFill/>
          </a:ln>
        </p:spPr>
        <p:txBody>
          <a:bodyPr anchorCtr="0" anchor="t" bIns="91425" lIns="91425" spcFirstLastPara="1" rIns="91425" wrap="square" tIns="91425">
            <a:noAutofit/>
          </a:bodyPr>
          <a:lstStyle/>
          <a:p>
            <a:pPr indent="0" lvl="0" marL="139702" rtl="0" algn="l">
              <a:lnSpc>
                <a:spcPct val="100000"/>
              </a:lnSpc>
              <a:spcBef>
                <a:spcPts val="601"/>
              </a:spcBef>
              <a:spcAft>
                <a:spcPts val="0"/>
              </a:spcAft>
              <a:buSzPts val="1800"/>
              <a:buNone/>
            </a:pPr>
            <a:r>
              <a:rPr b="1" lang="ro-RO" sz="1600">
                <a:solidFill>
                  <a:schemeClr val="lt1"/>
                </a:solidFill>
                <a:highlight>
                  <a:srgbClr val="0A8C6D"/>
                </a:highlight>
                <a:latin typeface="Raleway Light"/>
                <a:ea typeface="Raleway Light"/>
                <a:cs typeface="Raleway Light"/>
                <a:sym typeface="Raleway Light"/>
              </a:rPr>
              <a:t>Acțiune</a:t>
            </a:r>
            <a:endParaRPr b="1">
              <a:solidFill>
                <a:schemeClr val="lt1"/>
              </a:solidFill>
              <a:highlight>
                <a:srgbClr val="0A8C6D"/>
              </a:highlight>
              <a:latin typeface="Raleway Light"/>
              <a:ea typeface="Raleway Light"/>
              <a:cs typeface="Raleway Light"/>
              <a:sym typeface="Raleway Light"/>
            </a:endParaRPr>
          </a:p>
          <a:p>
            <a:pPr indent="0" lvl="0" marL="139702" rtl="0" algn="l">
              <a:lnSpc>
                <a:spcPct val="100000"/>
              </a:lnSpc>
              <a:spcBef>
                <a:spcPts val="601"/>
              </a:spcBef>
              <a:spcAft>
                <a:spcPts val="0"/>
              </a:spcAft>
              <a:buSzPts val="1800"/>
              <a:buNone/>
            </a:pPr>
            <a:r>
              <a:t/>
            </a:r>
            <a:endParaRPr b="1" i="1" sz="1600">
              <a:solidFill>
                <a:schemeClr val="lt1"/>
              </a:solidFill>
              <a:highlight>
                <a:srgbClr val="0A8C6D"/>
              </a:highlight>
              <a:latin typeface="Raleway Light"/>
              <a:ea typeface="Raleway Light"/>
              <a:cs typeface="Raleway Light"/>
              <a:sym typeface="Raleway Light"/>
            </a:endParaRPr>
          </a:p>
          <a:p>
            <a:pPr indent="-171450" lvl="0" marL="171450" rtl="0" algn="l">
              <a:lnSpc>
                <a:spcPct val="100000"/>
              </a:lnSpc>
              <a:spcBef>
                <a:spcPts val="601"/>
              </a:spcBef>
              <a:spcAft>
                <a:spcPts val="0"/>
              </a:spcAft>
              <a:buClr>
                <a:srgbClr val="0A8C6D"/>
              </a:buClr>
              <a:buSzPts val="1100"/>
              <a:buFont typeface="Noto Sans Symbols"/>
              <a:buChar char="▪"/>
            </a:pPr>
            <a:r>
              <a:rPr lang="ro-RO" sz="1100">
                <a:solidFill>
                  <a:schemeClr val="dk1"/>
                </a:solidFill>
                <a:latin typeface="Raleway Light"/>
                <a:ea typeface="Raleway Light"/>
                <a:cs typeface="Raleway Light"/>
                <a:sym typeface="Raleway Light"/>
              </a:rPr>
              <a:t>Examinați-vă reflecția și gândiți-vă cum ați putea aplica ceea ce ați învățat la obiectivele dvs. personale sau profesionale</a:t>
            </a:r>
            <a:endParaRPr/>
          </a:p>
        </p:txBody>
      </p:sp>
      <p:grpSp>
        <p:nvGrpSpPr>
          <p:cNvPr id="203" name="Google Shape;203;p18"/>
          <p:cNvGrpSpPr/>
          <p:nvPr/>
        </p:nvGrpSpPr>
        <p:grpSpPr>
          <a:xfrm>
            <a:off x="7964732" y="329097"/>
            <a:ext cx="977040" cy="722852"/>
            <a:chOff x="5255200" y="3006475"/>
            <a:chExt cx="511700" cy="378575"/>
          </a:xfrm>
        </p:grpSpPr>
        <p:sp>
          <p:nvSpPr>
            <p:cNvPr id="204" name="Google Shape;204;p18"/>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05" name="Google Shape;205;p18"/>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9"/>
          <p:cNvSpPr txBox="1"/>
          <p:nvPr>
            <p:ph type="title"/>
          </p:nvPr>
        </p:nvSpPr>
        <p:spPr>
          <a:xfrm>
            <a:off x="922001" y="891775"/>
            <a:ext cx="6866100" cy="63488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ro-RO" sz="2400">
                <a:solidFill>
                  <a:srgbClr val="0A8C6D"/>
                </a:solidFill>
                <a:latin typeface="Raleway Medium"/>
                <a:ea typeface="Raleway Medium"/>
                <a:cs typeface="Raleway Medium"/>
                <a:sym typeface="Raleway Medium"/>
              </a:rPr>
              <a:t>Pentru a afla mai multe despre acest modul:</a:t>
            </a:r>
            <a:endParaRPr/>
          </a:p>
        </p:txBody>
      </p:sp>
      <p:sp>
        <p:nvSpPr>
          <p:cNvPr id="211" name="Google Shape;211;p19"/>
          <p:cNvSpPr txBox="1"/>
          <p:nvPr>
            <p:ph idx="1" type="body"/>
          </p:nvPr>
        </p:nvSpPr>
        <p:spPr>
          <a:xfrm>
            <a:off x="922000" y="1588772"/>
            <a:ext cx="7567175" cy="2366100"/>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SzPts val="1800"/>
              <a:buNone/>
            </a:pPr>
            <a:r>
              <a:rPr b="1" lang="ro-RO" sz="1300">
                <a:solidFill>
                  <a:srgbClr val="0A8C6D"/>
                </a:solidFill>
                <a:latin typeface="Raleway Light"/>
                <a:ea typeface="Raleway Light"/>
                <a:cs typeface="Raleway Light"/>
                <a:sym typeface="Raleway Light"/>
              </a:rPr>
              <a:t>Cum să explici oricui marketingul de conținut</a:t>
            </a:r>
            <a:endParaRPr/>
          </a:p>
          <a:p>
            <a:pPr indent="0" lvl="0" marL="114302" rtl="0" algn="l">
              <a:lnSpc>
                <a:spcPct val="100000"/>
              </a:lnSpc>
              <a:spcBef>
                <a:spcPts val="601"/>
              </a:spcBef>
              <a:spcAft>
                <a:spcPts val="0"/>
              </a:spcAft>
              <a:buSzPts val="1800"/>
              <a:buNone/>
            </a:pPr>
            <a:r>
              <a:rPr b="1" lang="ro-RO" sz="1300" u="sng">
                <a:solidFill>
                  <a:srgbClr val="0A8C6D"/>
                </a:solidFill>
                <a:latin typeface="Raleway Light"/>
                <a:ea typeface="Raleway Light"/>
                <a:cs typeface="Raleway Light"/>
                <a:sym typeface="Raleway Light"/>
                <a:hlinkClick r:id="rId3">
                  <a:extLst>
                    <a:ext uri="{A12FA001-AC4F-418D-AE19-62706E023703}">
                      <ahyp:hlinkClr val="tx"/>
                    </a:ext>
                  </a:extLst>
                </a:hlinkClick>
              </a:rPr>
              <a:t>https://contentmarketinginstitute.com/articles/explain-content-marketing-anyone/</a:t>
            </a:r>
            <a:endParaRPr b="1" sz="1300">
              <a:solidFill>
                <a:srgbClr val="0A8C6D"/>
              </a:solidFill>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t/>
            </a:r>
            <a:endParaRPr b="1" sz="1300">
              <a:solidFill>
                <a:srgbClr val="0A8C6D"/>
              </a:solidFill>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rPr b="1" lang="ro-RO" sz="1300">
                <a:solidFill>
                  <a:srgbClr val="0A8C6D"/>
                </a:solidFill>
                <a:latin typeface="Raleway Light"/>
                <a:ea typeface="Raleway Light"/>
                <a:cs typeface="Raleway Light"/>
                <a:sym typeface="Raleway Light"/>
              </a:rPr>
              <a:t>Puterea povestirii | Andrea Gibbs | TEDxPerth</a:t>
            </a:r>
            <a:endParaRPr b="1" sz="1300">
              <a:solidFill>
                <a:srgbClr val="0A8C6D"/>
              </a:solidFill>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rPr b="1" lang="ro-RO" sz="1300">
                <a:solidFill>
                  <a:srgbClr val="0A8C6D"/>
                </a:solidFill>
                <a:latin typeface="Raleway Light"/>
                <a:ea typeface="Raleway Light"/>
                <a:cs typeface="Raleway Light"/>
                <a:sym typeface="Raleway Light"/>
              </a:rPr>
              <a:t>https://www.youtube.com/watch?v=sh1-9xMZIfQ</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p:txBody>
      </p:sp>
      <p:grpSp>
        <p:nvGrpSpPr>
          <p:cNvPr id="212" name="Google Shape;212;p19"/>
          <p:cNvGrpSpPr/>
          <p:nvPr/>
        </p:nvGrpSpPr>
        <p:grpSpPr>
          <a:xfrm>
            <a:off x="8089119" y="319162"/>
            <a:ext cx="728350" cy="743348"/>
            <a:chOff x="3955900" y="2984500"/>
            <a:chExt cx="414000" cy="422525"/>
          </a:xfrm>
        </p:grpSpPr>
        <p:sp>
          <p:nvSpPr>
            <p:cNvPr id="213" name="Google Shape;213;p19"/>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14" name="Google Shape;214;p19"/>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15" name="Google Shape;215;p19"/>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2"/>
          <p:cNvSpPr txBox="1"/>
          <p:nvPr>
            <p:ph idx="1" type="body"/>
          </p:nvPr>
        </p:nvSpPr>
        <p:spPr>
          <a:xfrm>
            <a:off x="3848430" y="4031027"/>
            <a:ext cx="4643562" cy="59552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ro-RO" sz="700"/>
              <a:t>Sprijinul Comisiei Europene pentru producerea acestei publicații nu constituie o aprobare a conținutului, care reflectă doar opiniile autorilor, iar Comisia nu poate fi făcută responsabilă pentru orice utilizare care poate fi făcută a informațiilor conținute în aceasta.</a:t>
            </a:r>
            <a:endParaRPr sz="700"/>
          </a:p>
          <a:p>
            <a:pPr indent="0" lvl="0" marL="0" rtl="0" algn="l">
              <a:lnSpc>
                <a:spcPct val="100000"/>
              </a:lnSpc>
              <a:spcBef>
                <a:spcPts val="0"/>
              </a:spcBef>
              <a:spcAft>
                <a:spcPts val="0"/>
              </a:spcAft>
              <a:buSzPts val="1800"/>
              <a:buNone/>
            </a:pPr>
            <a:r>
              <a:rPr lang="ro-RO" sz="700">
                <a:solidFill>
                  <a:srgbClr val="981C22"/>
                </a:solidFill>
              </a:rPr>
              <a:t>Număr proiect 2021-1-RO01-KA220-ADU-000026741</a:t>
            </a:r>
            <a:endParaRPr/>
          </a:p>
          <a:p>
            <a:pPr indent="0" lvl="0" marL="0" rtl="0" algn="l">
              <a:lnSpc>
                <a:spcPct val="100000"/>
              </a:lnSpc>
              <a:spcBef>
                <a:spcPts val="0"/>
              </a:spcBef>
              <a:spcAft>
                <a:spcPts val="0"/>
              </a:spcAft>
              <a:buSzPts val="1800"/>
              <a:buNone/>
            </a:pPr>
            <a:r>
              <a:t/>
            </a:r>
            <a:endParaRPr sz="700">
              <a:solidFill>
                <a:srgbClr val="981C22"/>
              </a:solidFill>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p:txBody>
      </p:sp>
      <p:sp>
        <p:nvSpPr>
          <p:cNvPr descr="Text&#10;&#10;Description automatically generated with medium confidence" id="72" name="Google Shape;72;p2"/>
          <p:cNvSpPr/>
          <p:nvPr/>
        </p:nvSpPr>
        <p:spPr>
          <a:xfrm>
            <a:off x="922001" y="4031027"/>
            <a:ext cx="2838616" cy="595528"/>
          </a:xfrm>
          <a:prstGeom prst="rect">
            <a:avLst/>
          </a:prstGeom>
          <a:solidFill>
            <a:srgbClr val="FFFFFF"/>
          </a:solidFill>
          <a:ln>
            <a:noFill/>
          </a:ln>
        </p:spPr>
      </p:sp>
      <p:pic>
        <p:nvPicPr>
          <p:cNvPr id="73" name="Google Shape;73;p2"/>
          <p:cNvPicPr preferRelativeResize="0"/>
          <p:nvPr/>
        </p:nvPicPr>
        <p:blipFill rotWithShape="1">
          <a:blip r:embed="rId3">
            <a:alphaModFix/>
          </a:blip>
          <a:srcRect b="0" l="0" r="0" t="0"/>
          <a:stretch/>
        </p:blipFill>
        <p:spPr>
          <a:xfrm>
            <a:off x="7760474" y="377738"/>
            <a:ext cx="952452" cy="98854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219" name="Shape 219"/>
        <p:cNvGrpSpPr/>
        <p:nvPr/>
      </p:nvGrpSpPr>
      <p:grpSpPr>
        <a:xfrm>
          <a:off x="0" y="0"/>
          <a:ext cx="0" cy="0"/>
          <a:chOff x="0" y="0"/>
          <a:chExt cx="0" cy="0"/>
        </a:xfrm>
      </p:grpSpPr>
      <p:sp>
        <p:nvSpPr>
          <p:cNvPr id="220" name="Google Shape;220;p20"/>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b="1" lang="ro-RO">
                <a:solidFill>
                  <a:schemeClr val="lt1"/>
                </a:solidFill>
              </a:rPr>
              <a:t>Crearea unei prezențe digitale</a:t>
            </a:r>
            <a:endParaRPr b="1">
              <a:solidFill>
                <a:schemeClr val="lt1"/>
              </a:solidFill>
            </a:endParaRPr>
          </a:p>
        </p:txBody>
      </p:sp>
      <p:pic>
        <p:nvPicPr>
          <p:cNvPr id="221" name="Google Shape;221;p20"/>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descr="https://i.gyazo.com/020672207b26a9f0ac952b8e693aec6d.png" id="226" name="Google Shape;226;p21"/>
          <p:cNvPicPr preferRelativeResize="0"/>
          <p:nvPr/>
        </p:nvPicPr>
        <p:blipFill rotWithShape="1">
          <a:blip r:embed="rId3">
            <a:alphaModFix/>
          </a:blip>
          <a:srcRect b="0" l="0" r="50417" t="0"/>
          <a:stretch/>
        </p:blipFill>
        <p:spPr>
          <a:xfrm>
            <a:off x="5944114" y="1911051"/>
            <a:ext cx="2649005" cy="3066329"/>
          </a:xfrm>
          <a:prstGeom prst="rect">
            <a:avLst/>
          </a:prstGeom>
          <a:noFill/>
          <a:ln>
            <a:noFill/>
          </a:ln>
        </p:spPr>
      </p:pic>
      <p:sp>
        <p:nvSpPr>
          <p:cNvPr id="227" name="Google Shape;227;p21"/>
          <p:cNvSpPr txBox="1"/>
          <p:nvPr>
            <p:ph type="title"/>
          </p:nvPr>
        </p:nvSpPr>
        <p:spPr>
          <a:xfrm>
            <a:off x="515601" y="404984"/>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ro-RO" sz="3600">
                <a:solidFill>
                  <a:srgbClr val="0A8C6D"/>
                </a:solidFill>
                <a:latin typeface="Raleway ExtraLight"/>
                <a:ea typeface="Raleway ExtraLight"/>
                <a:cs typeface="Raleway ExtraLight"/>
                <a:sym typeface="Raleway ExtraLight"/>
              </a:rPr>
              <a:t>Crearea prezenței online</a:t>
            </a:r>
            <a:endParaRPr/>
          </a:p>
        </p:txBody>
      </p:sp>
      <p:sp>
        <p:nvSpPr>
          <p:cNvPr id="228" name="Google Shape;228;p21"/>
          <p:cNvSpPr txBox="1"/>
          <p:nvPr>
            <p:ph idx="1" type="body"/>
          </p:nvPr>
        </p:nvSpPr>
        <p:spPr>
          <a:xfrm>
            <a:off x="515601" y="2340297"/>
            <a:ext cx="5773439" cy="2366100"/>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Clr>
                <a:srgbClr val="0A8C6D"/>
              </a:buClr>
              <a:buSzPts val="1200"/>
              <a:buNone/>
            </a:pPr>
            <a:r>
              <a:rPr b="1" lang="ro-RO" sz="1200">
                <a:latin typeface="Raleway Thin"/>
                <a:ea typeface="Raleway Thin"/>
                <a:cs typeface="Raleway Thin"/>
                <a:sym typeface="Raleway Thin"/>
              </a:rPr>
              <a:t>Site/Google MyBusiness</a:t>
            </a:r>
            <a:endParaRPr b="1" sz="1200">
              <a:latin typeface="Raleway Thin"/>
              <a:ea typeface="Raleway Thin"/>
              <a:cs typeface="Raleway Thin"/>
              <a:sym typeface="Raleway Thin"/>
            </a:endParaRPr>
          </a:p>
          <a:p>
            <a:pPr indent="0" lvl="0" marL="114302" rtl="0" algn="l">
              <a:lnSpc>
                <a:spcPct val="100000"/>
              </a:lnSpc>
              <a:spcBef>
                <a:spcPts val="601"/>
              </a:spcBef>
              <a:spcAft>
                <a:spcPts val="0"/>
              </a:spcAft>
              <a:buClr>
                <a:srgbClr val="0A8C6D"/>
              </a:buClr>
              <a:buSzPts val="1200"/>
              <a:buNone/>
            </a:pPr>
            <a:r>
              <a:rPr lang="ro-RO" sz="1200">
                <a:latin typeface="Raleway Thin"/>
                <a:ea typeface="Raleway Thin"/>
                <a:cs typeface="Raleway Thin"/>
                <a:sym typeface="Raleway Thin"/>
              </a:rPr>
              <a:t>Un site web este un element esențial al prezenței digitale a unei afaceri. Acesta servește drept platformă pentru companii pentru a-și prezenta produsele, serviciile și informațiile clienților. În plus, Compania mea pe Google este un instrument gratuit care permite companiilor să-și gestioneze prezența online pe Google, inclusiv Căutare și Hărți. Oferă o modalitate de a partaja informații despre companie, de a răspunde la recenziile clienților și de a vedea informații despre modul în care clienții interacționează cu afacerea lor pe Google.</a:t>
            </a:r>
            <a:endParaRPr/>
          </a:p>
        </p:txBody>
      </p:sp>
      <p:sp>
        <p:nvSpPr>
          <p:cNvPr id="229" name="Google Shape;229;p21"/>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A8C6D"/>
              </a:solidFill>
              <a:latin typeface="Arial"/>
              <a:ea typeface="Arial"/>
              <a:cs typeface="Arial"/>
              <a:sym typeface="Arial"/>
            </a:endParaRPr>
          </a:p>
        </p:txBody>
      </p:sp>
      <p:sp>
        <p:nvSpPr>
          <p:cNvPr id="230" name="Google Shape;230;p21"/>
          <p:cNvSpPr/>
          <p:nvPr/>
        </p:nvSpPr>
        <p:spPr>
          <a:xfrm>
            <a:off x="419356" y="1053651"/>
            <a:ext cx="7914640" cy="1015663"/>
          </a:xfrm>
          <a:prstGeom prst="rect">
            <a:avLst/>
          </a:prstGeom>
          <a:noFill/>
          <a:ln>
            <a:noFill/>
          </a:ln>
        </p:spPr>
        <p:txBody>
          <a:bodyPr anchorCtr="0" anchor="t" bIns="45700" lIns="91425" spcFirstLastPara="1" rIns="91425" wrap="square" tIns="45700">
            <a:spAutoFit/>
          </a:bodyPr>
          <a:lstStyle/>
          <a:p>
            <a:pPr indent="0" lvl="0" marL="114302" marR="0" rtl="0" algn="l">
              <a:lnSpc>
                <a:spcPct val="100000"/>
              </a:lnSpc>
              <a:spcBef>
                <a:spcPts val="0"/>
              </a:spcBef>
              <a:spcAft>
                <a:spcPts val="0"/>
              </a:spcAft>
              <a:buNone/>
            </a:pPr>
            <a:r>
              <a:rPr b="0" i="0" lang="ro-RO" sz="1200" u="none" cap="none" strike="noStrike">
                <a:solidFill>
                  <a:schemeClr val="dk2"/>
                </a:solidFill>
                <a:latin typeface="Raleway Thin"/>
                <a:ea typeface="Raleway Thin"/>
                <a:cs typeface="Raleway Thin"/>
                <a:sym typeface="Raleway Thin"/>
              </a:rPr>
              <a:t>Crearea unei prezențe online este deosebit de importantă pentru femeile care doresc să-și îmbunătățească cariera în lumea digitală de astăzi. A avea o prezență online puternică și credibilă le permite femeilor să își prezinte abilitățile, expertiza și realizările unui public mai larg, ceea ce le poate ajuta să atragă noi oportunități și să avanseze în cariera lor. Prin crearea unei prezențe online, femeile pot prelua controlul asupra narațiunii lor profesionale și își pot urmări în mod pro activ obiectivele de carieră.</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2"/>
          <p:cNvSpPr txBox="1"/>
          <p:nvPr>
            <p:ph type="title"/>
          </p:nvPr>
        </p:nvSpPr>
        <p:spPr>
          <a:xfrm>
            <a:off x="617201" y="327816"/>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ro-RO" sz="3600">
                <a:solidFill>
                  <a:srgbClr val="0A8C6D"/>
                </a:solidFill>
                <a:latin typeface="Raleway ExtraLight"/>
                <a:ea typeface="Raleway ExtraLight"/>
                <a:cs typeface="Raleway ExtraLight"/>
                <a:sym typeface="Raleway ExtraLight"/>
              </a:rPr>
              <a:t>Tactici de atins</a:t>
            </a:r>
            <a:endParaRPr/>
          </a:p>
        </p:txBody>
      </p:sp>
      <p:sp>
        <p:nvSpPr>
          <p:cNvPr id="236" name="Google Shape;236;p22"/>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A8C6D"/>
              </a:solidFill>
              <a:latin typeface="Arial"/>
              <a:ea typeface="Arial"/>
              <a:cs typeface="Arial"/>
              <a:sym typeface="Arial"/>
            </a:endParaRPr>
          </a:p>
        </p:txBody>
      </p:sp>
      <p:sp>
        <p:nvSpPr>
          <p:cNvPr id="237" name="Google Shape;237;p22"/>
          <p:cNvSpPr/>
          <p:nvPr/>
        </p:nvSpPr>
        <p:spPr>
          <a:xfrm>
            <a:off x="617201" y="1053651"/>
            <a:ext cx="7155523" cy="3785652"/>
          </a:xfrm>
          <a:prstGeom prst="rect">
            <a:avLst/>
          </a:prstGeom>
          <a:noFill/>
          <a:ln>
            <a:noFill/>
          </a:ln>
        </p:spPr>
        <p:txBody>
          <a:bodyPr anchorCtr="0" anchor="t" bIns="45700" lIns="91425" spcFirstLastPara="1" rIns="91425" wrap="square" tIns="45700">
            <a:spAutoFit/>
          </a:bodyPr>
          <a:lstStyle/>
          <a:p>
            <a:pPr indent="0" lvl="0" marL="114302" marR="0" rtl="0" algn="l">
              <a:lnSpc>
                <a:spcPct val="100000"/>
              </a:lnSpc>
              <a:spcBef>
                <a:spcPts val="0"/>
              </a:spcBef>
              <a:spcAft>
                <a:spcPts val="0"/>
              </a:spcAft>
              <a:buNone/>
            </a:pPr>
            <a:r>
              <a:rPr b="1" i="0" lang="ro-RO" sz="1200" u="none" cap="none" strike="noStrike">
                <a:solidFill>
                  <a:schemeClr val="dk2"/>
                </a:solidFill>
                <a:latin typeface="Raleway Thin"/>
                <a:ea typeface="Raleway Thin"/>
                <a:cs typeface="Raleway Thin"/>
                <a:sym typeface="Raleway Thin"/>
              </a:rPr>
              <a:t>Social Media/Bloguri</a:t>
            </a:r>
            <a:endParaRPr/>
          </a:p>
          <a:p>
            <a:pPr indent="0" lvl="0" marL="114302" marR="0" rtl="0" algn="l">
              <a:lnSpc>
                <a:spcPct val="100000"/>
              </a:lnSpc>
              <a:spcBef>
                <a:spcPts val="0"/>
              </a:spcBef>
              <a:spcAft>
                <a:spcPts val="0"/>
              </a:spcAft>
              <a:buNone/>
            </a:pPr>
            <a:r>
              <a:rPr b="0" i="0" lang="ro-RO" sz="1200" u="none" cap="none" strike="noStrike">
                <a:solidFill>
                  <a:schemeClr val="dk2"/>
                </a:solidFill>
                <a:latin typeface="Raleway Thin"/>
                <a:ea typeface="Raleway Thin"/>
                <a:cs typeface="Raleway Thin"/>
                <a:sym typeface="Raleway Thin"/>
              </a:rPr>
              <a:t>Un blog este un site web sau o secțiune a unui site web care conține articole sau postări despre un anumit subiect. Acesta servește drept platformă pentru companii pentru a împărtăși informații și perspective valoroase cu publicul țintă. Platformele de social media, cum ar fi Facebook, Twitter și Instagram, sunt canale care permit companiilor să se conecteze cu publicul lor, să-și promoveze marca și să stimuleze implicarea.</a:t>
            </a:r>
            <a:endParaRPr/>
          </a:p>
          <a:p>
            <a:pPr indent="0" lvl="0" marL="114302" marR="0" rtl="0" algn="l">
              <a:lnSpc>
                <a:spcPct val="100000"/>
              </a:lnSpc>
              <a:spcBef>
                <a:spcPts val="0"/>
              </a:spcBef>
              <a:spcAft>
                <a:spcPts val="0"/>
              </a:spcAft>
              <a:buNone/>
            </a:pPr>
            <a:r>
              <a:t/>
            </a:r>
            <a:endParaRPr b="0" i="0" sz="1200" u="none" cap="none" strike="noStrike">
              <a:solidFill>
                <a:schemeClr val="dk2"/>
              </a:solidFill>
              <a:latin typeface="Raleway Thin"/>
              <a:ea typeface="Raleway Thin"/>
              <a:cs typeface="Raleway Thin"/>
              <a:sym typeface="Raleway Thin"/>
            </a:endParaRPr>
          </a:p>
          <a:p>
            <a:pPr indent="0" lvl="0" marL="114302" marR="0" rtl="0" algn="l">
              <a:lnSpc>
                <a:spcPct val="100000"/>
              </a:lnSpc>
              <a:spcBef>
                <a:spcPts val="0"/>
              </a:spcBef>
              <a:spcAft>
                <a:spcPts val="0"/>
              </a:spcAft>
              <a:buNone/>
            </a:pPr>
            <a:r>
              <a:rPr b="1" i="0" lang="ro-RO" sz="1200" u="none" cap="none" strike="noStrike">
                <a:solidFill>
                  <a:schemeClr val="dk2"/>
                </a:solidFill>
                <a:latin typeface="Raleway Thin"/>
                <a:ea typeface="Raleway Thin"/>
                <a:cs typeface="Raleway Thin"/>
                <a:sym typeface="Raleway Thin"/>
              </a:rPr>
              <a:t>Marketing-ul motoarelor de căutare</a:t>
            </a:r>
            <a:endParaRPr/>
          </a:p>
          <a:p>
            <a:pPr indent="0" lvl="0" marL="114302" marR="0" rtl="0" algn="l">
              <a:lnSpc>
                <a:spcPct val="100000"/>
              </a:lnSpc>
              <a:spcBef>
                <a:spcPts val="0"/>
              </a:spcBef>
              <a:spcAft>
                <a:spcPts val="0"/>
              </a:spcAft>
              <a:buNone/>
            </a:pPr>
            <a:r>
              <a:rPr b="0" i="0" lang="ro-RO" sz="1200" u="none" cap="none" strike="noStrike">
                <a:solidFill>
                  <a:schemeClr val="dk2"/>
                </a:solidFill>
                <a:latin typeface="Raleway Thin"/>
                <a:ea typeface="Raleway Thin"/>
                <a:cs typeface="Raleway Thin"/>
                <a:sym typeface="Raleway Thin"/>
              </a:rPr>
              <a:t>Search Engine Marketing (SEM) este o formă de marketing digital care presupune promovarea site-urilor web prin creșterea vizibilității acestora în paginile cu rezultate ale motoarelor de căutare (SERP) prin publicitate plătită. SEM utilizează tehnici precum publicitatea cu plata pe clic (PPC) și optimizarea pentru motoarele de căutare (SEO) pentru a crește vizibilitatea site-ului și a genera trafic.</a:t>
            </a:r>
            <a:endParaRPr/>
          </a:p>
          <a:p>
            <a:pPr indent="0" lvl="0" marL="114302" marR="0" rtl="0" algn="l">
              <a:lnSpc>
                <a:spcPct val="100000"/>
              </a:lnSpc>
              <a:spcBef>
                <a:spcPts val="0"/>
              </a:spcBef>
              <a:spcAft>
                <a:spcPts val="0"/>
              </a:spcAft>
              <a:buNone/>
            </a:pPr>
            <a:r>
              <a:t/>
            </a:r>
            <a:endParaRPr b="0" i="0" sz="1200" u="none" cap="none" strike="noStrike">
              <a:solidFill>
                <a:schemeClr val="dk2"/>
              </a:solidFill>
              <a:latin typeface="Raleway Thin"/>
              <a:ea typeface="Raleway Thin"/>
              <a:cs typeface="Raleway Thin"/>
              <a:sym typeface="Raleway Thin"/>
            </a:endParaRPr>
          </a:p>
          <a:p>
            <a:pPr indent="0" lvl="0" marL="114302" marR="0" rtl="0" algn="l">
              <a:lnSpc>
                <a:spcPct val="100000"/>
              </a:lnSpc>
              <a:spcBef>
                <a:spcPts val="0"/>
              </a:spcBef>
              <a:spcAft>
                <a:spcPts val="0"/>
              </a:spcAft>
              <a:buNone/>
            </a:pPr>
            <a:r>
              <a:rPr b="1" i="0" lang="ro-RO" sz="1200" u="none" cap="none" strike="noStrike">
                <a:solidFill>
                  <a:schemeClr val="dk2"/>
                </a:solidFill>
                <a:latin typeface="Raleway Thin"/>
                <a:ea typeface="Raleway Thin"/>
                <a:cs typeface="Raleway Thin"/>
                <a:sym typeface="Raleway Thin"/>
              </a:rPr>
              <a:t>Analytics </a:t>
            </a:r>
            <a:endParaRPr/>
          </a:p>
          <a:p>
            <a:pPr indent="0" lvl="0" marL="114302" marR="0" rtl="0" algn="l">
              <a:lnSpc>
                <a:spcPct val="100000"/>
              </a:lnSpc>
              <a:spcBef>
                <a:spcPts val="0"/>
              </a:spcBef>
              <a:spcAft>
                <a:spcPts val="0"/>
              </a:spcAft>
              <a:buNone/>
            </a:pPr>
            <a:r>
              <a:rPr b="0" i="0" lang="ro-RO" sz="1200" u="none" cap="none" strike="noStrike">
                <a:solidFill>
                  <a:schemeClr val="dk2"/>
                </a:solidFill>
                <a:latin typeface="Raleway Thin"/>
                <a:ea typeface="Raleway Thin"/>
                <a:cs typeface="Raleway Thin"/>
                <a:sym typeface="Raleway Thin"/>
              </a:rPr>
              <a:t>Analytics se referă la colectarea, analiza și interpretarea datelor pentru a înțelege performanța unui site web sau a unei campanii de marketing digital. Permite companiilor să urmărească valori cheie, cum ar fi traficul pe site-ul web, ratele de conversie și implicarea clienților, și să utilizeze aceste informații pentru a lua decizii bazate pe date cu privire la modul de îmbunătățire a eforturilor lor de marketing digital.</a:t>
            </a:r>
            <a:endParaRPr/>
          </a:p>
          <a:p>
            <a:pPr indent="0" lvl="0" marL="114302" marR="0" rtl="0" algn="l">
              <a:lnSpc>
                <a:spcPct val="100000"/>
              </a:lnSpc>
              <a:spcBef>
                <a:spcPts val="0"/>
              </a:spcBef>
              <a:spcAft>
                <a:spcPts val="0"/>
              </a:spcAft>
              <a:buNone/>
            </a:pPr>
            <a:r>
              <a:t/>
            </a:r>
            <a:endParaRPr b="1" i="0" sz="1200" u="none" cap="none" strike="noStrike">
              <a:solidFill>
                <a:schemeClr val="dk2"/>
              </a:solidFill>
              <a:latin typeface="Raleway Thin"/>
              <a:ea typeface="Raleway Thin"/>
              <a:cs typeface="Raleway Thin"/>
              <a:sym typeface="Raleway Thi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3"/>
          <p:cNvSpPr txBox="1"/>
          <p:nvPr>
            <p:ph type="title"/>
          </p:nvPr>
        </p:nvSpPr>
        <p:spPr>
          <a:xfrm>
            <a:off x="541789" y="453803"/>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ro-RO" sz="3600">
                <a:solidFill>
                  <a:srgbClr val="0A8C6D"/>
                </a:solidFill>
                <a:latin typeface="Raleway ExtraLight"/>
                <a:ea typeface="Raleway ExtraLight"/>
                <a:cs typeface="Raleway ExtraLight"/>
                <a:sym typeface="Raleway ExtraLight"/>
              </a:rPr>
              <a:t>Instrumente de proiectare</a:t>
            </a:r>
            <a:endParaRPr/>
          </a:p>
        </p:txBody>
      </p:sp>
      <p:sp>
        <p:nvSpPr>
          <p:cNvPr id="243" name="Google Shape;243;p23"/>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A8C6D"/>
              </a:solidFill>
              <a:latin typeface="Arial"/>
              <a:ea typeface="Arial"/>
              <a:cs typeface="Arial"/>
              <a:sym typeface="Arial"/>
            </a:endParaRPr>
          </a:p>
        </p:txBody>
      </p:sp>
      <p:sp>
        <p:nvSpPr>
          <p:cNvPr id="244" name="Google Shape;244;p23"/>
          <p:cNvSpPr/>
          <p:nvPr/>
        </p:nvSpPr>
        <p:spPr>
          <a:xfrm>
            <a:off x="541789" y="1291446"/>
            <a:ext cx="7677651" cy="32316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ro-RO" sz="1200" u="none" cap="none" strike="noStrike">
                <a:solidFill>
                  <a:schemeClr val="dk2"/>
                </a:solidFill>
                <a:latin typeface="Raleway Thin"/>
                <a:ea typeface="Raleway Thin"/>
                <a:cs typeface="Raleway Thin"/>
                <a:sym typeface="Raleway Thin"/>
              </a:rPr>
              <a:t>Crearea de postări atractive din punct de vedere vizual pe rețelele de socializare poate fi o provocare, mai ales dacă nu aveți experiență în design grafic. Cu toate acestea, există mai multe instrumente disponibile care facilitează pentru oricine să creeze grafice cu aspect profesional pentru rețelele sociale. Un astfel de instrument este Canva, care este un instrument de design grafic ușor de utilizat, care oferă o mare varietate de șabloane și elemente de design din care să aleagă. Un alt instrument care poate fi util este Unsplash și Freepik, care oferă o selecție largă de imagini de stoc de înaltă calitate, gratuite, care pot fi folosite pentru a vă îmbunătăți postările pe rețelele sociale.</a:t>
            </a:r>
            <a:endParaRPr/>
          </a:p>
          <a:p>
            <a:pPr indent="0" lvl="0" marL="0" marR="0" rtl="0" algn="l">
              <a:lnSpc>
                <a:spcPct val="100000"/>
              </a:lnSpc>
              <a:spcBef>
                <a:spcPts val="0"/>
              </a:spcBef>
              <a:spcAft>
                <a:spcPts val="0"/>
              </a:spcAft>
              <a:buNone/>
            </a:pPr>
            <a:r>
              <a:rPr b="1" i="0" lang="ro-RO" sz="1200" u="none" cap="none" strike="noStrike">
                <a:solidFill>
                  <a:srgbClr val="0A8C6D"/>
                </a:solidFill>
                <a:latin typeface="Raleway Thin"/>
                <a:ea typeface="Raleway Thin"/>
                <a:cs typeface="Raleway Thin"/>
                <a:sym typeface="Raleway Thin"/>
              </a:rPr>
              <a:t>Canva</a:t>
            </a:r>
            <a:r>
              <a:rPr b="0" i="0" lang="ro-RO" sz="1200" u="none" cap="none" strike="noStrike">
                <a:solidFill>
                  <a:schemeClr val="dk2"/>
                </a:solidFill>
                <a:latin typeface="Raleway Thin"/>
                <a:ea typeface="Raleway Thin"/>
                <a:cs typeface="Raleway Thin"/>
                <a:sym typeface="Raleway Thin"/>
              </a:rPr>
              <a:t> este un instrument excelent pentru crearea de grafice pentru rețelele sociale, deoarece oferă o mare varietate de șabloane care sunt optimizate pentru diferite platforme de rețele sociale, cum ar fi Facebook, Instagram și Twitter. Aceste șabloane facilitează crearea de postări atractive din punct de vedere vizual, care au dimensiunea și formatul potrivite pentru fiecare platformă. În plus, Canva oferă o selecție largă de elemente de design, cum ar fi pictograme, imagini și tipografie, care pot fi folosite pentru a vă îmbunătăți grafica.</a:t>
            </a:r>
            <a:endParaRPr/>
          </a:p>
          <a:p>
            <a:pPr indent="0" lvl="0" marL="0" marR="0" rtl="0" algn="l">
              <a:lnSpc>
                <a:spcPct val="100000"/>
              </a:lnSpc>
              <a:spcBef>
                <a:spcPts val="0"/>
              </a:spcBef>
              <a:spcAft>
                <a:spcPts val="0"/>
              </a:spcAft>
              <a:buNone/>
            </a:pPr>
            <a:r>
              <a:rPr b="0" i="0" lang="ro-RO" sz="1200" u="none" cap="none" strike="noStrike">
                <a:solidFill>
                  <a:schemeClr val="dk2"/>
                </a:solidFill>
                <a:latin typeface="Raleway Thin"/>
                <a:ea typeface="Raleway Thin"/>
                <a:cs typeface="Raleway Thin"/>
                <a:sym typeface="Raleway Thin"/>
              </a:rPr>
              <a:t>Când vine vorba de imagini, </a:t>
            </a:r>
            <a:r>
              <a:rPr b="1" i="0" lang="ro-RO" sz="1200" u="none" cap="none" strike="noStrike">
                <a:solidFill>
                  <a:srgbClr val="0A8C6D"/>
                </a:solidFill>
                <a:latin typeface="Raleway Thin"/>
                <a:ea typeface="Raleway Thin"/>
                <a:cs typeface="Raleway Thin"/>
                <a:sym typeface="Raleway Thin"/>
              </a:rPr>
              <a:t>Unsplash</a:t>
            </a:r>
            <a:r>
              <a:rPr b="0" i="0" lang="ro-RO" sz="1200" u="none" cap="none" strike="noStrike">
                <a:solidFill>
                  <a:schemeClr val="dk2"/>
                </a:solidFill>
                <a:latin typeface="Raleway Thin"/>
                <a:ea typeface="Raleway Thin"/>
                <a:cs typeface="Raleway Thin"/>
                <a:sym typeface="Raleway Thin"/>
              </a:rPr>
              <a:t> și </a:t>
            </a:r>
            <a:r>
              <a:rPr b="1" i="0" lang="ro-RO" sz="1200" u="none" cap="none" strike="noStrike">
                <a:solidFill>
                  <a:srgbClr val="0A8C6D"/>
                </a:solidFill>
                <a:latin typeface="Raleway Thin"/>
                <a:ea typeface="Raleway Thin"/>
                <a:cs typeface="Raleway Thin"/>
                <a:sym typeface="Raleway Thin"/>
              </a:rPr>
              <a:t>Freepik</a:t>
            </a:r>
            <a:r>
              <a:rPr b="0" i="0" lang="ro-RO" sz="1200" u="none" cap="none" strike="noStrike">
                <a:solidFill>
                  <a:schemeClr val="dk2"/>
                </a:solidFill>
                <a:latin typeface="Raleway Thin"/>
                <a:ea typeface="Raleway Thin"/>
                <a:cs typeface="Raleway Thin"/>
                <a:sym typeface="Raleway Thin"/>
              </a:rPr>
              <a:t> sunt opțiuni excelente pentru a găsi imagini de stoc de înaltă calitate, gratuite, pentru a le folosi în postările pe rețelele sociale. Ambele platforme oferă o selecție largă de imagini care pot fi folosite pentru o varietate de scopuri, cum ar fi prezentarea produselor, promovarea serviciilor sau distribuirea de citate inspirate. În plus, Unsplash și Freepik au o gamă largă de imagini cu o reprezentare diversă, care poate fi benefică atunci când se creează conținut incluziv și sensibil.</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4"/>
          <p:cNvSpPr txBox="1"/>
          <p:nvPr>
            <p:ph type="title"/>
          </p:nvPr>
        </p:nvSpPr>
        <p:spPr>
          <a:xfrm>
            <a:off x="922001" y="891776"/>
            <a:ext cx="6866100" cy="857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ro-RO" sz="1600">
                <a:solidFill>
                  <a:srgbClr val="0A8C6D"/>
                </a:solidFill>
                <a:latin typeface="Raleway Light"/>
                <a:ea typeface="Raleway Light"/>
                <a:cs typeface="Raleway Light"/>
                <a:sym typeface="Raleway Light"/>
              </a:rPr>
              <a:t>Crearea unei pagini de marcă personală</a:t>
            </a:r>
            <a:br>
              <a:rPr b="1" lang="ro-RO" sz="1600">
                <a:solidFill>
                  <a:srgbClr val="0A8C6D"/>
                </a:solidFill>
                <a:latin typeface="Raleway Light"/>
                <a:ea typeface="Raleway Light"/>
                <a:cs typeface="Raleway Light"/>
                <a:sym typeface="Raleway Light"/>
              </a:rPr>
            </a:br>
            <a:r>
              <a:rPr lang="ro-RO" sz="1200">
                <a:latin typeface="Raleway Light"/>
                <a:ea typeface="Raleway Light"/>
                <a:cs typeface="Raleway Light"/>
                <a:sym typeface="Raleway Light"/>
              </a:rPr>
              <a:t>Participanții vor crea prima prezență online folosind platforma Facebook sau profilul LinkedIn pentru crearea de rețele profesionale și căutarea unui loc de muncă</a:t>
            </a:r>
            <a:endParaRPr/>
          </a:p>
        </p:txBody>
      </p:sp>
      <p:sp>
        <p:nvSpPr>
          <p:cNvPr id="250" name="Google Shape;250;p24"/>
          <p:cNvSpPr txBox="1"/>
          <p:nvPr>
            <p:ph idx="1" type="body"/>
          </p:nvPr>
        </p:nvSpPr>
        <p:spPr>
          <a:xfrm>
            <a:off x="921999" y="1673817"/>
            <a:ext cx="4025921" cy="303534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ro-RO" sz="1600">
                <a:solidFill>
                  <a:schemeClr val="lt1"/>
                </a:solidFill>
                <a:highlight>
                  <a:srgbClr val="0A8C6D"/>
                </a:highlight>
                <a:latin typeface="Raleway Light"/>
                <a:ea typeface="Raleway Light"/>
                <a:cs typeface="Raleway Light"/>
                <a:sym typeface="Raleway Light"/>
              </a:rPr>
              <a:t>Pași pentru finalizarea activității</a:t>
            </a:r>
            <a:endParaRPr/>
          </a:p>
          <a:p>
            <a:pPr indent="0" lvl="0" marL="0" rtl="0" algn="l">
              <a:lnSpc>
                <a:spcPct val="100000"/>
              </a:lnSpc>
              <a:spcBef>
                <a:spcPts val="601"/>
              </a:spcBef>
              <a:spcAft>
                <a:spcPts val="0"/>
              </a:spcAft>
              <a:buSzPts val="1800"/>
              <a:buNone/>
            </a:pPr>
            <a:r>
              <a:rPr b="1" lang="ro-RO" sz="1100">
                <a:latin typeface="Raleway Light"/>
                <a:ea typeface="Raleway Light"/>
                <a:cs typeface="Raleway Light"/>
                <a:sym typeface="Raleway Light"/>
              </a:rPr>
              <a:t>Pasul 1: </a:t>
            </a:r>
            <a:r>
              <a:rPr lang="ro-RO" sz="1100">
                <a:latin typeface="Raleway Light"/>
                <a:ea typeface="Raleway Light"/>
                <a:cs typeface="Raleway Light"/>
                <a:sym typeface="Raleway Light"/>
              </a:rPr>
              <a:t>Accesați www.facebook.com și conectați-vă la contul dvs. personal.</a:t>
            </a:r>
            <a:endParaRPr/>
          </a:p>
          <a:p>
            <a:pPr indent="0" lvl="0" marL="0" rtl="0" algn="l">
              <a:lnSpc>
                <a:spcPct val="100000"/>
              </a:lnSpc>
              <a:spcBef>
                <a:spcPts val="601"/>
              </a:spcBef>
              <a:spcAft>
                <a:spcPts val="0"/>
              </a:spcAft>
              <a:buSzPts val="1800"/>
              <a:buNone/>
            </a:pPr>
            <a:r>
              <a:rPr b="1" lang="ro-RO" sz="1100">
                <a:latin typeface="Raleway Light"/>
                <a:ea typeface="Raleway Light"/>
                <a:cs typeface="Raleway Light"/>
                <a:sym typeface="Raleway Light"/>
              </a:rPr>
              <a:t>Pasul 2: </a:t>
            </a:r>
            <a:r>
              <a:rPr lang="ro-RO" sz="1100">
                <a:latin typeface="Raleway Light"/>
                <a:ea typeface="Raleway Light"/>
                <a:cs typeface="Raleway Light"/>
                <a:sym typeface="Raleway Light"/>
              </a:rPr>
              <a:t>Creați o pagină, selectați tipul și introduceți informațiile despre companie.</a:t>
            </a:r>
            <a:endParaRPr/>
          </a:p>
          <a:p>
            <a:pPr indent="0" lvl="0" marL="0" rtl="0" algn="l">
              <a:lnSpc>
                <a:spcPct val="100000"/>
              </a:lnSpc>
              <a:spcBef>
                <a:spcPts val="601"/>
              </a:spcBef>
              <a:spcAft>
                <a:spcPts val="0"/>
              </a:spcAft>
              <a:buSzPts val="1800"/>
              <a:buNone/>
            </a:pPr>
            <a:r>
              <a:rPr b="1" lang="ro-RO" sz="1100">
                <a:latin typeface="Raleway Light"/>
                <a:ea typeface="Raleway Light"/>
                <a:cs typeface="Raleway Light"/>
                <a:sym typeface="Raleway Light"/>
              </a:rPr>
              <a:t>Pasul 3: </a:t>
            </a:r>
            <a:r>
              <a:rPr lang="ro-RO" sz="1100">
                <a:latin typeface="Raleway Light"/>
                <a:ea typeface="Raleway Light"/>
                <a:cs typeface="Raleway Light"/>
                <a:sym typeface="Raleway Light"/>
              </a:rPr>
              <a:t>Încarcă imagini și adaugă o scurtă descriere despre afacerea ta.</a:t>
            </a:r>
            <a:endParaRPr/>
          </a:p>
          <a:p>
            <a:pPr indent="0" lvl="0" marL="0" rtl="0" algn="l">
              <a:lnSpc>
                <a:spcPct val="100000"/>
              </a:lnSpc>
              <a:spcBef>
                <a:spcPts val="601"/>
              </a:spcBef>
              <a:spcAft>
                <a:spcPts val="0"/>
              </a:spcAft>
              <a:buSzPts val="1800"/>
              <a:buNone/>
            </a:pPr>
            <a:r>
              <a:rPr b="1" lang="ro-RO" sz="1100">
                <a:latin typeface="Raleway Light"/>
                <a:ea typeface="Raleway Light"/>
                <a:cs typeface="Raleway Light"/>
                <a:sym typeface="Raleway Light"/>
              </a:rPr>
              <a:t>Pasul 4: </a:t>
            </a:r>
            <a:r>
              <a:rPr lang="ro-RO" sz="1100">
                <a:latin typeface="Raleway Light"/>
                <a:ea typeface="Raleway Light"/>
                <a:cs typeface="Raleway Light"/>
                <a:sym typeface="Raleway Light"/>
              </a:rPr>
              <a:t>Invitați ceilalți participanți și faceți prima dvs. Postare</a:t>
            </a:r>
            <a:endParaRPr/>
          </a:p>
          <a:p>
            <a:pPr indent="0" lvl="0" marL="0" rtl="0" algn="l">
              <a:lnSpc>
                <a:spcPct val="100000"/>
              </a:lnSpc>
              <a:spcBef>
                <a:spcPts val="601"/>
              </a:spcBef>
              <a:spcAft>
                <a:spcPts val="0"/>
              </a:spcAft>
              <a:buSzPts val="1800"/>
              <a:buNone/>
            </a:pPr>
            <a:r>
              <a:rPr b="1" lang="ro-RO" sz="1600">
                <a:solidFill>
                  <a:schemeClr val="lt1"/>
                </a:solidFill>
                <a:highlight>
                  <a:srgbClr val="0A8C6D"/>
                </a:highlight>
                <a:latin typeface="Raleway Light"/>
                <a:ea typeface="Raleway Light"/>
                <a:cs typeface="Raleway Light"/>
                <a:sym typeface="Raleway Light"/>
              </a:rPr>
              <a:t>TIMP: 20 minute</a:t>
            </a:r>
            <a:endParaRPr b="1" sz="1200">
              <a:solidFill>
                <a:srgbClr val="FFB600"/>
              </a:solidFill>
            </a:endParaRPr>
          </a:p>
        </p:txBody>
      </p:sp>
      <p:grpSp>
        <p:nvGrpSpPr>
          <p:cNvPr id="251" name="Google Shape;251;p24"/>
          <p:cNvGrpSpPr/>
          <p:nvPr/>
        </p:nvGrpSpPr>
        <p:grpSpPr>
          <a:xfrm>
            <a:off x="7964732" y="329097"/>
            <a:ext cx="977040" cy="722852"/>
            <a:chOff x="5255200" y="3006475"/>
            <a:chExt cx="511700" cy="378575"/>
          </a:xfrm>
        </p:grpSpPr>
        <p:sp>
          <p:nvSpPr>
            <p:cNvPr id="252" name="Google Shape;252;p24"/>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53" name="Google Shape;253;p24"/>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
        <p:nvSpPr>
          <p:cNvPr id="254" name="Google Shape;254;p24"/>
          <p:cNvSpPr txBox="1"/>
          <p:nvPr>
            <p:ph idx="1" type="body"/>
          </p:nvPr>
        </p:nvSpPr>
        <p:spPr>
          <a:xfrm>
            <a:off x="5216643" y="1673817"/>
            <a:ext cx="3535072" cy="303534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ro-RO" sz="1600">
                <a:solidFill>
                  <a:schemeClr val="lt1"/>
                </a:solidFill>
                <a:highlight>
                  <a:srgbClr val="0A8C6D"/>
                </a:highlight>
                <a:latin typeface="Raleway Light"/>
                <a:ea typeface="Raleway Light"/>
                <a:cs typeface="Raleway Light"/>
                <a:sym typeface="Raleway Light"/>
              </a:rPr>
              <a:t>Pași pentru finalizarea activității</a:t>
            </a:r>
            <a:endParaRPr/>
          </a:p>
          <a:p>
            <a:pPr indent="0" lvl="0" marL="0" rtl="0" algn="l">
              <a:lnSpc>
                <a:spcPct val="100000"/>
              </a:lnSpc>
              <a:spcBef>
                <a:spcPts val="601"/>
              </a:spcBef>
              <a:spcAft>
                <a:spcPts val="0"/>
              </a:spcAft>
              <a:buSzPts val="1800"/>
              <a:buNone/>
            </a:pPr>
            <a:r>
              <a:rPr b="1" lang="ro-RO" sz="1100">
                <a:latin typeface="Raleway Light"/>
                <a:ea typeface="Raleway Light"/>
                <a:cs typeface="Raleway Light"/>
                <a:sym typeface="Raleway Light"/>
              </a:rPr>
              <a:t>Pasul 1: </a:t>
            </a:r>
            <a:r>
              <a:rPr lang="ro-RO" sz="1100">
                <a:latin typeface="Raleway Light"/>
                <a:ea typeface="Raleway Light"/>
                <a:cs typeface="Raleway Light"/>
                <a:sym typeface="Raleway Light"/>
              </a:rPr>
              <a:t>Accesați www.linkedin.com și înscrieți-vă introducând numele, adresa de e-mail și parola.</a:t>
            </a:r>
            <a:endParaRPr/>
          </a:p>
          <a:p>
            <a:pPr indent="0" lvl="0" marL="0" rtl="0" algn="l">
              <a:lnSpc>
                <a:spcPct val="100000"/>
              </a:lnSpc>
              <a:spcBef>
                <a:spcPts val="601"/>
              </a:spcBef>
              <a:spcAft>
                <a:spcPts val="0"/>
              </a:spcAft>
              <a:buSzPts val="1800"/>
              <a:buNone/>
            </a:pPr>
            <a:r>
              <a:rPr b="1" lang="ro-RO" sz="1100">
                <a:latin typeface="Raleway Light"/>
                <a:ea typeface="Raleway Light"/>
                <a:cs typeface="Raleway Light"/>
                <a:sym typeface="Raleway Light"/>
              </a:rPr>
              <a:t>Pasul 2: </a:t>
            </a:r>
            <a:r>
              <a:rPr lang="ro-RO" sz="1100">
                <a:latin typeface="Raleway Light"/>
                <a:ea typeface="Raleway Light"/>
                <a:cs typeface="Raleway Light"/>
                <a:sym typeface="Raleway Light"/>
              </a:rPr>
              <a:t>Completați profilul introducând informațiile dvs. profesionale.</a:t>
            </a:r>
            <a:endParaRPr/>
          </a:p>
          <a:p>
            <a:pPr indent="0" lvl="0" marL="0" rtl="0" algn="l">
              <a:lnSpc>
                <a:spcPct val="100000"/>
              </a:lnSpc>
              <a:spcBef>
                <a:spcPts val="601"/>
              </a:spcBef>
              <a:spcAft>
                <a:spcPts val="0"/>
              </a:spcAft>
              <a:buSzPts val="1800"/>
              <a:buNone/>
            </a:pPr>
            <a:r>
              <a:rPr b="1" lang="ro-RO" sz="1100">
                <a:latin typeface="Raleway Light"/>
                <a:ea typeface="Raleway Light"/>
                <a:cs typeface="Raleway Light"/>
                <a:sym typeface="Raleway Light"/>
              </a:rPr>
              <a:t>Pasul 3: </a:t>
            </a:r>
            <a:r>
              <a:rPr lang="ro-RO" sz="1100">
                <a:latin typeface="Raleway Light"/>
                <a:ea typeface="Raleway Light"/>
                <a:cs typeface="Raleway Light"/>
                <a:sym typeface="Raleway Light"/>
              </a:rPr>
              <a:t>Scrieți un rezumat și adăugați abilități relevante și experiență de lucru.</a:t>
            </a:r>
            <a:endParaRPr/>
          </a:p>
          <a:p>
            <a:pPr indent="0" lvl="0" marL="0" rtl="0" algn="l">
              <a:lnSpc>
                <a:spcPct val="100000"/>
              </a:lnSpc>
              <a:spcBef>
                <a:spcPts val="601"/>
              </a:spcBef>
              <a:spcAft>
                <a:spcPts val="0"/>
              </a:spcAft>
              <a:buSzPts val="1800"/>
              <a:buNone/>
            </a:pPr>
            <a:r>
              <a:rPr b="1" lang="ro-RO" sz="1100">
                <a:latin typeface="Raleway Light"/>
                <a:ea typeface="Raleway Light"/>
                <a:cs typeface="Raleway Light"/>
                <a:sym typeface="Raleway Light"/>
              </a:rPr>
              <a:t>Pasul 4: </a:t>
            </a:r>
            <a:r>
              <a:rPr lang="ro-RO" sz="1100">
                <a:latin typeface="Raleway Light"/>
                <a:ea typeface="Raleway Light"/>
                <a:cs typeface="Raleway Light"/>
                <a:sym typeface="Raleway Light"/>
              </a:rPr>
              <a:t>Conectează-te cu alți participanți trimițându-le cereri.</a:t>
            </a:r>
            <a:endParaRPr/>
          </a:p>
          <a:p>
            <a:pPr indent="0" lvl="0" marL="0" rtl="0" algn="l">
              <a:lnSpc>
                <a:spcPct val="100000"/>
              </a:lnSpc>
              <a:spcBef>
                <a:spcPts val="601"/>
              </a:spcBef>
              <a:spcAft>
                <a:spcPts val="0"/>
              </a:spcAft>
              <a:buSzPts val="1800"/>
              <a:buNone/>
            </a:pPr>
            <a:r>
              <a:t/>
            </a:r>
            <a:endParaRPr b="1" sz="1200">
              <a:solidFill>
                <a:srgbClr val="FFB6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5"/>
          <p:cNvSpPr txBox="1"/>
          <p:nvPr>
            <p:ph type="title"/>
          </p:nvPr>
        </p:nvSpPr>
        <p:spPr>
          <a:xfrm>
            <a:off x="922001" y="891776"/>
            <a:ext cx="6866100" cy="525544"/>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800"/>
              <a:buNone/>
            </a:pPr>
            <a:r>
              <a:rPr b="1" lang="ro-RO" sz="1600">
                <a:solidFill>
                  <a:srgbClr val="0A8C6D"/>
                </a:solidFill>
                <a:latin typeface="Raleway Light"/>
                <a:ea typeface="Raleway Light"/>
                <a:cs typeface="Raleway Light"/>
                <a:sym typeface="Raleway Light"/>
              </a:rPr>
              <a:t>Brand personal online</a:t>
            </a:r>
            <a:endParaRPr b="1" sz="1600">
              <a:solidFill>
                <a:srgbClr val="0A8C6D"/>
              </a:solidFill>
              <a:latin typeface="Raleway Light"/>
              <a:ea typeface="Raleway Light"/>
              <a:cs typeface="Raleway Light"/>
              <a:sym typeface="Raleway Light"/>
            </a:endParaRPr>
          </a:p>
        </p:txBody>
      </p:sp>
      <p:sp>
        <p:nvSpPr>
          <p:cNvPr id="260" name="Google Shape;260;p25"/>
          <p:cNvSpPr txBox="1"/>
          <p:nvPr>
            <p:ph idx="1" type="body"/>
          </p:nvPr>
        </p:nvSpPr>
        <p:spPr>
          <a:xfrm>
            <a:off x="922000" y="1263112"/>
            <a:ext cx="3543300" cy="316992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b="1" lang="ro-RO" sz="1400">
                <a:solidFill>
                  <a:schemeClr val="lt1"/>
                </a:solidFill>
                <a:highlight>
                  <a:srgbClr val="0A8C6D"/>
                </a:highlight>
                <a:latin typeface="Raleway Light"/>
                <a:ea typeface="Raleway Light"/>
                <a:cs typeface="Raleway Light"/>
                <a:sym typeface="Raleway Light"/>
              </a:rPr>
              <a:t>Reflecţie</a:t>
            </a:r>
            <a:endParaRPr/>
          </a:p>
          <a:p>
            <a:pPr indent="-171450" lvl="0" marL="171450" rtl="0" algn="l">
              <a:lnSpc>
                <a:spcPct val="100000"/>
              </a:lnSpc>
              <a:spcBef>
                <a:spcPts val="601"/>
              </a:spcBef>
              <a:spcAft>
                <a:spcPts val="0"/>
              </a:spcAft>
              <a:buClr>
                <a:srgbClr val="0A8C6D"/>
              </a:buClr>
              <a:buSzPts val="1100"/>
              <a:buFont typeface="Noto Sans Symbols"/>
              <a:buChar char="▪"/>
            </a:pPr>
            <a:r>
              <a:rPr lang="ro-RO" sz="1100">
                <a:solidFill>
                  <a:schemeClr val="dk1"/>
                </a:solidFill>
                <a:latin typeface="Raleway Light"/>
                <a:ea typeface="Raleway Light"/>
                <a:cs typeface="Raleway Light"/>
                <a:sym typeface="Raleway Light"/>
              </a:rPr>
              <a:t>Cum mă prezint în prezent online?</a:t>
            </a:r>
            <a:endParaRPr/>
          </a:p>
          <a:p>
            <a:pPr indent="-171450" lvl="0" marL="171450" rtl="0" algn="l">
              <a:lnSpc>
                <a:spcPct val="100000"/>
              </a:lnSpc>
              <a:spcBef>
                <a:spcPts val="601"/>
              </a:spcBef>
              <a:spcAft>
                <a:spcPts val="0"/>
              </a:spcAft>
              <a:buClr>
                <a:srgbClr val="0A8C6D"/>
              </a:buClr>
              <a:buSzPts val="1100"/>
              <a:buFont typeface="Noto Sans Symbols"/>
              <a:buChar char="▪"/>
            </a:pPr>
            <a:r>
              <a:rPr lang="ro-RO" sz="1100">
                <a:solidFill>
                  <a:schemeClr val="dk1"/>
                </a:solidFill>
                <a:latin typeface="Raleway Light"/>
                <a:ea typeface="Raleway Light"/>
                <a:cs typeface="Raleway Light"/>
                <a:sym typeface="Raleway Light"/>
              </a:rPr>
              <a:t>Care sunt obiectivele mele profesionale și cum se aliniază prezența mea online cu acestea?</a:t>
            </a:r>
            <a:endParaRPr/>
          </a:p>
          <a:p>
            <a:pPr indent="-171450" lvl="0" marL="171450" rtl="0" algn="l">
              <a:lnSpc>
                <a:spcPct val="100000"/>
              </a:lnSpc>
              <a:spcBef>
                <a:spcPts val="601"/>
              </a:spcBef>
              <a:spcAft>
                <a:spcPts val="0"/>
              </a:spcAft>
              <a:buClr>
                <a:srgbClr val="0A8C6D"/>
              </a:buClr>
              <a:buSzPts val="1100"/>
              <a:buFont typeface="Noto Sans Symbols"/>
              <a:buChar char="▪"/>
            </a:pPr>
            <a:r>
              <a:rPr lang="ro-RO" sz="1100">
                <a:solidFill>
                  <a:schemeClr val="dk1"/>
                </a:solidFill>
                <a:latin typeface="Raleway Light"/>
                <a:ea typeface="Raleway Light"/>
                <a:cs typeface="Raleway Light"/>
                <a:sym typeface="Raleway Light"/>
              </a:rPr>
              <a:t>Care sunt abilitățile, experiențele și valorile mele unice pe care vreau să le evidențiez în brandul meu personal?</a:t>
            </a:r>
            <a:endParaRPr/>
          </a:p>
          <a:p>
            <a:pPr indent="-171450" lvl="0" marL="171450" rtl="0" algn="l">
              <a:lnSpc>
                <a:spcPct val="100000"/>
              </a:lnSpc>
              <a:spcBef>
                <a:spcPts val="601"/>
              </a:spcBef>
              <a:spcAft>
                <a:spcPts val="0"/>
              </a:spcAft>
              <a:buClr>
                <a:srgbClr val="0A8C6D"/>
              </a:buClr>
              <a:buSzPts val="1100"/>
              <a:buFont typeface="Noto Sans Symbols"/>
              <a:buChar char="▪"/>
            </a:pPr>
            <a:r>
              <a:rPr lang="ro-RO" sz="1100">
                <a:solidFill>
                  <a:schemeClr val="dk1"/>
                </a:solidFill>
                <a:latin typeface="Raleway Light"/>
                <a:ea typeface="Raleway Light"/>
                <a:cs typeface="Raleway Light"/>
                <a:sym typeface="Raleway Light"/>
              </a:rPr>
              <a:t>Cum îmi pot folosi prezența online pentru a-mi prezenta expertiza și credibilitatea?</a:t>
            </a:r>
            <a:endParaRPr/>
          </a:p>
          <a:p>
            <a:pPr indent="0" lvl="0" marL="0" rtl="0" algn="l">
              <a:lnSpc>
                <a:spcPct val="100000"/>
              </a:lnSpc>
              <a:spcBef>
                <a:spcPts val="601"/>
              </a:spcBef>
              <a:spcAft>
                <a:spcPts val="0"/>
              </a:spcAft>
              <a:buSzPts val="1800"/>
              <a:buNone/>
            </a:pPr>
            <a:r>
              <a:t/>
            </a:r>
            <a:endParaRPr b="1" sz="1600">
              <a:solidFill>
                <a:schemeClr val="lt1"/>
              </a:solidFill>
              <a:highlight>
                <a:srgbClr val="0A8C6D"/>
              </a:highlight>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b="1" sz="1200">
              <a:solidFill>
                <a:srgbClr val="FFB600"/>
              </a:solidFill>
            </a:endParaRPr>
          </a:p>
        </p:txBody>
      </p:sp>
      <p:sp>
        <p:nvSpPr>
          <p:cNvPr id="261" name="Google Shape;261;p25"/>
          <p:cNvSpPr txBox="1"/>
          <p:nvPr>
            <p:ph idx="2" type="body"/>
          </p:nvPr>
        </p:nvSpPr>
        <p:spPr>
          <a:xfrm>
            <a:off x="4678688" y="1263112"/>
            <a:ext cx="3543300" cy="3446048"/>
          </a:xfrm>
          <a:prstGeom prst="rect">
            <a:avLst/>
          </a:prstGeom>
          <a:noFill/>
          <a:ln>
            <a:noFill/>
          </a:ln>
        </p:spPr>
        <p:txBody>
          <a:bodyPr anchorCtr="0" anchor="t" bIns="91425" lIns="91425" spcFirstLastPara="1" rIns="91425" wrap="square" tIns="91425">
            <a:noAutofit/>
          </a:bodyPr>
          <a:lstStyle/>
          <a:p>
            <a:pPr indent="0" lvl="0" marL="139702" rtl="0" algn="l">
              <a:lnSpc>
                <a:spcPct val="100000"/>
              </a:lnSpc>
              <a:spcBef>
                <a:spcPts val="601"/>
              </a:spcBef>
              <a:spcAft>
                <a:spcPts val="0"/>
              </a:spcAft>
              <a:buSzPts val="1800"/>
              <a:buNone/>
            </a:pPr>
            <a:r>
              <a:rPr b="1" lang="ro-RO" sz="1600">
                <a:solidFill>
                  <a:schemeClr val="lt1"/>
                </a:solidFill>
                <a:highlight>
                  <a:srgbClr val="0A8C6D"/>
                </a:highlight>
                <a:latin typeface="Raleway Light"/>
                <a:ea typeface="Raleway Light"/>
                <a:cs typeface="Raleway Light"/>
                <a:sym typeface="Raleway Light"/>
              </a:rPr>
              <a:t>Acțiune</a:t>
            </a:r>
            <a:endParaRPr b="1" sz="1600">
              <a:solidFill>
                <a:schemeClr val="lt1"/>
              </a:solidFill>
              <a:highlight>
                <a:srgbClr val="0A8C6D"/>
              </a:highlight>
              <a:latin typeface="Raleway Light"/>
              <a:ea typeface="Raleway Light"/>
              <a:cs typeface="Raleway Light"/>
              <a:sym typeface="Raleway Light"/>
            </a:endParaRPr>
          </a:p>
          <a:p>
            <a:pPr indent="-171450" lvl="0" marL="171450" rtl="0" algn="l">
              <a:lnSpc>
                <a:spcPct val="100000"/>
              </a:lnSpc>
              <a:spcBef>
                <a:spcPts val="601"/>
              </a:spcBef>
              <a:spcAft>
                <a:spcPts val="0"/>
              </a:spcAft>
              <a:buClr>
                <a:srgbClr val="0A8C6D"/>
              </a:buClr>
              <a:buSzPts val="1100"/>
              <a:buFont typeface="Noto Sans Symbols"/>
              <a:buChar char="▪"/>
            </a:pPr>
            <a:r>
              <a:rPr lang="ro-RO" sz="1100">
                <a:solidFill>
                  <a:schemeClr val="dk1"/>
                </a:solidFill>
                <a:latin typeface="Raleway Light"/>
                <a:ea typeface="Raleway Light"/>
                <a:cs typeface="Raleway Light"/>
                <a:sym typeface="Raleway Light"/>
              </a:rPr>
              <a:t>Identificați zonele în care vă puteți îmbunătăți marca personală online.</a:t>
            </a:r>
            <a:endParaRPr sz="1100">
              <a:solidFill>
                <a:schemeClr val="dk1"/>
              </a:solidFill>
              <a:latin typeface="Raleway Light"/>
              <a:ea typeface="Raleway Light"/>
              <a:cs typeface="Raleway Light"/>
              <a:sym typeface="Raleway Light"/>
            </a:endParaRPr>
          </a:p>
          <a:p>
            <a:pPr indent="-171450" lvl="0" marL="171450" rtl="0" algn="l">
              <a:lnSpc>
                <a:spcPct val="100000"/>
              </a:lnSpc>
              <a:spcBef>
                <a:spcPts val="601"/>
              </a:spcBef>
              <a:spcAft>
                <a:spcPts val="0"/>
              </a:spcAft>
              <a:buClr>
                <a:srgbClr val="0A8C6D"/>
              </a:buClr>
              <a:buSzPts val="1100"/>
              <a:buFont typeface="Noto Sans Symbols"/>
              <a:buChar char="▪"/>
            </a:pPr>
            <a:r>
              <a:rPr lang="ro-RO" sz="1100">
                <a:solidFill>
                  <a:schemeClr val="dk1"/>
                </a:solidFill>
                <a:latin typeface="Raleway Light"/>
                <a:ea typeface="Raleway Light"/>
                <a:cs typeface="Raleway Light"/>
                <a:sym typeface="Raleway Light"/>
              </a:rPr>
              <a:t>Creați un plan de acțiune pentru a vă îmbunătăți marca personală online și stabiliți un termen limită pentru finalizarea fiecărei acțiuni.</a:t>
            </a:r>
            <a:endParaRPr sz="1100">
              <a:solidFill>
                <a:schemeClr val="dk1"/>
              </a:solidFill>
              <a:latin typeface="Raleway Light"/>
              <a:ea typeface="Raleway Light"/>
              <a:cs typeface="Raleway Light"/>
              <a:sym typeface="Raleway Light"/>
            </a:endParaRPr>
          </a:p>
        </p:txBody>
      </p:sp>
      <p:grpSp>
        <p:nvGrpSpPr>
          <p:cNvPr id="262" name="Google Shape;262;p25"/>
          <p:cNvGrpSpPr/>
          <p:nvPr/>
        </p:nvGrpSpPr>
        <p:grpSpPr>
          <a:xfrm>
            <a:off x="7964732" y="329097"/>
            <a:ext cx="977040" cy="722852"/>
            <a:chOff x="5255200" y="3006475"/>
            <a:chExt cx="511700" cy="378575"/>
          </a:xfrm>
        </p:grpSpPr>
        <p:sp>
          <p:nvSpPr>
            <p:cNvPr id="263" name="Google Shape;263;p25"/>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64" name="Google Shape;264;p25"/>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6"/>
          <p:cNvSpPr txBox="1"/>
          <p:nvPr>
            <p:ph type="title"/>
          </p:nvPr>
        </p:nvSpPr>
        <p:spPr>
          <a:xfrm>
            <a:off x="922001" y="891775"/>
            <a:ext cx="6866100" cy="63488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ro-RO" sz="2400">
                <a:solidFill>
                  <a:srgbClr val="0A8C6D"/>
                </a:solidFill>
                <a:latin typeface="Raleway Medium"/>
                <a:ea typeface="Raleway Medium"/>
                <a:cs typeface="Raleway Medium"/>
                <a:sym typeface="Raleway Medium"/>
              </a:rPr>
              <a:t>Pentru a afla mai multe despre acest modul:</a:t>
            </a:r>
            <a:endParaRPr/>
          </a:p>
        </p:txBody>
      </p:sp>
      <p:sp>
        <p:nvSpPr>
          <p:cNvPr id="270" name="Google Shape;270;p26"/>
          <p:cNvSpPr txBox="1"/>
          <p:nvPr>
            <p:ph idx="1" type="body"/>
          </p:nvPr>
        </p:nvSpPr>
        <p:spPr>
          <a:xfrm>
            <a:off x="922000" y="1588772"/>
            <a:ext cx="7567175" cy="2366100"/>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SzPts val="1800"/>
              <a:buNone/>
            </a:pPr>
            <a:r>
              <a:rPr b="1" lang="ro-RO" sz="1200">
                <a:solidFill>
                  <a:srgbClr val="0A8C6D"/>
                </a:solidFill>
                <a:latin typeface="Raleway Light"/>
                <a:ea typeface="Raleway Light"/>
                <a:cs typeface="Raleway Light"/>
                <a:sym typeface="Raleway Light"/>
              </a:rPr>
              <a:t>Meta Blueprint: </a:t>
            </a:r>
            <a:endParaRPr/>
          </a:p>
          <a:p>
            <a:pPr indent="0" lvl="0" marL="114302" rtl="0" algn="l">
              <a:lnSpc>
                <a:spcPct val="100000"/>
              </a:lnSpc>
              <a:spcBef>
                <a:spcPts val="601"/>
              </a:spcBef>
              <a:spcAft>
                <a:spcPts val="0"/>
              </a:spcAft>
              <a:buSzPts val="1800"/>
              <a:buNone/>
            </a:pPr>
            <a:r>
              <a:rPr lang="ro-RO" sz="1200" u="sng">
                <a:solidFill>
                  <a:schemeClr val="hlink"/>
                </a:solidFill>
                <a:latin typeface="Raleway Light"/>
                <a:ea typeface="Raleway Light"/>
                <a:cs typeface="Raleway Light"/>
                <a:sym typeface="Raleway Light"/>
                <a:hlinkClick r:id="rId3"/>
              </a:rPr>
              <a:t>https://www.facebook.com/business/learn/courses</a:t>
            </a:r>
            <a:endParaRPr sz="1200">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rPr b="1" lang="ro-RO" sz="1200">
                <a:solidFill>
                  <a:srgbClr val="0A8C6D"/>
                </a:solidFill>
                <a:latin typeface="Raleway Light"/>
                <a:ea typeface="Raleway Light"/>
                <a:cs typeface="Raleway Light"/>
                <a:sym typeface="Raleway Light"/>
              </a:rPr>
              <a:t>Ghidul defintiv pentru brandingul personal </a:t>
            </a:r>
            <a:endParaRPr b="1" sz="1200">
              <a:solidFill>
                <a:srgbClr val="0A8C6D"/>
              </a:solidFill>
              <a:latin typeface="Raleway Light"/>
              <a:ea typeface="Raleway Light"/>
              <a:cs typeface="Raleway Light"/>
              <a:sym typeface="Raleway Light"/>
            </a:endParaRPr>
          </a:p>
          <a:p>
            <a:pPr indent="0" lvl="0" marL="114302" rtl="0" algn="l">
              <a:lnSpc>
                <a:spcPct val="100000"/>
              </a:lnSpc>
              <a:spcBef>
                <a:spcPts val="601"/>
              </a:spcBef>
              <a:spcAft>
                <a:spcPts val="0"/>
              </a:spcAft>
              <a:buSzPts val="1800"/>
              <a:buNone/>
            </a:pPr>
            <a:r>
              <a:rPr lang="ro-RO" sz="1200" u="sng">
                <a:solidFill>
                  <a:schemeClr val="hlink"/>
                </a:solidFill>
                <a:latin typeface="Raleway Light"/>
                <a:ea typeface="Raleway Light"/>
                <a:cs typeface="Raleway Light"/>
                <a:sym typeface="Raleway Light"/>
                <a:hlinkClick r:id="rId4"/>
              </a:rPr>
              <a:t>https://brandyourself.com/definitive-guide-to-personal-branding</a:t>
            </a:r>
            <a:endParaRPr sz="1200">
              <a:latin typeface="Raleway Light"/>
              <a:ea typeface="Raleway Light"/>
              <a:cs typeface="Raleway Light"/>
              <a:sym typeface="Raleway Light"/>
            </a:endParaRPr>
          </a:p>
          <a:p>
            <a:pPr indent="0" lvl="0" marL="0" rtl="0" algn="l">
              <a:lnSpc>
                <a:spcPct val="100000"/>
              </a:lnSpc>
              <a:spcBef>
                <a:spcPts val="601"/>
              </a:spcBef>
              <a:spcAft>
                <a:spcPts val="0"/>
              </a:spcAft>
              <a:buSzPts val="1800"/>
              <a:buNone/>
            </a:pPr>
            <a:r>
              <a:t/>
            </a:r>
            <a:endParaRPr sz="1200">
              <a:latin typeface="Raleway Light"/>
              <a:ea typeface="Raleway Light"/>
              <a:cs typeface="Raleway Light"/>
              <a:sym typeface="Raleway Light"/>
            </a:endParaRPr>
          </a:p>
        </p:txBody>
      </p:sp>
      <p:grpSp>
        <p:nvGrpSpPr>
          <p:cNvPr id="271" name="Google Shape;271;p26"/>
          <p:cNvGrpSpPr/>
          <p:nvPr/>
        </p:nvGrpSpPr>
        <p:grpSpPr>
          <a:xfrm>
            <a:off x="8089119" y="319162"/>
            <a:ext cx="728350" cy="743348"/>
            <a:chOff x="3955900" y="2984500"/>
            <a:chExt cx="414000" cy="422525"/>
          </a:xfrm>
        </p:grpSpPr>
        <p:sp>
          <p:nvSpPr>
            <p:cNvPr id="272" name="Google Shape;272;p26"/>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73" name="Google Shape;273;p26"/>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74" name="Google Shape;274;p26"/>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278" name="Shape 278"/>
        <p:cNvGrpSpPr/>
        <p:nvPr/>
      </p:nvGrpSpPr>
      <p:grpSpPr>
        <a:xfrm>
          <a:off x="0" y="0"/>
          <a:ext cx="0" cy="0"/>
          <a:chOff x="0" y="0"/>
          <a:chExt cx="0" cy="0"/>
        </a:xfrm>
      </p:grpSpPr>
      <p:sp>
        <p:nvSpPr>
          <p:cNvPr id="279" name="Google Shape;279;p27"/>
          <p:cNvSpPr txBox="1"/>
          <p:nvPr>
            <p:ph idx="1" type="body"/>
          </p:nvPr>
        </p:nvSpPr>
        <p:spPr>
          <a:xfrm>
            <a:off x="1757201" y="2309247"/>
            <a:ext cx="5629801" cy="672452"/>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1"/>
              </a:spcBef>
              <a:spcAft>
                <a:spcPts val="0"/>
              </a:spcAft>
              <a:buSzPts val="3000"/>
              <a:buNone/>
            </a:pPr>
            <a:r>
              <a:rPr lang="ro-RO">
                <a:solidFill>
                  <a:srgbClr val="981C22"/>
                </a:solidFill>
                <a:latin typeface="Raleway ExtraBold"/>
                <a:ea typeface="Raleway ExtraBold"/>
                <a:cs typeface="Raleway ExtraBold"/>
                <a:sym typeface="Raleway ExtraBold"/>
              </a:rPr>
              <a:t>Brandul tău personal este o promisiune pentru clienții tăi, o promisiune de calitate, consecvență, competență și fiabilitate.</a:t>
            </a:r>
            <a:endParaRPr>
              <a:solidFill>
                <a:srgbClr val="981C22"/>
              </a:solidFill>
              <a:latin typeface="Raleway ExtraBold"/>
              <a:ea typeface="Raleway ExtraBold"/>
              <a:cs typeface="Raleway ExtraBold"/>
              <a:sym typeface="Raleway ExtraBold"/>
            </a:endParaRPr>
          </a:p>
          <a:p>
            <a:pPr indent="0" lvl="0" marL="0" rtl="0" algn="ctr">
              <a:lnSpc>
                <a:spcPct val="100000"/>
              </a:lnSpc>
              <a:spcBef>
                <a:spcPts val="601"/>
              </a:spcBef>
              <a:spcAft>
                <a:spcPts val="0"/>
              </a:spcAft>
              <a:buSzPts val="3000"/>
              <a:buNone/>
            </a:pPr>
            <a:r>
              <a:rPr i="0" lang="ro-RO">
                <a:solidFill>
                  <a:srgbClr val="981C22"/>
                </a:solidFill>
                <a:latin typeface="Raleway ExtraBold"/>
                <a:ea typeface="Raleway ExtraBold"/>
                <a:cs typeface="Raleway ExtraBold"/>
                <a:sym typeface="Raleway ExtraBold"/>
              </a:rPr>
              <a:t>Rebecca Minkoff, designer de modă și antreprenor</a:t>
            </a:r>
            <a:endParaRPr i="0">
              <a:solidFill>
                <a:srgbClr val="981C22"/>
              </a:solidFill>
              <a:latin typeface="Raleway ExtraBold"/>
              <a:ea typeface="Raleway ExtraBold"/>
              <a:cs typeface="Raleway ExtraBold"/>
              <a:sym typeface="Raleway ExtraBo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8"/>
          <p:cNvSpPr txBox="1"/>
          <p:nvPr>
            <p:ph idx="12" type="sldNum"/>
          </p:nvPr>
        </p:nvSpPr>
        <p:spPr>
          <a:xfrm>
            <a:off x="8604401"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ro-RO"/>
              <a:t>‹#›</a:t>
            </a:fld>
            <a:endParaRPr/>
          </a:p>
        </p:txBody>
      </p:sp>
      <p:grpSp>
        <p:nvGrpSpPr>
          <p:cNvPr id="285" name="Google Shape;285;p28"/>
          <p:cNvGrpSpPr/>
          <p:nvPr/>
        </p:nvGrpSpPr>
        <p:grpSpPr>
          <a:xfrm>
            <a:off x="8152039" y="369833"/>
            <a:ext cx="602425" cy="641836"/>
            <a:chOff x="5970800" y="1619250"/>
            <a:chExt cx="428650" cy="456725"/>
          </a:xfrm>
        </p:grpSpPr>
        <p:sp>
          <p:nvSpPr>
            <p:cNvPr id="286" name="Google Shape;286;p28"/>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87" name="Google Shape;287;p28"/>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88" name="Google Shape;288;p28"/>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89" name="Google Shape;289;p28"/>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sp>
          <p:nvSpPr>
            <p:cNvPr id="290" name="Google Shape;290;p28"/>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00000"/>
                </a:solidFill>
                <a:latin typeface="Arial"/>
                <a:ea typeface="Arial"/>
                <a:cs typeface="Arial"/>
                <a:sym typeface="Arial"/>
              </a:endParaRPr>
            </a:p>
          </p:txBody>
        </p:sp>
      </p:grpSp>
      <p:graphicFrame>
        <p:nvGraphicFramePr>
          <p:cNvPr id="291" name="Google Shape;291;p28"/>
          <p:cNvGraphicFramePr/>
          <p:nvPr/>
        </p:nvGraphicFramePr>
        <p:xfrm>
          <a:off x="4384314" y="643181"/>
          <a:ext cx="3000000" cy="3000000"/>
        </p:xfrm>
        <a:graphic>
          <a:graphicData uri="http://schemas.openxmlformats.org/drawingml/2006/table">
            <a:tbl>
              <a:tblPr bandRow="1" firstRow="1">
                <a:noFill/>
                <a:tableStyleId>{AC1CEA9C-8734-4C00-98C1-A59F420406E9}</a:tableStyleId>
              </a:tblPr>
              <a:tblGrid>
                <a:gridCol w="3429000"/>
              </a:tblGrid>
              <a:tr h="443250">
                <a:tc>
                  <a:txBody>
                    <a:bodyPr/>
                    <a:lstStyle/>
                    <a:p>
                      <a:pPr indent="0" lvl="0" marL="0" marR="0" rtl="0" algn="l">
                        <a:lnSpc>
                          <a:spcPct val="100000"/>
                        </a:lnSpc>
                        <a:spcBef>
                          <a:spcPts val="0"/>
                        </a:spcBef>
                        <a:spcAft>
                          <a:spcPts val="0"/>
                        </a:spcAft>
                        <a:buClr>
                          <a:schemeClr val="dk1"/>
                        </a:buClr>
                        <a:buSzPts val="5800"/>
                        <a:buFont typeface="Raleway Thin"/>
                        <a:buNone/>
                      </a:pPr>
                      <a:r>
                        <a:rPr b="1" i="0" lang="ro-RO" sz="2250" u="none" cap="none" strike="noStrike">
                          <a:solidFill>
                            <a:schemeClr val="lt1"/>
                          </a:solidFill>
                          <a:latin typeface="Raleway Thin"/>
                          <a:ea typeface="Raleway Thin"/>
                          <a:cs typeface="Raleway Thin"/>
                          <a:sym typeface="Raleway Thin"/>
                        </a:rPr>
                        <a:t>Mentalitatea digitală </a:t>
                      </a:r>
                      <a:endParaRPr sz="225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A8C6D"/>
                    </a:solidFill>
                  </a:tcPr>
                </a:tc>
              </a:tr>
              <a:tr h="378450">
                <a:tc>
                  <a:txBody>
                    <a:bodyPr/>
                    <a:lstStyle/>
                    <a:p>
                      <a:pPr indent="0" lvl="0" marL="0" marR="0" rtl="0" algn="l">
                        <a:lnSpc>
                          <a:spcPct val="100000"/>
                        </a:lnSpc>
                        <a:spcBef>
                          <a:spcPts val="0"/>
                        </a:spcBef>
                        <a:spcAft>
                          <a:spcPts val="0"/>
                        </a:spcAft>
                        <a:buClr>
                          <a:srgbClr val="000000"/>
                        </a:buClr>
                        <a:buSzPts val="1000"/>
                        <a:buFont typeface="Arial"/>
                        <a:buNone/>
                      </a:pPr>
                      <a:r>
                        <a:rPr b="1" lang="ro-RO" sz="1000" u="none" cap="none" strike="noStrike">
                          <a:solidFill>
                            <a:srgbClr val="0A8C6D"/>
                          </a:solidFill>
                          <a:latin typeface="Raleway Thin"/>
                          <a:ea typeface="Raleway Thin"/>
                          <a:cs typeface="Raleway Thin"/>
                          <a:sym typeface="Raleway Thin"/>
                        </a:rPr>
                        <a:t>M1: Transformare digitală</a:t>
                      </a:r>
                      <a:endParaRPr sz="1401"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8450">
                <a:tc>
                  <a:txBody>
                    <a:bodyPr/>
                    <a:lstStyle/>
                    <a:p>
                      <a:pPr indent="0" lvl="0" marL="0" marR="0" rtl="0" algn="l">
                        <a:lnSpc>
                          <a:spcPct val="100000"/>
                        </a:lnSpc>
                        <a:spcBef>
                          <a:spcPts val="0"/>
                        </a:spcBef>
                        <a:spcAft>
                          <a:spcPts val="0"/>
                        </a:spcAft>
                        <a:buClr>
                          <a:srgbClr val="000000"/>
                        </a:buClr>
                        <a:buSzPts val="1000"/>
                        <a:buFont typeface="Arial"/>
                        <a:buNone/>
                      </a:pPr>
                      <a:r>
                        <a:rPr b="1" lang="ro-RO" sz="1000" u="none" cap="none" strike="noStrike">
                          <a:solidFill>
                            <a:srgbClr val="0A8C6D"/>
                          </a:solidFill>
                          <a:latin typeface="Raleway Thin"/>
                          <a:ea typeface="Raleway Thin"/>
                          <a:cs typeface="Raleway Thin"/>
                          <a:sym typeface="Raleway Thin"/>
                        </a:rPr>
                        <a:t>M2: </a:t>
                      </a:r>
                      <a:r>
                        <a:rPr b="1" i="0" lang="ro-RO" sz="1000" u="none" cap="none" strike="noStrike">
                          <a:solidFill>
                            <a:srgbClr val="0A8C6D"/>
                          </a:solidFill>
                          <a:latin typeface="Raleway Thin"/>
                          <a:ea typeface="Raleway Thin"/>
                          <a:cs typeface="Raleway Thin"/>
                          <a:sym typeface="Raleway Thin"/>
                        </a:rPr>
                        <a:t>Lucru de la distanță</a:t>
                      </a:r>
                      <a:endParaRPr sz="1401"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8450">
                <a:tc>
                  <a:txBody>
                    <a:bodyPr/>
                    <a:lstStyle/>
                    <a:p>
                      <a:pPr indent="0" lvl="0" marL="0" marR="0" rtl="0" algn="l">
                        <a:lnSpc>
                          <a:spcPct val="100000"/>
                        </a:lnSpc>
                        <a:spcBef>
                          <a:spcPts val="0"/>
                        </a:spcBef>
                        <a:spcAft>
                          <a:spcPts val="0"/>
                        </a:spcAft>
                        <a:buClr>
                          <a:srgbClr val="000000"/>
                        </a:buClr>
                        <a:buSzPts val="1000"/>
                        <a:buFont typeface="Arial"/>
                        <a:buNone/>
                      </a:pPr>
                      <a:r>
                        <a:rPr b="1" lang="ro-RO" sz="1000" u="none" cap="none" strike="noStrike">
                          <a:solidFill>
                            <a:srgbClr val="0A8C6D"/>
                          </a:solidFill>
                          <a:latin typeface="Raleway Thin"/>
                          <a:ea typeface="Raleway Thin"/>
                          <a:cs typeface="Raleway Thin"/>
                          <a:sym typeface="Raleway Thin"/>
                        </a:rPr>
                        <a:t>M3: Introducere în media digitala și marketing</a:t>
                      </a:r>
                      <a:endParaRPr sz="1401"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8450">
                <a:tc>
                  <a:txBody>
                    <a:bodyPr/>
                    <a:lstStyle/>
                    <a:p>
                      <a:pPr indent="0" lvl="0" marL="0" marR="0" rtl="0" algn="l">
                        <a:lnSpc>
                          <a:spcPct val="100000"/>
                        </a:lnSpc>
                        <a:spcBef>
                          <a:spcPts val="0"/>
                        </a:spcBef>
                        <a:spcAft>
                          <a:spcPts val="0"/>
                        </a:spcAft>
                        <a:buClr>
                          <a:srgbClr val="000000"/>
                        </a:buClr>
                        <a:buSzPts val="1000"/>
                        <a:buFont typeface="Arial"/>
                        <a:buNone/>
                      </a:pPr>
                      <a:r>
                        <a:rPr b="1" lang="ro-RO" sz="1000" u="none" cap="none" strike="noStrike">
                          <a:solidFill>
                            <a:srgbClr val="0A8C6D"/>
                          </a:solidFill>
                          <a:latin typeface="Raleway Thin"/>
                          <a:ea typeface="Raleway Thin"/>
                          <a:cs typeface="Raleway Thin"/>
                          <a:sym typeface="Raleway Thin"/>
                        </a:rPr>
                        <a:t>M4: </a:t>
                      </a:r>
                      <a:r>
                        <a:rPr b="1" lang="ro-RO" sz="1000">
                          <a:latin typeface="Raleway Thin"/>
                          <a:ea typeface="Raleway Thin"/>
                          <a:cs typeface="Raleway Thin"/>
                          <a:sym typeface="Raleway Thin"/>
                        </a:rPr>
                        <a:t>Introducere în gândirea de proiectare</a:t>
                      </a:r>
                      <a:endParaRPr sz="1401"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8450">
                <a:tc>
                  <a:txBody>
                    <a:bodyPr/>
                    <a:lstStyle/>
                    <a:p>
                      <a:pPr indent="0" lvl="0" marL="0" marR="0" rtl="0" algn="l">
                        <a:lnSpc>
                          <a:spcPct val="100000"/>
                        </a:lnSpc>
                        <a:spcBef>
                          <a:spcPts val="0"/>
                        </a:spcBef>
                        <a:spcAft>
                          <a:spcPts val="0"/>
                        </a:spcAft>
                        <a:buClr>
                          <a:srgbClr val="000000"/>
                        </a:buClr>
                        <a:buSzPts val="1000"/>
                        <a:buFont typeface="Arial"/>
                        <a:buNone/>
                      </a:pPr>
                      <a:r>
                        <a:rPr b="1" lang="ro-RO" sz="1000" u="none" cap="none" strike="noStrike">
                          <a:solidFill>
                            <a:srgbClr val="0A8C6D"/>
                          </a:solidFill>
                          <a:latin typeface="Raleway Thin"/>
                          <a:ea typeface="Raleway Thin"/>
                          <a:cs typeface="Raleway Thin"/>
                          <a:sym typeface="Raleway Thin"/>
                        </a:rPr>
                        <a:t>M5: </a:t>
                      </a:r>
                      <a:r>
                        <a:rPr b="1" i="0" lang="ro-RO" sz="1000" u="none" cap="none" strike="noStrike">
                          <a:solidFill>
                            <a:srgbClr val="000000"/>
                          </a:solidFill>
                          <a:latin typeface="Raleway Thin"/>
                          <a:ea typeface="Raleway Thin"/>
                          <a:cs typeface="Raleway Thin"/>
                          <a:sym typeface="Raleway Thin"/>
                        </a:rPr>
                        <a:t>Creativitate și inovație</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92" name="Google Shape;292;p28"/>
          <p:cNvSpPr txBox="1"/>
          <p:nvPr/>
        </p:nvSpPr>
        <p:spPr>
          <a:xfrm>
            <a:off x="922001" y="891775"/>
            <a:ext cx="2711700" cy="353544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5800"/>
              <a:buFont typeface="Raleway Thin"/>
              <a:buNone/>
            </a:pPr>
            <a:r>
              <a:rPr b="0" i="0" lang="ro-RO" sz="3600" u="none" cap="none" strike="noStrike">
                <a:solidFill>
                  <a:schemeClr val="dk1"/>
                </a:solidFill>
                <a:latin typeface="Raleway Thin"/>
                <a:ea typeface="Raleway Thin"/>
                <a:cs typeface="Raleway Thin"/>
                <a:sym typeface="Raleway Thin"/>
              </a:rPr>
              <a:t>Stabilește un </a:t>
            </a:r>
            <a:r>
              <a:rPr b="0" i="0" lang="ro-RO" sz="3600" u="none" cap="none" strike="noStrike">
                <a:solidFill>
                  <a:srgbClr val="FFD366"/>
                </a:solidFill>
                <a:latin typeface="Raleway Thin"/>
                <a:ea typeface="Raleway Thin"/>
                <a:cs typeface="Raleway Thin"/>
                <a:sym typeface="Raleway Thin"/>
              </a:rPr>
              <a:t>nou obiectiv </a:t>
            </a:r>
            <a:r>
              <a:rPr b="0" i="0" lang="ro-RO" sz="3600" u="none" cap="none" strike="noStrike">
                <a:solidFill>
                  <a:schemeClr val="dk1"/>
                </a:solidFill>
                <a:latin typeface="Raleway Thin"/>
                <a:ea typeface="Raleway Thin"/>
                <a:cs typeface="Raleway Thin"/>
                <a:sym typeface="Raleway Thin"/>
              </a:rPr>
              <a:t>și finalizează un alt modul!</a:t>
            </a:r>
            <a:endParaRPr b="0" i="0" sz="3600" u="none" cap="none" strike="noStrike">
              <a:solidFill>
                <a:schemeClr val="dk1"/>
              </a:solidFill>
              <a:latin typeface="Raleway Thin"/>
              <a:ea typeface="Raleway Thin"/>
              <a:cs typeface="Raleway Thin"/>
              <a:sym typeface="Raleway Thin"/>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9"/>
          <p:cNvSpPr txBox="1"/>
          <p:nvPr>
            <p:ph idx="1" type="body"/>
          </p:nvPr>
        </p:nvSpPr>
        <p:spPr>
          <a:xfrm>
            <a:off x="3848430" y="4031027"/>
            <a:ext cx="4643562" cy="59552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ro-RO" sz="700"/>
              <a:t>Sprijinul Comisiei Europene pentru producerea acestei publicații nu constituie o aprobare a conținutului, care reflectă doar opiniile autorilor, iar Comisia nu poate fi făcută responsabilă pentru nicio utilizare care poate fi făcută a informațiilor conținute în aceasta.</a:t>
            </a:r>
            <a:endParaRPr/>
          </a:p>
          <a:p>
            <a:pPr indent="0" lvl="0" marL="0" rtl="0" algn="l">
              <a:lnSpc>
                <a:spcPct val="100000"/>
              </a:lnSpc>
              <a:spcBef>
                <a:spcPts val="0"/>
              </a:spcBef>
              <a:spcAft>
                <a:spcPts val="0"/>
              </a:spcAft>
              <a:buSzPts val="1800"/>
              <a:buNone/>
            </a:pPr>
            <a:r>
              <a:rPr lang="ro-RO" sz="700">
                <a:solidFill>
                  <a:srgbClr val="981C22"/>
                </a:solidFill>
              </a:rPr>
              <a:t>Număr proiect 2021-1-RO01-KA220-ADU-000026741</a:t>
            </a:r>
            <a:endParaRPr/>
          </a:p>
          <a:p>
            <a:pPr indent="0" lvl="0" marL="0" rtl="0" algn="l">
              <a:lnSpc>
                <a:spcPct val="100000"/>
              </a:lnSpc>
              <a:spcBef>
                <a:spcPts val="0"/>
              </a:spcBef>
              <a:spcAft>
                <a:spcPts val="0"/>
              </a:spcAft>
              <a:buSzPts val="1800"/>
              <a:buNone/>
            </a:pPr>
            <a:r>
              <a:t/>
            </a:r>
            <a:endParaRPr sz="700">
              <a:solidFill>
                <a:srgbClr val="981C22"/>
              </a:solidFill>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a:p>
            <a:pPr indent="0" lvl="0" marL="0" rtl="0" algn="l">
              <a:lnSpc>
                <a:spcPct val="100000"/>
              </a:lnSpc>
              <a:spcBef>
                <a:spcPts val="601"/>
              </a:spcBef>
              <a:spcAft>
                <a:spcPts val="0"/>
              </a:spcAft>
              <a:buSzPts val="1800"/>
              <a:buNone/>
            </a:pPr>
            <a:r>
              <a:t/>
            </a:r>
            <a:endParaRPr/>
          </a:p>
        </p:txBody>
      </p:sp>
      <p:pic>
        <p:nvPicPr>
          <p:cNvPr id="298" name="Google Shape;298;p29"/>
          <p:cNvPicPr preferRelativeResize="0"/>
          <p:nvPr/>
        </p:nvPicPr>
        <p:blipFill rotWithShape="1">
          <a:blip r:embed="rId3">
            <a:alphaModFix/>
          </a:blip>
          <a:srcRect b="0" l="0" r="0" t="0"/>
          <a:stretch/>
        </p:blipFill>
        <p:spPr>
          <a:xfrm>
            <a:off x="6997148" y="416610"/>
            <a:ext cx="1763711" cy="1324726"/>
          </a:xfrm>
          <a:prstGeom prst="rect">
            <a:avLst/>
          </a:prstGeom>
          <a:noFill/>
          <a:ln>
            <a:noFill/>
          </a:ln>
        </p:spPr>
      </p:pic>
      <p:sp>
        <p:nvSpPr>
          <p:cNvPr descr="Text&#10;&#10;Description automatically generated with medium confidence" id="299" name="Google Shape;299;p29"/>
          <p:cNvSpPr/>
          <p:nvPr/>
        </p:nvSpPr>
        <p:spPr>
          <a:xfrm>
            <a:off x="922001" y="4031027"/>
            <a:ext cx="2838616" cy="595528"/>
          </a:xfrm>
          <a:prstGeom prst="rect">
            <a:avLst/>
          </a:prstGeom>
          <a:solidFill>
            <a:srgbClr val="FFFFFF"/>
          </a:solidFill>
          <a:ln>
            <a:noFill/>
          </a:ln>
        </p:spPr>
      </p:sp>
      <p:pic>
        <p:nvPicPr>
          <p:cNvPr id="300" name="Google Shape;300;p29"/>
          <p:cNvPicPr preferRelativeResize="0"/>
          <p:nvPr/>
        </p:nvPicPr>
        <p:blipFill rotWithShape="1">
          <a:blip r:embed="rId4">
            <a:alphaModFix/>
          </a:blip>
          <a:srcRect b="0" l="0" r="0" t="0"/>
          <a:stretch/>
        </p:blipFill>
        <p:spPr>
          <a:xfrm>
            <a:off x="922001" y="795261"/>
            <a:ext cx="5894599" cy="27535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ph idx="1" type="body"/>
          </p:nvPr>
        </p:nvSpPr>
        <p:spPr>
          <a:xfrm>
            <a:off x="1051561" y="2161800"/>
            <a:ext cx="6972300" cy="819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601"/>
              </a:spcBef>
              <a:spcAft>
                <a:spcPts val="0"/>
              </a:spcAft>
              <a:buSzPts val="3000"/>
              <a:buNone/>
            </a:pPr>
            <a:r>
              <a:rPr lang="ro-RO">
                <a:latin typeface="Raleway Medium"/>
                <a:ea typeface="Raleway Medium"/>
                <a:cs typeface="Raleway Medium"/>
                <a:sym typeface="Raleway Medium"/>
              </a:rPr>
              <a:t>Marketingul digital înseamnă a fi acolo unde sunt clienții tăi, iar pentru majoritatea companiilor, asta este online.</a:t>
            </a:r>
            <a:endParaRPr/>
          </a:p>
          <a:p>
            <a:pPr indent="0" lvl="0" marL="0" rtl="0" algn="ctr">
              <a:lnSpc>
                <a:spcPct val="100000"/>
              </a:lnSpc>
              <a:spcBef>
                <a:spcPts val="601"/>
              </a:spcBef>
              <a:spcAft>
                <a:spcPts val="0"/>
              </a:spcAft>
              <a:buSzPts val="3000"/>
              <a:buNone/>
            </a:pPr>
            <a:r>
              <a:rPr i="0" lang="ro-RO">
                <a:latin typeface="Raleway Medium"/>
                <a:ea typeface="Raleway Medium"/>
                <a:cs typeface="Raleway Medium"/>
                <a:sym typeface="Raleway Medium"/>
              </a:rPr>
              <a:t>Susan Wu, CEO and Co-Fondator</a:t>
            </a:r>
            <a:endParaRPr/>
          </a:p>
          <a:p>
            <a:pPr indent="0" lvl="0" marL="0" rtl="0" algn="ctr">
              <a:lnSpc>
                <a:spcPct val="100000"/>
              </a:lnSpc>
              <a:spcBef>
                <a:spcPts val="601"/>
              </a:spcBef>
              <a:spcAft>
                <a:spcPts val="0"/>
              </a:spcAft>
              <a:buSzPts val="3000"/>
              <a:buNone/>
            </a:pPr>
            <a:r>
              <a:rPr i="0" lang="ro-RO">
                <a:latin typeface="Raleway Medium"/>
                <a:ea typeface="Raleway Medium"/>
                <a:cs typeface="Raleway Medium"/>
                <a:sym typeface="Raleway Medium"/>
              </a:rPr>
              <a:t>Remesh</a:t>
            </a:r>
            <a:endParaRPr i="0">
              <a:latin typeface="Raleway Medium"/>
              <a:ea typeface="Raleway Medium"/>
              <a:cs typeface="Raleway Medium"/>
              <a:sym typeface="Raleway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82" name="Shape 82"/>
        <p:cNvGrpSpPr/>
        <p:nvPr/>
      </p:nvGrpSpPr>
      <p:grpSpPr>
        <a:xfrm>
          <a:off x="0" y="0"/>
          <a:ext cx="0" cy="0"/>
          <a:chOff x="0" y="0"/>
          <a:chExt cx="0" cy="0"/>
        </a:xfrm>
      </p:grpSpPr>
      <p:sp>
        <p:nvSpPr>
          <p:cNvPr id="83" name="Google Shape;83;p4"/>
          <p:cNvSpPr txBox="1"/>
          <p:nvPr>
            <p:ph type="ctrTitle"/>
          </p:nvPr>
        </p:nvSpPr>
        <p:spPr>
          <a:xfrm>
            <a:off x="685802" y="2115128"/>
            <a:ext cx="7772400" cy="1771016"/>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lang="ro-RO">
                <a:solidFill>
                  <a:srgbClr val="981C22"/>
                </a:solidFill>
              </a:rPr>
              <a:t>Introducere în media digitală și marketing</a:t>
            </a:r>
            <a:r>
              <a:rPr lang="ro-RO"/>
              <a:t>	</a:t>
            </a:r>
            <a:endParaRPr>
              <a:solidFill>
                <a:srgbClr val="981C22"/>
              </a:solidFill>
            </a:endParaRPr>
          </a:p>
        </p:txBody>
      </p:sp>
      <p:sp>
        <p:nvSpPr>
          <p:cNvPr id="84" name="Google Shape;84;p4"/>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ro-RO" sz="2800"/>
              <a:t>Elaborat de: Found.ation</a:t>
            </a:r>
            <a:endParaRPr b="1" sz="2800"/>
          </a:p>
        </p:txBody>
      </p:sp>
      <p:sp>
        <p:nvSpPr>
          <p:cNvPr id="85" name="Google Shape;85;p4"/>
          <p:cNvSpPr txBox="1"/>
          <p:nvPr/>
        </p:nvSpPr>
        <p:spPr>
          <a:xfrm>
            <a:off x="7811324" y="0"/>
            <a:ext cx="960900" cy="1390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ro-RO" sz="9600" u="none" cap="none" strike="noStrike">
                <a:solidFill>
                  <a:srgbClr val="981C22"/>
                </a:solidFill>
                <a:latin typeface="Raleway Thin"/>
                <a:ea typeface="Raleway Thin"/>
                <a:cs typeface="Raleway Thin"/>
                <a:sym typeface="Raleway Thin"/>
              </a:rPr>
              <a:t>3</a:t>
            </a:r>
            <a:endParaRPr b="0" i="0" sz="9600" u="none" cap="none" strike="noStrike">
              <a:solidFill>
                <a:srgbClr val="981C22"/>
              </a:solidFill>
              <a:latin typeface="Raleway Thin"/>
              <a:ea typeface="Raleway Thin"/>
              <a:cs typeface="Raleway Thin"/>
              <a:sym typeface="Raleway Th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5"/>
          <p:cNvSpPr txBox="1"/>
          <p:nvPr>
            <p:ph type="title"/>
          </p:nvPr>
        </p:nvSpPr>
        <p:spPr>
          <a:xfrm>
            <a:off x="922002" y="434339"/>
            <a:ext cx="6866100" cy="115062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ro-RO" sz="3200">
                <a:latin typeface="Raleway ExtraLight"/>
                <a:ea typeface="Raleway ExtraLight"/>
                <a:cs typeface="Raleway ExtraLight"/>
                <a:sym typeface="Raleway ExtraLight"/>
              </a:rPr>
              <a:t>După finalizarea acestui modul </a:t>
            </a:r>
            <a:br>
              <a:rPr lang="ro-RO" sz="3200">
                <a:latin typeface="Raleway ExtraLight"/>
                <a:ea typeface="Raleway ExtraLight"/>
                <a:cs typeface="Raleway ExtraLight"/>
                <a:sym typeface="Raleway ExtraLight"/>
              </a:rPr>
            </a:br>
            <a:r>
              <a:rPr lang="ro-RO" sz="3600">
                <a:solidFill>
                  <a:srgbClr val="0A8C6D"/>
                </a:solidFill>
                <a:latin typeface="Raleway ExtraLight"/>
                <a:ea typeface="Raleway ExtraLight"/>
                <a:cs typeface="Raleway ExtraLight"/>
                <a:sym typeface="Raleway ExtraLight"/>
              </a:rPr>
              <a:t>veți putea </a:t>
            </a:r>
            <a:r>
              <a:rPr b="1" lang="ro-RO" sz="3600">
                <a:latin typeface="Raleway ExtraLight"/>
                <a:ea typeface="Raleway ExtraLight"/>
                <a:cs typeface="Raleway ExtraLight"/>
                <a:sym typeface="Raleway ExtraLight"/>
              </a:rPr>
              <a:t>să:</a:t>
            </a:r>
            <a:endParaRPr b="1" sz="3600">
              <a:latin typeface="Raleway ExtraLight"/>
              <a:ea typeface="Raleway ExtraLight"/>
              <a:cs typeface="Raleway ExtraLight"/>
              <a:sym typeface="Raleway ExtraLight"/>
            </a:endParaRPr>
          </a:p>
        </p:txBody>
      </p:sp>
      <p:sp>
        <p:nvSpPr>
          <p:cNvPr id="91" name="Google Shape;91;p5"/>
          <p:cNvSpPr txBox="1"/>
          <p:nvPr>
            <p:ph idx="1" type="body"/>
          </p:nvPr>
        </p:nvSpPr>
        <p:spPr>
          <a:xfrm>
            <a:off x="922002" y="1641561"/>
            <a:ext cx="2332200" cy="3067599"/>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601"/>
              </a:spcBef>
              <a:spcAft>
                <a:spcPts val="0"/>
              </a:spcAft>
              <a:buClr>
                <a:srgbClr val="0A8C6D"/>
              </a:buClr>
              <a:buSzPts val="1400"/>
              <a:buFont typeface="Noto Sans Symbols"/>
              <a:buChar char="▪"/>
            </a:pPr>
            <a:r>
              <a:rPr lang="ro-RO"/>
              <a:t>Identificați diferențele dintre marketingul tradițional și cel digital. Definiți ce este marketingul de conținut.</a:t>
            </a:r>
            <a:endParaRPr/>
          </a:p>
          <a:p>
            <a:pPr indent="-285750" lvl="0" marL="285750" rtl="0" algn="l">
              <a:lnSpc>
                <a:spcPct val="100000"/>
              </a:lnSpc>
              <a:spcBef>
                <a:spcPts val="601"/>
              </a:spcBef>
              <a:spcAft>
                <a:spcPts val="0"/>
              </a:spcAft>
              <a:buClr>
                <a:srgbClr val="0A8C6D"/>
              </a:buClr>
              <a:buSzPts val="1400"/>
              <a:buFont typeface="Noto Sans Symbols"/>
              <a:buChar char="▪"/>
            </a:pPr>
            <a:r>
              <a:rPr lang="ro-RO"/>
              <a:t>Alegeți rețelele sociale potrivite pentru prezența ta digitală.</a:t>
            </a:r>
            <a:endParaRPr/>
          </a:p>
        </p:txBody>
      </p:sp>
      <p:sp>
        <p:nvSpPr>
          <p:cNvPr id="92" name="Google Shape;92;p5"/>
          <p:cNvSpPr txBox="1"/>
          <p:nvPr>
            <p:ph idx="2" type="body"/>
          </p:nvPr>
        </p:nvSpPr>
        <p:spPr>
          <a:xfrm>
            <a:off x="3373779" y="1641561"/>
            <a:ext cx="2332201" cy="3067599"/>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601"/>
              </a:spcBef>
              <a:spcAft>
                <a:spcPts val="0"/>
              </a:spcAft>
              <a:buClr>
                <a:srgbClr val="0A8C6D"/>
              </a:buClr>
              <a:buSzPts val="1400"/>
              <a:buFont typeface="Noto Sans Symbols"/>
              <a:buChar char="▪"/>
            </a:pPr>
            <a:r>
              <a:rPr lang="ro-RO"/>
              <a:t>Alegeți canalele digitale și rețelele sociale care se potrivesc mai bine nevoilor dvs.</a:t>
            </a:r>
            <a:endParaRPr/>
          </a:p>
          <a:p>
            <a:pPr indent="-285750" lvl="0" marL="285750" rtl="0" algn="l">
              <a:lnSpc>
                <a:spcPct val="100000"/>
              </a:lnSpc>
              <a:spcBef>
                <a:spcPts val="601"/>
              </a:spcBef>
              <a:spcAft>
                <a:spcPts val="0"/>
              </a:spcAft>
              <a:buClr>
                <a:srgbClr val="0A8C6D"/>
              </a:buClr>
              <a:buSzPts val="1400"/>
              <a:buFont typeface="Noto Sans Symbols"/>
              <a:buChar char="▪"/>
            </a:pPr>
            <a:r>
              <a:rPr lang="ro-RO"/>
              <a:t>Folosiți povestirea pentru a crea experiențe digitale captivante.</a:t>
            </a:r>
            <a:endParaRPr/>
          </a:p>
          <a:p>
            <a:pPr indent="-285750" lvl="0" marL="285750" rtl="0" algn="l">
              <a:lnSpc>
                <a:spcPct val="100000"/>
              </a:lnSpc>
              <a:spcBef>
                <a:spcPts val="601"/>
              </a:spcBef>
              <a:spcAft>
                <a:spcPts val="0"/>
              </a:spcAft>
              <a:buClr>
                <a:srgbClr val="0A8C6D"/>
              </a:buClr>
              <a:buSzPts val="1400"/>
              <a:buFont typeface="Noto Sans Symbols"/>
              <a:buChar char="▪"/>
            </a:pPr>
            <a:r>
              <a:rPr lang="ro-RO"/>
              <a:t>Creați profiluri puternice care vă promovează punctele forte.</a:t>
            </a:r>
            <a:endParaRPr>
              <a:latin typeface="Raleway Medium"/>
              <a:ea typeface="Raleway Medium"/>
              <a:cs typeface="Raleway Medium"/>
              <a:sym typeface="Raleway Medium"/>
            </a:endParaRPr>
          </a:p>
        </p:txBody>
      </p:sp>
      <p:sp>
        <p:nvSpPr>
          <p:cNvPr id="93" name="Google Shape;93;p5"/>
          <p:cNvSpPr txBox="1"/>
          <p:nvPr>
            <p:ph idx="3" type="body"/>
          </p:nvPr>
        </p:nvSpPr>
        <p:spPr>
          <a:xfrm>
            <a:off x="5825558" y="1366283"/>
            <a:ext cx="2437293" cy="334287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Clr>
                <a:srgbClr val="0A8C6D"/>
              </a:buClr>
              <a:buSzPts val="1400"/>
              <a:buNone/>
            </a:pPr>
            <a:r>
              <a:t/>
            </a:r>
            <a:endParaRPr/>
          </a:p>
          <a:p>
            <a:pPr indent="-285750" lvl="0" marL="285750" rtl="0" algn="l">
              <a:lnSpc>
                <a:spcPct val="100000"/>
              </a:lnSpc>
              <a:spcBef>
                <a:spcPts val="601"/>
              </a:spcBef>
              <a:spcAft>
                <a:spcPts val="0"/>
              </a:spcAft>
              <a:buClr>
                <a:srgbClr val="0A8C6D"/>
              </a:buClr>
              <a:buSzPts val="1400"/>
              <a:buFont typeface="Noto Sans Symbols"/>
              <a:buChar char="▪"/>
            </a:pPr>
            <a:r>
              <a:rPr lang="ro-RO"/>
              <a:t>Înțelegeți călătoria digitală a clienților și construiți-vă strategia pe baza acestui lucru.</a:t>
            </a:r>
            <a:endParaRPr/>
          </a:p>
          <a:p>
            <a:pPr indent="-285750" lvl="0" marL="285750" rtl="0" algn="l">
              <a:lnSpc>
                <a:spcPct val="100000"/>
              </a:lnSpc>
              <a:spcBef>
                <a:spcPts val="601"/>
              </a:spcBef>
              <a:spcAft>
                <a:spcPts val="0"/>
              </a:spcAft>
              <a:buClr>
                <a:srgbClr val="0A8C6D"/>
              </a:buClr>
              <a:buSzPts val="1400"/>
              <a:buFont typeface="Noto Sans Symbols"/>
              <a:buChar char="▪"/>
            </a:pPr>
            <a:r>
              <a:rPr lang="ro-RO"/>
              <a:t>Concentrați-vă pe valoarea clientului și pe așteptările acestuia.</a:t>
            </a:r>
            <a:endParaRPr/>
          </a:p>
          <a:p>
            <a:pPr indent="-285750" lvl="0" marL="285750" rtl="0" algn="l">
              <a:lnSpc>
                <a:spcPct val="100000"/>
              </a:lnSpc>
              <a:spcBef>
                <a:spcPts val="601"/>
              </a:spcBef>
              <a:spcAft>
                <a:spcPts val="0"/>
              </a:spcAft>
              <a:buClr>
                <a:srgbClr val="0A8C6D"/>
              </a:buClr>
              <a:buSzPts val="1400"/>
              <a:buFont typeface="Noto Sans Symbols"/>
              <a:buChar char="▪"/>
            </a:pPr>
            <a:r>
              <a:rPr lang="ro-RO"/>
              <a:t>Fii mai încrezător pentru a te promova într-un mediu digital și transparent. .</a:t>
            </a:r>
            <a:endParaRPr/>
          </a:p>
          <a:p>
            <a:pPr indent="0" lvl="0" marL="139702" rtl="0" algn="l">
              <a:lnSpc>
                <a:spcPct val="100000"/>
              </a:lnSpc>
              <a:spcBef>
                <a:spcPts val="601"/>
              </a:spcBef>
              <a:spcAft>
                <a:spcPts val="0"/>
              </a:spcAft>
              <a:buSzPts val="1400"/>
              <a:buNone/>
            </a:pPr>
            <a:r>
              <a:t/>
            </a:r>
            <a:endParaRPr>
              <a:latin typeface="Raleway Medium"/>
              <a:ea typeface="Raleway Medium"/>
              <a:cs typeface="Raleway Medium"/>
              <a:sym typeface="Raleway Medium"/>
            </a:endParaRPr>
          </a:p>
        </p:txBody>
      </p:sp>
      <p:pic>
        <p:nvPicPr>
          <p:cNvPr id="94" name="Google Shape;94;p5"/>
          <p:cNvPicPr preferRelativeResize="0"/>
          <p:nvPr/>
        </p:nvPicPr>
        <p:blipFill rotWithShape="1">
          <a:blip r:embed="rId3">
            <a:alphaModFix/>
          </a:blip>
          <a:srcRect b="0" l="0" r="0" t="0"/>
          <a:stretch/>
        </p:blipFill>
        <p:spPr>
          <a:xfrm>
            <a:off x="7760474" y="377738"/>
            <a:ext cx="952452" cy="9885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98" name="Shape 98"/>
        <p:cNvGrpSpPr/>
        <p:nvPr/>
      </p:nvGrpSpPr>
      <p:grpSpPr>
        <a:xfrm>
          <a:off x="0" y="0"/>
          <a:ext cx="0" cy="0"/>
          <a:chOff x="0" y="0"/>
          <a:chExt cx="0" cy="0"/>
        </a:xfrm>
      </p:grpSpPr>
      <p:sp>
        <p:nvSpPr>
          <p:cNvPr id="99" name="Google Shape;99;p6"/>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6000"/>
              <a:buNone/>
            </a:pPr>
            <a:r>
              <a:rPr b="1" lang="ro-RO">
                <a:solidFill>
                  <a:schemeClr val="lt1"/>
                </a:solidFill>
              </a:rPr>
              <a:t>Principiile </a:t>
            </a:r>
            <a:br>
              <a:rPr b="1" lang="ro-RO">
                <a:solidFill>
                  <a:schemeClr val="lt1"/>
                </a:solidFill>
              </a:rPr>
            </a:br>
            <a:r>
              <a:rPr b="1" lang="ro-RO">
                <a:solidFill>
                  <a:schemeClr val="lt1"/>
                </a:solidFill>
              </a:rPr>
              <a:t>marketing-ului digital</a:t>
            </a:r>
            <a:endParaRPr b="1">
              <a:solidFill>
                <a:schemeClr val="lt1"/>
              </a:solidFill>
            </a:endParaRPr>
          </a:p>
        </p:txBody>
      </p:sp>
      <p:pic>
        <p:nvPicPr>
          <p:cNvPr id="100" name="Google Shape;100;p6"/>
          <p:cNvPicPr preferRelativeResize="0"/>
          <p:nvPr/>
        </p:nvPicPr>
        <p:blipFill rotWithShape="1">
          <a:blip r:embed="rId3">
            <a:alphaModFix/>
          </a:blip>
          <a:srcRect b="0" l="0" r="0" t="0"/>
          <a:stretch/>
        </p:blipFill>
        <p:spPr>
          <a:xfrm>
            <a:off x="7489247" y="389614"/>
            <a:ext cx="1263188" cy="13193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7"/>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ro-RO" sz="3600">
                <a:solidFill>
                  <a:srgbClr val="0A8C6D"/>
                </a:solidFill>
                <a:latin typeface="Raleway ExtraLight"/>
                <a:ea typeface="Raleway ExtraLight"/>
                <a:cs typeface="Raleway ExtraLight"/>
                <a:sym typeface="Raleway ExtraLight"/>
              </a:rPr>
              <a:t>Definiția Marketing-ului digital</a:t>
            </a:r>
            <a:endParaRPr sz="3600">
              <a:solidFill>
                <a:srgbClr val="0A8C6D"/>
              </a:solidFill>
              <a:latin typeface="Raleway ExtraLight"/>
              <a:ea typeface="Raleway ExtraLight"/>
              <a:cs typeface="Raleway ExtraLight"/>
              <a:sym typeface="Raleway ExtraLight"/>
            </a:endParaRPr>
          </a:p>
        </p:txBody>
      </p:sp>
      <p:sp>
        <p:nvSpPr>
          <p:cNvPr id="106" name="Google Shape;106;p7"/>
          <p:cNvSpPr txBox="1"/>
          <p:nvPr>
            <p:ph idx="1" type="body"/>
          </p:nvPr>
        </p:nvSpPr>
        <p:spPr>
          <a:xfrm>
            <a:off x="991274" y="1749176"/>
            <a:ext cx="7139714" cy="236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1"/>
              </a:spcBef>
              <a:spcAft>
                <a:spcPts val="0"/>
              </a:spcAft>
              <a:buSzPts val="1800"/>
              <a:buNone/>
            </a:pPr>
            <a:r>
              <a:rPr lang="ro-RO" sz="1400"/>
              <a:t>Marketingul digital se referă la utilizarea canalelor și instrumentelor digitale pentru a promova produse, servicii și mărci. Include o gamă largă de tactici, cum ar fi marketing de conținut, marketing pe rețelele sociale, marketing prin e-mail, optimizare pentru motoarele de căutare, publicitate cu plata pe clic și multe altele. În era digitală de astăzi, este esențial pentru companii să aibă o prezență online puternică pentru a ajunge și a se implica cu publicul țintă. Marketingul digital permite companiilor să se conecteze cu clienții acolo unde își petrec cea mai mare parte a timpului – online. De asemenea, oferă companiilor oportunitatea de a viza anumite audiențe, de a urmări progresul lor și de a lua decizii bazate pe date pentru a-și optimiza eforturile de marketing.</a:t>
            </a:r>
            <a:endParaRPr/>
          </a:p>
        </p:txBody>
      </p:sp>
      <p:sp>
        <p:nvSpPr>
          <p:cNvPr id="107" name="Google Shape;107;p7"/>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A8C6D"/>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8"/>
          <p:cNvSpPr txBox="1"/>
          <p:nvPr>
            <p:ph type="title"/>
          </p:nvPr>
        </p:nvSpPr>
        <p:spPr>
          <a:xfrm>
            <a:off x="572377" y="446971"/>
            <a:ext cx="6866100" cy="57897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ro-RO" sz="3600">
                <a:solidFill>
                  <a:srgbClr val="0A8C6D"/>
                </a:solidFill>
                <a:latin typeface="Raleway ExtraLight"/>
                <a:ea typeface="Raleway ExtraLight"/>
                <a:cs typeface="Raleway ExtraLight"/>
                <a:sym typeface="Raleway ExtraLight"/>
              </a:rPr>
              <a:t>Tipuri de media</a:t>
            </a:r>
            <a:endParaRPr sz="3600">
              <a:solidFill>
                <a:srgbClr val="0A8C6D"/>
              </a:solidFill>
              <a:latin typeface="Raleway ExtraLight"/>
              <a:ea typeface="Raleway ExtraLight"/>
              <a:cs typeface="Raleway ExtraLight"/>
              <a:sym typeface="Raleway ExtraLight"/>
            </a:endParaRPr>
          </a:p>
        </p:txBody>
      </p:sp>
      <p:sp>
        <p:nvSpPr>
          <p:cNvPr id="113" name="Google Shape;113;p8"/>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A8C6D"/>
              </a:solidFill>
              <a:latin typeface="Arial"/>
              <a:ea typeface="Arial"/>
              <a:cs typeface="Arial"/>
              <a:sym typeface="Arial"/>
            </a:endParaRPr>
          </a:p>
        </p:txBody>
      </p:sp>
      <p:sp>
        <p:nvSpPr>
          <p:cNvPr id="114" name="Google Shape;114;p8"/>
          <p:cNvSpPr txBox="1"/>
          <p:nvPr/>
        </p:nvSpPr>
        <p:spPr>
          <a:xfrm>
            <a:off x="556544" y="1276403"/>
            <a:ext cx="2571876" cy="3199341"/>
          </a:xfrm>
          <a:prstGeom prst="rect">
            <a:avLst/>
          </a:prstGeom>
          <a:solidFill>
            <a:schemeClr val="lt1"/>
          </a:solidFill>
          <a:ln cap="flat" cmpd="sng" w="25400">
            <a:solidFill>
              <a:srgbClr val="0A8C6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Clr>
                <a:srgbClr val="FFB600"/>
              </a:buClr>
              <a:buSzPts val="1800"/>
              <a:buFont typeface="Raleway Thin"/>
              <a:buNone/>
            </a:pPr>
            <a:r>
              <a:rPr b="0" i="0" lang="ro-RO" sz="1400" u="none" cap="none" strike="noStrike">
                <a:solidFill>
                  <a:srgbClr val="0A8C6D"/>
                </a:solidFill>
                <a:latin typeface="Raleway Thin"/>
                <a:ea typeface="Raleway Thin"/>
                <a:cs typeface="Raleway Thin"/>
                <a:sym typeface="Raleway Thin"/>
              </a:rPr>
              <a:t>Paid Media </a:t>
            </a:r>
            <a:r>
              <a:rPr b="0" i="0" lang="ro-RO" sz="1400" u="none" cap="none" strike="noStrike">
                <a:solidFill>
                  <a:schemeClr val="dk2"/>
                </a:solidFill>
                <a:latin typeface="Raleway Thin"/>
                <a:ea typeface="Raleway Thin"/>
                <a:cs typeface="Raleway Thin"/>
                <a:sym typeface="Raleway Thin"/>
              </a:rPr>
              <a:t>se referă la orice tip de publicitate care necesită plată în schimbul promovării produselor sau serviciilor unei mărci</a:t>
            </a:r>
            <a:endParaRPr/>
          </a:p>
          <a:p>
            <a:pPr indent="-285750" lvl="0" marL="285750" marR="0" rtl="0" algn="l">
              <a:lnSpc>
                <a:spcPct val="100000"/>
              </a:lnSpc>
              <a:spcBef>
                <a:spcPts val="601"/>
              </a:spcBef>
              <a:spcAft>
                <a:spcPts val="0"/>
              </a:spcAft>
              <a:buClr>
                <a:srgbClr val="0A8C6D"/>
              </a:buClr>
              <a:buSzPts val="1400"/>
              <a:buFont typeface="Noto Sans Symbols"/>
              <a:buChar char="▪"/>
            </a:pPr>
            <a:r>
              <a:rPr b="0" i="0" lang="ro-RO" sz="1400" u="none" cap="none" strike="noStrike">
                <a:solidFill>
                  <a:schemeClr val="dk2"/>
                </a:solidFill>
                <a:latin typeface="Raleway Thin"/>
                <a:ea typeface="Raleway Thin"/>
                <a:cs typeface="Raleway Thin"/>
                <a:sym typeface="Raleway Thin"/>
              </a:rPr>
              <a:t>Publicitate cu plata-pe-clic (PPC)</a:t>
            </a:r>
            <a:endParaRPr/>
          </a:p>
          <a:p>
            <a:pPr indent="-285750" lvl="0" marL="285750" marR="0" rtl="0" algn="l">
              <a:lnSpc>
                <a:spcPct val="100000"/>
              </a:lnSpc>
              <a:spcBef>
                <a:spcPts val="601"/>
              </a:spcBef>
              <a:spcAft>
                <a:spcPts val="0"/>
              </a:spcAft>
              <a:buClr>
                <a:srgbClr val="0A8C6D"/>
              </a:buClr>
              <a:buSzPts val="1400"/>
              <a:buFont typeface="Noto Sans Symbols"/>
              <a:buChar char="▪"/>
            </a:pPr>
            <a:r>
              <a:rPr b="0" i="0" lang="ro-RO" sz="1400" u="none" cap="none" strike="noStrike">
                <a:solidFill>
                  <a:schemeClr val="dk2"/>
                </a:solidFill>
                <a:latin typeface="Raleway Thin"/>
                <a:ea typeface="Raleway Thin"/>
                <a:cs typeface="Raleway Thin"/>
                <a:sym typeface="Raleway Thin"/>
              </a:rPr>
              <a:t>.Publicitate grafică (anunțuri banner)</a:t>
            </a:r>
            <a:endParaRPr b="0" i="0" sz="1400" u="none" cap="none" strike="noStrike">
              <a:solidFill>
                <a:schemeClr val="dk2"/>
              </a:solidFill>
              <a:latin typeface="Raleway Thin"/>
              <a:ea typeface="Raleway Thin"/>
              <a:cs typeface="Raleway Thin"/>
              <a:sym typeface="Raleway Thin"/>
            </a:endParaRPr>
          </a:p>
          <a:p>
            <a:pPr indent="-285750" lvl="0" marL="285750" marR="0" rtl="0" algn="l">
              <a:lnSpc>
                <a:spcPct val="100000"/>
              </a:lnSpc>
              <a:spcBef>
                <a:spcPts val="601"/>
              </a:spcBef>
              <a:spcAft>
                <a:spcPts val="0"/>
              </a:spcAft>
              <a:buClr>
                <a:srgbClr val="0A8C6D"/>
              </a:buClr>
              <a:buSzPts val="1400"/>
              <a:buFont typeface="Noto Sans Symbols"/>
              <a:buChar char="▪"/>
            </a:pPr>
            <a:r>
              <a:rPr b="0" i="0" lang="ro-RO" sz="1400" u="none" cap="none" strike="noStrike">
                <a:solidFill>
                  <a:schemeClr val="dk2"/>
                </a:solidFill>
                <a:latin typeface="Raleway Thin"/>
                <a:ea typeface="Raleway Thin"/>
                <a:cs typeface="Raleway Thin"/>
                <a:sym typeface="Raleway Thin"/>
              </a:rPr>
              <a:t>Influencer marketing</a:t>
            </a:r>
            <a:endParaRPr/>
          </a:p>
          <a:p>
            <a:pPr indent="-285750" lvl="0" marL="285750" marR="0" rtl="0" algn="l">
              <a:lnSpc>
                <a:spcPct val="100000"/>
              </a:lnSpc>
              <a:spcBef>
                <a:spcPts val="601"/>
              </a:spcBef>
              <a:spcAft>
                <a:spcPts val="0"/>
              </a:spcAft>
              <a:buClr>
                <a:srgbClr val="0A8C6D"/>
              </a:buClr>
              <a:buSzPts val="1400"/>
              <a:buFont typeface="Noto Sans Symbols"/>
              <a:buChar char="▪"/>
            </a:pPr>
            <a:r>
              <a:rPr b="0" i="0" lang="ro-RO" sz="1400" u="none" cap="none" strike="noStrike">
                <a:solidFill>
                  <a:schemeClr val="dk2"/>
                </a:solidFill>
                <a:latin typeface="Raleway Thin"/>
                <a:ea typeface="Raleway Thin"/>
                <a:cs typeface="Raleway Thin"/>
                <a:sym typeface="Raleway Thin"/>
              </a:rPr>
              <a:t>Marketing afiliat</a:t>
            </a:r>
            <a:endParaRPr/>
          </a:p>
        </p:txBody>
      </p:sp>
      <p:sp>
        <p:nvSpPr>
          <p:cNvPr id="115" name="Google Shape;115;p8"/>
          <p:cNvSpPr txBox="1"/>
          <p:nvPr/>
        </p:nvSpPr>
        <p:spPr>
          <a:xfrm>
            <a:off x="3316756" y="1276405"/>
            <a:ext cx="2538612" cy="3199341"/>
          </a:xfrm>
          <a:prstGeom prst="rect">
            <a:avLst/>
          </a:prstGeom>
          <a:solidFill>
            <a:schemeClr val="lt1"/>
          </a:solidFill>
          <a:ln cap="flat" cmpd="sng" w="25400">
            <a:solidFill>
              <a:srgbClr val="0A8C6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Clr>
                <a:srgbClr val="FFB600"/>
              </a:buClr>
              <a:buSzPts val="1800"/>
              <a:buFont typeface="Raleway Thin"/>
              <a:buNone/>
            </a:pPr>
            <a:r>
              <a:rPr b="0" i="0" lang="ro-RO" sz="1400" u="none" cap="none" strike="noStrike">
                <a:solidFill>
                  <a:srgbClr val="0A8C6D"/>
                </a:solidFill>
                <a:latin typeface="Raleway Thin"/>
                <a:ea typeface="Raleway Thin"/>
                <a:cs typeface="Raleway Thin"/>
                <a:sym typeface="Raleway Thin"/>
              </a:rPr>
              <a:t>Owned Media </a:t>
            </a:r>
            <a:r>
              <a:rPr b="0" i="0" lang="ro-RO" sz="1400" u="none" cap="none" strike="noStrike">
                <a:solidFill>
                  <a:schemeClr val="dk2"/>
                </a:solidFill>
                <a:latin typeface="Raleway Thin"/>
                <a:ea typeface="Raleway Thin"/>
                <a:cs typeface="Raleway Thin"/>
                <a:sym typeface="Raleway Thin"/>
              </a:rPr>
              <a:t>se referă la  orice tip de conținut sau platformă pe care o companie deține și controlează</a:t>
            </a:r>
            <a:endParaRPr/>
          </a:p>
          <a:p>
            <a:pPr indent="-285750" lvl="0" marL="285750" marR="0" rtl="0" algn="l">
              <a:lnSpc>
                <a:spcPct val="100000"/>
              </a:lnSpc>
              <a:spcBef>
                <a:spcPts val="601"/>
              </a:spcBef>
              <a:spcAft>
                <a:spcPts val="0"/>
              </a:spcAft>
              <a:buClr>
                <a:srgbClr val="0A8C6D"/>
              </a:buClr>
              <a:buSzPts val="1400"/>
              <a:buFont typeface="Noto Sans Symbols"/>
              <a:buChar char="▪"/>
            </a:pPr>
            <a:r>
              <a:rPr b="0" i="0" lang="ro-RO" sz="1400" u="none" cap="none" strike="noStrike">
                <a:solidFill>
                  <a:schemeClr val="dk2"/>
                </a:solidFill>
                <a:latin typeface="Raleway Thin"/>
                <a:ea typeface="Raleway Thin"/>
                <a:cs typeface="Raleway Thin"/>
                <a:sym typeface="Raleway Thin"/>
              </a:rPr>
              <a:t>Site-ul web</a:t>
            </a:r>
            <a:endParaRPr/>
          </a:p>
          <a:p>
            <a:pPr indent="-285750" lvl="0" marL="285750" marR="0" rtl="0" algn="l">
              <a:lnSpc>
                <a:spcPct val="100000"/>
              </a:lnSpc>
              <a:spcBef>
                <a:spcPts val="601"/>
              </a:spcBef>
              <a:spcAft>
                <a:spcPts val="0"/>
              </a:spcAft>
              <a:buClr>
                <a:srgbClr val="0A8C6D"/>
              </a:buClr>
              <a:buSzPts val="1400"/>
              <a:buFont typeface="Noto Sans Symbols"/>
              <a:buChar char="▪"/>
            </a:pPr>
            <a:r>
              <a:rPr b="0" i="0" lang="ro-RO" sz="1400" u="none" cap="none" strike="noStrike">
                <a:solidFill>
                  <a:schemeClr val="dk2"/>
                </a:solidFill>
                <a:latin typeface="Raleway Thin"/>
                <a:ea typeface="Raleway Thin"/>
                <a:cs typeface="Raleway Thin"/>
                <a:sym typeface="Raleway Thin"/>
              </a:rPr>
              <a:t>Blog</a:t>
            </a:r>
            <a:endParaRPr b="0" i="0" sz="1400" u="none" cap="none" strike="noStrike">
              <a:solidFill>
                <a:schemeClr val="dk2"/>
              </a:solidFill>
              <a:latin typeface="Raleway Thin"/>
              <a:ea typeface="Raleway Thin"/>
              <a:cs typeface="Raleway Thin"/>
              <a:sym typeface="Raleway Thin"/>
            </a:endParaRPr>
          </a:p>
          <a:p>
            <a:pPr indent="-285750" lvl="0" marL="285750" marR="0" rtl="0" algn="l">
              <a:lnSpc>
                <a:spcPct val="100000"/>
              </a:lnSpc>
              <a:spcBef>
                <a:spcPts val="601"/>
              </a:spcBef>
              <a:spcAft>
                <a:spcPts val="0"/>
              </a:spcAft>
              <a:buClr>
                <a:srgbClr val="0A8C6D"/>
              </a:buClr>
              <a:buSzPts val="1400"/>
              <a:buFont typeface="Noto Sans Symbols"/>
              <a:buChar char="▪"/>
            </a:pPr>
            <a:r>
              <a:rPr b="0" i="0" lang="ro-RO" sz="1400" u="none" cap="none" strike="noStrike">
                <a:solidFill>
                  <a:schemeClr val="dk2"/>
                </a:solidFill>
                <a:latin typeface="Raleway Thin"/>
                <a:ea typeface="Raleway Thin"/>
                <a:cs typeface="Raleway Thin"/>
                <a:sym typeface="Raleway Thin"/>
              </a:rPr>
              <a:t>Profiluri de social media</a:t>
            </a:r>
            <a:endParaRPr/>
          </a:p>
          <a:p>
            <a:pPr indent="-285750" lvl="0" marL="285750" marR="0" rtl="0" algn="l">
              <a:lnSpc>
                <a:spcPct val="100000"/>
              </a:lnSpc>
              <a:spcBef>
                <a:spcPts val="601"/>
              </a:spcBef>
              <a:spcAft>
                <a:spcPts val="0"/>
              </a:spcAft>
              <a:buClr>
                <a:srgbClr val="0A8C6D"/>
              </a:buClr>
              <a:buSzPts val="1400"/>
              <a:buFont typeface="Noto Sans Symbols"/>
              <a:buChar char="▪"/>
            </a:pPr>
            <a:r>
              <a:rPr b="0" i="0" lang="ro-RO" sz="1400" u="none" cap="none" strike="noStrike">
                <a:solidFill>
                  <a:schemeClr val="dk2"/>
                </a:solidFill>
                <a:latin typeface="Raleway Thin"/>
                <a:ea typeface="Raleway Thin"/>
                <a:cs typeface="Raleway Thin"/>
                <a:sym typeface="Raleway Thin"/>
              </a:rPr>
              <a:t>Lista de e-mail (Buletin informativ)</a:t>
            </a:r>
            <a:endParaRPr/>
          </a:p>
        </p:txBody>
      </p:sp>
      <p:sp>
        <p:nvSpPr>
          <p:cNvPr id="116" name="Google Shape;116;p8"/>
          <p:cNvSpPr txBox="1"/>
          <p:nvPr/>
        </p:nvSpPr>
        <p:spPr>
          <a:xfrm>
            <a:off x="6223129" y="1276402"/>
            <a:ext cx="2430695" cy="3199341"/>
          </a:xfrm>
          <a:prstGeom prst="rect">
            <a:avLst/>
          </a:prstGeom>
          <a:solidFill>
            <a:schemeClr val="lt1"/>
          </a:solidFill>
          <a:ln cap="flat" cmpd="sng" w="25400">
            <a:solidFill>
              <a:srgbClr val="0A8C6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601"/>
              </a:spcBef>
              <a:spcAft>
                <a:spcPts val="0"/>
              </a:spcAft>
              <a:buClr>
                <a:srgbClr val="FFB600"/>
              </a:buClr>
              <a:buSzPts val="1800"/>
              <a:buFont typeface="Raleway Thin"/>
              <a:buNone/>
            </a:pPr>
            <a:r>
              <a:rPr b="0" i="0" lang="ro-RO" sz="1400" u="none" cap="none" strike="noStrike">
                <a:solidFill>
                  <a:srgbClr val="0A8C6D"/>
                </a:solidFill>
                <a:latin typeface="Raleway Thin"/>
                <a:ea typeface="Raleway Thin"/>
                <a:cs typeface="Raleway Thin"/>
                <a:sym typeface="Raleway Thin"/>
              </a:rPr>
              <a:t>Earned Media </a:t>
            </a:r>
            <a:r>
              <a:rPr b="0" i="0" lang="ro-RO" sz="1400" u="none" cap="none" strike="noStrike">
                <a:solidFill>
                  <a:schemeClr val="dk2"/>
                </a:solidFill>
                <a:latin typeface="Raleway Thin"/>
                <a:ea typeface="Raleway Thin"/>
                <a:cs typeface="Raleway Thin"/>
                <a:sym typeface="Raleway Thin"/>
              </a:rPr>
              <a:t>se referă la:  orice tip de publicitate pe care o companie o câștigă prin acoperirea produselor sau serviciilor sale de către mass-media</a:t>
            </a:r>
            <a:endParaRPr/>
          </a:p>
          <a:p>
            <a:pPr indent="-285750" lvl="0" marL="285750" marR="0" rtl="0" algn="l">
              <a:lnSpc>
                <a:spcPct val="100000"/>
              </a:lnSpc>
              <a:spcBef>
                <a:spcPts val="601"/>
              </a:spcBef>
              <a:spcAft>
                <a:spcPts val="0"/>
              </a:spcAft>
              <a:buClr>
                <a:srgbClr val="0A8C6D"/>
              </a:buClr>
              <a:buSzPts val="1400"/>
              <a:buFont typeface="Noto Sans Symbols"/>
              <a:buChar char="▪"/>
            </a:pPr>
            <a:r>
              <a:rPr b="0" i="0" lang="ro-RO" sz="1400" u="none" cap="none" strike="noStrike">
                <a:solidFill>
                  <a:schemeClr val="dk2"/>
                </a:solidFill>
                <a:latin typeface="Raleway Thin"/>
                <a:ea typeface="Raleway Thin"/>
                <a:cs typeface="Raleway Thin"/>
                <a:sym typeface="Raleway Thin"/>
              </a:rPr>
              <a:t>Mențiuni media</a:t>
            </a:r>
            <a:endParaRPr/>
          </a:p>
          <a:p>
            <a:pPr indent="-285750" lvl="0" marL="285750" marR="0" rtl="0" algn="l">
              <a:lnSpc>
                <a:spcPct val="100000"/>
              </a:lnSpc>
              <a:spcBef>
                <a:spcPts val="601"/>
              </a:spcBef>
              <a:spcAft>
                <a:spcPts val="0"/>
              </a:spcAft>
              <a:buClr>
                <a:srgbClr val="0A8C6D"/>
              </a:buClr>
              <a:buSzPts val="1400"/>
              <a:buFont typeface="Noto Sans Symbols"/>
              <a:buChar char="▪"/>
            </a:pPr>
            <a:r>
              <a:rPr b="0" i="0" lang="ro-RO" sz="1400" u="none" cap="none" strike="noStrike">
                <a:solidFill>
                  <a:schemeClr val="dk2"/>
                </a:solidFill>
                <a:latin typeface="Raleway Thin"/>
                <a:ea typeface="Raleway Thin"/>
                <a:cs typeface="Raleway Thin"/>
                <a:sym typeface="Raleway Thin"/>
              </a:rPr>
              <a:t>Recenzii</a:t>
            </a:r>
            <a:endParaRPr/>
          </a:p>
          <a:p>
            <a:pPr indent="-285750" lvl="0" marL="285750" marR="0" rtl="0" algn="l">
              <a:lnSpc>
                <a:spcPct val="100000"/>
              </a:lnSpc>
              <a:spcBef>
                <a:spcPts val="601"/>
              </a:spcBef>
              <a:spcAft>
                <a:spcPts val="0"/>
              </a:spcAft>
              <a:buClr>
                <a:srgbClr val="0A8C6D"/>
              </a:buClr>
              <a:buSzPts val="1400"/>
              <a:buFont typeface="Noto Sans Symbols"/>
              <a:buChar char="▪"/>
            </a:pPr>
            <a:r>
              <a:rPr b="0" i="0" lang="ro-RO" sz="1400" u="none" cap="none" strike="noStrike">
                <a:solidFill>
                  <a:schemeClr val="dk2"/>
                </a:solidFill>
                <a:latin typeface="Raleway Thin"/>
                <a:ea typeface="Raleway Thin"/>
                <a:cs typeface="Raleway Thin"/>
                <a:sym typeface="Raleway Thin"/>
              </a:rPr>
              <a:t>Distribuții în rețelele sociale</a:t>
            </a:r>
            <a:endParaRPr/>
          </a:p>
          <a:p>
            <a:pPr indent="-285750" lvl="0" marL="285750" marR="0" rtl="0" algn="l">
              <a:lnSpc>
                <a:spcPct val="100000"/>
              </a:lnSpc>
              <a:spcBef>
                <a:spcPts val="601"/>
              </a:spcBef>
              <a:spcAft>
                <a:spcPts val="0"/>
              </a:spcAft>
              <a:buClr>
                <a:srgbClr val="0A8C6D"/>
              </a:buClr>
              <a:buSzPts val="1400"/>
              <a:buFont typeface="Noto Sans Symbols"/>
              <a:buChar char="▪"/>
            </a:pPr>
            <a:r>
              <a:rPr b="0" i="0" lang="ro-RO" sz="1400" u="none" cap="none" strike="noStrike">
                <a:solidFill>
                  <a:schemeClr val="dk2"/>
                </a:solidFill>
                <a:latin typeface="Raleway Thin"/>
                <a:ea typeface="Raleway Thin"/>
                <a:cs typeface="Raleway Thin"/>
                <a:sym typeface="Raleway Thin"/>
              </a:rPr>
              <a:t>Prin viu grai</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9"/>
          <p:cNvSpPr txBox="1"/>
          <p:nvPr>
            <p:ph type="title"/>
          </p:nvPr>
        </p:nvSpPr>
        <p:spPr>
          <a:xfrm>
            <a:off x="547097" y="411481"/>
            <a:ext cx="4649936" cy="72583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ro-RO" sz="3600">
                <a:solidFill>
                  <a:srgbClr val="0A8C6D"/>
                </a:solidFill>
                <a:latin typeface="Raleway ExtraLight"/>
                <a:ea typeface="Raleway ExtraLight"/>
                <a:cs typeface="Raleway ExtraLight"/>
                <a:sym typeface="Raleway ExtraLight"/>
              </a:rPr>
              <a:t>Marketing digital</a:t>
            </a:r>
            <a:endParaRPr sz="3600">
              <a:solidFill>
                <a:srgbClr val="0A8C6D"/>
              </a:solidFill>
              <a:latin typeface="Raleway ExtraLight"/>
              <a:ea typeface="Raleway ExtraLight"/>
              <a:cs typeface="Raleway ExtraLight"/>
              <a:sym typeface="Raleway ExtraLight"/>
            </a:endParaRPr>
          </a:p>
        </p:txBody>
      </p:sp>
      <p:sp>
        <p:nvSpPr>
          <p:cNvPr id="122" name="Google Shape;122;p9"/>
          <p:cNvSpPr txBox="1"/>
          <p:nvPr>
            <p:ph idx="1" type="body"/>
          </p:nvPr>
        </p:nvSpPr>
        <p:spPr>
          <a:xfrm>
            <a:off x="396452" y="1053651"/>
            <a:ext cx="4175548" cy="3922209"/>
          </a:xfrm>
          <a:prstGeom prst="rect">
            <a:avLst/>
          </a:prstGeom>
          <a:noFill/>
          <a:ln>
            <a:noFill/>
          </a:ln>
        </p:spPr>
        <p:txBody>
          <a:bodyPr anchorCtr="0" anchor="t" bIns="91425" lIns="91425" spcFirstLastPara="1" rIns="91425" wrap="square" tIns="91425">
            <a:noAutofit/>
          </a:bodyPr>
          <a:lstStyle/>
          <a:p>
            <a:pPr indent="0" lvl="0" marL="114302" rtl="0" algn="l">
              <a:lnSpc>
                <a:spcPct val="100000"/>
              </a:lnSpc>
              <a:spcBef>
                <a:spcPts val="601"/>
              </a:spcBef>
              <a:spcAft>
                <a:spcPts val="0"/>
              </a:spcAft>
              <a:buClr>
                <a:srgbClr val="0A8C6D"/>
              </a:buClr>
              <a:buSzPts val="1200"/>
              <a:buNone/>
            </a:pPr>
            <a:r>
              <a:rPr b="1" lang="ro-RO" sz="1200">
                <a:solidFill>
                  <a:srgbClr val="0A8C6D"/>
                </a:solidFill>
              </a:rPr>
              <a:t>Beneficii </a:t>
            </a:r>
            <a:endParaRPr/>
          </a:p>
          <a:p>
            <a:pPr indent="-342904" lvl="0" marL="457206" rtl="0" algn="l">
              <a:lnSpc>
                <a:spcPct val="100000"/>
              </a:lnSpc>
              <a:spcBef>
                <a:spcPts val="601"/>
              </a:spcBef>
              <a:spcAft>
                <a:spcPts val="0"/>
              </a:spcAft>
              <a:buClr>
                <a:srgbClr val="0A8C6D"/>
              </a:buClr>
              <a:buSzPts val="1200"/>
              <a:buFont typeface="Noto Sans Symbols"/>
              <a:buChar char="▪"/>
            </a:pPr>
            <a:r>
              <a:rPr lang="ro-RO" sz="1200"/>
              <a:t>Acoperire mai mare: marketingul digital permite companiilor să ajungă la un public mai mare decât metodele tradiționale de marketing.</a:t>
            </a:r>
            <a:endParaRPr/>
          </a:p>
          <a:p>
            <a:pPr indent="-342904" lvl="0" marL="457206" rtl="0" algn="l">
              <a:lnSpc>
                <a:spcPct val="100000"/>
              </a:lnSpc>
              <a:spcBef>
                <a:spcPts val="601"/>
              </a:spcBef>
              <a:spcAft>
                <a:spcPts val="0"/>
              </a:spcAft>
              <a:buClr>
                <a:srgbClr val="0A8C6D"/>
              </a:buClr>
              <a:buSzPts val="1200"/>
              <a:buFont typeface="Noto Sans Symbols"/>
              <a:buChar char="▪"/>
            </a:pPr>
            <a:r>
              <a:rPr lang="ro-RO" sz="1200"/>
              <a:t>Costuri mai mici: marketingul digital este adesea mai rentabil decât marketingul tradițional.</a:t>
            </a:r>
            <a:endParaRPr/>
          </a:p>
          <a:p>
            <a:pPr indent="-342904" lvl="0" marL="457206" rtl="0" algn="l">
              <a:lnSpc>
                <a:spcPct val="100000"/>
              </a:lnSpc>
              <a:spcBef>
                <a:spcPts val="601"/>
              </a:spcBef>
              <a:spcAft>
                <a:spcPts val="0"/>
              </a:spcAft>
              <a:buClr>
                <a:srgbClr val="0A8C6D"/>
              </a:buClr>
              <a:buSzPts val="1200"/>
              <a:buFont typeface="Noto Sans Symbols"/>
              <a:buChar char="▪"/>
            </a:pPr>
            <a:r>
              <a:rPr lang="ro-RO" sz="1200"/>
              <a:t>Angajament mai mare: Canalele de marketing digital oferă oportunitatea unei comunicări bidirecționale cu clienții, ceea ce poate duce la niveluri mai ridicate de implicare.</a:t>
            </a:r>
            <a:endParaRPr/>
          </a:p>
          <a:p>
            <a:pPr indent="-342904" lvl="0" marL="457206" rtl="0" algn="l">
              <a:lnSpc>
                <a:spcPct val="100000"/>
              </a:lnSpc>
              <a:spcBef>
                <a:spcPts val="601"/>
              </a:spcBef>
              <a:spcAft>
                <a:spcPts val="0"/>
              </a:spcAft>
              <a:buClr>
                <a:srgbClr val="0A8C6D"/>
              </a:buClr>
              <a:buSzPts val="1200"/>
              <a:buFont typeface="Noto Sans Symbols"/>
              <a:buChar char="▪"/>
            </a:pPr>
            <a:r>
              <a:rPr lang="ro-RO" sz="1200"/>
              <a:t>O direcționare mai bună: marketingul digital permite companiilor să vizeze anumite audiențe pe baza datelor demografice, a intereselor și a comportamentelor.</a:t>
            </a:r>
            <a:endParaRPr/>
          </a:p>
          <a:p>
            <a:pPr indent="-342904" lvl="0" marL="457206" rtl="0" algn="l">
              <a:lnSpc>
                <a:spcPct val="100000"/>
              </a:lnSpc>
              <a:spcBef>
                <a:spcPts val="601"/>
              </a:spcBef>
              <a:spcAft>
                <a:spcPts val="0"/>
              </a:spcAft>
              <a:buClr>
                <a:srgbClr val="0A8C6D"/>
              </a:buClr>
              <a:buSzPts val="1200"/>
              <a:buFont typeface="Noto Sans Symbols"/>
              <a:buChar char="▪"/>
            </a:pPr>
            <a:r>
              <a:rPr lang="ro-RO" sz="1200"/>
              <a:t>Rezultate măsurabile: eforturile de marketing digital pot fi urmărite și măsurate, permițând companiilor să vadă ce funcționează și ce nu.</a:t>
            </a:r>
            <a:endParaRPr/>
          </a:p>
        </p:txBody>
      </p:sp>
      <p:sp>
        <p:nvSpPr>
          <p:cNvPr id="123" name="Google Shape;123;p9"/>
          <p:cNvSpPr/>
          <p:nvPr/>
        </p:nvSpPr>
        <p:spPr>
          <a:xfrm>
            <a:off x="8054236" y="327816"/>
            <a:ext cx="798007" cy="72583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1" u="none" cap="none" strike="noStrike">
              <a:solidFill>
                <a:srgbClr val="0A8C6D"/>
              </a:solidFill>
              <a:latin typeface="Arial"/>
              <a:ea typeface="Arial"/>
              <a:cs typeface="Arial"/>
              <a:sym typeface="Arial"/>
            </a:endParaRPr>
          </a:p>
        </p:txBody>
      </p:sp>
      <p:sp>
        <p:nvSpPr>
          <p:cNvPr id="124" name="Google Shape;124;p9"/>
          <p:cNvSpPr txBox="1"/>
          <p:nvPr/>
        </p:nvSpPr>
        <p:spPr>
          <a:xfrm>
            <a:off x="4572000" y="243840"/>
            <a:ext cx="3802380" cy="4411980"/>
          </a:xfrm>
          <a:prstGeom prst="rect">
            <a:avLst/>
          </a:prstGeom>
          <a:noFill/>
          <a:ln>
            <a:noFill/>
          </a:ln>
        </p:spPr>
        <p:txBody>
          <a:bodyPr anchorCtr="0" anchor="t" bIns="91425" lIns="91425" spcFirstLastPara="1" rIns="91425" wrap="square" tIns="91425">
            <a:noAutofit/>
          </a:bodyPr>
          <a:lstStyle/>
          <a:p>
            <a:pPr indent="0" lvl="0" marL="114302" marR="0" rtl="0" algn="l">
              <a:lnSpc>
                <a:spcPct val="100000"/>
              </a:lnSpc>
              <a:spcBef>
                <a:spcPts val="601"/>
              </a:spcBef>
              <a:spcAft>
                <a:spcPts val="0"/>
              </a:spcAft>
              <a:buClr>
                <a:srgbClr val="0A8C6D"/>
              </a:buClr>
              <a:buSzPts val="1200"/>
              <a:buFont typeface="Raleway Thin"/>
              <a:buNone/>
            </a:pPr>
            <a:r>
              <a:rPr b="1" i="0" lang="ro-RO" sz="1200" u="none" cap="none" strike="noStrike">
                <a:solidFill>
                  <a:srgbClr val="0A8C6D"/>
                </a:solidFill>
                <a:latin typeface="Raleway Thin"/>
                <a:ea typeface="Raleway Thin"/>
                <a:cs typeface="Raleway Thin"/>
                <a:sym typeface="Raleway Thin"/>
              </a:rPr>
              <a:t>Planul  de strategie</a:t>
            </a:r>
            <a:endParaRPr/>
          </a:p>
          <a:p>
            <a:pPr indent="-342904" lvl="0" marL="457206" marR="0" rtl="0" algn="l">
              <a:lnSpc>
                <a:spcPct val="100000"/>
              </a:lnSpc>
              <a:spcBef>
                <a:spcPts val="601"/>
              </a:spcBef>
              <a:spcAft>
                <a:spcPts val="0"/>
              </a:spcAft>
              <a:buClr>
                <a:srgbClr val="0A8C6D"/>
              </a:buClr>
              <a:buSzPts val="1200"/>
              <a:buFont typeface="Arial"/>
              <a:buAutoNum type="arabicPeriod"/>
            </a:pPr>
            <a:r>
              <a:rPr b="0" i="0" lang="ro-RO" sz="1200" u="none" cap="none" strike="noStrike">
                <a:solidFill>
                  <a:schemeClr val="dk2"/>
                </a:solidFill>
                <a:latin typeface="Raleway Thin"/>
                <a:ea typeface="Raleway Thin"/>
                <a:cs typeface="Raleway Thin"/>
                <a:sym typeface="Raleway Thin"/>
              </a:rPr>
              <a:t>Definiți publicul țintă: înțelegeți cine sunt clienții țintă.</a:t>
            </a:r>
            <a:endParaRPr b="0" i="0" sz="1200" u="none" cap="none" strike="noStrike">
              <a:solidFill>
                <a:schemeClr val="dk2"/>
              </a:solidFill>
              <a:latin typeface="Raleway Thin"/>
              <a:ea typeface="Raleway Thin"/>
              <a:cs typeface="Raleway Thin"/>
              <a:sym typeface="Raleway Thin"/>
            </a:endParaRPr>
          </a:p>
          <a:p>
            <a:pPr indent="-342904" lvl="0" marL="457206" marR="0" rtl="0" algn="l">
              <a:lnSpc>
                <a:spcPct val="100000"/>
              </a:lnSpc>
              <a:spcBef>
                <a:spcPts val="601"/>
              </a:spcBef>
              <a:spcAft>
                <a:spcPts val="0"/>
              </a:spcAft>
              <a:buClr>
                <a:srgbClr val="0A8C6D"/>
              </a:buClr>
              <a:buSzPts val="1200"/>
              <a:buFont typeface="Arial"/>
              <a:buAutoNum type="arabicPeriod"/>
            </a:pPr>
            <a:r>
              <a:rPr b="0" i="0" lang="ro-RO" sz="1200" u="none" cap="none" strike="noStrike">
                <a:solidFill>
                  <a:schemeClr val="dk2"/>
                </a:solidFill>
                <a:latin typeface="Raleway Thin"/>
                <a:ea typeface="Raleway Thin"/>
                <a:cs typeface="Raleway Thin"/>
                <a:sym typeface="Raleway Thin"/>
              </a:rPr>
              <a:t>Stabiliți-vă obiectivele: stabiliți ce doriți să obțineți prin eforturile dvs. de marketing digital.  </a:t>
            </a:r>
            <a:endParaRPr b="0" i="0" sz="1200" u="none" cap="none" strike="noStrike">
              <a:solidFill>
                <a:schemeClr val="dk2"/>
              </a:solidFill>
              <a:latin typeface="Raleway Thin"/>
              <a:ea typeface="Raleway Thin"/>
              <a:cs typeface="Raleway Thin"/>
              <a:sym typeface="Raleway Thin"/>
            </a:endParaRPr>
          </a:p>
          <a:p>
            <a:pPr indent="-342904" lvl="0" marL="457206" marR="0" rtl="0" algn="l">
              <a:lnSpc>
                <a:spcPct val="100000"/>
              </a:lnSpc>
              <a:spcBef>
                <a:spcPts val="601"/>
              </a:spcBef>
              <a:spcAft>
                <a:spcPts val="0"/>
              </a:spcAft>
              <a:buClr>
                <a:srgbClr val="0A8C6D"/>
              </a:buClr>
              <a:buSzPts val="1200"/>
              <a:buFont typeface="Arial"/>
              <a:buAutoNum type="arabicPeriod"/>
            </a:pPr>
            <a:r>
              <a:rPr b="0" i="0" lang="ro-RO" sz="1200" u="none" cap="none" strike="noStrike">
                <a:solidFill>
                  <a:schemeClr val="dk2"/>
                </a:solidFill>
                <a:latin typeface="Raleway Thin"/>
                <a:ea typeface="Raleway Thin"/>
                <a:cs typeface="Raleway Thin"/>
                <a:sym typeface="Raleway Thin"/>
              </a:rPr>
              <a:t>Cercetați-vă concurența: înțelegeți ce folosesc concurenții dvs.</a:t>
            </a:r>
            <a:endParaRPr/>
          </a:p>
          <a:p>
            <a:pPr indent="-342904" lvl="0" marL="457206" marR="0" rtl="0" algn="l">
              <a:lnSpc>
                <a:spcPct val="100000"/>
              </a:lnSpc>
              <a:spcBef>
                <a:spcPts val="601"/>
              </a:spcBef>
              <a:spcAft>
                <a:spcPts val="0"/>
              </a:spcAft>
              <a:buClr>
                <a:srgbClr val="0A8C6D"/>
              </a:buClr>
              <a:buSzPts val="1200"/>
              <a:buFont typeface="Arial"/>
              <a:buAutoNum type="arabicPeriod"/>
            </a:pPr>
            <a:r>
              <a:rPr b="0" i="0" lang="ro-RO" sz="1200" u="none" cap="none" strike="noStrike">
                <a:solidFill>
                  <a:schemeClr val="dk2"/>
                </a:solidFill>
                <a:latin typeface="Raleway Thin"/>
                <a:ea typeface="Raleway Thin"/>
                <a:cs typeface="Raleway Thin"/>
                <a:sym typeface="Raleway Thin"/>
              </a:rPr>
              <a:t>Dezvoltați o strategie de conținut: planificați tipurile de conținut pe care le veți crea.</a:t>
            </a:r>
            <a:endParaRPr b="0" i="0" sz="1200" u="none" cap="none" strike="noStrike">
              <a:solidFill>
                <a:schemeClr val="dk2"/>
              </a:solidFill>
              <a:latin typeface="Raleway Thin"/>
              <a:ea typeface="Raleway Thin"/>
              <a:cs typeface="Raleway Thin"/>
              <a:sym typeface="Raleway Thin"/>
            </a:endParaRPr>
          </a:p>
          <a:p>
            <a:pPr indent="-342904" lvl="0" marL="457206" marR="0" rtl="0" algn="l">
              <a:lnSpc>
                <a:spcPct val="100000"/>
              </a:lnSpc>
              <a:spcBef>
                <a:spcPts val="601"/>
              </a:spcBef>
              <a:spcAft>
                <a:spcPts val="0"/>
              </a:spcAft>
              <a:buClr>
                <a:srgbClr val="0A8C6D"/>
              </a:buClr>
              <a:buSzPts val="1200"/>
              <a:buFont typeface="Arial"/>
              <a:buAutoNum type="arabicPeriod"/>
            </a:pPr>
            <a:r>
              <a:rPr b="0" i="0" lang="ro-RO" sz="1200" u="none" cap="none" strike="noStrike">
                <a:solidFill>
                  <a:schemeClr val="dk2"/>
                </a:solidFill>
                <a:latin typeface="Raleway Thin"/>
                <a:ea typeface="Raleway Thin"/>
                <a:cs typeface="Raleway Thin"/>
                <a:sym typeface="Raleway Thin"/>
              </a:rPr>
              <a:t>Alegeți-vă canalele: selectați cele mai potrivite canale de marketing digital.</a:t>
            </a:r>
            <a:endParaRPr/>
          </a:p>
          <a:p>
            <a:pPr indent="-342904" lvl="0" marL="457206" marR="0" rtl="0" algn="l">
              <a:lnSpc>
                <a:spcPct val="100000"/>
              </a:lnSpc>
              <a:spcBef>
                <a:spcPts val="601"/>
              </a:spcBef>
              <a:spcAft>
                <a:spcPts val="0"/>
              </a:spcAft>
              <a:buClr>
                <a:srgbClr val="0A8C6D"/>
              </a:buClr>
              <a:buSzPts val="1200"/>
              <a:buFont typeface="Arial"/>
              <a:buAutoNum type="arabicPeriod"/>
            </a:pPr>
            <a:r>
              <a:rPr b="0" i="0" lang="ro-RO" sz="1200" u="none" cap="none" strike="noStrike">
                <a:solidFill>
                  <a:schemeClr val="dk2"/>
                </a:solidFill>
                <a:latin typeface="Raleway Thin"/>
                <a:ea typeface="Raleway Thin"/>
                <a:cs typeface="Raleway Thin"/>
                <a:sym typeface="Raleway Thin"/>
              </a:rPr>
              <a:t>Execută-ți planul: creează și distribuie conținut.</a:t>
            </a:r>
            <a:endParaRPr/>
          </a:p>
          <a:p>
            <a:pPr indent="-342904" lvl="0" marL="457206" marR="0" rtl="0" algn="l">
              <a:lnSpc>
                <a:spcPct val="100000"/>
              </a:lnSpc>
              <a:spcBef>
                <a:spcPts val="601"/>
              </a:spcBef>
              <a:spcAft>
                <a:spcPts val="0"/>
              </a:spcAft>
              <a:buClr>
                <a:srgbClr val="0A8C6D"/>
              </a:buClr>
              <a:buSzPts val="1200"/>
              <a:buFont typeface="Arial"/>
              <a:buAutoNum type="arabicPeriod"/>
            </a:pPr>
            <a:r>
              <a:rPr b="0" i="0" lang="ro-RO" sz="1200" u="none" cap="none" strike="noStrike">
                <a:solidFill>
                  <a:schemeClr val="dk2"/>
                </a:solidFill>
                <a:latin typeface="Raleway Thin"/>
                <a:ea typeface="Raleway Thin"/>
                <a:cs typeface="Raleway Thin"/>
                <a:sym typeface="Raleway Thin"/>
              </a:rPr>
              <a:t>Măsurați și optimizați: utilizați analitice și valori pentru a urmări performanța eforturilor dvs. de marketing digital.</a:t>
            </a:r>
            <a:endParaRPr/>
          </a:p>
          <a:p>
            <a:pPr indent="-342904" lvl="0" marL="457206" marR="0" rtl="0" algn="l">
              <a:lnSpc>
                <a:spcPct val="100000"/>
              </a:lnSpc>
              <a:spcBef>
                <a:spcPts val="601"/>
              </a:spcBef>
              <a:spcAft>
                <a:spcPts val="0"/>
              </a:spcAft>
              <a:buClr>
                <a:srgbClr val="0A8C6D"/>
              </a:buClr>
              <a:buSzPts val="1200"/>
              <a:buFont typeface="Arial"/>
              <a:buAutoNum type="arabicPeriod"/>
            </a:pPr>
            <a:r>
              <a:rPr b="0" i="0" lang="ro-RO" sz="1200" u="none" cap="none" strike="noStrike">
                <a:solidFill>
                  <a:schemeClr val="dk2"/>
                </a:solidFill>
                <a:latin typeface="Raleway Thin"/>
                <a:ea typeface="Raleway Thin"/>
                <a:cs typeface="Raleway Thin"/>
                <a:sym typeface="Raleway Thin"/>
              </a:rPr>
              <a:t>Repetați și îmbunătățiți: testați și experimentați continuu cu noi tactici, canale și formate pentru a găsi ceea ce funcționează cel mai bine.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celia.tavares</dc:creator>
</cp:coreProperties>
</file>