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embeddedFontLst>
    <p:embeddedFont>
      <p:font typeface="Raleway"/>
      <p:regular r:id="rId37"/>
      <p:bold r:id="rId38"/>
      <p:italic r:id="rId39"/>
      <p:boldItalic r:id="rId40"/>
    </p:embeddedFont>
    <p:embeddedFont>
      <p:font typeface="Raleway ExtraBold"/>
      <p:bold r:id="rId41"/>
      <p:boldItalic r:id="rId42"/>
    </p:embeddedFont>
    <p:embeddedFont>
      <p:font typeface="Raleway Thin"/>
      <p:regular r:id="rId43"/>
      <p:bold r:id="rId44"/>
      <p:italic r:id="rId45"/>
      <p:boldItalic r:id="rId46"/>
    </p:embeddedFont>
    <p:embeddedFont>
      <p:font typeface="Raleway Light"/>
      <p:regular r:id="rId47"/>
      <p:bold r:id="rId48"/>
      <p:italic r:id="rId49"/>
      <p:boldItalic r:id="rId50"/>
    </p:embeddedFont>
    <p:embeddedFont>
      <p:font typeface="Raleway Medium"/>
      <p:regular r:id="rId51"/>
      <p:bold r:id="rId52"/>
      <p:italic r:id="rId53"/>
      <p:boldItalic r:id="rId54"/>
    </p:embeddedFont>
    <p:embeddedFont>
      <p:font typeface="Raleway ExtraLight"/>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59" roundtripDataSignature="AMtx7miqhqHq4WlIcBgp0TlYVfF3srhT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7D75558-9DB1-47D4-ABCF-D1AFFAA65D2D}">
  <a:tblStyle styleId="{17D75558-9DB1-47D4-ABCF-D1AFFAA65D2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Italic.fntdata"/><Relationship Id="rId42" Type="http://schemas.openxmlformats.org/officeDocument/2006/relationships/font" Target="fonts/RalewayExtraBold-boldItalic.fntdata"/><Relationship Id="rId41" Type="http://schemas.openxmlformats.org/officeDocument/2006/relationships/font" Target="fonts/RalewayExtraBold-bold.fntdata"/><Relationship Id="rId44" Type="http://schemas.openxmlformats.org/officeDocument/2006/relationships/font" Target="fonts/RalewayThin-bold.fntdata"/><Relationship Id="rId43" Type="http://schemas.openxmlformats.org/officeDocument/2006/relationships/font" Target="fonts/RalewayThin-regular.fntdata"/><Relationship Id="rId46" Type="http://schemas.openxmlformats.org/officeDocument/2006/relationships/font" Target="fonts/RalewayThin-boldItalic.fntdata"/><Relationship Id="rId45" Type="http://schemas.openxmlformats.org/officeDocument/2006/relationships/font" Target="fonts/RalewayThin-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RalewayLight-bold.fntdata"/><Relationship Id="rId47" Type="http://schemas.openxmlformats.org/officeDocument/2006/relationships/font" Target="fonts/RalewayLight-regular.fntdata"/><Relationship Id="rId49" Type="http://schemas.openxmlformats.org/officeDocument/2006/relationships/font" Target="fonts/RalewayLight-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font" Target="fonts/Raleway-regular.fntdata"/><Relationship Id="rId36" Type="http://schemas.openxmlformats.org/officeDocument/2006/relationships/slide" Target="slides/slide29.xml"/><Relationship Id="rId39" Type="http://schemas.openxmlformats.org/officeDocument/2006/relationships/font" Target="fonts/Raleway-italic.fntdata"/><Relationship Id="rId38" Type="http://schemas.openxmlformats.org/officeDocument/2006/relationships/font" Target="fonts/Raleway-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RalewayMedium-regular.fntdata"/><Relationship Id="rId50" Type="http://schemas.openxmlformats.org/officeDocument/2006/relationships/font" Target="fonts/RalewayLight-boldItalic.fntdata"/><Relationship Id="rId53" Type="http://schemas.openxmlformats.org/officeDocument/2006/relationships/font" Target="fonts/RalewayMedium-italic.fntdata"/><Relationship Id="rId52" Type="http://schemas.openxmlformats.org/officeDocument/2006/relationships/font" Target="fonts/RalewayMedium-bold.fntdata"/><Relationship Id="rId11" Type="http://schemas.openxmlformats.org/officeDocument/2006/relationships/slide" Target="slides/slide4.xml"/><Relationship Id="rId55" Type="http://schemas.openxmlformats.org/officeDocument/2006/relationships/font" Target="fonts/RalewayExtraLight-regular.fntdata"/><Relationship Id="rId10" Type="http://schemas.openxmlformats.org/officeDocument/2006/relationships/slide" Target="slides/slide3.xml"/><Relationship Id="rId54" Type="http://schemas.openxmlformats.org/officeDocument/2006/relationships/font" Target="fonts/RalewayMedium-boldItalic.fntdata"/><Relationship Id="rId13" Type="http://schemas.openxmlformats.org/officeDocument/2006/relationships/slide" Target="slides/slide6.xml"/><Relationship Id="rId57" Type="http://schemas.openxmlformats.org/officeDocument/2006/relationships/font" Target="fonts/RalewayExtraLight-italic.fntdata"/><Relationship Id="rId12" Type="http://schemas.openxmlformats.org/officeDocument/2006/relationships/slide" Target="slides/slide5.xml"/><Relationship Id="rId56" Type="http://schemas.openxmlformats.org/officeDocument/2006/relationships/font" Target="fonts/RalewayExtraLight-bold.fntdata"/><Relationship Id="rId15" Type="http://schemas.openxmlformats.org/officeDocument/2006/relationships/slide" Target="slides/slide8.xml"/><Relationship Id="rId59" Type="http://customschemas.google.com/relationships/presentationmetadata" Target="metadata"/><Relationship Id="rId14" Type="http://schemas.openxmlformats.org/officeDocument/2006/relationships/slide" Target="slides/slide7.xml"/><Relationship Id="rId58" Type="http://schemas.openxmlformats.org/officeDocument/2006/relationships/font" Target="fonts/RalewayExtraLight-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7" name="Google Shape;12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rPr lang="pt-PT" sz="1100"/>
              <a:t>SLIDE 12:</a:t>
            </a:r>
            <a:endParaRPr/>
          </a:p>
          <a:p>
            <a:pPr indent="-171450" lvl="0" marL="171450" rtl="0" algn="l">
              <a:spcBef>
                <a:spcPts val="0"/>
              </a:spcBef>
              <a:spcAft>
                <a:spcPts val="0"/>
              </a:spcAft>
              <a:buClr>
                <a:srgbClr val="000000"/>
              </a:buClr>
              <a:buSzPts val="1100"/>
              <a:buFont typeface="Arial"/>
              <a:buChar char="-"/>
            </a:pPr>
            <a:r>
              <a:rPr lang="pt-PT" sz="1100"/>
              <a:t>Related to A1 of LU1</a:t>
            </a:r>
            <a:endParaRPr/>
          </a:p>
          <a:p>
            <a:pPr indent="-171450" lvl="0" marL="171450" rtl="0" algn="l">
              <a:spcBef>
                <a:spcPts val="0"/>
              </a:spcBef>
              <a:spcAft>
                <a:spcPts val="0"/>
              </a:spcAft>
              <a:buClr>
                <a:srgbClr val="000000"/>
              </a:buClr>
              <a:buSzPts val="1100"/>
              <a:buFont typeface="Arial"/>
              <a:buChar char="-"/>
            </a:pPr>
            <a:r>
              <a:rPr lang="pt-PT" sz="1100"/>
              <a:t>Prepare a project-based activity</a:t>
            </a:r>
            <a:endParaRPr/>
          </a:p>
          <a:p>
            <a:pPr indent="-171450" lvl="0" marL="171450" rtl="0" algn="l">
              <a:spcBef>
                <a:spcPts val="0"/>
              </a:spcBef>
              <a:spcAft>
                <a:spcPts val="0"/>
              </a:spcAft>
              <a:buClr>
                <a:srgbClr val="000000"/>
              </a:buClr>
              <a:buSzPts val="1100"/>
              <a:buFont typeface="Arial"/>
              <a:buChar char="-"/>
            </a:pPr>
            <a:r>
              <a:rPr lang="pt-PT" sz="1100"/>
              <a:t>ACTIVITY NAME should be action-oriented</a:t>
            </a:r>
            <a:endParaRPr/>
          </a:p>
          <a:p>
            <a:pPr indent="-171450" lvl="0" marL="171450" rtl="0" algn="l">
              <a:spcBef>
                <a:spcPts val="0"/>
              </a:spcBef>
              <a:spcAft>
                <a:spcPts val="0"/>
              </a:spcAft>
              <a:buClr>
                <a:srgbClr val="000000"/>
              </a:buClr>
              <a:buSzPts val="1100"/>
              <a:buFont typeface="Arial"/>
              <a:buChar char="-"/>
            </a:pPr>
            <a:r>
              <a:rPr lang="pt-PT" sz="1100"/>
              <a:t>SLIDE 12 left side: provide a short intro </a:t>
            </a:r>
            <a:endParaRPr/>
          </a:p>
          <a:p>
            <a:pPr indent="-171450" lvl="0" marL="171450" rtl="0" algn="l">
              <a:spcBef>
                <a:spcPts val="0"/>
              </a:spcBef>
              <a:spcAft>
                <a:spcPts val="0"/>
              </a:spcAft>
              <a:buClr>
                <a:srgbClr val="000000"/>
              </a:buClr>
              <a:buSzPts val="1100"/>
              <a:buFont typeface="Arial"/>
              <a:buChar char="-"/>
            </a:pPr>
            <a:r>
              <a:rPr lang="pt-PT" sz="1100"/>
              <a:t>SLIDE 11 right: provide infographic-based info (e.g. statistics, minimal text, chart) to give an easy-to-understand overview of the activity: insert a SmartArt (use same style as model unit) </a:t>
            </a:r>
            <a:endParaRPr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6" name="Google Shape;14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100">
                <a:latin typeface="Arial"/>
                <a:ea typeface="Arial"/>
                <a:cs typeface="Arial"/>
                <a:sym typeface="Arial"/>
              </a:rPr>
              <a:t>List other resources, readings that can help the women deppen the module topic</a:t>
            </a:r>
            <a:endParaRPr/>
          </a:p>
          <a:p>
            <a:pPr indent="0" lvl="0" marL="0" rtl="0" algn="l">
              <a:spcBef>
                <a:spcPts val="0"/>
              </a:spcBef>
              <a:spcAft>
                <a:spcPts val="0"/>
              </a:spcAft>
              <a:buNone/>
            </a:pPr>
            <a:r>
              <a:rPr lang="pt-PT" sz="1100">
                <a:latin typeface="Arial"/>
                <a:ea typeface="Arial"/>
                <a:cs typeface="Arial"/>
                <a:sym typeface="Arial"/>
              </a:rPr>
              <a:t>Provide not more thant 5 links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2" name="Google Shape;1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1" name="Google Shape;17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8" name="Google Shape;19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rPr lang="pt-PT" sz="1100"/>
              <a:t>SLIDE 12:</a:t>
            </a:r>
            <a:endParaRPr/>
          </a:p>
          <a:p>
            <a:pPr indent="-171450" lvl="0" marL="171450" rtl="0" algn="l">
              <a:spcBef>
                <a:spcPts val="0"/>
              </a:spcBef>
              <a:spcAft>
                <a:spcPts val="0"/>
              </a:spcAft>
              <a:buClr>
                <a:srgbClr val="000000"/>
              </a:buClr>
              <a:buSzPts val="1100"/>
              <a:buFont typeface="Arial"/>
              <a:buChar char="-"/>
            </a:pPr>
            <a:r>
              <a:rPr lang="pt-PT" sz="1100"/>
              <a:t>Related to A1 of LU1</a:t>
            </a:r>
            <a:endParaRPr/>
          </a:p>
          <a:p>
            <a:pPr indent="-171450" lvl="0" marL="171450" rtl="0" algn="l">
              <a:spcBef>
                <a:spcPts val="0"/>
              </a:spcBef>
              <a:spcAft>
                <a:spcPts val="0"/>
              </a:spcAft>
              <a:buClr>
                <a:srgbClr val="000000"/>
              </a:buClr>
              <a:buSzPts val="1100"/>
              <a:buFont typeface="Arial"/>
              <a:buChar char="-"/>
            </a:pPr>
            <a:r>
              <a:rPr lang="pt-PT" sz="1100"/>
              <a:t>Prepare a project-based activity</a:t>
            </a:r>
            <a:endParaRPr/>
          </a:p>
          <a:p>
            <a:pPr indent="-171450" lvl="0" marL="171450" rtl="0" algn="l">
              <a:spcBef>
                <a:spcPts val="0"/>
              </a:spcBef>
              <a:spcAft>
                <a:spcPts val="0"/>
              </a:spcAft>
              <a:buClr>
                <a:srgbClr val="000000"/>
              </a:buClr>
              <a:buSzPts val="1100"/>
              <a:buFont typeface="Arial"/>
              <a:buChar char="-"/>
            </a:pPr>
            <a:r>
              <a:rPr lang="pt-PT" sz="1100"/>
              <a:t>ACTIVITY NAME should be action-oriented</a:t>
            </a:r>
            <a:endParaRPr/>
          </a:p>
          <a:p>
            <a:pPr indent="-171450" lvl="0" marL="171450" rtl="0" algn="l">
              <a:spcBef>
                <a:spcPts val="0"/>
              </a:spcBef>
              <a:spcAft>
                <a:spcPts val="0"/>
              </a:spcAft>
              <a:buClr>
                <a:srgbClr val="000000"/>
              </a:buClr>
              <a:buSzPts val="1100"/>
              <a:buFont typeface="Arial"/>
              <a:buChar char="-"/>
            </a:pPr>
            <a:r>
              <a:rPr lang="pt-PT" sz="1100"/>
              <a:t>SLIDE 12 left side: provide a short intro </a:t>
            </a:r>
            <a:endParaRPr/>
          </a:p>
          <a:p>
            <a:pPr indent="-171450" lvl="0" marL="171450" rtl="0" algn="l">
              <a:spcBef>
                <a:spcPts val="0"/>
              </a:spcBef>
              <a:spcAft>
                <a:spcPts val="0"/>
              </a:spcAft>
              <a:buClr>
                <a:srgbClr val="000000"/>
              </a:buClr>
              <a:buSzPts val="1100"/>
              <a:buFont typeface="Arial"/>
              <a:buChar char="-"/>
            </a:pPr>
            <a:r>
              <a:rPr lang="pt-PT" sz="1100"/>
              <a:t>SLIDE 11 right: provide infographic-based info (e.g. statistics, minimal text, chart) to give an easy-to-understand overview of the activity: insert a SmartArt (use same style as model unit) </a:t>
            </a:r>
            <a:endParaRPr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8" name="Google Shape;20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100">
                <a:latin typeface="Arial"/>
                <a:ea typeface="Arial"/>
                <a:cs typeface="Arial"/>
                <a:sym typeface="Arial"/>
              </a:rPr>
              <a:t>DON’T CHANGE</a:t>
            </a:r>
            <a:endParaRPr/>
          </a:p>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8" name="Google Shape;21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1" name="Google Shape;24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8" name="Google Shape;24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rPr lang="pt-PT" sz="1100"/>
              <a:t>SLIDE 12:</a:t>
            </a:r>
            <a:endParaRPr/>
          </a:p>
          <a:p>
            <a:pPr indent="-171450" lvl="0" marL="171450" rtl="0" algn="l">
              <a:spcBef>
                <a:spcPts val="0"/>
              </a:spcBef>
              <a:spcAft>
                <a:spcPts val="0"/>
              </a:spcAft>
              <a:buClr>
                <a:srgbClr val="000000"/>
              </a:buClr>
              <a:buSzPts val="1100"/>
              <a:buFont typeface="Arial"/>
              <a:buChar char="-"/>
            </a:pPr>
            <a:r>
              <a:rPr lang="pt-PT" sz="1100"/>
              <a:t>Related to A1 of LU1</a:t>
            </a:r>
            <a:endParaRPr/>
          </a:p>
          <a:p>
            <a:pPr indent="-171450" lvl="0" marL="171450" rtl="0" algn="l">
              <a:spcBef>
                <a:spcPts val="0"/>
              </a:spcBef>
              <a:spcAft>
                <a:spcPts val="0"/>
              </a:spcAft>
              <a:buClr>
                <a:srgbClr val="000000"/>
              </a:buClr>
              <a:buSzPts val="1100"/>
              <a:buFont typeface="Arial"/>
              <a:buChar char="-"/>
            </a:pPr>
            <a:r>
              <a:rPr lang="pt-PT" sz="1100"/>
              <a:t>Prepare a project-based activity</a:t>
            </a:r>
            <a:endParaRPr/>
          </a:p>
          <a:p>
            <a:pPr indent="-171450" lvl="0" marL="171450" rtl="0" algn="l">
              <a:spcBef>
                <a:spcPts val="0"/>
              </a:spcBef>
              <a:spcAft>
                <a:spcPts val="0"/>
              </a:spcAft>
              <a:buClr>
                <a:srgbClr val="000000"/>
              </a:buClr>
              <a:buSzPts val="1100"/>
              <a:buFont typeface="Arial"/>
              <a:buChar char="-"/>
            </a:pPr>
            <a:r>
              <a:rPr lang="pt-PT" sz="1100"/>
              <a:t>ACTIVITY NAME should be action-oriented</a:t>
            </a:r>
            <a:endParaRPr/>
          </a:p>
          <a:p>
            <a:pPr indent="-171450" lvl="0" marL="171450" rtl="0" algn="l">
              <a:spcBef>
                <a:spcPts val="0"/>
              </a:spcBef>
              <a:spcAft>
                <a:spcPts val="0"/>
              </a:spcAft>
              <a:buClr>
                <a:srgbClr val="000000"/>
              </a:buClr>
              <a:buSzPts val="1100"/>
              <a:buFont typeface="Arial"/>
              <a:buChar char="-"/>
            </a:pPr>
            <a:r>
              <a:rPr lang="pt-PT" sz="1100"/>
              <a:t>SLIDE 12 left side: provide a short intro </a:t>
            </a:r>
            <a:endParaRPr/>
          </a:p>
          <a:p>
            <a:pPr indent="-171450" lvl="0" marL="171450" rtl="0" algn="l">
              <a:spcBef>
                <a:spcPts val="0"/>
              </a:spcBef>
              <a:spcAft>
                <a:spcPts val="0"/>
              </a:spcAft>
              <a:buClr>
                <a:srgbClr val="000000"/>
              </a:buClr>
              <a:buSzPts val="1100"/>
              <a:buFont typeface="Arial"/>
              <a:buChar char="-"/>
            </a:pPr>
            <a:r>
              <a:rPr lang="pt-PT" sz="1100"/>
              <a:t>SLIDE 11 right: provide infographic-based info (e.g. statistics, minimal text, chart) to give an easy-to-understand overview of the activity: insert a SmartArt (use same style as model unit) </a:t>
            </a:r>
            <a:endParaRPr sz="11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3" name="Google Shape;28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6" name="Google Shape;29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6" name="Google Shape;7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100">
                <a:latin typeface="Arial"/>
                <a:ea typeface="Arial"/>
                <a:cs typeface="Arial"/>
                <a:sym typeface="Arial"/>
              </a:rPr>
              <a:t>Insert here a quote related to the module topic</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spcBef>
                <a:spcPts val="0"/>
              </a:spcBef>
              <a:spcAft>
                <a:spcPts val="0"/>
              </a:spcAft>
              <a:buSzPts val="1400"/>
              <a:buFont typeface="Arial"/>
              <a:buNone/>
            </a:pPr>
            <a:r>
              <a:rPr lang="pt-PT" sz="1100">
                <a:solidFill>
                  <a:srgbClr val="0A8C6D"/>
                </a:solidFill>
              </a:rPr>
              <a:t>Paid Media </a:t>
            </a:r>
            <a:r>
              <a:rPr lang="pt-PT" sz="1100"/>
              <a:t>refers to any type of advertising that requires payment in exchange for promoting a brand's products or services.</a:t>
            </a:r>
            <a:endParaRPr/>
          </a:p>
          <a:p>
            <a:pPr indent="-317500" lvl="0" marL="457200" rtl="0" algn="l">
              <a:spcBef>
                <a:spcPts val="0"/>
              </a:spcBef>
              <a:spcAft>
                <a:spcPts val="0"/>
              </a:spcAft>
              <a:buSzPts val="1400"/>
              <a:buFont typeface="Arial"/>
              <a:buChar char="●"/>
            </a:pPr>
            <a:r>
              <a:rPr lang="pt-PT" sz="1100"/>
              <a:t>Pay-per-click (PPC) advertising: This is a form of online advertising where advertisers pay each time a user clicks on one of their ads. Examples include Google AdWords and Bing Ads.</a:t>
            </a:r>
            <a:endParaRPr/>
          </a:p>
          <a:p>
            <a:pPr indent="-317500" lvl="0" marL="457200" rtl="0" algn="l">
              <a:spcBef>
                <a:spcPts val="0"/>
              </a:spcBef>
              <a:spcAft>
                <a:spcPts val="0"/>
              </a:spcAft>
              <a:buSzPts val="1400"/>
              <a:buFont typeface="Arial"/>
              <a:buChar char="●"/>
            </a:pPr>
            <a:r>
              <a:rPr lang="pt-PT" sz="1100"/>
              <a:t>Display advertising: This is a form of online advertising that involves placing banner ads or other graphic ads on websites or social media platforms.</a:t>
            </a:r>
            <a:endParaRPr/>
          </a:p>
          <a:p>
            <a:pPr indent="-317500" lvl="0" marL="457200" rtl="0" algn="l">
              <a:spcBef>
                <a:spcPts val="0"/>
              </a:spcBef>
              <a:spcAft>
                <a:spcPts val="0"/>
              </a:spcAft>
              <a:buSzPts val="1400"/>
              <a:buFont typeface="Arial"/>
              <a:buChar char="●"/>
            </a:pPr>
            <a:r>
              <a:rPr lang="pt-PT" sz="1100"/>
              <a:t>Influencer marketing: This involves partnering with influential people in a particular industry to promote a brand's products or services.</a:t>
            </a:r>
            <a:endParaRPr/>
          </a:p>
          <a:p>
            <a:pPr indent="-317500" lvl="0" marL="457200" rtl="0" algn="l">
              <a:spcBef>
                <a:spcPts val="0"/>
              </a:spcBef>
              <a:spcAft>
                <a:spcPts val="0"/>
              </a:spcAft>
              <a:buSzPts val="1400"/>
              <a:buFont typeface="Arial"/>
              <a:buChar char="●"/>
            </a:pPr>
            <a:r>
              <a:rPr lang="pt-PT" sz="1100"/>
              <a:t>Affiliate marketing: This involves promoting products or services on a commission basis through affiliates.</a:t>
            </a:r>
            <a:endParaRPr/>
          </a:p>
          <a:p>
            <a:pPr indent="-228600" lvl="0" marL="457200" rtl="0" algn="l">
              <a:spcBef>
                <a:spcPts val="0"/>
              </a:spcBef>
              <a:spcAft>
                <a:spcPts val="0"/>
              </a:spcAft>
              <a:buSzPts val="1400"/>
              <a:buFont typeface="Arial"/>
              <a:buNone/>
            </a:pPr>
            <a:r>
              <a:t/>
            </a:r>
            <a:endParaRPr sz="1100"/>
          </a:p>
          <a:p>
            <a:pPr indent="0" lvl="0" marL="139700" rtl="0" algn="l">
              <a:spcBef>
                <a:spcPts val="0"/>
              </a:spcBef>
              <a:spcAft>
                <a:spcPts val="0"/>
              </a:spcAft>
              <a:buSzPts val="1400"/>
              <a:buFont typeface="Arial"/>
              <a:buNone/>
            </a:pPr>
            <a:r>
              <a:rPr lang="pt-PT" sz="1100"/>
              <a:t>Owned media refers to any type of content or platform that a company owns and controls. Here is a list of common types of owned media:</a:t>
            </a:r>
            <a:endParaRPr/>
          </a:p>
          <a:p>
            <a:pPr indent="-317500" lvl="0" marL="457200" rtl="0" algn="l">
              <a:spcBef>
                <a:spcPts val="0"/>
              </a:spcBef>
              <a:spcAft>
                <a:spcPts val="0"/>
              </a:spcAft>
              <a:buSzPts val="1400"/>
              <a:buFont typeface="Arial"/>
              <a:buChar char="●"/>
            </a:pPr>
            <a:r>
              <a:rPr lang="pt-PT" sz="1100"/>
              <a:t>Website: A company's website is an important piece of owned media as it serves as the online hub for all of the company's content and information.</a:t>
            </a:r>
            <a:endParaRPr/>
          </a:p>
          <a:p>
            <a:pPr indent="-317500" lvl="0" marL="457200" rtl="0" algn="l">
              <a:spcBef>
                <a:spcPts val="0"/>
              </a:spcBef>
              <a:spcAft>
                <a:spcPts val="0"/>
              </a:spcAft>
              <a:buSzPts val="1400"/>
              <a:buFont typeface="Arial"/>
              <a:buChar char="●"/>
            </a:pPr>
            <a:r>
              <a:rPr lang="pt-PT" sz="1100"/>
              <a:t>Blog: A company's blog is a useful tool for creating and distributing valuable, relevant, and consistent content to attract and retain a defined audience.</a:t>
            </a:r>
            <a:endParaRPr/>
          </a:p>
          <a:p>
            <a:pPr indent="-317500" lvl="0" marL="457200" rtl="0" algn="l">
              <a:spcBef>
                <a:spcPts val="0"/>
              </a:spcBef>
              <a:spcAft>
                <a:spcPts val="0"/>
              </a:spcAft>
              <a:buSzPts val="1400"/>
              <a:buFont typeface="Arial"/>
              <a:buChar char="●"/>
            </a:pPr>
            <a:r>
              <a:rPr lang="pt-PT" sz="1100"/>
              <a:t>Social media profiles: A company's social media profiles, such as those on Facebook, Instagram, and Twitter, are important pieces of owned media as they allow the company to engage with its audience and promote its products or services.</a:t>
            </a:r>
            <a:endParaRPr/>
          </a:p>
          <a:p>
            <a:pPr indent="-317500" lvl="0" marL="457200" rtl="0" algn="l">
              <a:spcBef>
                <a:spcPts val="0"/>
              </a:spcBef>
              <a:spcAft>
                <a:spcPts val="0"/>
              </a:spcAft>
              <a:buSzPts val="1400"/>
              <a:buFont typeface="Arial"/>
              <a:buChar char="●"/>
            </a:pPr>
            <a:r>
              <a:rPr lang="pt-PT" sz="1100"/>
              <a:t>Email list: A company's email list is an important asset as it allows the company to send marketing messages and newsletters directly to its subscribers.</a:t>
            </a:r>
            <a:endParaRPr/>
          </a:p>
          <a:p>
            <a:pPr indent="-228600" lvl="0" marL="457200" rtl="0" algn="l">
              <a:spcBef>
                <a:spcPts val="0"/>
              </a:spcBef>
              <a:spcAft>
                <a:spcPts val="0"/>
              </a:spcAft>
              <a:buSzPts val="1400"/>
              <a:buFont typeface="Arial"/>
              <a:buNone/>
            </a:pPr>
            <a:r>
              <a:t/>
            </a:r>
            <a:endParaRPr sz="1100"/>
          </a:p>
          <a:p>
            <a:pPr indent="0" lvl="0" marL="139700" rtl="0" algn="l">
              <a:spcBef>
                <a:spcPts val="0"/>
              </a:spcBef>
              <a:spcAft>
                <a:spcPts val="0"/>
              </a:spcAft>
              <a:buSzPts val="1400"/>
              <a:buFont typeface="Arial"/>
              <a:buNone/>
            </a:pPr>
            <a:r>
              <a:rPr lang="pt-PT" sz="1100"/>
              <a:t>Earned media refers to any type of publicity that a company earns through the coverage of its products or services by the media. Here is a list of common types of earned media:</a:t>
            </a:r>
            <a:endParaRPr/>
          </a:p>
          <a:p>
            <a:pPr indent="-317500" lvl="0" marL="457200" rtl="0" algn="l">
              <a:spcBef>
                <a:spcPts val="0"/>
              </a:spcBef>
              <a:spcAft>
                <a:spcPts val="0"/>
              </a:spcAft>
              <a:buSzPts val="1400"/>
              <a:buFont typeface="Arial"/>
              <a:buChar char="●"/>
            </a:pPr>
            <a:r>
              <a:rPr lang="pt-PT" sz="1100"/>
              <a:t>Media mentions: Media mentions refer to any time a company or its products or services are mentioned in the media.</a:t>
            </a:r>
            <a:endParaRPr/>
          </a:p>
          <a:p>
            <a:pPr indent="-317500" lvl="0" marL="457200" rtl="0" algn="l">
              <a:spcBef>
                <a:spcPts val="0"/>
              </a:spcBef>
              <a:spcAft>
                <a:spcPts val="0"/>
              </a:spcAft>
              <a:buSzPts val="1400"/>
              <a:buFont typeface="Arial"/>
              <a:buChar char="●"/>
            </a:pPr>
            <a:r>
              <a:rPr lang="pt-PT" sz="1100"/>
              <a:t>Reviews: Reviews are written evaluations of a company's products or services.</a:t>
            </a:r>
            <a:endParaRPr/>
          </a:p>
          <a:p>
            <a:pPr indent="-317500" lvl="0" marL="457200" rtl="0" algn="l">
              <a:spcBef>
                <a:spcPts val="0"/>
              </a:spcBef>
              <a:spcAft>
                <a:spcPts val="0"/>
              </a:spcAft>
              <a:buSzPts val="1400"/>
              <a:buFont typeface="Arial"/>
              <a:buChar char="●"/>
            </a:pPr>
            <a:r>
              <a:rPr lang="pt-PT" sz="1100"/>
              <a:t>Social media shares: Social media shares refer to when a company's content or message is shared on social media platforms.</a:t>
            </a:r>
            <a:endParaRPr/>
          </a:p>
          <a:p>
            <a:pPr indent="-317500" lvl="0" marL="457200" rtl="0" algn="l">
              <a:spcBef>
                <a:spcPts val="0"/>
              </a:spcBef>
              <a:spcAft>
                <a:spcPts val="0"/>
              </a:spcAft>
              <a:buSzPts val="1400"/>
              <a:buFont typeface="Arial"/>
              <a:buChar char="●"/>
            </a:pPr>
            <a:r>
              <a:rPr lang="pt-PT" sz="1100"/>
              <a:t>Word-of-mouth: Word-of-mouth refers to when customers recommend a company's products or services to others.</a:t>
            </a:r>
            <a:endParaRPr/>
          </a:p>
          <a:p>
            <a:pPr indent="0" lvl="0" marL="139700" rtl="0" algn="l">
              <a:spcBef>
                <a:spcPts val="0"/>
              </a:spcBef>
              <a:spcAft>
                <a:spcPts val="0"/>
              </a:spcAft>
              <a:buSzPts val="1400"/>
              <a:buFont typeface="Arial"/>
              <a:buNone/>
            </a:pPr>
            <a:r>
              <a:t/>
            </a:r>
            <a:endParaRPr sz="1100"/>
          </a:p>
          <a:p>
            <a:pPr indent="0" lvl="0" marL="139700" rtl="0" algn="l">
              <a:spcBef>
                <a:spcPts val="0"/>
              </a:spcBef>
              <a:spcAft>
                <a:spcPts val="0"/>
              </a:spcAft>
              <a:buSzPts val="1400"/>
              <a:buFont typeface="Arial"/>
              <a:buNone/>
            </a:pPr>
            <a:r>
              <a:t/>
            </a:r>
            <a:endParaRPr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31"/>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 name="Google Shape;11;p31"/>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chemeClr val="lt1"/>
              </a:buClr>
              <a:buSzPts val="6000"/>
              <a:buNone/>
              <a:defRPr sz="6000">
                <a:solidFill>
                  <a:schemeClr val="lt1"/>
                </a:solidFill>
              </a:defRPr>
            </a:lvl1pPr>
            <a:lvl2pPr lvl="1" algn="l">
              <a:spcBef>
                <a:spcPts val="0"/>
              </a:spcBef>
              <a:spcAft>
                <a:spcPts val="0"/>
              </a:spcAft>
              <a:buClr>
                <a:schemeClr val="lt1"/>
              </a:buClr>
              <a:buSzPts val="6000"/>
              <a:buNone/>
              <a:defRPr sz="6000">
                <a:solidFill>
                  <a:schemeClr val="lt1"/>
                </a:solidFill>
              </a:defRPr>
            </a:lvl2pPr>
            <a:lvl3pPr lvl="2" algn="l">
              <a:spcBef>
                <a:spcPts val="0"/>
              </a:spcBef>
              <a:spcAft>
                <a:spcPts val="0"/>
              </a:spcAft>
              <a:buClr>
                <a:schemeClr val="lt1"/>
              </a:buClr>
              <a:buSzPts val="6000"/>
              <a:buNone/>
              <a:defRPr sz="6000">
                <a:solidFill>
                  <a:schemeClr val="lt1"/>
                </a:solidFill>
              </a:defRPr>
            </a:lvl3pPr>
            <a:lvl4pPr lvl="3" algn="l">
              <a:spcBef>
                <a:spcPts val="0"/>
              </a:spcBef>
              <a:spcAft>
                <a:spcPts val="0"/>
              </a:spcAft>
              <a:buClr>
                <a:schemeClr val="lt1"/>
              </a:buClr>
              <a:buSzPts val="6000"/>
              <a:buNone/>
              <a:defRPr sz="6000">
                <a:solidFill>
                  <a:schemeClr val="lt1"/>
                </a:solidFill>
              </a:defRPr>
            </a:lvl4pPr>
            <a:lvl5pPr lvl="4" algn="l">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2">
    <p:bg>
      <p:bgPr>
        <a:solidFill>
          <a:srgbClr val="FFB600"/>
        </a:solidFill>
      </p:bgPr>
    </p:bg>
    <p:spTree>
      <p:nvGrpSpPr>
        <p:cNvPr id="56" name="Shape 56"/>
        <p:cNvGrpSpPr/>
        <p:nvPr/>
      </p:nvGrpSpPr>
      <p:grpSpPr>
        <a:xfrm>
          <a:off x="0" y="0"/>
          <a:ext cx="0" cy="0"/>
          <a:chOff x="0" y="0"/>
          <a:chExt cx="0" cy="0"/>
        </a:xfrm>
      </p:grpSpPr>
      <p:sp>
        <p:nvSpPr>
          <p:cNvPr id="57" name="Google Shape;57;p40"/>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58" name="Google Shape;58;p40"/>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pt-PT" sz="12000">
                <a:solidFill>
                  <a:srgbClr val="981C22"/>
                </a:solidFill>
                <a:latin typeface="Raleway"/>
                <a:ea typeface="Raleway"/>
                <a:cs typeface="Raleway"/>
                <a:sym typeface="Raleway"/>
              </a:rPr>
              <a:t>“</a:t>
            </a:r>
            <a:endParaRPr/>
          </a:p>
        </p:txBody>
      </p:sp>
      <p:sp>
        <p:nvSpPr>
          <p:cNvPr id="59" name="Google Shape;59;p40"/>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spcBef>
                <a:spcPts val="601"/>
              </a:spcBef>
              <a:spcAft>
                <a:spcPts val="0"/>
              </a:spcAft>
              <a:buClr>
                <a:schemeClr val="dk1"/>
              </a:buClr>
              <a:buSzPts val="3000"/>
              <a:buFont typeface="Arial"/>
              <a:buNone/>
              <a:defRPr i="1" sz="2400">
                <a:solidFill>
                  <a:schemeClr val="dk1"/>
                </a:solidFill>
              </a:defRPr>
            </a:lvl1pPr>
            <a:lvl2pPr indent="-419100" lvl="1" marL="914400" algn="ctr">
              <a:spcBef>
                <a:spcPts val="0"/>
              </a:spcBef>
              <a:spcAft>
                <a:spcPts val="0"/>
              </a:spcAft>
              <a:buClr>
                <a:schemeClr val="dk1"/>
              </a:buClr>
              <a:buSzPts val="3000"/>
              <a:buChar char="○"/>
              <a:defRPr i="1" sz="3001">
                <a:solidFill>
                  <a:schemeClr val="dk1"/>
                </a:solidFill>
              </a:defRPr>
            </a:lvl2pPr>
            <a:lvl3pPr indent="-419100" lvl="2" marL="1371600" algn="ctr">
              <a:spcBef>
                <a:spcPts val="0"/>
              </a:spcBef>
              <a:spcAft>
                <a:spcPts val="0"/>
              </a:spcAft>
              <a:buClr>
                <a:schemeClr val="dk1"/>
              </a:buClr>
              <a:buSzPts val="3000"/>
              <a:buChar char="■"/>
              <a:defRPr i="1" sz="3001">
                <a:solidFill>
                  <a:schemeClr val="dk1"/>
                </a:solidFill>
              </a:defRPr>
            </a:lvl3pPr>
            <a:lvl4pPr indent="-419100" lvl="3" marL="1828800" algn="ctr">
              <a:spcBef>
                <a:spcPts val="0"/>
              </a:spcBef>
              <a:spcAft>
                <a:spcPts val="0"/>
              </a:spcAft>
              <a:buClr>
                <a:schemeClr val="dk1"/>
              </a:buClr>
              <a:buSzPts val="3000"/>
              <a:buChar char="●"/>
              <a:defRPr i="1" sz="3001">
                <a:solidFill>
                  <a:schemeClr val="dk1"/>
                </a:solidFill>
              </a:defRPr>
            </a:lvl4pPr>
            <a:lvl5pPr indent="-419100" lvl="4" marL="2286000" algn="ctr">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60" name="Google Shape;60;p40"/>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showMasterSp="0" type="tx">
  <p:cSld name="TITLE_AND_BODY">
    <p:spTree>
      <p:nvGrpSpPr>
        <p:cNvPr id="12" name="Shape 12"/>
        <p:cNvGrpSpPr/>
        <p:nvPr/>
      </p:nvGrpSpPr>
      <p:grpSpPr>
        <a:xfrm>
          <a:off x="0" y="0"/>
          <a:ext cx="0" cy="0"/>
          <a:chOff x="0" y="0"/>
          <a:chExt cx="0" cy="0"/>
        </a:xfrm>
      </p:grpSpPr>
      <p:sp>
        <p:nvSpPr>
          <p:cNvPr id="13" name="Google Shape;13;p32"/>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2"/>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spcBef>
                <a:spcPts val="601"/>
              </a:spcBef>
              <a:spcAft>
                <a:spcPts val="0"/>
              </a:spcAft>
              <a:buClr>
                <a:srgbClr val="FFB600"/>
              </a:buClr>
              <a:buSzPts val="1800"/>
              <a:buChar char="●"/>
              <a:defRPr/>
            </a:lvl1pPr>
            <a:lvl2pPr indent="-342900" lvl="1" marL="914400" algn="l">
              <a:spcBef>
                <a:spcPts val="0"/>
              </a:spcBef>
              <a:spcAft>
                <a:spcPts val="0"/>
              </a:spcAft>
              <a:buClr>
                <a:srgbClr val="FFB600"/>
              </a:buClr>
              <a:buSzPts val="1800"/>
              <a:buChar char="○"/>
              <a:defRPr/>
            </a:lvl2pPr>
            <a:lvl3pPr indent="-342900" lvl="2" marL="1371600" algn="l">
              <a:spcBef>
                <a:spcPts val="0"/>
              </a:spcBef>
              <a:spcAft>
                <a:spcPts val="0"/>
              </a:spcAft>
              <a:buClr>
                <a:srgbClr val="FFB600"/>
              </a:buClr>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2"/>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howMasterSp="0">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6"/>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6"/>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l">
              <a:spcBef>
                <a:spcPts val="0"/>
              </a:spcBef>
              <a:spcAft>
                <a:spcPts val="0"/>
              </a:spcAft>
              <a:buSzPts val="4800"/>
              <a:buNone/>
              <a:defRPr sz="4800"/>
            </a:lvl2pPr>
            <a:lvl3pPr lvl="2" algn="l">
              <a:spcBef>
                <a:spcPts val="0"/>
              </a:spcBef>
              <a:spcAft>
                <a:spcPts val="0"/>
              </a:spcAft>
              <a:buSzPts val="4800"/>
              <a:buNone/>
              <a:defRPr sz="4800"/>
            </a:lvl3pPr>
            <a:lvl4pPr lvl="3" algn="l">
              <a:spcBef>
                <a:spcPts val="0"/>
              </a:spcBef>
              <a:spcAft>
                <a:spcPts val="0"/>
              </a:spcAft>
              <a:buSzPts val="4800"/>
              <a:buNone/>
              <a:defRPr sz="4800"/>
            </a:lvl4pPr>
            <a:lvl5pPr lvl="4" algn="l">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6"/>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chemeClr val="lt1"/>
              </a:buClr>
              <a:buSzPts val="1800"/>
              <a:buNone/>
              <a:defRPr>
                <a:solidFill>
                  <a:schemeClr val="lt1"/>
                </a:solidFill>
              </a:defRPr>
            </a:lvl1pPr>
            <a:lvl2pPr lvl="1" algn="l">
              <a:spcBef>
                <a:spcPts val="0"/>
              </a:spcBef>
              <a:spcAft>
                <a:spcPts val="0"/>
              </a:spcAft>
              <a:buClr>
                <a:schemeClr val="lt1"/>
              </a:buClr>
              <a:buSzPts val="3000"/>
              <a:buNone/>
              <a:defRPr sz="3001">
                <a:solidFill>
                  <a:schemeClr val="lt1"/>
                </a:solidFill>
              </a:defRPr>
            </a:lvl2pPr>
            <a:lvl3pPr lvl="2" algn="l">
              <a:spcBef>
                <a:spcPts val="0"/>
              </a:spcBef>
              <a:spcAft>
                <a:spcPts val="0"/>
              </a:spcAft>
              <a:buClr>
                <a:schemeClr val="lt1"/>
              </a:buClr>
              <a:buSzPts val="3000"/>
              <a:buNone/>
              <a:defRPr sz="3001">
                <a:solidFill>
                  <a:schemeClr val="lt1"/>
                </a:solidFill>
              </a:defRPr>
            </a:lvl3pPr>
            <a:lvl4pPr lvl="3" algn="l">
              <a:spcBef>
                <a:spcPts val="0"/>
              </a:spcBef>
              <a:spcAft>
                <a:spcPts val="0"/>
              </a:spcAft>
              <a:buClr>
                <a:schemeClr val="lt1"/>
              </a:buClr>
              <a:buSzPts val="3000"/>
              <a:buNone/>
              <a:defRPr sz="3001">
                <a:solidFill>
                  <a:schemeClr val="lt1"/>
                </a:solidFill>
              </a:defRPr>
            </a:lvl4pPr>
            <a:lvl5pPr lvl="4" algn="l">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showMasterSp="0">
  <p:cSld name="TITLE_AND_TWO_COLUMNS_1">
    <p:spTree>
      <p:nvGrpSpPr>
        <p:cNvPr id="21" name="Shape 21"/>
        <p:cNvGrpSpPr/>
        <p:nvPr/>
      </p:nvGrpSpPr>
      <p:grpSpPr>
        <a:xfrm>
          <a:off x="0" y="0"/>
          <a:ext cx="0" cy="0"/>
          <a:chOff x="0" y="0"/>
          <a:chExt cx="0" cy="0"/>
        </a:xfrm>
      </p:grpSpPr>
      <p:sp>
        <p:nvSpPr>
          <p:cNvPr id="22" name="Google Shape;22;p37"/>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7"/>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spcBef>
                <a:spcPts val="601"/>
              </a:spcBef>
              <a:spcAft>
                <a:spcPts val="0"/>
              </a:spcAft>
              <a:buSzPts val="1400"/>
              <a:buChar char="●"/>
              <a:defRPr sz="1401"/>
            </a:lvl1pPr>
            <a:lvl2pPr indent="-317500" lvl="1" marL="914400" algn="l">
              <a:spcBef>
                <a:spcPts val="0"/>
              </a:spcBef>
              <a:spcAft>
                <a:spcPts val="0"/>
              </a:spcAft>
              <a:buSzPts val="1400"/>
              <a:buChar char="○"/>
              <a:defRPr sz="1401"/>
            </a:lvl2pPr>
            <a:lvl3pPr indent="-317500" lvl="2" marL="1371600" algn="l">
              <a:spcBef>
                <a:spcPts val="0"/>
              </a:spcBef>
              <a:spcAft>
                <a:spcPts val="0"/>
              </a:spcAft>
              <a:buSzPts val="1400"/>
              <a:buChar char="■"/>
              <a:defRPr sz="1401"/>
            </a:lvl3pPr>
            <a:lvl4pPr indent="-317500" lvl="3" marL="1828800" algn="l">
              <a:spcBef>
                <a:spcPts val="0"/>
              </a:spcBef>
              <a:spcAft>
                <a:spcPts val="0"/>
              </a:spcAft>
              <a:buSzPts val="1400"/>
              <a:buChar char="●"/>
              <a:defRPr sz="1401"/>
            </a:lvl4pPr>
            <a:lvl5pPr indent="-317500" lvl="4" marL="2286000" algn="l">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7"/>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spcBef>
                <a:spcPts val="601"/>
              </a:spcBef>
              <a:spcAft>
                <a:spcPts val="0"/>
              </a:spcAft>
              <a:buSzPts val="1400"/>
              <a:buChar char="●"/>
              <a:defRPr sz="1401"/>
            </a:lvl1pPr>
            <a:lvl2pPr indent="-317500" lvl="1" marL="914400" algn="l">
              <a:spcBef>
                <a:spcPts val="0"/>
              </a:spcBef>
              <a:spcAft>
                <a:spcPts val="0"/>
              </a:spcAft>
              <a:buSzPts val="1400"/>
              <a:buChar char="○"/>
              <a:defRPr sz="1401"/>
            </a:lvl2pPr>
            <a:lvl3pPr indent="-317500" lvl="2" marL="1371600" algn="l">
              <a:spcBef>
                <a:spcPts val="0"/>
              </a:spcBef>
              <a:spcAft>
                <a:spcPts val="0"/>
              </a:spcAft>
              <a:buSzPts val="1400"/>
              <a:buChar char="■"/>
              <a:defRPr sz="1401"/>
            </a:lvl3pPr>
            <a:lvl4pPr indent="-317500" lvl="3" marL="1828800" algn="l">
              <a:spcBef>
                <a:spcPts val="0"/>
              </a:spcBef>
              <a:spcAft>
                <a:spcPts val="0"/>
              </a:spcAft>
              <a:buSzPts val="1400"/>
              <a:buChar char="●"/>
              <a:defRPr sz="1401"/>
            </a:lvl4pPr>
            <a:lvl5pPr indent="-317500" lvl="4" marL="2286000" algn="l">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7"/>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spcBef>
                <a:spcPts val="601"/>
              </a:spcBef>
              <a:spcAft>
                <a:spcPts val="0"/>
              </a:spcAft>
              <a:buSzPts val="1400"/>
              <a:buChar char="●"/>
              <a:defRPr sz="1401"/>
            </a:lvl1pPr>
            <a:lvl2pPr indent="-317500" lvl="1" marL="914400" algn="l">
              <a:spcBef>
                <a:spcPts val="0"/>
              </a:spcBef>
              <a:spcAft>
                <a:spcPts val="0"/>
              </a:spcAft>
              <a:buSzPts val="1400"/>
              <a:buChar char="○"/>
              <a:defRPr sz="1401"/>
            </a:lvl2pPr>
            <a:lvl3pPr indent="-317500" lvl="2" marL="1371600" algn="l">
              <a:spcBef>
                <a:spcPts val="0"/>
              </a:spcBef>
              <a:spcAft>
                <a:spcPts val="0"/>
              </a:spcAft>
              <a:buSzPts val="1400"/>
              <a:buChar char="■"/>
              <a:defRPr sz="1401"/>
            </a:lvl3pPr>
            <a:lvl4pPr indent="-317500" lvl="3" marL="1828800" algn="l">
              <a:spcBef>
                <a:spcPts val="0"/>
              </a:spcBef>
              <a:spcAft>
                <a:spcPts val="0"/>
              </a:spcAft>
              <a:buSzPts val="1400"/>
              <a:buChar char="●"/>
              <a:defRPr sz="1401"/>
            </a:lvl4pPr>
            <a:lvl5pPr indent="-317500" lvl="4" marL="2286000" algn="l">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7"/>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showMasterSp="0" type="twoColTx">
  <p:cSld name="TITLE_AND_TWO_COLUMNS">
    <p:spTree>
      <p:nvGrpSpPr>
        <p:cNvPr id="28" name="Shape 28"/>
        <p:cNvGrpSpPr/>
        <p:nvPr/>
      </p:nvGrpSpPr>
      <p:grpSpPr>
        <a:xfrm>
          <a:off x="0" y="0"/>
          <a:ext cx="0" cy="0"/>
          <a:chOff x="0" y="0"/>
          <a:chExt cx="0" cy="0"/>
        </a:xfrm>
      </p:grpSpPr>
      <p:sp>
        <p:nvSpPr>
          <p:cNvPr id="29" name="Google Shape;29;p38"/>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 name="Google Shape;30;p3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8"/>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spcBef>
                <a:spcPts val="601"/>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2" name="Google Shape;32;p38"/>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spcBef>
                <a:spcPts val="601"/>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33" name="Shape 33"/>
        <p:cNvGrpSpPr/>
        <p:nvPr/>
      </p:nvGrpSpPr>
      <p:grpSpPr>
        <a:xfrm>
          <a:off x="0" y="0"/>
          <a:ext cx="0" cy="0"/>
          <a:chOff x="0" y="0"/>
          <a:chExt cx="0" cy="0"/>
        </a:xfrm>
      </p:grpSpPr>
      <p:sp>
        <p:nvSpPr>
          <p:cNvPr id="34" name="Google Shape;34;p41"/>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5" name="Google Shape;35;p41"/>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6" name="Google Shape;36;p41"/>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p:bg>
      <p:bgPr>
        <a:solidFill>
          <a:schemeClr val="lt1"/>
        </a:solidFill>
      </p:bgPr>
    </p:bg>
    <p:spTree>
      <p:nvGrpSpPr>
        <p:cNvPr id="37" name="Shape 37"/>
        <p:cNvGrpSpPr/>
        <p:nvPr/>
      </p:nvGrpSpPr>
      <p:grpSpPr>
        <a:xfrm>
          <a:off x="0" y="0"/>
          <a:ext cx="0" cy="0"/>
          <a:chOff x="0" y="0"/>
          <a:chExt cx="0" cy="0"/>
        </a:xfrm>
      </p:grpSpPr>
      <p:sp>
        <p:nvSpPr>
          <p:cNvPr id="38" name="Google Shape;38;p34"/>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9" name="Google Shape;39;p34"/>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pt-PT" sz="12000">
                <a:solidFill>
                  <a:srgbClr val="0A8C6D"/>
                </a:solidFill>
                <a:latin typeface="Raleway"/>
                <a:ea typeface="Raleway"/>
                <a:cs typeface="Raleway"/>
                <a:sym typeface="Raleway"/>
              </a:rPr>
              <a:t>“</a:t>
            </a:r>
            <a:endParaRPr/>
          </a:p>
        </p:txBody>
      </p:sp>
      <p:sp>
        <p:nvSpPr>
          <p:cNvPr id="40" name="Google Shape;40;p34"/>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spcBef>
                <a:spcPts val="601"/>
              </a:spcBef>
              <a:spcAft>
                <a:spcPts val="0"/>
              </a:spcAft>
              <a:buClr>
                <a:schemeClr val="dk1"/>
              </a:buClr>
              <a:buSzPts val="3000"/>
              <a:buFont typeface="Arial"/>
              <a:buNone/>
              <a:defRPr i="1" sz="2400">
                <a:solidFill>
                  <a:schemeClr val="dk1"/>
                </a:solidFill>
              </a:defRPr>
            </a:lvl1pPr>
            <a:lvl2pPr indent="-419100" lvl="1" marL="914400" algn="ctr">
              <a:spcBef>
                <a:spcPts val="0"/>
              </a:spcBef>
              <a:spcAft>
                <a:spcPts val="0"/>
              </a:spcAft>
              <a:buClr>
                <a:schemeClr val="dk1"/>
              </a:buClr>
              <a:buSzPts val="3000"/>
              <a:buChar char="○"/>
              <a:defRPr i="1" sz="3001">
                <a:solidFill>
                  <a:schemeClr val="dk1"/>
                </a:solidFill>
              </a:defRPr>
            </a:lvl2pPr>
            <a:lvl3pPr indent="-419100" lvl="2" marL="1371600" algn="ctr">
              <a:spcBef>
                <a:spcPts val="0"/>
              </a:spcBef>
              <a:spcAft>
                <a:spcPts val="0"/>
              </a:spcAft>
              <a:buClr>
                <a:schemeClr val="dk1"/>
              </a:buClr>
              <a:buSzPts val="3000"/>
              <a:buChar char="■"/>
              <a:defRPr i="1" sz="3001">
                <a:solidFill>
                  <a:schemeClr val="dk1"/>
                </a:solidFill>
              </a:defRPr>
            </a:lvl3pPr>
            <a:lvl4pPr indent="-419100" lvl="3" marL="1828800" algn="ctr">
              <a:spcBef>
                <a:spcPts val="0"/>
              </a:spcBef>
              <a:spcAft>
                <a:spcPts val="0"/>
              </a:spcAft>
              <a:buClr>
                <a:schemeClr val="dk1"/>
              </a:buClr>
              <a:buSzPts val="3000"/>
              <a:buChar char="●"/>
              <a:defRPr i="1" sz="3001">
                <a:solidFill>
                  <a:schemeClr val="dk1"/>
                </a:solidFill>
              </a:defRPr>
            </a:lvl4pPr>
            <a:lvl5pPr indent="-419100" lvl="4" marL="2286000" algn="ctr">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1" name="Google Shape;41;p34"/>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2">
    <p:bg>
      <p:bgPr>
        <a:solidFill>
          <a:srgbClr val="FFB600"/>
        </a:solidFill>
      </p:bgPr>
    </p:bg>
    <p:spTree>
      <p:nvGrpSpPr>
        <p:cNvPr id="42" name="Shape 42"/>
        <p:cNvGrpSpPr/>
        <p:nvPr/>
      </p:nvGrpSpPr>
      <p:grpSpPr>
        <a:xfrm>
          <a:off x="0" y="0"/>
          <a:ext cx="0" cy="0"/>
          <a:chOff x="0" y="0"/>
          <a:chExt cx="0" cy="0"/>
        </a:xfrm>
      </p:grpSpPr>
      <p:sp>
        <p:nvSpPr>
          <p:cNvPr id="43" name="Google Shape;43;p39"/>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44" name="Google Shape;44;p39"/>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pt-PT" sz="12000">
                <a:solidFill>
                  <a:srgbClr val="981C22"/>
                </a:solidFill>
                <a:latin typeface="Raleway"/>
                <a:ea typeface="Raleway"/>
                <a:cs typeface="Raleway"/>
                <a:sym typeface="Raleway"/>
              </a:rPr>
              <a:t>“</a:t>
            </a:r>
            <a:endParaRPr/>
          </a:p>
        </p:txBody>
      </p:sp>
      <p:sp>
        <p:nvSpPr>
          <p:cNvPr id="45" name="Google Shape;45;p39"/>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spcBef>
                <a:spcPts val="601"/>
              </a:spcBef>
              <a:spcAft>
                <a:spcPts val="0"/>
              </a:spcAft>
              <a:buClr>
                <a:schemeClr val="dk1"/>
              </a:buClr>
              <a:buSzPts val="3000"/>
              <a:buFont typeface="Arial"/>
              <a:buNone/>
              <a:defRPr i="1" sz="2400">
                <a:solidFill>
                  <a:schemeClr val="dk1"/>
                </a:solidFill>
              </a:defRPr>
            </a:lvl1pPr>
            <a:lvl2pPr indent="-419100" lvl="1" marL="914400" algn="ctr">
              <a:spcBef>
                <a:spcPts val="0"/>
              </a:spcBef>
              <a:spcAft>
                <a:spcPts val="0"/>
              </a:spcAft>
              <a:buClr>
                <a:schemeClr val="dk1"/>
              </a:buClr>
              <a:buSzPts val="3000"/>
              <a:buChar char="○"/>
              <a:defRPr i="1" sz="3001">
                <a:solidFill>
                  <a:schemeClr val="dk1"/>
                </a:solidFill>
              </a:defRPr>
            </a:lvl2pPr>
            <a:lvl3pPr indent="-419100" lvl="2" marL="1371600" algn="ctr">
              <a:spcBef>
                <a:spcPts val="0"/>
              </a:spcBef>
              <a:spcAft>
                <a:spcPts val="0"/>
              </a:spcAft>
              <a:buClr>
                <a:schemeClr val="dk1"/>
              </a:buClr>
              <a:buSzPts val="3000"/>
              <a:buChar char="■"/>
              <a:defRPr i="1" sz="3001">
                <a:solidFill>
                  <a:schemeClr val="dk1"/>
                </a:solidFill>
              </a:defRPr>
            </a:lvl3pPr>
            <a:lvl4pPr indent="-419100" lvl="3" marL="1828800" algn="ctr">
              <a:spcBef>
                <a:spcPts val="0"/>
              </a:spcBef>
              <a:spcAft>
                <a:spcPts val="0"/>
              </a:spcAft>
              <a:buClr>
                <a:schemeClr val="dk1"/>
              </a:buClr>
              <a:buSzPts val="3000"/>
              <a:buChar char="●"/>
              <a:defRPr i="1" sz="3001">
                <a:solidFill>
                  <a:schemeClr val="dk1"/>
                </a:solidFill>
              </a:defRPr>
            </a:lvl4pPr>
            <a:lvl5pPr indent="-419100" lvl="4" marL="2286000" algn="ctr">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6" name="Google Shape;46;p39"/>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p:bg>
      <p:bgPr>
        <a:solidFill>
          <a:schemeClr val="lt1"/>
        </a:solidFill>
      </p:bgPr>
    </p:bg>
    <p:spTree>
      <p:nvGrpSpPr>
        <p:cNvPr id="51" name="Shape 51"/>
        <p:cNvGrpSpPr/>
        <p:nvPr/>
      </p:nvGrpSpPr>
      <p:grpSpPr>
        <a:xfrm>
          <a:off x="0" y="0"/>
          <a:ext cx="0" cy="0"/>
          <a:chOff x="0" y="0"/>
          <a:chExt cx="0" cy="0"/>
        </a:xfrm>
      </p:grpSpPr>
      <p:sp>
        <p:nvSpPr>
          <p:cNvPr id="52" name="Google Shape;52;p35"/>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5"/>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i="0" lang="pt-PT" sz="12000" u="none" cap="none" strike="noStrike">
                <a:solidFill>
                  <a:srgbClr val="0A8C6D"/>
                </a:solidFill>
                <a:latin typeface="Raleway"/>
                <a:ea typeface="Raleway"/>
                <a:cs typeface="Raleway"/>
                <a:sym typeface="Raleway"/>
              </a:rPr>
              <a:t>“</a:t>
            </a:r>
            <a:endParaRPr/>
          </a:p>
        </p:txBody>
      </p:sp>
      <p:sp>
        <p:nvSpPr>
          <p:cNvPr id="54" name="Google Shape;54;p3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spcBef>
                <a:spcPts val="601"/>
              </a:spcBef>
              <a:spcAft>
                <a:spcPts val="0"/>
              </a:spcAft>
              <a:buClr>
                <a:schemeClr val="dk1"/>
              </a:buClr>
              <a:buSzPts val="3000"/>
              <a:buFont typeface="Arial"/>
              <a:buNone/>
              <a:defRPr i="1" sz="2400">
                <a:solidFill>
                  <a:schemeClr val="dk1"/>
                </a:solidFill>
              </a:defRPr>
            </a:lvl1pPr>
            <a:lvl2pPr indent="-419100" lvl="1" marL="914400" algn="ctr">
              <a:spcBef>
                <a:spcPts val="0"/>
              </a:spcBef>
              <a:spcAft>
                <a:spcPts val="0"/>
              </a:spcAft>
              <a:buClr>
                <a:schemeClr val="dk1"/>
              </a:buClr>
              <a:buSzPts val="3000"/>
              <a:buChar char="○"/>
              <a:defRPr i="1" sz="3001">
                <a:solidFill>
                  <a:schemeClr val="dk1"/>
                </a:solidFill>
              </a:defRPr>
            </a:lvl2pPr>
            <a:lvl3pPr indent="-419100" lvl="2" marL="1371600" algn="ctr">
              <a:spcBef>
                <a:spcPts val="0"/>
              </a:spcBef>
              <a:spcAft>
                <a:spcPts val="0"/>
              </a:spcAft>
              <a:buClr>
                <a:schemeClr val="dk1"/>
              </a:buClr>
              <a:buSzPts val="3000"/>
              <a:buChar char="■"/>
              <a:defRPr i="1" sz="3001">
                <a:solidFill>
                  <a:schemeClr val="dk1"/>
                </a:solidFill>
              </a:defRPr>
            </a:lvl3pPr>
            <a:lvl4pPr indent="-419100" lvl="3" marL="1828800" algn="ctr">
              <a:spcBef>
                <a:spcPts val="0"/>
              </a:spcBef>
              <a:spcAft>
                <a:spcPts val="0"/>
              </a:spcAft>
              <a:buClr>
                <a:schemeClr val="dk1"/>
              </a:buClr>
              <a:buSzPts val="3000"/>
              <a:buChar char="●"/>
              <a:defRPr i="1" sz="3001">
                <a:solidFill>
                  <a:schemeClr val="dk1"/>
                </a:solidFill>
              </a:defRPr>
            </a:lvl4pPr>
            <a:lvl5pPr indent="-419100" lvl="4" marL="2286000" algn="ctr">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5" name="Google Shape;55;p35"/>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7" name="Google Shape;7;p30"/>
          <p:cNvSpPr txBox="1"/>
          <p:nvPr>
            <p:ph idx="1" type="body"/>
          </p:nvPr>
        </p:nvSpPr>
        <p:spPr>
          <a:xfrm>
            <a:off x="922338" y="1885950"/>
            <a:ext cx="6865937" cy="23653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8" name="Google Shape;8;p30"/>
          <p:cNvSpPr txBox="1"/>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300"/>
              <a:buFont typeface="Arial"/>
              <a:buNone/>
            </a:pPr>
            <a:fld id="{00000000-1234-1234-1234-123412341234}" type="slidenum">
              <a:rPr b="0" i="0" lang="pt-PT" sz="1300" u="none" cap="none" strike="noStrike">
                <a:solidFill>
                  <a:schemeClr val="accent1"/>
                </a:solidFill>
                <a:latin typeface="Raleway Thin"/>
                <a:ea typeface="Raleway Thin"/>
                <a:cs typeface="Raleway Thin"/>
                <a:sym typeface="Raleway Thin"/>
              </a:rPr>
              <a:t>‹#›</a:t>
            </a:fld>
            <a:endParaRPr b="0" i="0" sz="1300" u="none" cap="none" strike="noStrike">
              <a:solidFill>
                <a:schemeClr val="accent1"/>
              </a:solidFill>
              <a:latin typeface="Raleway Thin"/>
              <a:ea typeface="Raleway Thin"/>
              <a:cs typeface="Raleway Thin"/>
              <a:sym typeface="Raleway Thin"/>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7" name="Shape 47"/>
        <p:cNvGrpSpPr/>
        <p:nvPr/>
      </p:nvGrpSpPr>
      <p:grpSpPr>
        <a:xfrm>
          <a:off x="0" y="0"/>
          <a:ext cx="0" cy="0"/>
          <a:chOff x="0" y="0"/>
          <a:chExt cx="0" cy="0"/>
        </a:xfrm>
      </p:grpSpPr>
      <p:sp>
        <p:nvSpPr>
          <p:cNvPr id="48" name="Google Shape;48;p33"/>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49" name="Google Shape;49;p33"/>
          <p:cNvSpPr txBox="1"/>
          <p:nvPr>
            <p:ph idx="1" type="body"/>
          </p:nvPr>
        </p:nvSpPr>
        <p:spPr>
          <a:xfrm>
            <a:off x="922338" y="1885950"/>
            <a:ext cx="6865937" cy="23653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50" name="Google Shape;50;p33"/>
          <p:cNvSpPr txBox="1"/>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300"/>
              <a:buFont typeface="Arial"/>
              <a:buNone/>
            </a:pPr>
            <a:fld id="{00000000-1234-1234-1234-123412341234}" type="slidenum">
              <a:rPr b="0" i="0" lang="pt-PT" sz="1300" u="none" cap="none" strike="noStrike">
                <a:solidFill>
                  <a:schemeClr val="accent1"/>
                </a:solidFill>
                <a:latin typeface="Raleway Thin"/>
                <a:ea typeface="Raleway Thin"/>
                <a:cs typeface="Raleway Thin"/>
                <a:sym typeface="Raleway Thin"/>
              </a:rPr>
              <a:t>‹#›</a:t>
            </a:fld>
            <a:endParaRPr b="0" i="0" sz="1300" u="none" cap="none" strike="noStrike">
              <a:solidFill>
                <a:schemeClr val="accent1"/>
              </a:solidFill>
              <a:latin typeface="Raleway Thin"/>
              <a:ea typeface="Raleway Thin"/>
              <a:cs typeface="Raleway Thin"/>
              <a:sym typeface="Raleway Thin"/>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igitalmarketinginstitute.com/" TargetMode="External"/><Relationship Id="rId4" Type="http://schemas.openxmlformats.org/officeDocument/2006/relationships/hyperlink" Target="https://academy.hubspot.co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contentmarketinginstitute.com/articles/explain-content-marketing-anyone/" TargetMode="External"/><Relationship Id="rId4" Type="http://schemas.openxmlformats.org/officeDocument/2006/relationships/hyperlink" Target="https://www.youtube.com/watch?v=sh1-9xMZIfQ"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facebook.com/business/learn/courses" TargetMode="External"/><Relationship Id="rId4" Type="http://schemas.openxmlformats.org/officeDocument/2006/relationships/hyperlink" Target="https://brandyourself.com/definitive-guide-to-personal-brand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7.png"/><Relationship Id="rId4" Type="http://schemas.openxmlformats.org/officeDocument/2006/relationships/image" Target="../media/image9.jp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64" name="Shape 64"/>
        <p:cNvGrpSpPr/>
        <p:nvPr/>
      </p:nvGrpSpPr>
      <p:grpSpPr>
        <a:xfrm>
          <a:off x="0" y="0"/>
          <a:ext cx="0" cy="0"/>
          <a:chOff x="0" y="0"/>
          <a:chExt cx="0" cy="0"/>
        </a:xfrm>
      </p:grpSpPr>
      <p:sp>
        <p:nvSpPr>
          <p:cNvPr id="65" name="Google Shape;65;p1"/>
          <p:cNvSpPr txBox="1"/>
          <p:nvPr>
            <p:ph type="ctrTitle"/>
          </p:nvPr>
        </p:nvSpPr>
        <p:spPr>
          <a:xfrm>
            <a:off x="685800" y="3287713"/>
            <a:ext cx="777240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6000"/>
              <a:buFont typeface="Raleway Thin"/>
              <a:buNone/>
            </a:pPr>
            <a:r>
              <a:rPr lang="pt-PT" sz="4000">
                <a:solidFill>
                  <a:srgbClr val="FFFFFF"/>
                </a:solidFill>
                <a:latin typeface="Raleway Thin"/>
                <a:ea typeface="Raleway Thin"/>
                <a:cs typeface="Raleway Thin"/>
                <a:sym typeface="Raleway Thin"/>
              </a:rPr>
              <a:t> </a:t>
            </a:r>
            <a:br>
              <a:rPr lang="pt-PT" sz="4000">
                <a:solidFill>
                  <a:srgbClr val="FFFFFF"/>
                </a:solidFill>
                <a:latin typeface="Raleway Thin"/>
                <a:ea typeface="Raleway Thin"/>
                <a:cs typeface="Raleway Thin"/>
                <a:sym typeface="Raleway Thin"/>
              </a:rPr>
            </a:br>
            <a:r>
              <a:rPr lang="pt-PT" sz="4000">
                <a:solidFill>
                  <a:srgbClr val="FFFFFF"/>
                </a:solidFill>
                <a:latin typeface="Raleway Thin"/>
                <a:ea typeface="Raleway Thin"/>
                <a:cs typeface="Raleway Thin"/>
                <a:sym typeface="Raleway Thin"/>
              </a:rPr>
              <a:t>Programma di formazione per le donne </a:t>
            </a:r>
            <a:br>
              <a:rPr lang="pt-PT" sz="4000">
                <a:solidFill>
                  <a:srgbClr val="FFFFFF"/>
                </a:solidFill>
                <a:latin typeface="Raleway Thin"/>
                <a:ea typeface="Raleway Thin"/>
                <a:cs typeface="Raleway Thin"/>
                <a:sym typeface="Raleway Thin"/>
              </a:rPr>
            </a:br>
            <a:r>
              <a:rPr b="1" lang="pt-PT" sz="4000">
                <a:solidFill>
                  <a:srgbClr val="981C22"/>
                </a:solidFill>
                <a:latin typeface="Raleway Thin"/>
                <a:ea typeface="Raleway Thin"/>
                <a:cs typeface="Raleway Thin"/>
                <a:sym typeface="Raleway Thin"/>
              </a:rPr>
              <a:t>Mentalita’ Digitale</a:t>
            </a:r>
            <a:endParaRPr b="1" sz="4000">
              <a:solidFill>
                <a:srgbClr val="981C22"/>
              </a:solidFill>
              <a:latin typeface="Raleway Thin"/>
              <a:ea typeface="Raleway Thin"/>
              <a:cs typeface="Raleway Thin"/>
              <a:sym typeface="Raleway Thin"/>
            </a:endParaRPr>
          </a:p>
        </p:txBody>
      </p:sp>
      <p:pic>
        <p:nvPicPr>
          <p:cNvPr id="66" name="Google Shape;66;p1"/>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0"/>
          <p:cNvSpPr txBox="1"/>
          <p:nvPr>
            <p:ph type="title"/>
          </p:nvPr>
        </p:nvSpPr>
        <p:spPr>
          <a:xfrm>
            <a:off x="922338" y="892175"/>
            <a:ext cx="6865937" cy="85725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Digitale vs Tradizionale</a:t>
            </a:r>
            <a:br>
              <a:rPr b="1" lang="pt-PT">
                <a:solidFill>
                  <a:schemeClr val="accent1"/>
                </a:solidFill>
                <a:latin typeface="Raleway Light"/>
                <a:ea typeface="Raleway Light"/>
                <a:cs typeface="Raleway Light"/>
                <a:sym typeface="Raleway Light"/>
              </a:rPr>
            </a:br>
            <a:r>
              <a:rPr lang="pt-PT" sz="1200">
                <a:solidFill>
                  <a:srgbClr val="434343"/>
                </a:solidFill>
                <a:latin typeface="Raleway Light"/>
                <a:ea typeface="Raleway Light"/>
                <a:cs typeface="Raleway Light"/>
                <a:sym typeface="Raleway Light"/>
              </a:rPr>
              <a:t>L'obiettivo di questa attività è offrire ai partecipanti l'opportunità di ricercare e confrontare le principali differenze tra il marketing digitale e quello tradizionale</a:t>
            </a:r>
            <a:endParaRPr/>
          </a:p>
        </p:txBody>
      </p:sp>
      <p:sp>
        <p:nvSpPr>
          <p:cNvPr id="130" name="Google Shape;130;p10"/>
          <p:cNvSpPr txBox="1"/>
          <p:nvPr>
            <p:ph idx="1" type="body"/>
          </p:nvPr>
        </p:nvSpPr>
        <p:spPr>
          <a:xfrm>
            <a:off x="921999" y="1865153"/>
            <a:ext cx="5634443"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PASSI PER COMPLETARE L’ATTIVITÀ</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1: confronta il marketing digitale e il marketing tradizionale, ricercando diversi aspetti, come portata, targeting e misurazione del successo</a:t>
            </a:r>
            <a:endParaRPr b="1" sz="11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2: creare un grafico o una tabella di confronto che evidenzi le principali differenze tra il marketing digitale e quello tradizionale. Il grafico o la tabella dovrebbero includere i punti principali che hai trovato e qualsiasi informazione aggiuntiva che ritieni rilevante.</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 Presenta la tua tabella o tabella di confronto a tutta la classe e spiega i tuoi risultati.</a:t>
            </a:r>
            <a:endParaRPr sz="11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lang="pt-PT" sz="1200">
                <a:solidFill>
                  <a:schemeClr val="lt1"/>
                </a:solidFill>
                <a:highlight>
                  <a:srgbClr val="0A8C6D"/>
                </a:highlight>
                <a:latin typeface="Raleway Light"/>
                <a:ea typeface="Raleway Light"/>
                <a:cs typeface="Raleway Light"/>
                <a:sym typeface="Raleway Light"/>
              </a:rPr>
              <a:t>TEMPO: </a:t>
            </a:r>
            <a:r>
              <a:rPr lang="pt-PT" sz="1200">
                <a:solidFill>
                  <a:schemeClr val="dk1"/>
                </a:solidFill>
                <a:latin typeface="Raleway Light"/>
                <a:ea typeface="Raleway Light"/>
                <a:cs typeface="Raleway Light"/>
                <a:sym typeface="Raleway Light"/>
              </a:rPr>
              <a:t> 20 minutes</a:t>
            </a:r>
            <a:endParaRPr sz="1200">
              <a:solidFill>
                <a:schemeClr val="dk1"/>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grpSp>
        <p:nvGrpSpPr>
          <p:cNvPr id="131" name="Google Shape;131;p10"/>
          <p:cNvGrpSpPr/>
          <p:nvPr/>
        </p:nvGrpSpPr>
        <p:grpSpPr>
          <a:xfrm>
            <a:off x="7964732" y="329097"/>
            <a:ext cx="977040" cy="722852"/>
            <a:chOff x="5255200" y="3006475"/>
            <a:chExt cx="511700" cy="378575"/>
          </a:xfrm>
        </p:grpSpPr>
        <p:sp>
          <p:nvSpPr>
            <p:cNvPr id="132" name="Google Shape;132;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133" name="Google Shape;133;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1"/>
          <p:cNvSpPr txBox="1"/>
          <p:nvPr>
            <p:ph type="title"/>
          </p:nvPr>
        </p:nvSpPr>
        <p:spPr>
          <a:xfrm>
            <a:off x="922338" y="892175"/>
            <a:ext cx="6865937" cy="52546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Impostazioni degli obbiettivi Online</a:t>
            </a:r>
            <a:endParaRPr b="1" sz="1200">
              <a:solidFill>
                <a:srgbClr val="0A8C6D"/>
              </a:solidFill>
              <a:latin typeface="Raleway Light"/>
              <a:ea typeface="Raleway Light"/>
              <a:cs typeface="Raleway Light"/>
              <a:sym typeface="Raleway Light"/>
            </a:endParaRPr>
          </a:p>
        </p:txBody>
      </p:sp>
      <p:sp>
        <p:nvSpPr>
          <p:cNvPr id="139" name="Google Shape;139;p11"/>
          <p:cNvSpPr txBox="1"/>
          <p:nvPr>
            <p:ph idx="1" type="body"/>
          </p:nvPr>
        </p:nvSpPr>
        <p:spPr>
          <a:xfrm>
            <a:off x="973575" y="1605565"/>
            <a:ext cx="3543300" cy="316980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RIFLESSIONE</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spcBef>
                <a:spcPts val="601"/>
              </a:spcBef>
              <a:spcAft>
                <a:spcPts val="0"/>
              </a:spcAft>
              <a:buClr>
                <a:srgbClr val="0A8C6D"/>
              </a:buClr>
              <a:buSzPts val="1100"/>
              <a:buFont typeface="Raleway Thin"/>
              <a:buNone/>
            </a:pPr>
            <a:r>
              <a:rPr lang="pt-PT" sz="1100">
                <a:solidFill>
                  <a:schemeClr val="dk1"/>
                </a:solidFill>
                <a:latin typeface="Raleway Light"/>
                <a:ea typeface="Raleway Light"/>
                <a:cs typeface="Raleway Light"/>
                <a:sym typeface="Raleway Light"/>
              </a:rPr>
              <a:t>Annota i seguenti suggerimenti:</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Perché è importante essere online?</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A chi voglio rivolgermi?</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Cosa devo dire loro?</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Cosa voglio ottenere in cambio da questo sforzo?</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Che risultati voglio avere dopo 3 - 6 - 12 mesi?</a:t>
            </a:r>
            <a:endParaRPr>
              <a:solidFill>
                <a:schemeClr val="lt1"/>
              </a:solidFill>
              <a:highlight>
                <a:srgbClr val="0A8C6D"/>
              </a:highlight>
              <a:latin typeface="Raleway Light"/>
              <a:ea typeface="Raleway Light"/>
              <a:cs typeface="Raleway Light"/>
              <a:sym typeface="Raleway Light"/>
            </a:endParaRPr>
          </a:p>
          <a:p>
            <a:pPr indent="-171450" lvl="0" marL="285750" rtl="0" algn="l">
              <a:spcBef>
                <a:spcPts val="601"/>
              </a:spcBef>
              <a:spcAft>
                <a:spcPts val="0"/>
              </a:spcAft>
              <a:buClr>
                <a:schemeClr val="accent1"/>
              </a:buClr>
              <a:buSzPts val="1800"/>
              <a:buFont typeface="Noto Sans Symbols"/>
              <a:buNone/>
            </a:pPr>
            <a:r>
              <a:t/>
            </a:r>
            <a:endParaRPr sz="1300">
              <a:solidFill>
                <a:schemeClr val="dk1"/>
              </a:solidFill>
              <a:latin typeface="Raleway Thin"/>
              <a:ea typeface="Raleway Thin"/>
              <a:cs typeface="Raleway Thin"/>
              <a:sym typeface="Raleway Thin"/>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sp>
        <p:nvSpPr>
          <p:cNvPr id="140" name="Google Shape;140;p11"/>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AZIONE</a:t>
            </a:r>
            <a:endParaRPr b="1" sz="1800">
              <a:solidFill>
                <a:schemeClr val="lt1"/>
              </a:solidFill>
              <a:highlight>
                <a:srgbClr val="0A8C6D"/>
              </a:highlight>
              <a:latin typeface="Raleway Light"/>
              <a:ea typeface="Raleway Light"/>
              <a:cs typeface="Raleway Light"/>
              <a:sym typeface="Raleway Light"/>
            </a:endParaRPr>
          </a:p>
          <a:p>
            <a:pPr indent="0" lvl="0" marL="139702" rtl="0" algn="l">
              <a:spcBef>
                <a:spcPts val="601"/>
              </a:spcBef>
              <a:spcAft>
                <a:spcPts val="0"/>
              </a:spcAft>
              <a:buClr>
                <a:schemeClr val="accent1"/>
              </a:buClr>
              <a:buSzPts val="1800"/>
              <a:buFont typeface="Raleway Thin"/>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Cerca cosa fanno i tuoi concorrenti e quali canali usano.</a:t>
            </a:r>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Scegli i canali media digitali appropriati e crea i tuoi primi contenuti per raggiungere i tuoi clienti..</a:t>
            </a:r>
            <a:endParaRPr sz="1100">
              <a:solidFill>
                <a:schemeClr val="dk1"/>
              </a:solidFill>
              <a:latin typeface="Raleway Light"/>
              <a:ea typeface="Raleway Light"/>
              <a:cs typeface="Raleway Light"/>
              <a:sym typeface="Raleway Light"/>
            </a:endParaRPr>
          </a:p>
        </p:txBody>
      </p:sp>
      <p:grpSp>
        <p:nvGrpSpPr>
          <p:cNvPr id="141" name="Google Shape;141;p11"/>
          <p:cNvGrpSpPr/>
          <p:nvPr/>
        </p:nvGrpSpPr>
        <p:grpSpPr>
          <a:xfrm>
            <a:off x="7964732" y="329097"/>
            <a:ext cx="977040" cy="722852"/>
            <a:chOff x="5255200" y="3006475"/>
            <a:chExt cx="511700" cy="378575"/>
          </a:xfrm>
        </p:grpSpPr>
        <p:sp>
          <p:nvSpPr>
            <p:cNvPr id="142" name="Google Shape;142;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143" name="Google Shape;143;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2"/>
          <p:cNvSpPr txBox="1"/>
          <p:nvPr>
            <p:ph type="title"/>
          </p:nvPr>
        </p:nvSpPr>
        <p:spPr>
          <a:xfrm>
            <a:off x="922338" y="892175"/>
            <a:ext cx="7613650" cy="6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200">
                <a:solidFill>
                  <a:srgbClr val="0A8C6D"/>
                </a:solidFill>
                <a:latin typeface="Raleway Medium"/>
                <a:ea typeface="Raleway Medium"/>
                <a:cs typeface="Raleway Medium"/>
                <a:sym typeface="Raleway Medium"/>
              </a:rPr>
              <a:t>Per saperne di piu’ su questo modulo:</a:t>
            </a:r>
            <a:endParaRPr/>
          </a:p>
        </p:txBody>
      </p:sp>
      <p:sp>
        <p:nvSpPr>
          <p:cNvPr id="149" name="Google Shape;149;p12"/>
          <p:cNvSpPr txBox="1"/>
          <p:nvPr>
            <p:ph idx="1" type="body"/>
          </p:nvPr>
        </p:nvSpPr>
        <p:spPr>
          <a:xfrm>
            <a:off x="915988" y="1589088"/>
            <a:ext cx="7567612" cy="2365375"/>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Istituto di marketing digitale:</a:t>
            </a:r>
            <a:br>
              <a:rPr b="1" lang="pt-PT" sz="1300">
                <a:solidFill>
                  <a:srgbClr val="0A8C6D"/>
                </a:solidFill>
                <a:latin typeface="Raleway Light"/>
                <a:ea typeface="Raleway Light"/>
                <a:cs typeface="Raleway Light"/>
                <a:sym typeface="Raleway Light"/>
              </a:rPr>
            </a:br>
            <a:r>
              <a:rPr lang="pt-PT" sz="1300" u="sng">
                <a:solidFill>
                  <a:srgbClr val="666666"/>
                </a:solidFill>
                <a:latin typeface="Raleway Light"/>
                <a:ea typeface="Raleway Light"/>
                <a:cs typeface="Raleway Light"/>
                <a:sym typeface="Raleway Light"/>
                <a:hlinkClick r:id="rId3">
                  <a:extLst>
                    <a:ext uri="{A12FA001-AC4F-418D-AE19-62706E023703}">
                      <ahyp:hlinkClr val="tx"/>
                    </a:ext>
                  </a:extLst>
                </a:hlinkClick>
              </a:rPr>
              <a:t>https://digitalmarketinginstitute.com/</a:t>
            </a:r>
            <a:endParaRPr sz="13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The Hubspot Academy:</a:t>
            </a:r>
            <a:br>
              <a:rPr b="1" lang="pt-PT" sz="1300">
                <a:solidFill>
                  <a:srgbClr val="0A8C6D"/>
                </a:solidFill>
                <a:latin typeface="Raleway Light"/>
                <a:ea typeface="Raleway Light"/>
                <a:cs typeface="Raleway Light"/>
                <a:sym typeface="Raleway Light"/>
              </a:rPr>
            </a:br>
            <a:r>
              <a:rPr lang="pt-PT" sz="1300" u="sng">
                <a:solidFill>
                  <a:srgbClr val="666666"/>
                </a:solidFill>
                <a:latin typeface="Raleway Light"/>
                <a:ea typeface="Raleway Light"/>
                <a:cs typeface="Raleway Light"/>
                <a:sym typeface="Raleway Light"/>
                <a:hlinkClick r:id="rId4">
                  <a:extLst>
                    <a:ext uri="{A12FA001-AC4F-418D-AE19-62706E023703}">
                      <ahyp:hlinkClr val="tx"/>
                    </a:ext>
                  </a:extLst>
                </a:hlinkClick>
              </a:rPr>
              <a:t>https://academy.hubspot.com/</a:t>
            </a:r>
            <a:endParaRPr sz="13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3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p:txBody>
      </p:sp>
      <p:grpSp>
        <p:nvGrpSpPr>
          <p:cNvPr id="150" name="Google Shape;150;p12"/>
          <p:cNvGrpSpPr/>
          <p:nvPr/>
        </p:nvGrpSpPr>
        <p:grpSpPr>
          <a:xfrm>
            <a:off x="8089119" y="319162"/>
            <a:ext cx="728350" cy="743348"/>
            <a:chOff x="3955900" y="2984500"/>
            <a:chExt cx="414000" cy="422525"/>
          </a:xfrm>
        </p:grpSpPr>
        <p:sp>
          <p:nvSpPr>
            <p:cNvPr id="151" name="Google Shape;151;p12"/>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152" name="Google Shape;152;p12"/>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153" name="Google Shape;153;p12"/>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57" name="Shape 157"/>
        <p:cNvGrpSpPr/>
        <p:nvPr/>
      </p:nvGrpSpPr>
      <p:grpSpPr>
        <a:xfrm>
          <a:off x="0" y="0"/>
          <a:ext cx="0" cy="0"/>
          <a:chOff x="0" y="0"/>
          <a:chExt cx="0" cy="0"/>
        </a:xfrm>
      </p:grpSpPr>
      <p:sp>
        <p:nvSpPr>
          <p:cNvPr id="158" name="Google Shape;158;p13"/>
          <p:cNvSpPr txBox="1"/>
          <p:nvPr>
            <p:ph type="ctrTitle"/>
          </p:nvPr>
        </p:nvSpPr>
        <p:spPr>
          <a:xfrm>
            <a:off x="685800" y="3287713"/>
            <a:ext cx="777240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6000"/>
              <a:buFont typeface="Raleway Thin"/>
              <a:buNone/>
            </a:pPr>
            <a:r>
              <a:rPr b="1" lang="pt-PT">
                <a:solidFill>
                  <a:schemeClr val="lt1"/>
                </a:solidFill>
                <a:latin typeface="Raleway Thin"/>
                <a:ea typeface="Raleway Thin"/>
                <a:cs typeface="Raleway Thin"/>
                <a:sym typeface="Raleway Thin"/>
              </a:rPr>
              <a:t>Produzione di Contenuti Creativi</a:t>
            </a:r>
            <a:endParaRPr b="1">
              <a:solidFill>
                <a:schemeClr val="lt1"/>
              </a:solidFill>
              <a:latin typeface="Raleway Thin"/>
              <a:ea typeface="Raleway Thin"/>
              <a:cs typeface="Raleway Thin"/>
              <a:sym typeface="Raleway Thin"/>
            </a:endParaRPr>
          </a:p>
        </p:txBody>
      </p:sp>
      <p:pic>
        <p:nvPicPr>
          <p:cNvPr id="159" name="Google Shape;159;p13"/>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person using iPhone taking picture of food" id="164" name="Google Shape;164;p14"/>
          <p:cNvPicPr preferRelativeResize="0"/>
          <p:nvPr/>
        </p:nvPicPr>
        <p:blipFill rotWithShape="1">
          <a:blip r:embed="rId3">
            <a:alphaModFix/>
          </a:blip>
          <a:srcRect b="0" l="0" r="0" t="0"/>
          <a:stretch/>
        </p:blipFill>
        <p:spPr>
          <a:xfrm>
            <a:off x="6426200" y="1331913"/>
            <a:ext cx="1916113" cy="2873375"/>
          </a:xfrm>
          <a:prstGeom prst="rect">
            <a:avLst/>
          </a:prstGeom>
          <a:noFill/>
          <a:ln>
            <a:noFill/>
          </a:ln>
        </p:spPr>
      </p:pic>
      <p:sp>
        <p:nvSpPr>
          <p:cNvPr id="165" name="Google Shape;165;p14"/>
          <p:cNvSpPr txBox="1"/>
          <p:nvPr>
            <p:ph type="title"/>
          </p:nvPr>
        </p:nvSpPr>
        <p:spPr>
          <a:xfrm>
            <a:off x="517525" y="474663"/>
            <a:ext cx="6867525"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Coinvolgere i Nostri Clienti</a:t>
            </a:r>
            <a:endParaRPr sz="3600">
              <a:solidFill>
                <a:srgbClr val="0A8C6D"/>
              </a:solidFill>
              <a:latin typeface="Raleway ExtraLight"/>
              <a:ea typeface="Raleway ExtraLight"/>
              <a:cs typeface="Raleway ExtraLight"/>
              <a:sym typeface="Raleway ExtraLight"/>
            </a:endParaRPr>
          </a:p>
        </p:txBody>
      </p:sp>
      <p:sp>
        <p:nvSpPr>
          <p:cNvPr id="166" name="Google Shape;166;p14"/>
          <p:cNvSpPr txBox="1"/>
          <p:nvPr>
            <p:ph idx="1" type="body"/>
          </p:nvPr>
        </p:nvSpPr>
        <p:spPr>
          <a:xfrm>
            <a:off x="517525" y="1331913"/>
            <a:ext cx="5918200" cy="2366962"/>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Clr>
                <a:srgbClr val="0A8C6D"/>
              </a:buClr>
              <a:buSzPts val="1200"/>
              <a:buFont typeface="Raleway Thin"/>
              <a:buNone/>
            </a:pPr>
            <a:r>
              <a:rPr b="1" lang="pt-PT" sz="1200">
                <a:solidFill>
                  <a:srgbClr val="666666"/>
                </a:solidFill>
                <a:latin typeface="Raleway Thin"/>
                <a:ea typeface="Raleway Thin"/>
                <a:cs typeface="Raleway Thin"/>
                <a:sym typeface="Raleway Thin"/>
              </a:rPr>
              <a:t>Content Marketing </a:t>
            </a:r>
            <a:endParaRPr/>
          </a:p>
          <a:p>
            <a:pPr indent="0" lvl="0" marL="114300" rtl="0" algn="l">
              <a:spcBef>
                <a:spcPts val="600"/>
              </a:spcBef>
              <a:spcAft>
                <a:spcPts val="0"/>
              </a:spcAft>
              <a:buClr>
                <a:srgbClr val="0A8C6D"/>
              </a:buClr>
              <a:buSzPts val="1200"/>
              <a:buFont typeface="Raleway Thin"/>
              <a:buNone/>
            </a:pPr>
            <a:r>
              <a:rPr lang="pt-PT" sz="1200">
                <a:solidFill>
                  <a:srgbClr val="666666"/>
                </a:solidFill>
                <a:latin typeface="Raleway Thin"/>
                <a:ea typeface="Raleway Thin"/>
                <a:cs typeface="Raleway Thin"/>
                <a:sym typeface="Raleway Thin"/>
              </a:rPr>
              <a:t>I canali di content marketing vengono utilizzati per creare e distribuire contenuti di valore, pertinenti e coerenti per attrarre e mantenere un pubblico definito.</a:t>
            </a:r>
            <a:endParaRPr/>
          </a:p>
          <a:p>
            <a:pPr indent="0" lvl="0" marL="114300" rtl="0" algn="l">
              <a:spcBef>
                <a:spcPts val="600"/>
              </a:spcBef>
              <a:spcAft>
                <a:spcPts val="0"/>
              </a:spcAft>
              <a:buClr>
                <a:srgbClr val="0A8C6D"/>
              </a:buClr>
              <a:buSzPts val="1200"/>
              <a:buFont typeface="Raleway Thin"/>
              <a:buNone/>
            </a:pPr>
            <a:r>
              <a:rPr lang="pt-PT" sz="1200">
                <a:solidFill>
                  <a:srgbClr val="666666"/>
                </a:solidFill>
                <a:latin typeface="Raleway Thin"/>
                <a:ea typeface="Raleway Thin"/>
                <a:cs typeface="Raleway Thin"/>
                <a:sym typeface="Raleway Thin"/>
              </a:rPr>
              <a:t>Gli esempi includono blog, podcast, e-book e video.</a:t>
            </a:r>
            <a:endParaRPr/>
          </a:p>
          <a:p>
            <a:pPr indent="0" lvl="0" marL="114300" rtl="0" algn="l">
              <a:spcBef>
                <a:spcPts val="600"/>
              </a:spcBef>
              <a:spcAft>
                <a:spcPts val="0"/>
              </a:spcAft>
              <a:buClr>
                <a:srgbClr val="0A8C6D"/>
              </a:buClr>
              <a:buSzPts val="1200"/>
              <a:buFont typeface="Raleway Thin"/>
              <a:buNone/>
            </a:pPr>
            <a:r>
              <a:t/>
            </a:r>
            <a:endParaRPr sz="1200">
              <a:solidFill>
                <a:srgbClr val="666666"/>
              </a:solidFill>
              <a:latin typeface="Raleway Thin"/>
              <a:ea typeface="Raleway Thin"/>
              <a:cs typeface="Raleway Thin"/>
              <a:sym typeface="Raleway Thin"/>
            </a:endParaRPr>
          </a:p>
          <a:p>
            <a:pPr indent="0" lvl="0" marL="114300" rtl="0" algn="l">
              <a:spcBef>
                <a:spcPts val="600"/>
              </a:spcBef>
              <a:spcAft>
                <a:spcPts val="0"/>
              </a:spcAft>
              <a:buClr>
                <a:srgbClr val="0A8C6D"/>
              </a:buClr>
              <a:buSzPts val="1200"/>
              <a:buFont typeface="Raleway Thin"/>
              <a:buNone/>
            </a:pPr>
            <a:r>
              <a:rPr b="1" lang="pt-PT" sz="1200">
                <a:solidFill>
                  <a:srgbClr val="666666"/>
                </a:solidFill>
                <a:latin typeface="Raleway Thin"/>
                <a:ea typeface="Raleway Thin"/>
                <a:cs typeface="Raleway Thin"/>
                <a:sym typeface="Raleway Thin"/>
              </a:rPr>
              <a:t>Quotidianamente pubblicato/inviato:</a:t>
            </a:r>
            <a:endParaRPr/>
          </a:p>
          <a:p>
            <a:pPr indent="-76200" lvl="0" marL="114300" rtl="0" algn="l">
              <a:spcBef>
                <a:spcPts val="60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2.5 quintilioni di post sui social media (Fonte: DOMO)</a:t>
            </a:r>
            <a:endParaRPr/>
          </a:p>
          <a:p>
            <a:pPr indent="-76200" lvl="0" marL="114300" rtl="0" algn="l">
              <a:spcBef>
                <a:spcPts val="60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2 milioni di post sul blog (fonte: WordPress)</a:t>
            </a:r>
            <a:endParaRPr/>
          </a:p>
          <a:p>
            <a:pPr indent="-76200" lvl="0" marL="114300" rtl="0" algn="l">
              <a:spcBef>
                <a:spcPts val="60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281 miliardi di Newsletter (Fonte: Radicati Group Inc.)</a:t>
            </a:r>
            <a:endParaRPr sz="1200">
              <a:solidFill>
                <a:srgbClr val="666666"/>
              </a:solidFill>
              <a:latin typeface="Raleway Thin"/>
              <a:ea typeface="Raleway Thin"/>
              <a:cs typeface="Raleway Thin"/>
              <a:sym typeface="Raleway Thin"/>
            </a:endParaRPr>
          </a:p>
          <a:p>
            <a:pPr indent="0" lvl="0" marL="114300" rtl="0" algn="l">
              <a:spcBef>
                <a:spcPts val="0"/>
              </a:spcBef>
              <a:spcAft>
                <a:spcPts val="0"/>
              </a:spcAft>
              <a:buClr>
                <a:srgbClr val="000000"/>
              </a:buClr>
              <a:buSzPts val="1200"/>
              <a:buFont typeface="Arial"/>
              <a:buNone/>
            </a:pPr>
            <a:r>
              <a:t/>
            </a:r>
            <a:endParaRPr sz="1200">
              <a:solidFill>
                <a:srgbClr val="666666"/>
              </a:solidFill>
              <a:latin typeface="Raleway Thin"/>
              <a:ea typeface="Raleway Thin"/>
              <a:cs typeface="Raleway Thin"/>
              <a:sym typeface="Raleway Thin"/>
            </a:endParaRPr>
          </a:p>
          <a:p>
            <a:pPr indent="0" lvl="0" marL="114300" rtl="0" algn="l">
              <a:spcBef>
                <a:spcPts val="0"/>
              </a:spcBef>
              <a:spcAft>
                <a:spcPts val="0"/>
              </a:spcAft>
              <a:buClr>
                <a:srgbClr val="000000"/>
              </a:buClr>
              <a:buSzPts val="1200"/>
              <a:buFont typeface="Arial"/>
              <a:buNone/>
            </a:pPr>
            <a:r>
              <a:rPr lang="pt-PT" sz="1200">
                <a:solidFill>
                  <a:srgbClr val="666666"/>
                </a:solidFill>
                <a:latin typeface="Raleway Thin"/>
                <a:ea typeface="Raleway Thin"/>
                <a:cs typeface="Raleway Thin"/>
                <a:sym typeface="Raleway Thin"/>
              </a:rPr>
              <a:t>La domanda è:</a:t>
            </a:r>
            <a:endParaRPr/>
          </a:p>
          <a:p>
            <a:pPr indent="0" lvl="0" marL="114300" rtl="0" algn="l">
              <a:spcBef>
                <a:spcPts val="0"/>
              </a:spcBef>
              <a:spcAft>
                <a:spcPts val="0"/>
              </a:spcAft>
              <a:buClr>
                <a:srgbClr val="000000"/>
              </a:buClr>
              <a:buSzPts val="1200"/>
              <a:buFont typeface="Arial"/>
              <a:buNone/>
            </a:pPr>
            <a:r>
              <a:rPr lang="pt-PT" sz="1200">
                <a:solidFill>
                  <a:srgbClr val="666666"/>
                </a:solidFill>
                <a:latin typeface="Raleway Thin"/>
                <a:ea typeface="Raleway Thin"/>
                <a:cs typeface="Raleway Thin"/>
                <a:sym typeface="Raleway Thin"/>
              </a:rPr>
              <a:t> "Io, come posso distinguermi?" Condivideremo sei suggerimenti per questo.</a:t>
            </a:r>
            <a:endParaRPr sz="1200">
              <a:solidFill>
                <a:srgbClr val="666666"/>
              </a:solidFill>
              <a:latin typeface="Raleway Thin"/>
              <a:ea typeface="Raleway Thin"/>
              <a:cs typeface="Raleway Thin"/>
              <a:sym typeface="Raleway Thin"/>
            </a:endParaRPr>
          </a:p>
          <a:p>
            <a:pPr indent="0" lvl="0" marL="114300" rtl="0" algn="l">
              <a:spcBef>
                <a:spcPts val="600"/>
              </a:spcBef>
              <a:spcAft>
                <a:spcPts val="0"/>
              </a:spcAft>
              <a:buClr>
                <a:srgbClr val="0A8C6D"/>
              </a:buClr>
              <a:buSzPts val="1200"/>
              <a:buFont typeface="Raleway Thin"/>
              <a:buNone/>
            </a:pPr>
            <a:r>
              <a:t/>
            </a:r>
            <a:endParaRPr sz="1200">
              <a:solidFill>
                <a:srgbClr val="666666"/>
              </a:solidFill>
              <a:latin typeface="Raleway Thin"/>
              <a:ea typeface="Raleway Thin"/>
              <a:cs typeface="Raleway Thin"/>
              <a:sym typeface="Raleway Thin"/>
            </a:endParaRPr>
          </a:p>
        </p:txBody>
      </p:sp>
      <p:sp>
        <p:nvSpPr>
          <p:cNvPr id="167" name="Google Shape;167;p14"/>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68" name="Google Shape;168;p14"/>
          <p:cNvSpPr/>
          <p:nvPr/>
        </p:nvSpPr>
        <p:spPr>
          <a:xfrm>
            <a:off x="6323013" y="4275138"/>
            <a:ext cx="2122487"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600"/>
              <a:buFont typeface="Arial"/>
              <a:buNone/>
            </a:pPr>
            <a:r>
              <a:rPr b="1" lang="pt-PT" sz="600">
                <a:solidFill>
                  <a:srgbClr val="0A8C6D"/>
                </a:solidFill>
                <a:latin typeface="Raleway Thin"/>
                <a:ea typeface="Raleway Thin"/>
                <a:cs typeface="Raleway Thin"/>
                <a:sym typeface="Raleway Thin"/>
              </a:rPr>
              <a:t>Source</a:t>
            </a:r>
            <a:r>
              <a:rPr lang="pt-PT" sz="600">
                <a:solidFill>
                  <a:schemeClr val="dk2"/>
                </a:solidFill>
                <a:latin typeface="Raleway Thin"/>
                <a:ea typeface="Raleway Thin"/>
                <a:cs typeface="Raleway Thin"/>
                <a:sym typeface="Raleway Thin"/>
              </a:rPr>
              <a:t>  https://unsplash.com/photos/Wk6Jx6NQOGY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5"/>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Contenuti Creativi</a:t>
            </a:r>
            <a:endParaRPr sz="3600">
              <a:solidFill>
                <a:srgbClr val="0A8C6D"/>
              </a:solidFill>
              <a:latin typeface="Raleway ExtraLight"/>
              <a:ea typeface="Raleway ExtraLight"/>
              <a:cs typeface="Raleway ExtraLight"/>
              <a:sym typeface="Raleway ExtraLight"/>
            </a:endParaRPr>
          </a:p>
        </p:txBody>
      </p:sp>
      <p:sp>
        <p:nvSpPr>
          <p:cNvPr id="174" name="Google Shape;174;p15"/>
          <p:cNvSpPr txBox="1"/>
          <p:nvPr>
            <p:ph idx="1" type="body"/>
          </p:nvPr>
        </p:nvSpPr>
        <p:spPr>
          <a:xfrm>
            <a:off x="990600" y="1749425"/>
            <a:ext cx="4921250" cy="2365375"/>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Clr>
                <a:srgbClr val="0A8C6D"/>
              </a:buClr>
              <a:buSzPts val="1400"/>
              <a:buFont typeface="Raleway Thin"/>
              <a:buNone/>
            </a:pPr>
            <a:r>
              <a:rPr b="1" lang="pt-PT">
                <a:solidFill>
                  <a:srgbClr val="666666"/>
                </a:solidFill>
                <a:latin typeface="Raleway Thin"/>
                <a:ea typeface="Raleway Thin"/>
                <a:cs typeface="Raleway Thin"/>
                <a:sym typeface="Raleway Thin"/>
              </a:rPr>
              <a:t>1. Il tuo marchio ha una voce!</a:t>
            </a:r>
            <a:endParaRPr/>
          </a:p>
          <a:p>
            <a:pPr indent="0" lvl="0" marL="114300" rtl="0" algn="l">
              <a:spcBef>
                <a:spcPts val="600"/>
              </a:spcBef>
              <a:spcAft>
                <a:spcPts val="0"/>
              </a:spcAft>
              <a:buClr>
                <a:srgbClr val="0A8C6D"/>
              </a:buClr>
              <a:buSzPts val="1400"/>
              <a:buFont typeface="Raleway Thin"/>
              <a:buNone/>
            </a:pPr>
            <a:r>
              <a:rPr lang="pt-PT">
                <a:solidFill>
                  <a:srgbClr val="666666"/>
                </a:solidFill>
                <a:latin typeface="Raleway Thin"/>
                <a:ea typeface="Raleway Thin"/>
                <a:cs typeface="Raleway Thin"/>
                <a:sym typeface="Raleway Thin"/>
              </a:rPr>
              <a:t>Assicurati di comprendere i valori, il tono e il messaggio del tuo marchio. Questo ti aiuterà a creare contenuti coerenti e on-brand.</a:t>
            </a:r>
            <a:endParaRPr/>
          </a:p>
          <a:p>
            <a:pPr indent="0" lvl="0" marL="114300" rtl="0" algn="l">
              <a:spcBef>
                <a:spcPts val="600"/>
              </a:spcBef>
              <a:spcAft>
                <a:spcPts val="0"/>
              </a:spcAft>
              <a:buClr>
                <a:srgbClr val="0A8C6D"/>
              </a:buClr>
              <a:buSzPts val="1400"/>
              <a:buFont typeface="Raleway Thin"/>
              <a:buNone/>
            </a:pPr>
            <a:r>
              <a:rPr b="1" lang="pt-PT">
                <a:solidFill>
                  <a:srgbClr val="666666"/>
                </a:solidFill>
                <a:latin typeface="Raleway Thin"/>
                <a:ea typeface="Raleway Thin"/>
                <a:cs typeface="Raleway Thin"/>
                <a:sym typeface="Raleway Thin"/>
              </a:rPr>
              <a:t>2. Si autentica</a:t>
            </a:r>
            <a:endParaRPr/>
          </a:p>
          <a:p>
            <a:pPr indent="0" lvl="0" marL="114300" rtl="0" algn="l">
              <a:spcBef>
                <a:spcPts val="600"/>
              </a:spcBef>
              <a:spcAft>
                <a:spcPts val="0"/>
              </a:spcAft>
              <a:buClr>
                <a:srgbClr val="0A8C6D"/>
              </a:buClr>
              <a:buSzPts val="1400"/>
              <a:buFont typeface="Raleway Thin"/>
              <a:buNone/>
            </a:pPr>
            <a:r>
              <a:rPr lang="pt-PT">
                <a:solidFill>
                  <a:srgbClr val="666666"/>
                </a:solidFill>
                <a:latin typeface="Raleway Thin"/>
                <a:ea typeface="Raleway Thin"/>
                <a:cs typeface="Raleway Thin"/>
                <a:sym typeface="Raleway Thin"/>
              </a:rPr>
              <a:t>L'autenticità è la chiave. Non cercare di essere qualcosa che non sei. Sii genuino e autentico nei tuoi contenuti.</a:t>
            </a:r>
            <a:endParaRPr/>
          </a:p>
          <a:p>
            <a:pPr indent="0" lvl="0" marL="114300" rtl="0" algn="l">
              <a:spcBef>
                <a:spcPts val="600"/>
              </a:spcBef>
              <a:spcAft>
                <a:spcPts val="0"/>
              </a:spcAft>
              <a:buClr>
                <a:srgbClr val="0A8C6D"/>
              </a:buClr>
              <a:buSzPts val="1400"/>
              <a:buFont typeface="Raleway Thin"/>
              <a:buNone/>
            </a:pPr>
            <a:r>
              <a:rPr b="1" lang="pt-PT">
                <a:solidFill>
                  <a:srgbClr val="666666"/>
                </a:solidFill>
                <a:latin typeface="Raleway Thin"/>
                <a:ea typeface="Raleway Thin"/>
                <a:cs typeface="Raleway Thin"/>
                <a:sym typeface="Raleway Thin"/>
              </a:rPr>
              <a:t>3. Mantienilo semplice</a:t>
            </a:r>
            <a:endParaRPr/>
          </a:p>
          <a:p>
            <a:pPr indent="0" lvl="0" marL="114300" rtl="0" algn="l">
              <a:spcBef>
                <a:spcPts val="600"/>
              </a:spcBef>
              <a:spcAft>
                <a:spcPts val="0"/>
              </a:spcAft>
              <a:buClr>
                <a:srgbClr val="0A8C6D"/>
              </a:buClr>
              <a:buSzPts val="1400"/>
              <a:buFont typeface="Raleway Thin"/>
              <a:buNone/>
            </a:pPr>
            <a:r>
              <a:rPr lang="pt-PT">
                <a:solidFill>
                  <a:srgbClr val="666666"/>
                </a:solidFill>
                <a:latin typeface="Raleway Thin"/>
                <a:ea typeface="Raleway Thin"/>
                <a:cs typeface="Raleway Thin"/>
                <a:sym typeface="Raleway Thin"/>
              </a:rPr>
              <a:t>Non complicare troppo le cose. Mantieni i tuoi contenuti facili da capire e diretti.</a:t>
            </a:r>
            <a:endParaRPr>
              <a:solidFill>
                <a:srgbClr val="666666"/>
              </a:solidFill>
              <a:latin typeface="Raleway Thin"/>
              <a:ea typeface="Raleway Thin"/>
              <a:cs typeface="Raleway Thin"/>
              <a:sym typeface="Raleway Thin"/>
            </a:endParaRPr>
          </a:p>
          <a:p>
            <a:pPr indent="0" lvl="0" marL="114300" rtl="0" algn="l">
              <a:spcBef>
                <a:spcPts val="600"/>
              </a:spcBef>
              <a:spcAft>
                <a:spcPts val="0"/>
              </a:spcAft>
              <a:buClr>
                <a:srgbClr val="0A8C6D"/>
              </a:buClr>
              <a:buSzPts val="1400"/>
              <a:buFont typeface="Raleway Thin"/>
              <a:buNone/>
            </a:pPr>
            <a:r>
              <a:t/>
            </a:r>
            <a:endParaRPr>
              <a:solidFill>
                <a:srgbClr val="666666"/>
              </a:solidFill>
              <a:latin typeface="Raleway Thin"/>
              <a:ea typeface="Raleway Thin"/>
              <a:cs typeface="Raleway Thin"/>
              <a:sym typeface="Raleway Thin"/>
            </a:endParaRPr>
          </a:p>
        </p:txBody>
      </p:sp>
      <p:sp>
        <p:nvSpPr>
          <p:cNvPr id="175" name="Google Shape;175;p15"/>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white samsung android smartphone on brown wooden table" id="176" name="Google Shape;176;p15"/>
          <p:cNvPicPr preferRelativeResize="0"/>
          <p:nvPr/>
        </p:nvPicPr>
        <p:blipFill rotWithShape="1">
          <a:blip r:embed="rId3">
            <a:alphaModFix/>
          </a:blip>
          <a:srcRect b="0" l="0" r="0" t="0"/>
          <a:stretch/>
        </p:blipFill>
        <p:spPr>
          <a:xfrm>
            <a:off x="6213475" y="1173163"/>
            <a:ext cx="2114550" cy="3171825"/>
          </a:xfrm>
          <a:prstGeom prst="rect">
            <a:avLst/>
          </a:prstGeom>
          <a:noFill/>
          <a:ln>
            <a:noFill/>
          </a:ln>
        </p:spPr>
      </p:pic>
      <p:sp>
        <p:nvSpPr>
          <p:cNvPr id="177" name="Google Shape;177;p15"/>
          <p:cNvSpPr/>
          <p:nvPr/>
        </p:nvSpPr>
        <p:spPr>
          <a:xfrm>
            <a:off x="6213475" y="4375150"/>
            <a:ext cx="2122488"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600"/>
              <a:buFont typeface="Arial"/>
              <a:buNone/>
            </a:pPr>
            <a:r>
              <a:rPr b="1" lang="pt-PT" sz="600">
                <a:solidFill>
                  <a:srgbClr val="0A8C6D"/>
                </a:solidFill>
                <a:latin typeface="Raleway Thin"/>
                <a:ea typeface="Raleway Thin"/>
                <a:cs typeface="Raleway Thin"/>
                <a:sym typeface="Raleway Thin"/>
              </a:rPr>
              <a:t>Source</a:t>
            </a:r>
            <a:r>
              <a:rPr lang="pt-PT" sz="600">
                <a:solidFill>
                  <a:schemeClr val="dk2"/>
                </a:solidFill>
                <a:latin typeface="Raleway Thin"/>
                <a:ea typeface="Raleway Thin"/>
                <a:cs typeface="Raleway Thin"/>
                <a:sym typeface="Raleway Thin"/>
              </a:rPr>
              <a:t>  https://unsplash.com/photos/kLmt1mpGJVg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6"/>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Contenuti Creativi</a:t>
            </a:r>
            <a:endParaRPr sz="3600">
              <a:solidFill>
                <a:srgbClr val="0A8C6D"/>
              </a:solidFill>
              <a:latin typeface="Raleway ExtraLight"/>
              <a:ea typeface="Raleway ExtraLight"/>
              <a:cs typeface="Raleway ExtraLight"/>
              <a:sym typeface="Raleway ExtraLight"/>
            </a:endParaRPr>
          </a:p>
        </p:txBody>
      </p:sp>
      <p:sp>
        <p:nvSpPr>
          <p:cNvPr id="183" name="Google Shape;183;p16"/>
          <p:cNvSpPr txBox="1"/>
          <p:nvPr>
            <p:ph idx="1" type="body"/>
          </p:nvPr>
        </p:nvSpPr>
        <p:spPr>
          <a:xfrm>
            <a:off x="1011238" y="1671638"/>
            <a:ext cx="4921250" cy="3503612"/>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SzPts val="1800"/>
              <a:buFont typeface="Raleway Thin"/>
              <a:buNone/>
            </a:pPr>
            <a:r>
              <a:rPr b="1" lang="pt-PT">
                <a:solidFill>
                  <a:srgbClr val="666666"/>
                </a:solidFill>
                <a:latin typeface="Raleway Thin"/>
                <a:ea typeface="Raleway Thin"/>
                <a:cs typeface="Raleway Thin"/>
                <a:sym typeface="Raleway Thin"/>
              </a:rPr>
              <a:t>4. Usa immagini</a:t>
            </a:r>
            <a:br>
              <a:rPr lang="pt-PT" sz="1800">
                <a:solidFill>
                  <a:srgbClr val="666666"/>
                </a:solidFill>
                <a:latin typeface="Raleway Thin"/>
                <a:ea typeface="Raleway Thin"/>
                <a:cs typeface="Raleway Thin"/>
                <a:sym typeface="Raleway Thin"/>
              </a:rPr>
            </a:br>
            <a:r>
              <a:rPr lang="pt-PT">
                <a:solidFill>
                  <a:srgbClr val="666666"/>
                </a:solidFill>
                <a:latin typeface="Raleway Thin"/>
                <a:ea typeface="Raleway Thin"/>
                <a:cs typeface="Raleway Thin"/>
                <a:sym typeface="Raleway Thin"/>
              </a:rPr>
              <a:t>Le immagini possono essere un modo efficace per coinvolgere il tuo pubblico. Prendi in considerazione l'utilizzo di immagini, grafica e video nei tuoi contenuti.</a:t>
            </a:r>
            <a:endParaRPr/>
          </a:p>
          <a:p>
            <a:pPr indent="0" lvl="0" marL="114300" rtl="0" algn="l">
              <a:spcBef>
                <a:spcPts val="600"/>
              </a:spcBef>
              <a:spcAft>
                <a:spcPts val="0"/>
              </a:spcAft>
              <a:buSzPts val="1800"/>
              <a:buFont typeface="Raleway Thin"/>
              <a:buNone/>
            </a:pPr>
            <a:r>
              <a:rPr b="1" lang="pt-PT">
                <a:solidFill>
                  <a:srgbClr val="666666"/>
                </a:solidFill>
                <a:latin typeface="Raleway Thin"/>
                <a:ea typeface="Raleway Thin"/>
                <a:cs typeface="Raleway Thin"/>
                <a:sym typeface="Raleway Thin"/>
              </a:rPr>
              <a:t>5. Fatti ispirare</a:t>
            </a:r>
            <a:endParaRPr/>
          </a:p>
          <a:p>
            <a:pPr indent="0" lvl="0" marL="114300" rtl="0" algn="l">
              <a:spcBef>
                <a:spcPts val="600"/>
              </a:spcBef>
              <a:spcAft>
                <a:spcPts val="0"/>
              </a:spcAft>
              <a:buSzPts val="1800"/>
              <a:buFont typeface="Raleway Thin"/>
              <a:buNone/>
            </a:pPr>
            <a:r>
              <a:rPr lang="pt-PT">
                <a:solidFill>
                  <a:srgbClr val="666666"/>
                </a:solidFill>
                <a:latin typeface="Raleway Thin"/>
                <a:ea typeface="Raleway Thin"/>
                <a:cs typeface="Raleway Thin"/>
                <a:sym typeface="Raleway Thin"/>
              </a:rPr>
              <a:t>Non aver paura di cercare ispirazione negli altri. Tieni d'occhio le tendenze del settore e guarda cosa stanno facendo i tuoi concorrenti. Assicurati solo di dare il tuo contributo alle cose e non copiare direttamente gli altri</a:t>
            </a:r>
            <a:endParaRPr/>
          </a:p>
          <a:p>
            <a:pPr indent="0" lvl="0" marL="114300" rtl="0" algn="l">
              <a:spcBef>
                <a:spcPts val="600"/>
              </a:spcBef>
              <a:spcAft>
                <a:spcPts val="0"/>
              </a:spcAft>
              <a:buSzPts val="1800"/>
              <a:buFont typeface="Raleway Thin"/>
              <a:buNone/>
            </a:pPr>
            <a:r>
              <a:rPr b="1" lang="pt-PT">
                <a:solidFill>
                  <a:srgbClr val="666666"/>
                </a:solidFill>
                <a:latin typeface="Raleway Thin"/>
                <a:ea typeface="Raleway Thin"/>
                <a:cs typeface="Raleway Thin"/>
                <a:sym typeface="Raleway Thin"/>
              </a:rPr>
              <a:t>6. Sperimenta e prova</a:t>
            </a:r>
            <a:endParaRPr/>
          </a:p>
          <a:p>
            <a:pPr indent="0" lvl="0" marL="114300" rtl="0" algn="l">
              <a:spcBef>
                <a:spcPts val="600"/>
              </a:spcBef>
              <a:spcAft>
                <a:spcPts val="0"/>
              </a:spcAft>
              <a:buClr>
                <a:srgbClr val="0A8C6D"/>
              </a:buClr>
              <a:buSzPts val="1400"/>
              <a:buFont typeface="Raleway Thin"/>
              <a:buNone/>
            </a:pPr>
            <a:r>
              <a:rPr lang="pt-PT">
                <a:solidFill>
                  <a:srgbClr val="666666"/>
                </a:solidFill>
                <a:latin typeface="Raleway Thin"/>
                <a:ea typeface="Raleway Thin"/>
                <a:cs typeface="Raleway Thin"/>
                <a:sym typeface="Raleway Thin"/>
              </a:rPr>
              <a:t>Non aver paura di provare cose nuove e testare approcci diversi.</a:t>
            </a:r>
            <a:endParaRPr>
              <a:solidFill>
                <a:srgbClr val="666666"/>
              </a:solidFill>
              <a:latin typeface="Raleway Thin"/>
              <a:ea typeface="Raleway Thin"/>
              <a:cs typeface="Raleway Thin"/>
              <a:sym typeface="Raleway Thin"/>
            </a:endParaRPr>
          </a:p>
        </p:txBody>
      </p:sp>
      <p:sp>
        <p:nvSpPr>
          <p:cNvPr id="184" name="Google Shape;184;p16"/>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four brown wooden sticks on pink surface" id="185" name="Google Shape;185;p16"/>
          <p:cNvPicPr preferRelativeResize="0"/>
          <p:nvPr/>
        </p:nvPicPr>
        <p:blipFill rotWithShape="1">
          <a:blip r:embed="rId3">
            <a:alphaModFix/>
          </a:blip>
          <a:srcRect b="0" l="0" r="0" t="0"/>
          <a:stretch/>
        </p:blipFill>
        <p:spPr>
          <a:xfrm>
            <a:off x="6403975" y="1192213"/>
            <a:ext cx="1976438" cy="2963862"/>
          </a:xfrm>
          <a:prstGeom prst="rect">
            <a:avLst/>
          </a:prstGeom>
          <a:noFill/>
          <a:ln>
            <a:noFill/>
          </a:ln>
        </p:spPr>
      </p:pic>
      <p:sp>
        <p:nvSpPr>
          <p:cNvPr id="186" name="Google Shape;186;p16"/>
          <p:cNvSpPr/>
          <p:nvPr/>
        </p:nvSpPr>
        <p:spPr>
          <a:xfrm>
            <a:off x="6330950" y="4156075"/>
            <a:ext cx="2122488" cy="1857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600"/>
              <a:buFont typeface="Arial"/>
              <a:buNone/>
            </a:pPr>
            <a:r>
              <a:rPr b="1" lang="pt-PT" sz="600">
                <a:solidFill>
                  <a:srgbClr val="0A8C6D"/>
                </a:solidFill>
                <a:latin typeface="Raleway Thin"/>
                <a:ea typeface="Raleway Thin"/>
                <a:cs typeface="Raleway Thin"/>
                <a:sym typeface="Raleway Thin"/>
              </a:rPr>
              <a:t>Source</a:t>
            </a:r>
            <a:r>
              <a:rPr lang="pt-PT" sz="600">
                <a:solidFill>
                  <a:schemeClr val="dk2"/>
                </a:solidFill>
                <a:latin typeface="Raleway Thin"/>
                <a:ea typeface="Raleway Thin"/>
                <a:cs typeface="Raleway Thin"/>
                <a:sym typeface="Raleway Thin"/>
              </a:rPr>
              <a:t>  https://unsplash.com/photos/yJwbvWmJs5M</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7"/>
          <p:cNvSpPr txBox="1"/>
          <p:nvPr>
            <p:ph type="title"/>
          </p:nvPr>
        </p:nvSpPr>
        <p:spPr>
          <a:xfrm>
            <a:off x="922338" y="892175"/>
            <a:ext cx="6865937" cy="85725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Piano di marketing dei contenuti</a:t>
            </a:r>
            <a:br>
              <a:rPr b="1" lang="pt-PT" sz="1600">
                <a:solidFill>
                  <a:srgbClr val="0A8C6D"/>
                </a:solidFill>
                <a:latin typeface="Raleway Light"/>
                <a:ea typeface="Raleway Light"/>
                <a:cs typeface="Raleway Light"/>
                <a:sym typeface="Raleway Light"/>
              </a:rPr>
            </a:br>
            <a:r>
              <a:rPr lang="pt-PT" sz="1200">
                <a:solidFill>
                  <a:srgbClr val="434343"/>
                </a:solidFill>
                <a:latin typeface="Raleway Light"/>
                <a:ea typeface="Raleway Light"/>
                <a:cs typeface="Raleway Light"/>
                <a:sym typeface="Raleway Light"/>
              </a:rPr>
              <a:t>L'obiettivo di questa attività è aiutare i partecipanti a comprendere l'importanza di creare contenuti pertinenti e coinvolgenti per un pubblico target specifico.</a:t>
            </a:r>
            <a:endParaRPr/>
          </a:p>
        </p:txBody>
      </p:sp>
      <p:sp>
        <p:nvSpPr>
          <p:cNvPr id="192" name="Google Shape;192;p17"/>
          <p:cNvSpPr txBox="1"/>
          <p:nvPr>
            <p:ph idx="1" type="body"/>
          </p:nvPr>
        </p:nvSpPr>
        <p:spPr>
          <a:xfrm>
            <a:off x="921999" y="1887378"/>
            <a:ext cx="5634443"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PASSI PER COMPLETARE L’ATTIVITÀ</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1: crea un piano di marketing dei contenuti per un'attività fittizia di loro scelta.</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2: ogni gruppo dovrebbe ricercare l'attività prescelta e il suo pubblico di destinazione per comprendere le loro esigenze e interessi. Quindi fai un brainstorming su diversi tipi di contenuti che potrebbero essere utilizzati per attrarre e coinvolgere il pubblico di destinazione.</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3: Presenta il tuo piano a tutta la classe e spiega il tuo approccio e il ragionamento alla base delle loro scelte.</a:t>
            </a:r>
            <a:endParaRPr sz="12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sz="12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lang="pt-PT" sz="1200">
                <a:solidFill>
                  <a:schemeClr val="lt1"/>
                </a:solidFill>
                <a:highlight>
                  <a:srgbClr val="0A8C6D"/>
                </a:highlight>
                <a:latin typeface="Raleway Light"/>
                <a:ea typeface="Raleway Light"/>
                <a:cs typeface="Raleway Light"/>
                <a:sym typeface="Raleway Light"/>
              </a:rPr>
              <a:t>TEMPO: </a:t>
            </a:r>
            <a:r>
              <a:rPr lang="pt-PT" sz="1200">
                <a:solidFill>
                  <a:schemeClr val="dk1"/>
                </a:solidFill>
                <a:latin typeface="Raleway Light"/>
                <a:ea typeface="Raleway Light"/>
                <a:cs typeface="Raleway Light"/>
                <a:sym typeface="Raleway Light"/>
              </a:rPr>
              <a:t> 20 minutes</a:t>
            </a:r>
            <a:endParaRPr sz="1200">
              <a:solidFill>
                <a:schemeClr val="dk1"/>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grpSp>
        <p:nvGrpSpPr>
          <p:cNvPr id="193" name="Google Shape;193;p17"/>
          <p:cNvGrpSpPr/>
          <p:nvPr/>
        </p:nvGrpSpPr>
        <p:grpSpPr>
          <a:xfrm>
            <a:off x="7964732" y="329097"/>
            <a:ext cx="977040" cy="722852"/>
            <a:chOff x="5255200" y="3006475"/>
            <a:chExt cx="511700" cy="378575"/>
          </a:xfrm>
        </p:grpSpPr>
        <p:sp>
          <p:nvSpPr>
            <p:cNvPr id="194" name="Google Shape;194;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195" name="Google Shape;195;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922338" y="892175"/>
            <a:ext cx="6865937" cy="525463"/>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Un Viaggio Dentro</a:t>
            </a:r>
            <a:endParaRPr b="1" sz="1600">
              <a:solidFill>
                <a:srgbClr val="0A8C6D"/>
              </a:solidFill>
              <a:latin typeface="Raleway Light"/>
              <a:ea typeface="Raleway Light"/>
              <a:cs typeface="Raleway Light"/>
              <a:sym typeface="Raleway Light"/>
            </a:endParaRPr>
          </a:p>
        </p:txBody>
      </p:sp>
      <p:sp>
        <p:nvSpPr>
          <p:cNvPr id="201" name="Google Shape;201;p18"/>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RIFLESSIONE</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spcBef>
                <a:spcPts val="601"/>
              </a:spcBef>
              <a:spcAft>
                <a:spcPts val="0"/>
              </a:spcAft>
              <a:buClr>
                <a:srgbClr val="0A8C6D"/>
              </a:buClr>
              <a:buSzPts val="1100"/>
              <a:buFont typeface="Raleway Thin"/>
              <a:buNone/>
            </a:pPr>
            <a:r>
              <a:rPr lang="pt-PT" sz="1100">
                <a:solidFill>
                  <a:schemeClr val="dk1"/>
                </a:solidFill>
                <a:latin typeface="Raleway Light"/>
                <a:ea typeface="Raleway Light"/>
                <a:cs typeface="Raleway Light"/>
                <a:sym typeface="Raleway Light"/>
              </a:rPr>
              <a:t>Annota i seguenti suggerimenti:</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Quali sono gli obiettivi principali del mio piano di content marketing?</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Come ho ricercato il mio pubblico di destinazione e le loro esigenze?</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Quali tipi di contenuti avevo intenzione di creare e perché?</a:t>
            </a:r>
            <a:endParaRPr sz="1300">
              <a:solidFill>
                <a:schemeClr val="dk1"/>
              </a:solidFill>
              <a:latin typeface="Raleway Thin"/>
              <a:ea typeface="Raleway Thin"/>
              <a:cs typeface="Raleway Thin"/>
              <a:sym typeface="Raleway Thin"/>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sp>
        <p:nvSpPr>
          <p:cNvPr id="202" name="Google Shape;202;p18"/>
          <p:cNvSpPr txBox="1"/>
          <p:nvPr>
            <p:ph idx="2" type="body"/>
          </p:nvPr>
        </p:nvSpPr>
        <p:spPr>
          <a:xfrm>
            <a:off x="4678688" y="1539240"/>
            <a:ext cx="3543300" cy="1935480"/>
          </a:xfrm>
          <a:prstGeom prst="rect">
            <a:avLst/>
          </a:prstGeom>
          <a:noFill/>
          <a:ln>
            <a:noFill/>
          </a:ln>
        </p:spPr>
        <p:txBody>
          <a:bodyPr anchorCtr="0" anchor="t" bIns="91425" lIns="91425" spcFirstLastPara="1" rIns="91425" wrap="square" tIns="91425">
            <a:noAutofit/>
          </a:bodyPr>
          <a:lstStyle/>
          <a:p>
            <a:pPr indent="0" lvl="0" marL="139702"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AZIONE</a:t>
            </a:r>
            <a:endParaRPr b="1" sz="1800">
              <a:solidFill>
                <a:schemeClr val="lt1"/>
              </a:solidFill>
              <a:highlight>
                <a:srgbClr val="0A8C6D"/>
              </a:highlight>
              <a:latin typeface="Raleway Light"/>
              <a:ea typeface="Raleway Light"/>
              <a:cs typeface="Raleway Light"/>
              <a:sym typeface="Raleway Light"/>
            </a:endParaRPr>
          </a:p>
          <a:p>
            <a:pPr indent="0" lvl="0" marL="139702" rtl="0" algn="l">
              <a:spcBef>
                <a:spcPts val="601"/>
              </a:spcBef>
              <a:spcAft>
                <a:spcPts val="0"/>
              </a:spcAft>
              <a:buClr>
                <a:schemeClr val="accent1"/>
              </a:buClr>
              <a:buSzPts val="1800"/>
              <a:buFont typeface="Raleway Thin"/>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Rivedi la tua riflessione e considera come potresti applicare ciò che hai imparato ai tuoi obiettivi personali o professionali</a:t>
            </a:r>
            <a:endParaRPr sz="1100">
              <a:solidFill>
                <a:schemeClr val="dk1"/>
              </a:solidFill>
              <a:latin typeface="Raleway Light"/>
              <a:ea typeface="Raleway Light"/>
              <a:cs typeface="Raleway Light"/>
              <a:sym typeface="Raleway Light"/>
            </a:endParaRPr>
          </a:p>
        </p:txBody>
      </p:sp>
      <p:grpSp>
        <p:nvGrpSpPr>
          <p:cNvPr id="203" name="Google Shape;203;p18"/>
          <p:cNvGrpSpPr/>
          <p:nvPr/>
        </p:nvGrpSpPr>
        <p:grpSpPr>
          <a:xfrm>
            <a:off x="7964732" y="329097"/>
            <a:ext cx="977040" cy="722852"/>
            <a:chOff x="5255200" y="3006475"/>
            <a:chExt cx="511700" cy="378575"/>
          </a:xfrm>
        </p:grpSpPr>
        <p:sp>
          <p:nvSpPr>
            <p:cNvPr id="204" name="Google Shape;204;p1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05" name="Google Shape;205;p1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9"/>
          <p:cNvSpPr txBox="1"/>
          <p:nvPr>
            <p:ph type="title"/>
          </p:nvPr>
        </p:nvSpPr>
        <p:spPr>
          <a:xfrm>
            <a:off x="922338" y="892175"/>
            <a:ext cx="7491412" cy="6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200">
                <a:solidFill>
                  <a:srgbClr val="0A8C6D"/>
                </a:solidFill>
                <a:latin typeface="Raleway Medium"/>
                <a:ea typeface="Raleway Medium"/>
                <a:cs typeface="Raleway Medium"/>
                <a:sym typeface="Raleway Medium"/>
              </a:rPr>
              <a:t>Per saperne di piu’ su questo modulo:</a:t>
            </a:r>
            <a:endParaRPr/>
          </a:p>
        </p:txBody>
      </p:sp>
      <p:sp>
        <p:nvSpPr>
          <p:cNvPr id="211" name="Google Shape;211;p19"/>
          <p:cNvSpPr txBox="1"/>
          <p:nvPr>
            <p:ph idx="1" type="body"/>
          </p:nvPr>
        </p:nvSpPr>
        <p:spPr>
          <a:xfrm>
            <a:off x="922338" y="1589088"/>
            <a:ext cx="7567612" cy="2365375"/>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Come spiegare il content marketing a chiunque</a:t>
            </a:r>
            <a:endParaRPr/>
          </a:p>
          <a:p>
            <a:pPr indent="0" lvl="0" marL="114300" rtl="0" algn="l">
              <a:spcBef>
                <a:spcPts val="600"/>
              </a:spcBef>
              <a:spcAft>
                <a:spcPts val="0"/>
              </a:spcAft>
              <a:buSzPts val="1800"/>
              <a:buFont typeface="Raleway Thin"/>
              <a:buNone/>
            </a:pPr>
            <a:r>
              <a:rPr lang="pt-PT" sz="1300" u="sng">
                <a:solidFill>
                  <a:srgbClr val="666666"/>
                </a:solidFill>
                <a:latin typeface="Raleway Light"/>
                <a:ea typeface="Raleway Light"/>
                <a:cs typeface="Raleway Light"/>
                <a:sym typeface="Raleway Light"/>
                <a:hlinkClick r:id="rId3">
                  <a:extLst>
                    <a:ext uri="{A12FA001-AC4F-418D-AE19-62706E023703}">
                      <ahyp:hlinkClr val="tx"/>
                    </a:ext>
                  </a:extLst>
                </a:hlinkClick>
              </a:rPr>
              <a:t>https://contentmarketinginstitute.com/articles/explain-content-marketing-anyone/</a:t>
            </a:r>
            <a:endParaRPr/>
          </a:p>
          <a:p>
            <a:pPr indent="0" lvl="0" marL="114300" rtl="0" algn="l">
              <a:spcBef>
                <a:spcPts val="600"/>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Il potere della narrazione| Andrea Gibbs | TEDxPerth</a:t>
            </a:r>
            <a:endParaRPr/>
          </a:p>
          <a:p>
            <a:pPr indent="0" lvl="0" marL="114300" rtl="0" algn="l">
              <a:spcBef>
                <a:spcPts val="600"/>
              </a:spcBef>
              <a:spcAft>
                <a:spcPts val="0"/>
              </a:spcAft>
              <a:buSzPts val="1800"/>
              <a:buFont typeface="Raleway Thin"/>
              <a:buNone/>
            </a:pPr>
            <a:r>
              <a:rPr lang="pt-PT" sz="1300" u="sng">
                <a:solidFill>
                  <a:srgbClr val="666666"/>
                </a:solidFill>
                <a:latin typeface="Raleway Light"/>
                <a:ea typeface="Raleway Light"/>
                <a:cs typeface="Raleway Light"/>
                <a:sym typeface="Raleway Light"/>
                <a:hlinkClick r:id="rId4">
                  <a:extLst>
                    <a:ext uri="{A12FA001-AC4F-418D-AE19-62706E023703}">
                      <ahyp:hlinkClr val="tx"/>
                    </a:ext>
                  </a:extLst>
                </a:hlinkClick>
              </a:rPr>
              <a:t>https://www.youtube.com/watch?v=sh1-9xMZIfQ</a:t>
            </a:r>
            <a:endParaRPr sz="13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3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p:txBody>
      </p:sp>
      <p:grpSp>
        <p:nvGrpSpPr>
          <p:cNvPr id="212" name="Google Shape;212;p19"/>
          <p:cNvGrpSpPr/>
          <p:nvPr/>
        </p:nvGrpSpPr>
        <p:grpSpPr>
          <a:xfrm>
            <a:off x="8089119" y="319162"/>
            <a:ext cx="728350" cy="743348"/>
            <a:chOff x="3955900" y="2984500"/>
            <a:chExt cx="414000" cy="422525"/>
          </a:xfrm>
        </p:grpSpPr>
        <p:sp>
          <p:nvSpPr>
            <p:cNvPr id="213" name="Google Shape;213;p1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14" name="Google Shape;214;p1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15" name="Google Shape;215;p1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2"/>
          <p:cNvSpPr txBox="1"/>
          <p:nvPr>
            <p:ph idx="1" type="body"/>
          </p:nvPr>
        </p:nvSpPr>
        <p:spPr>
          <a:xfrm>
            <a:off x="3848100" y="4030663"/>
            <a:ext cx="4643438" cy="59531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Raleway Thin"/>
              <a:buNone/>
            </a:pPr>
            <a:r>
              <a:rPr lang="pt-PT" sz="700">
                <a:solidFill>
                  <a:srgbClr val="666666"/>
                </a:solidFill>
                <a:latin typeface="Raleway Thin"/>
                <a:ea typeface="Raleway Thin"/>
                <a:cs typeface="Raleway Thin"/>
                <a:sym typeface="Raleway Thin"/>
              </a:rPr>
              <a:t>Il supporto della Commissione Europea alla produzione di questa pubblicazione non costituisce un'approvazione dei contenuti, che riflettono solo il punto di vista degli autori, e la Commissione non può essere ritenuta responsabile per qualsiasi uso che possa essere fatto delle informazioni in essa contenute.. </a:t>
            </a:r>
            <a:endParaRPr/>
          </a:p>
          <a:p>
            <a:pPr indent="0" lvl="0" marL="0" rtl="0" algn="l">
              <a:spcBef>
                <a:spcPts val="0"/>
              </a:spcBef>
              <a:spcAft>
                <a:spcPts val="0"/>
              </a:spcAft>
              <a:buSzPts val="1800"/>
              <a:buFont typeface="Raleway Thin"/>
              <a:buNone/>
            </a:pPr>
            <a:r>
              <a:rPr lang="pt-PT" sz="700">
                <a:solidFill>
                  <a:srgbClr val="981C22"/>
                </a:solidFill>
                <a:latin typeface="Raleway Thin"/>
                <a:ea typeface="Raleway Thin"/>
                <a:cs typeface="Raleway Thin"/>
                <a:sym typeface="Raleway Thin"/>
              </a:rPr>
              <a:t>Project number 2021-1-RO01-KA220-ADU-000026741</a:t>
            </a:r>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p:txBody>
      </p:sp>
      <p:pic>
        <p:nvPicPr>
          <p:cNvPr descr="Text&#10;&#10;Description automatically generated with medium confidence" id="72" name="Google Shape;72;p2"/>
          <p:cNvPicPr preferRelativeResize="0"/>
          <p:nvPr/>
        </p:nvPicPr>
        <p:blipFill rotWithShape="1">
          <a:blip r:embed="rId3">
            <a:alphaModFix/>
          </a:blip>
          <a:srcRect b="0" l="0" r="0" t="0"/>
          <a:stretch/>
        </p:blipFill>
        <p:spPr>
          <a:xfrm>
            <a:off x="922338" y="4030663"/>
            <a:ext cx="2838450" cy="595312"/>
          </a:xfrm>
          <a:prstGeom prst="rect">
            <a:avLst/>
          </a:prstGeom>
          <a:noFill/>
          <a:ln>
            <a:noFill/>
          </a:ln>
        </p:spPr>
      </p:pic>
      <p:pic>
        <p:nvPicPr>
          <p:cNvPr id="73" name="Google Shape;73;p2"/>
          <p:cNvPicPr preferRelativeResize="0"/>
          <p:nvPr/>
        </p:nvPicPr>
        <p:blipFill rotWithShape="1">
          <a:blip r:embed="rId4">
            <a:alphaModFix/>
          </a:blip>
          <a:srcRect b="0" l="0" r="0" t="0"/>
          <a:stretch/>
        </p:blipFill>
        <p:spPr>
          <a:xfrm>
            <a:off x="7759700" y="377825"/>
            <a:ext cx="952500" cy="989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19" name="Shape 219"/>
        <p:cNvGrpSpPr/>
        <p:nvPr/>
      </p:nvGrpSpPr>
      <p:grpSpPr>
        <a:xfrm>
          <a:off x="0" y="0"/>
          <a:ext cx="0" cy="0"/>
          <a:chOff x="0" y="0"/>
          <a:chExt cx="0" cy="0"/>
        </a:xfrm>
      </p:grpSpPr>
      <p:sp>
        <p:nvSpPr>
          <p:cNvPr id="220" name="Google Shape;220;p20"/>
          <p:cNvSpPr txBox="1"/>
          <p:nvPr>
            <p:ph type="ctrTitle"/>
          </p:nvPr>
        </p:nvSpPr>
        <p:spPr>
          <a:xfrm>
            <a:off x="685800" y="3287713"/>
            <a:ext cx="777240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6000"/>
              <a:buFont typeface="Raleway Thin"/>
              <a:buNone/>
            </a:pPr>
            <a:r>
              <a:rPr b="1" lang="pt-PT">
                <a:solidFill>
                  <a:schemeClr val="lt1"/>
                </a:solidFill>
                <a:latin typeface="Raleway Thin"/>
                <a:ea typeface="Raleway Thin"/>
                <a:cs typeface="Raleway Thin"/>
                <a:sym typeface="Raleway Thin"/>
              </a:rPr>
              <a:t>Creare una Presenza Digitale</a:t>
            </a:r>
            <a:endParaRPr b="1">
              <a:solidFill>
                <a:schemeClr val="lt1"/>
              </a:solidFill>
              <a:latin typeface="Raleway Thin"/>
              <a:ea typeface="Raleway Thin"/>
              <a:cs typeface="Raleway Thin"/>
              <a:sym typeface="Raleway Thin"/>
            </a:endParaRPr>
          </a:p>
        </p:txBody>
      </p:sp>
      <p:pic>
        <p:nvPicPr>
          <p:cNvPr id="221" name="Google Shape;221;p20"/>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descr="https://i.gyazo.com/020672207b26a9f0ac952b8e693aec6d.png" id="226" name="Google Shape;226;p21"/>
          <p:cNvPicPr preferRelativeResize="0"/>
          <p:nvPr/>
        </p:nvPicPr>
        <p:blipFill rotWithShape="1">
          <a:blip r:embed="rId3">
            <a:alphaModFix/>
          </a:blip>
          <a:srcRect b="0" l="0" r="50417" t="0"/>
          <a:stretch/>
        </p:blipFill>
        <p:spPr>
          <a:xfrm>
            <a:off x="5943600" y="1911350"/>
            <a:ext cx="2649538" cy="3065463"/>
          </a:xfrm>
          <a:prstGeom prst="rect">
            <a:avLst/>
          </a:prstGeom>
          <a:noFill/>
          <a:ln>
            <a:noFill/>
          </a:ln>
        </p:spPr>
      </p:pic>
      <p:sp>
        <p:nvSpPr>
          <p:cNvPr id="227" name="Google Shape;227;p21"/>
          <p:cNvSpPr txBox="1"/>
          <p:nvPr>
            <p:ph type="title"/>
          </p:nvPr>
        </p:nvSpPr>
        <p:spPr>
          <a:xfrm>
            <a:off x="515938" y="404813"/>
            <a:ext cx="6865937"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Creare una presenza Online </a:t>
            </a:r>
            <a:endParaRPr sz="3600">
              <a:solidFill>
                <a:srgbClr val="0A8C6D"/>
              </a:solidFill>
              <a:latin typeface="Raleway ExtraLight"/>
              <a:ea typeface="Raleway ExtraLight"/>
              <a:cs typeface="Raleway ExtraLight"/>
              <a:sym typeface="Raleway ExtraLight"/>
            </a:endParaRPr>
          </a:p>
        </p:txBody>
      </p:sp>
      <p:sp>
        <p:nvSpPr>
          <p:cNvPr id="228" name="Google Shape;228;p21"/>
          <p:cNvSpPr txBox="1"/>
          <p:nvPr>
            <p:ph idx="1" type="body"/>
          </p:nvPr>
        </p:nvSpPr>
        <p:spPr>
          <a:xfrm>
            <a:off x="515938" y="2339975"/>
            <a:ext cx="5773737" cy="2366963"/>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Clr>
                <a:srgbClr val="0A8C6D"/>
              </a:buClr>
              <a:buSzPts val="1200"/>
              <a:buFont typeface="Raleway Thin"/>
              <a:buNone/>
            </a:pPr>
            <a:r>
              <a:rPr b="1" lang="pt-PT" sz="1200">
                <a:solidFill>
                  <a:srgbClr val="666666"/>
                </a:solidFill>
                <a:latin typeface="Raleway Thin"/>
                <a:ea typeface="Raleway Thin"/>
                <a:cs typeface="Raleway Thin"/>
                <a:sym typeface="Raleway Thin"/>
              </a:rPr>
              <a:t>Website/ Google MyBusiness</a:t>
            </a:r>
            <a:endParaRPr/>
          </a:p>
          <a:p>
            <a:pPr indent="0" lvl="0" marL="114300" rtl="0" algn="l">
              <a:spcBef>
                <a:spcPts val="600"/>
              </a:spcBef>
              <a:spcAft>
                <a:spcPts val="0"/>
              </a:spcAft>
              <a:buClr>
                <a:srgbClr val="0A8C6D"/>
              </a:buClr>
              <a:buSzPts val="1200"/>
              <a:buFont typeface="Raleway Thin"/>
              <a:buNone/>
            </a:pPr>
            <a:r>
              <a:rPr lang="pt-PT" sz="1200">
                <a:solidFill>
                  <a:srgbClr val="666666"/>
                </a:solidFill>
                <a:latin typeface="Raleway Thin"/>
                <a:ea typeface="Raleway Thin"/>
                <a:cs typeface="Raleway Thin"/>
                <a:sym typeface="Raleway Thin"/>
              </a:rPr>
              <a:t>Un sito Web è un elemento essenziale della presenza digitale di un'azienda. Serve come piattaforma per le aziende per mostrare i propri prodotti, servizi e informazioni ai propri clienti. Inoltre, Google My Business è uno strumento gratuito che consente alle aziende di gestire la propria presenza online su Google, inclusi Ricerca e Maps. Fornisce un modo per condividere informazioni sull'attività, rispondere alle recensioni dei clienti e visualizzare approfondimenti su come i clienti interagiscono con la loro attività su Google.</a:t>
            </a:r>
            <a:endParaRPr sz="1200">
              <a:solidFill>
                <a:srgbClr val="666666"/>
              </a:solidFill>
              <a:latin typeface="Raleway Thin"/>
              <a:ea typeface="Raleway Thin"/>
              <a:cs typeface="Raleway Thin"/>
              <a:sym typeface="Raleway Thin"/>
            </a:endParaRPr>
          </a:p>
        </p:txBody>
      </p:sp>
      <p:sp>
        <p:nvSpPr>
          <p:cNvPr id="229" name="Google Shape;229;p21"/>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0" name="Google Shape;230;p21"/>
          <p:cNvSpPr/>
          <p:nvPr/>
        </p:nvSpPr>
        <p:spPr>
          <a:xfrm>
            <a:off x="419100" y="1054100"/>
            <a:ext cx="7915275" cy="1004888"/>
          </a:xfrm>
          <a:prstGeom prst="rect">
            <a:avLst/>
          </a:prstGeom>
          <a:noFill/>
          <a:ln>
            <a:noFill/>
          </a:ln>
        </p:spPr>
        <p:txBody>
          <a:bodyPr anchorCtr="0" anchor="t" bIns="45700" lIns="91425" spcFirstLastPara="1" rIns="91425" wrap="square" tIns="45700">
            <a:spAutoFit/>
          </a:bodyPr>
          <a:lstStyle/>
          <a:p>
            <a:pPr indent="0" lvl="0" marL="114300" marR="0" rtl="0" algn="l">
              <a:spcBef>
                <a:spcPts val="0"/>
              </a:spcBef>
              <a:spcAft>
                <a:spcPts val="0"/>
              </a:spcAft>
              <a:buClr>
                <a:srgbClr val="0A8C6D"/>
              </a:buClr>
              <a:buSzPts val="1200"/>
              <a:buFont typeface="Arial"/>
              <a:buNone/>
            </a:pPr>
            <a:r>
              <a:rPr lang="pt-PT" sz="1200">
                <a:solidFill>
                  <a:srgbClr val="666666"/>
                </a:solidFill>
                <a:latin typeface="Raleway Thin"/>
                <a:ea typeface="Raleway Thin"/>
                <a:cs typeface="Raleway Thin"/>
                <a:sym typeface="Raleway Thin"/>
              </a:rPr>
              <a:t>Creare una presenza online è particolarmente importante per le donne che desiderano migliorare la propria carriera nel mondo digitale di oggi. Avere una presenza online forte e credibile consente alle donne di mostrare le proprie capacità, competenze e risultati a un pubblico più ampio, il che può aiutarle ad attrarre nuove opportunità e avanzare nella loro carriera. Creando una presenza online, le donne possono assumere il controllo della loro narrativa professionale e perseguire in modo proattivo i propri obiettivi di carriera.</a:t>
            </a:r>
            <a:endParaRPr sz="1200">
              <a:solidFill>
                <a:srgbClr val="666666"/>
              </a:solidFill>
              <a:latin typeface="Raleway Thin"/>
              <a:ea typeface="Raleway Thin"/>
              <a:cs typeface="Raleway Thin"/>
              <a:sym typeface="Raleway Thi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2"/>
          <p:cNvSpPr txBox="1"/>
          <p:nvPr>
            <p:ph type="title"/>
          </p:nvPr>
        </p:nvSpPr>
        <p:spPr>
          <a:xfrm>
            <a:off x="617538" y="327025"/>
            <a:ext cx="6865937" cy="85883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Tattiche per Raggiungere</a:t>
            </a:r>
            <a:endParaRPr sz="3600">
              <a:solidFill>
                <a:srgbClr val="0A8C6D"/>
              </a:solidFill>
              <a:latin typeface="Raleway ExtraLight"/>
              <a:ea typeface="Raleway ExtraLight"/>
              <a:cs typeface="Raleway ExtraLight"/>
              <a:sym typeface="Raleway ExtraLight"/>
            </a:endParaRPr>
          </a:p>
        </p:txBody>
      </p:sp>
      <p:sp>
        <p:nvSpPr>
          <p:cNvPr id="236" name="Google Shape;236;p22"/>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7" name="Google Shape;237;p22"/>
          <p:cNvSpPr/>
          <p:nvPr/>
        </p:nvSpPr>
        <p:spPr>
          <a:xfrm>
            <a:off x="374650" y="1054100"/>
            <a:ext cx="8356600" cy="1035050"/>
          </a:xfrm>
          <a:prstGeom prst="rect">
            <a:avLst/>
          </a:prstGeom>
          <a:noFill/>
          <a:ln>
            <a:noFill/>
          </a:ln>
        </p:spPr>
        <p:txBody>
          <a:bodyPr anchorCtr="0" anchor="t" bIns="45700" lIns="91425" spcFirstLastPara="1" rIns="91425" wrap="square" tIns="45700">
            <a:spAutoFit/>
          </a:bodyPr>
          <a:lstStyle/>
          <a:p>
            <a:pPr indent="0" lvl="0" marL="114300" marR="0" rtl="0" algn="l">
              <a:spcBef>
                <a:spcPts val="0"/>
              </a:spcBef>
              <a:spcAft>
                <a:spcPts val="0"/>
              </a:spcAft>
              <a:buClr>
                <a:srgbClr val="0A8C6D"/>
              </a:buClr>
              <a:buSzPts val="1200"/>
              <a:buFont typeface="Arial"/>
              <a:buNone/>
            </a:pPr>
            <a:r>
              <a:rPr b="1" lang="pt-PT" sz="1200">
                <a:solidFill>
                  <a:srgbClr val="666666"/>
                </a:solidFill>
                <a:latin typeface="Raleway Thin"/>
                <a:ea typeface="Raleway Thin"/>
                <a:cs typeface="Raleway Thin"/>
                <a:sym typeface="Raleway Thin"/>
              </a:rPr>
              <a:t>Social</a:t>
            </a:r>
            <a:r>
              <a:rPr b="1" lang="pt-PT" sz="1400">
                <a:solidFill>
                  <a:srgbClr val="000000"/>
                </a:solidFill>
                <a:latin typeface="Raleway Thin"/>
                <a:ea typeface="Raleway Thin"/>
                <a:cs typeface="Raleway Thin"/>
                <a:sym typeface="Raleway Thin"/>
              </a:rPr>
              <a:t> </a:t>
            </a:r>
            <a:r>
              <a:rPr b="1" lang="pt-PT" sz="1200">
                <a:solidFill>
                  <a:srgbClr val="666666"/>
                </a:solidFill>
                <a:latin typeface="Raleway Thin"/>
                <a:ea typeface="Raleway Thin"/>
                <a:cs typeface="Raleway Thin"/>
                <a:sym typeface="Raleway Thin"/>
              </a:rPr>
              <a:t>Media/ Blogs</a:t>
            </a:r>
            <a:endParaRPr b="1" sz="1200">
              <a:solidFill>
                <a:srgbClr val="666666"/>
              </a:solidFill>
              <a:latin typeface="Raleway Thin"/>
              <a:ea typeface="Raleway Thin"/>
              <a:cs typeface="Raleway Thin"/>
              <a:sym typeface="Raleway Thin"/>
            </a:endParaRPr>
          </a:p>
          <a:p>
            <a:pPr indent="0" lvl="0" marL="114300" marR="0" rtl="0" algn="l">
              <a:spcBef>
                <a:spcPts val="0"/>
              </a:spcBef>
              <a:spcAft>
                <a:spcPts val="0"/>
              </a:spcAft>
              <a:buClr>
                <a:srgbClr val="000000"/>
              </a:buClr>
              <a:buSzPts val="1200"/>
              <a:buFont typeface="Arial"/>
              <a:buNone/>
            </a:pPr>
            <a:r>
              <a:rPr lang="pt-PT" sz="1200">
                <a:solidFill>
                  <a:srgbClr val="666666"/>
                </a:solidFill>
                <a:latin typeface="Raleway Thin"/>
                <a:ea typeface="Raleway Thin"/>
                <a:cs typeface="Raleway Thin"/>
                <a:sym typeface="Raleway Thin"/>
              </a:rPr>
              <a:t>Un blog è un sito web o una sezione di un sito web che contiene articoli o post su un particolare argomento. Serve come piattaforma per le aziende per condividere informazioni e approfondimenti preziosi con il loro pubblico di destinazione. Le piattaforme di social media come Facebook, Twitter e Instagram sono canali che consentono alle aziende di connettersi con il proprio pubblico, promuovere il proprio marchio e favorire il coinvolgimento.</a:t>
            </a:r>
            <a:endParaRPr sz="1200">
              <a:solidFill>
                <a:srgbClr val="666666"/>
              </a:solidFill>
              <a:latin typeface="Raleway Thin"/>
              <a:ea typeface="Raleway Thin"/>
              <a:cs typeface="Raleway Thin"/>
              <a:sym typeface="Raleway Thin"/>
            </a:endParaRPr>
          </a:p>
        </p:txBody>
      </p:sp>
      <p:sp>
        <p:nvSpPr>
          <p:cNvPr id="238" name="Google Shape;238;p22"/>
          <p:cNvSpPr/>
          <p:nvPr/>
        </p:nvSpPr>
        <p:spPr>
          <a:xfrm>
            <a:off x="515938" y="2100263"/>
            <a:ext cx="8220075" cy="21002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b="1" lang="pt-PT" sz="1200">
                <a:solidFill>
                  <a:srgbClr val="666666"/>
                </a:solidFill>
                <a:latin typeface="Raleway Thin"/>
                <a:ea typeface="Raleway Thin"/>
                <a:cs typeface="Raleway Thin"/>
                <a:sym typeface="Raleway Thin"/>
              </a:rPr>
              <a:t>Search Engine Marketing</a:t>
            </a:r>
            <a:endParaRPr/>
          </a:p>
          <a:p>
            <a:pPr indent="0" lvl="0" marL="0" marR="0" rtl="0" algn="l">
              <a:spcBef>
                <a:spcPts val="0"/>
              </a:spcBef>
              <a:spcAft>
                <a:spcPts val="0"/>
              </a:spcAft>
              <a:buClr>
                <a:srgbClr val="000000"/>
              </a:buClr>
              <a:buSzPts val="1200"/>
              <a:buFont typeface="Arial"/>
              <a:buNone/>
            </a:pPr>
            <a:r>
              <a:rPr lang="pt-PT" sz="1200">
                <a:solidFill>
                  <a:srgbClr val="666666"/>
                </a:solidFill>
                <a:latin typeface="Raleway Thin"/>
                <a:ea typeface="Raleway Thin"/>
                <a:cs typeface="Raleway Thin"/>
                <a:sym typeface="Raleway Thin"/>
              </a:rPr>
              <a:t>Il Search Engine Marketing (SEM) è una forma di marketing digitale che prevede la promozione di siti web aumentandone la visibilità nelle pagine dei risultati dei motori di ricerca (SERP) attraverso la pubblicità a pagamento. SEM utilizza tecniche come la pubblicità pay-per-click (PPC) e l'ottimizzazione dei motori di ricerca (SEO) per aumentare la visibilità del sito Web e indirizzare il traffico.</a:t>
            </a:r>
            <a:endParaRPr sz="1200">
              <a:solidFill>
                <a:srgbClr val="666666"/>
              </a:solidFill>
              <a:latin typeface="Raleway Thin"/>
              <a:ea typeface="Raleway Thin"/>
              <a:cs typeface="Raleway Thin"/>
              <a:sym typeface="Raleway Thin"/>
            </a:endParaRPr>
          </a:p>
          <a:p>
            <a:pPr indent="0" lvl="0" marL="0" marR="0" rtl="0" algn="l">
              <a:spcBef>
                <a:spcPts val="0"/>
              </a:spcBef>
              <a:spcAft>
                <a:spcPts val="0"/>
              </a:spcAft>
              <a:buClr>
                <a:srgbClr val="000000"/>
              </a:buClr>
              <a:buSzPts val="1200"/>
              <a:buFont typeface="Arial"/>
              <a:buNone/>
            </a:pPr>
            <a:r>
              <a:t/>
            </a:r>
            <a:endParaRPr sz="1200">
              <a:solidFill>
                <a:srgbClr val="666666"/>
              </a:solidFill>
              <a:latin typeface="Raleway Thin"/>
              <a:ea typeface="Raleway Thin"/>
              <a:cs typeface="Raleway Thin"/>
              <a:sym typeface="Raleway Thin"/>
            </a:endParaRPr>
          </a:p>
          <a:p>
            <a:pPr indent="0" lvl="0" marL="0" marR="0" rtl="0" algn="l">
              <a:spcBef>
                <a:spcPts val="0"/>
              </a:spcBef>
              <a:spcAft>
                <a:spcPts val="0"/>
              </a:spcAft>
              <a:buClr>
                <a:srgbClr val="000000"/>
              </a:buClr>
              <a:buSzPts val="1200"/>
              <a:buFont typeface="Arial"/>
              <a:buNone/>
            </a:pPr>
            <a:r>
              <a:rPr b="1" lang="pt-PT" sz="1200">
                <a:solidFill>
                  <a:srgbClr val="666666"/>
                </a:solidFill>
                <a:latin typeface="Raleway Thin"/>
                <a:ea typeface="Raleway Thin"/>
                <a:cs typeface="Raleway Thin"/>
                <a:sym typeface="Raleway Thin"/>
              </a:rPr>
              <a:t>Analytics</a:t>
            </a:r>
            <a:endParaRPr/>
          </a:p>
          <a:p>
            <a:pPr indent="0" lvl="0" marL="0" marR="0" rtl="0" algn="l">
              <a:spcBef>
                <a:spcPts val="0"/>
              </a:spcBef>
              <a:spcAft>
                <a:spcPts val="0"/>
              </a:spcAft>
              <a:buClr>
                <a:srgbClr val="000000"/>
              </a:buClr>
              <a:buSzPts val="1200"/>
              <a:buFont typeface="Arial"/>
              <a:buNone/>
            </a:pPr>
            <a:r>
              <a:rPr lang="pt-PT" sz="1200">
                <a:solidFill>
                  <a:srgbClr val="666666"/>
                </a:solidFill>
                <a:latin typeface="Raleway Thin"/>
                <a:ea typeface="Raleway Thin"/>
                <a:cs typeface="Raleway Thin"/>
                <a:sym typeface="Raleway Thin"/>
              </a:rPr>
              <a:t>L'analisi si riferisce alla raccolta, all'analisi e all'interpretazione dei dati per comprendere le prestazioni di un sito Web o di una campagna di marketing digitale. Consente alle aziende di tenere traccia delle metriche chiave come il traffico del sito Web, i tassi di conversione e il coinvolgimento dei clienti e di utilizzare queste informazioni per prendere decisioni basate sui dati su come migliorare i propri sforzi di marketing digitale.</a:t>
            </a:r>
            <a:endParaRPr sz="1200">
              <a:solidFill>
                <a:srgbClr val="666666"/>
              </a:solidFill>
              <a:latin typeface="Raleway Thin"/>
              <a:ea typeface="Raleway Thin"/>
              <a:cs typeface="Raleway Thin"/>
              <a:sym typeface="Raleway Thi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txBox="1"/>
          <p:nvPr>
            <p:ph type="title"/>
          </p:nvPr>
        </p:nvSpPr>
        <p:spPr>
          <a:xfrm>
            <a:off x="628650" y="350838"/>
            <a:ext cx="6865938"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Strumenti di Progettazione</a:t>
            </a:r>
            <a:endParaRPr sz="3600">
              <a:solidFill>
                <a:srgbClr val="0A8C6D"/>
              </a:solidFill>
              <a:latin typeface="Raleway ExtraLight"/>
              <a:ea typeface="Raleway ExtraLight"/>
              <a:cs typeface="Raleway ExtraLight"/>
              <a:sym typeface="Raleway ExtraLight"/>
            </a:endParaRPr>
          </a:p>
        </p:txBody>
      </p:sp>
      <p:sp>
        <p:nvSpPr>
          <p:cNvPr id="244" name="Google Shape;244;p23"/>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5" name="Google Shape;245;p23"/>
          <p:cNvSpPr/>
          <p:nvPr/>
        </p:nvSpPr>
        <p:spPr>
          <a:xfrm>
            <a:off x="628650" y="1189038"/>
            <a:ext cx="7678738" cy="356076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1200"/>
              <a:buFont typeface="Arial"/>
              <a:buNone/>
            </a:pPr>
            <a:r>
              <a:rPr lang="pt-PT" sz="1200">
                <a:solidFill>
                  <a:srgbClr val="666666"/>
                </a:solidFill>
                <a:latin typeface="Raleway Thin"/>
                <a:ea typeface="Raleway Thin"/>
                <a:cs typeface="Raleway Thin"/>
                <a:sym typeface="Raleway Thin"/>
              </a:rPr>
              <a:t>La creazione di post sui social media visivamente accattivanti può essere una sfida, soprattutto se non hai un background nella progettazione grafica. Tuttavia, sono disponibili diversi strumenti che rendono facile per chiunque creare grafica dall'aspetto professionale per i social media. Uno di questi strumenti è Canva, uno strumento di progettazione grafica intuitivo che offre un'ampia varietà di modelli ed elementi di design tra cui scegliere. Un altro strumento che può essere utile è Unsplash e Freepik, che offrono un'ampia selezione di immagini stock gratuite di alta qualità che possono essere utilizzate per migliorare i tuoi post sui social media.</a:t>
            </a:r>
            <a:endParaRPr sz="1200">
              <a:solidFill>
                <a:srgbClr val="666666"/>
              </a:solidFill>
              <a:latin typeface="Raleway Thin"/>
              <a:ea typeface="Raleway Thin"/>
              <a:cs typeface="Raleway Thin"/>
              <a:sym typeface="Raleway Thin"/>
            </a:endParaRPr>
          </a:p>
          <a:p>
            <a:pPr indent="0" lvl="0" marL="0" marR="0" rtl="0" algn="l">
              <a:spcBef>
                <a:spcPts val="0"/>
              </a:spcBef>
              <a:spcAft>
                <a:spcPts val="0"/>
              </a:spcAft>
              <a:buClr>
                <a:srgbClr val="000000"/>
              </a:buClr>
              <a:buSzPts val="1200"/>
              <a:buFont typeface="Arial"/>
              <a:buNone/>
            </a:pPr>
            <a:r>
              <a:rPr b="1" lang="pt-PT" sz="1200">
                <a:solidFill>
                  <a:srgbClr val="0A8C6D"/>
                </a:solidFill>
                <a:latin typeface="Raleway Thin"/>
                <a:ea typeface="Raleway Thin"/>
                <a:cs typeface="Raleway Thin"/>
                <a:sym typeface="Raleway Thin"/>
              </a:rPr>
              <a:t>Canva</a:t>
            </a:r>
            <a:r>
              <a:rPr lang="pt-PT" sz="1200">
                <a:solidFill>
                  <a:srgbClr val="666666"/>
                </a:solidFill>
                <a:latin typeface="Raleway Thin"/>
                <a:ea typeface="Raleway Thin"/>
                <a:cs typeface="Raleway Thin"/>
                <a:sym typeface="Raleway Thin"/>
              </a:rPr>
              <a:t> è un ottimo strumento per creare grafica per i social media perché offre un'ampia varietà di modelli ottimizzati per diverse piattaforme di social media, come Facebook, Instagram e Twitter. Questi modelli semplificano la creazione di post visivamente accattivanti della dimensione e del formato giusti per ogni piattaforma. Inoltre, Canva offre un'ampia selezione di elementi di design, come icone, immagini e caratteri tipografici, che possono essere utilizzati per migliorare la tua grafica.</a:t>
            </a:r>
            <a:endParaRPr sz="1200">
              <a:solidFill>
                <a:srgbClr val="666666"/>
              </a:solidFill>
              <a:latin typeface="Raleway Thin"/>
              <a:ea typeface="Raleway Thin"/>
              <a:cs typeface="Raleway Thin"/>
              <a:sym typeface="Raleway Thin"/>
            </a:endParaRPr>
          </a:p>
          <a:p>
            <a:pPr indent="0" lvl="0" marL="0" marR="0" rtl="0" algn="l">
              <a:spcBef>
                <a:spcPts val="0"/>
              </a:spcBef>
              <a:spcAft>
                <a:spcPts val="0"/>
              </a:spcAft>
              <a:buClr>
                <a:srgbClr val="000000"/>
              </a:buClr>
              <a:buSzPts val="1200"/>
              <a:buFont typeface="Arial"/>
              <a:buNone/>
            </a:pPr>
            <a:r>
              <a:t/>
            </a:r>
            <a:endParaRPr sz="1200">
              <a:solidFill>
                <a:srgbClr val="666666"/>
              </a:solidFill>
              <a:latin typeface="Raleway Thin"/>
              <a:ea typeface="Raleway Thin"/>
              <a:cs typeface="Raleway Thin"/>
              <a:sym typeface="Raleway Thin"/>
            </a:endParaRPr>
          </a:p>
          <a:p>
            <a:pPr indent="0" lvl="0" marL="0" marR="0" rtl="0" algn="l">
              <a:spcBef>
                <a:spcPts val="0"/>
              </a:spcBef>
              <a:spcAft>
                <a:spcPts val="0"/>
              </a:spcAft>
              <a:buClr>
                <a:srgbClr val="000000"/>
              </a:buClr>
              <a:buSzPts val="1200"/>
              <a:buFont typeface="Arial"/>
              <a:buNone/>
            </a:pPr>
            <a:r>
              <a:rPr lang="pt-PT" sz="1200">
                <a:solidFill>
                  <a:srgbClr val="666666"/>
                </a:solidFill>
                <a:latin typeface="Raleway Thin"/>
                <a:ea typeface="Raleway Thin"/>
                <a:cs typeface="Raleway Thin"/>
                <a:sym typeface="Raleway Thin"/>
              </a:rPr>
              <a:t>Quando si tratta di immagini, </a:t>
            </a:r>
            <a:r>
              <a:rPr b="1" lang="pt-PT" sz="1200">
                <a:solidFill>
                  <a:srgbClr val="0A8C6D"/>
                </a:solidFill>
                <a:latin typeface="Raleway Thin"/>
                <a:ea typeface="Raleway Thin"/>
                <a:cs typeface="Raleway Thin"/>
                <a:sym typeface="Raleway Thin"/>
              </a:rPr>
              <a:t>Unsplash</a:t>
            </a:r>
            <a:r>
              <a:rPr lang="pt-PT" sz="1200">
                <a:solidFill>
                  <a:srgbClr val="666666"/>
                </a:solidFill>
                <a:latin typeface="Raleway Thin"/>
                <a:ea typeface="Raleway Thin"/>
                <a:cs typeface="Raleway Thin"/>
                <a:sym typeface="Raleway Thin"/>
              </a:rPr>
              <a:t> e </a:t>
            </a:r>
            <a:r>
              <a:rPr b="1" lang="pt-PT" sz="1200">
                <a:solidFill>
                  <a:srgbClr val="0A8C6D"/>
                </a:solidFill>
                <a:latin typeface="Raleway Thin"/>
                <a:ea typeface="Raleway Thin"/>
                <a:cs typeface="Raleway Thin"/>
                <a:sym typeface="Raleway Thin"/>
              </a:rPr>
              <a:t>Freepik </a:t>
            </a:r>
            <a:r>
              <a:rPr lang="pt-PT" sz="1200">
                <a:solidFill>
                  <a:srgbClr val="666666"/>
                </a:solidFill>
                <a:latin typeface="Raleway Thin"/>
                <a:ea typeface="Raleway Thin"/>
                <a:cs typeface="Raleway Thin"/>
                <a:sym typeface="Raleway Thin"/>
              </a:rPr>
              <a:t>sono ottime opzioni per trovare immagini stock gratuite e di alta qualità da utilizzare nei tuoi post sui social media. Entrambe le piattaforme offrono un'ampia selezione di immagini che possono essere utilizzate per una varietà di scopi, come mostrare prodotti, promuovere servizi o condividere citazioni ispiratrici. Inoltre, Unsplash e Freepik hanno una vasta gamma di immagini con rappresentazioni diverse, che possono essere utili quando si creano contenuti inclusivi e sensibili.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4"/>
          <p:cNvSpPr txBox="1"/>
          <p:nvPr>
            <p:ph type="title"/>
          </p:nvPr>
        </p:nvSpPr>
        <p:spPr>
          <a:xfrm>
            <a:off x="922338" y="892175"/>
            <a:ext cx="6865937" cy="85725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Creazione di una pagina personale del marchio</a:t>
            </a:r>
            <a:br>
              <a:rPr b="1" lang="pt-PT" sz="1600">
                <a:solidFill>
                  <a:srgbClr val="0A8C6D"/>
                </a:solidFill>
                <a:latin typeface="Raleway Light"/>
                <a:ea typeface="Raleway Light"/>
                <a:cs typeface="Raleway Light"/>
                <a:sym typeface="Raleway Light"/>
              </a:rPr>
            </a:br>
            <a:r>
              <a:rPr lang="pt-PT" sz="1200">
                <a:solidFill>
                  <a:srgbClr val="434343"/>
                </a:solidFill>
                <a:latin typeface="Raleway Light"/>
                <a:ea typeface="Raleway Light"/>
                <a:cs typeface="Raleway Light"/>
                <a:sym typeface="Raleway Light"/>
              </a:rPr>
              <a:t>I partecipanti creeranno la prima presenza online utilizzando la piattaforma Facebook o il profilo LinkedIn per il networking professionale e la ricerca di lavoro</a:t>
            </a:r>
            <a:endParaRPr/>
          </a:p>
        </p:txBody>
      </p:sp>
      <p:sp>
        <p:nvSpPr>
          <p:cNvPr id="251" name="Google Shape;251;p24"/>
          <p:cNvSpPr txBox="1"/>
          <p:nvPr>
            <p:ph idx="1" type="body"/>
          </p:nvPr>
        </p:nvSpPr>
        <p:spPr>
          <a:xfrm>
            <a:off x="417339" y="1749425"/>
            <a:ext cx="4025921"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PASSI PER COMPLETARE L’ATTIVITÀ</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1: vai su www.facebook.com e accedi al tuo account personale.</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2: crea una pagina, seleziona il tipo e inserisci le informazioni sull'attività.</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3: carica le immagini e aggiungi una breve descrizione della tua attività.Step4: Invita gli altri partecipanti e pubblica il tuo primo post</a:t>
            </a:r>
            <a:endParaRPr sz="12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lang="pt-PT" sz="1200">
                <a:solidFill>
                  <a:schemeClr val="lt1"/>
                </a:solidFill>
                <a:highlight>
                  <a:srgbClr val="0A8C6D"/>
                </a:highlight>
                <a:latin typeface="Raleway Light"/>
                <a:ea typeface="Raleway Light"/>
                <a:cs typeface="Raleway Light"/>
                <a:sym typeface="Raleway Light"/>
              </a:rPr>
              <a:t>TEMPO: </a:t>
            </a:r>
            <a:r>
              <a:rPr lang="pt-PT" sz="1200">
                <a:solidFill>
                  <a:schemeClr val="dk1"/>
                </a:solidFill>
                <a:latin typeface="Raleway Light"/>
                <a:ea typeface="Raleway Light"/>
                <a:cs typeface="Raleway Light"/>
                <a:sym typeface="Raleway Light"/>
              </a:rPr>
              <a:t> 20 min</a:t>
            </a:r>
            <a:endParaRPr sz="1200">
              <a:solidFill>
                <a:schemeClr val="dk1"/>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grpSp>
        <p:nvGrpSpPr>
          <p:cNvPr id="252" name="Google Shape;252;p24"/>
          <p:cNvGrpSpPr/>
          <p:nvPr/>
        </p:nvGrpSpPr>
        <p:grpSpPr>
          <a:xfrm>
            <a:off x="7964732" y="329097"/>
            <a:ext cx="977040" cy="722852"/>
            <a:chOff x="5255200" y="3006475"/>
            <a:chExt cx="511700" cy="378575"/>
          </a:xfrm>
        </p:grpSpPr>
        <p:sp>
          <p:nvSpPr>
            <p:cNvPr id="253" name="Google Shape;253;p2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54" name="Google Shape;254;p2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
        <p:nvSpPr>
          <p:cNvPr id="255" name="Google Shape;255;p24"/>
          <p:cNvSpPr txBox="1"/>
          <p:nvPr>
            <p:ph idx="1" type="body"/>
          </p:nvPr>
        </p:nvSpPr>
        <p:spPr>
          <a:xfrm>
            <a:off x="4758202" y="1749425"/>
            <a:ext cx="4060678"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PASSI PER COMPLETARE L’ATTIVITÀ</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1: Vai su www.linkedin.com e registrati inserendo nome, email e password.</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2: Completa il profilo inserendo le tue informazioni professionali.</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3: scrivere un riepilogo e aggiungere le competenze e l'esperienza lavorativa pertinenti.</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4: Connettiti con altri partecipanti inviando loro richieste.</a:t>
            </a:r>
            <a:endParaRPr sz="12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5"/>
          <p:cNvSpPr txBox="1"/>
          <p:nvPr>
            <p:ph type="title"/>
          </p:nvPr>
        </p:nvSpPr>
        <p:spPr>
          <a:xfrm>
            <a:off x="922338" y="892175"/>
            <a:ext cx="6865937" cy="525463"/>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Marchio personale Online</a:t>
            </a:r>
            <a:endParaRPr b="1" sz="1600">
              <a:solidFill>
                <a:srgbClr val="0A8C6D"/>
              </a:solidFill>
              <a:latin typeface="Raleway Light"/>
              <a:ea typeface="Raleway Light"/>
              <a:cs typeface="Raleway Light"/>
              <a:sym typeface="Raleway Light"/>
            </a:endParaRPr>
          </a:p>
        </p:txBody>
      </p:sp>
      <p:sp>
        <p:nvSpPr>
          <p:cNvPr id="261" name="Google Shape;261;p25"/>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RIFLESSIONE</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spcBef>
                <a:spcPts val="601"/>
              </a:spcBef>
              <a:spcAft>
                <a:spcPts val="0"/>
              </a:spcAft>
              <a:buClr>
                <a:srgbClr val="0A8C6D"/>
              </a:buClr>
              <a:buSzPts val="1100"/>
              <a:buFont typeface="Raleway Thin"/>
              <a:buNone/>
            </a:pPr>
            <a:r>
              <a:rPr lang="pt-PT" sz="1100">
                <a:solidFill>
                  <a:schemeClr val="dk1"/>
                </a:solidFill>
                <a:latin typeface="Raleway Light"/>
                <a:ea typeface="Raleway Light"/>
                <a:cs typeface="Raleway Light"/>
                <a:sym typeface="Raleway Light"/>
              </a:rPr>
              <a:t>Annota i seguenti suggerimenti:</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Come mi presento attualmente online?</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Quali sono i miei obiettivi professionali e come si allinea la mia presenza online con essi?</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Quali sono le mie abilità, esperienze e valori unici che voglio evidenziare nel mio marchio personale?</a:t>
            </a:r>
            <a:endParaRPr/>
          </a:p>
          <a:p>
            <a:pPr indent="-171450" lvl="0" marL="171450" rtl="0" algn="l">
              <a:spcBef>
                <a:spcPts val="601"/>
              </a:spcBef>
              <a:spcAft>
                <a:spcPts val="0"/>
              </a:spcAft>
              <a:buClr>
                <a:srgbClr val="0A8C6D"/>
              </a:buClr>
              <a:buSzPts val="1100"/>
              <a:buFont typeface="Raleway Light"/>
              <a:buChar char="-"/>
            </a:pPr>
            <a:r>
              <a:rPr lang="pt-PT" sz="1100">
                <a:solidFill>
                  <a:schemeClr val="dk1"/>
                </a:solidFill>
                <a:latin typeface="Raleway Light"/>
                <a:ea typeface="Raleway Light"/>
                <a:cs typeface="Raleway Light"/>
                <a:sym typeface="Raleway Light"/>
              </a:rPr>
              <a:t>Come posso utilizzare la mia presenza online per mostrare la mia competenza e credibilità?</a:t>
            </a:r>
            <a:endParaRPr b="1" sz="1200">
              <a:solidFill>
                <a:srgbClr val="FFB600"/>
              </a:solidFill>
              <a:latin typeface="Raleway Thin"/>
              <a:ea typeface="Raleway Thin"/>
              <a:cs typeface="Raleway Thin"/>
              <a:sym typeface="Raleway Thin"/>
            </a:endParaRPr>
          </a:p>
        </p:txBody>
      </p:sp>
      <p:sp>
        <p:nvSpPr>
          <p:cNvPr id="262" name="Google Shape;262;p25"/>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AZIONE</a:t>
            </a:r>
            <a:endParaRPr b="1" sz="1800">
              <a:solidFill>
                <a:schemeClr val="lt1"/>
              </a:solidFill>
              <a:highlight>
                <a:srgbClr val="0A8C6D"/>
              </a:highlight>
              <a:latin typeface="Raleway Light"/>
              <a:ea typeface="Raleway Light"/>
              <a:cs typeface="Raleway Light"/>
              <a:sym typeface="Raleway Light"/>
            </a:endParaRPr>
          </a:p>
          <a:p>
            <a:pPr indent="0" lvl="0" marL="139702" rtl="0" algn="l">
              <a:spcBef>
                <a:spcPts val="601"/>
              </a:spcBef>
              <a:spcAft>
                <a:spcPts val="0"/>
              </a:spcAft>
              <a:buClr>
                <a:schemeClr val="accent1"/>
              </a:buClr>
              <a:buSzPts val="1800"/>
              <a:buFont typeface="Raleway Thin"/>
              <a:buNone/>
            </a:pPr>
            <a:r>
              <a:t/>
            </a:r>
            <a:endParaRPr b="1" i="1" sz="1600">
              <a:solidFill>
                <a:schemeClr val="lt1"/>
              </a:solidFill>
              <a:highlight>
                <a:srgbClr val="0A8C6D"/>
              </a:highlight>
              <a:latin typeface="Raleway Light"/>
              <a:ea typeface="Raleway Light"/>
              <a:cs typeface="Raleway Light"/>
              <a:sym typeface="Raleway Light"/>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Identifica le aree in cui puoi migliorare il tuo marchio personale online.</a:t>
            </a:r>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Crea un piano d'azione per migliorare il tuo marchio personale online e fissa una scadenza per il completamento di ogni azione.</a:t>
            </a:r>
            <a:endParaRPr sz="1100">
              <a:solidFill>
                <a:schemeClr val="dk1"/>
              </a:solidFill>
              <a:latin typeface="Raleway Light"/>
              <a:ea typeface="Raleway Light"/>
              <a:cs typeface="Raleway Light"/>
              <a:sym typeface="Raleway Light"/>
            </a:endParaRPr>
          </a:p>
        </p:txBody>
      </p:sp>
      <p:grpSp>
        <p:nvGrpSpPr>
          <p:cNvPr id="263" name="Google Shape;263;p25"/>
          <p:cNvGrpSpPr/>
          <p:nvPr/>
        </p:nvGrpSpPr>
        <p:grpSpPr>
          <a:xfrm>
            <a:off x="7964732" y="329097"/>
            <a:ext cx="977040" cy="722852"/>
            <a:chOff x="5255200" y="3006475"/>
            <a:chExt cx="511700" cy="378575"/>
          </a:xfrm>
        </p:grpSpPr>
        <p:sp>
          <p:nvSpPr>
            <p:cNvPr id="264" name="Google Shape;264;p2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65" name="Google Shape;265;p2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6"/>
          <p:cNvSpPr txBox="1"/>
          <p:nvPr>
            <p:ph type="title"/>
          </p:nvPr>
        </p:nvSpPr>
        <p:spPr>
          <a:xfrm>
            <a:off x="922338" y="892175"/>
            <a:ext cx="7407275" cy="6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200">
                <a:solidFill>
                  <a:srgbClr val="0A8C6D"/>
                </a:solidFill>
                <a:latin typeface="Raleway Medium"/>
                <a:ea typeface="Raleway Medium"/>
                <a:cs typeface="Raleway Medium"/>
                <a:sym typeface="Raleway Medium"/>
              </a:rPr>
              <a:t>Per sapere di piu’ di questo modulo:</a:t>
            </a:r>
            <a:endParaRPr/>
          </a:p>
        </p:txBody>
      </p:sp>
      <p:sp>
        <p:nvSpPr>
          <p:cNvPr id="271" name="Google Shape;271;p26"/>
          <p:cNvSpPr txBox="1"/>
          <p:nvPr>
            <p:ph idx="1" type="body"/>
          </p:nvPr>
        </p:nvSpPr>
        <p:spPr>
          <a:xfrm>
            <a:off x="922338" y="1589088"/>
            <a:ext cx="7567612" cy="2365375"/>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Meta Blueprint: </a:t>
            </a:r>
            <a:endParaRPr/>
          </a:p>
          <a:p>
            <a:pPr indent="0" lvl="0" marL="114300" rtl="0" algn="l">
              <a:spcBef>
                <a:spcPts val="600"/>
              </a:spcBef>
              <a:spcAft>
                <a:spcPts val="0"/>
              </a:spcAft>
              <a:buSzPts val="1800"/>
              <a:buFont typeface="Raleway Thin"/>
              <a:buNone/>
            </a:pPr>
            <a:r>
              <a:rPr lang="pt-PT" sz="1300" u="sng">
                <a:solidFill>
                  <a:srgbClr val="666666"/>
                </a:solidFill>
                <a:latin typeface="Raleway Light"/>
                <a:ea typeface="Raleway Light"/>
                <a:cs typeface="Raleway Light"/>
                <a:sym typeface="Raleway Light"/>
                <a:hlinkClick r:id="rId3">
                  <a:extLst>
                    <a:ext uri="{A12FA001-AC4F-418D-AE19-62706E023703}">
                      <ahyp:hlinkClr val="tx"/>
                    </a:ext>
                  </a:extLst>
                </a:hlinkClick>
              </a:rPr>
              <a:t>https://www.facebook.com/business/learn/courses</a:t>
            </a:r>
            <a:endParaRPr sz="13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La Guida definitiva del Personal Branding</a:t>
            </a:r>
            <a:endParaRPr/>
          </a:p>
          <a:p>
            <a:pPr indent="0" lvl="0" marL="114300" rtl="0" algn="l">
              <a:spcBef>
                <a:spcPts val="600"/>
              </a:spcBef>
              <a:spcAft>
                <a:spcPts val="0"/>
              </a:spcAft>
              <a:buSzPts val="1800"/>
              <a:buFont typeface="Raleway Thin"/>
              <a:buNone/>
            </a:pPr>
            <a:r>
              <a:rPr lang="pt-PT" sz="1300" u="sng">
                <a:solidFill>
                  <a:srgbClr val="666666"/>
                </a:solidFill>
                <a:latin typeface="Raleway Light"/>
                <a:ea typeface="Raleway Light"/>
                <a:cs typeface="Raleway Light"/>
                <a:sym typeface="Raleway Light"/>
                <a:hlinkClick r:id="rId4">
                  <a:extLst>
                    <a:ext uri="{A12FA001-AC4F-418D-AE19-62706E023703}">
                      <ahyp:hlinkClr val="tx"/>
                    </a:ext>
                  </a:extLst>
                </a:hlinkClick>
              </a:rPr>
              <a:t>https://brandyourself.com/definitive-guide-to-personal-branding</a:t>
            </a:r>
            <a:endParaRPr sz="13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3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p:txBody>
      </p:sp>
      <p:grpSp>
        <p:nvGrpSpPr>
          <p:cNvPr id="272" name="Google Shape;272;p26"/>
          <p:cNvGrpSpPr/>
          <p:nvPr/>
        </p:nvGrpSpPr>
        <p:grpSpPr>
          <a:xfrm>
            <a:off x="8089119" y="319162"/>
            <a:ext cx="728350" cy="743348"/>
            <a:chOff x="3955900" y="2984500"/>
            <a:chExt cx="414000" cy="422525"/>
          </a:xfrm>
        </p:grpSpPr>
        <p:sp>
          <p:nvSpPr>
            <p:cNvPr id="273" name="Google Shape;273;p2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74" name="Google Shape;274;p2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75" name="Google Shape;275;p2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79" name="Shape 279"/>
        <p:cNvGrpSpPr/>
        <p:nvPr/>
      </p:nvGrpSpPr>
      <p:grpSpPr>
        <a:xfrm>
          <a:off x="0" y="0"/>
          <a:ext cx="0" cy="0"/>
          <a:chOff x="0" y="0"/>
          <a:chExt cx="0" cy="0"/>
        </a:xfrm>
      </p:grpSpPr>
      <p:sp>
        <p:nvSpPr>
          <p:cNvPr id="280" name="Google Shape;280;p27"/>
          <p:cNvSpPr txBox="1"/>
          <p:nvPr>
            <p:ph idx="1" type="body"/>
          </p:nvPr>
        </p:nvSpPr>
        <p:spPr>
          <a:xfrm>
            <a:off x="1757363" y="2162175"/>
            <a:ext cx="5629275" cy="81915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Clr>
                <a:srgbClr val="434343"/>
              </a:buClr>
              <a:buSzPts val="3000"/>
              <a:buNone/>
            </a:pPr>
            <a:r>
              <a:rPr lang="pt-PT">
                <a:solidFill>
                  <a:srgbClr val="981C22"/>
                </a:solidFill>
                <a:latin typeface="Raleway ExtraBold"/>
                <a:ea typeface="Raleway ExtraBold"/>
                <a:cs typeface="Raleway ExtraBold"/>
                <a:sym typeface="Raleway ExtraBold"/>
              </a:rPr>
              <a:t>Il tuo marchio personale è una promessa per i tuoi clienti, una promessa di qualità, coerenza, competenza e affidabilità.</a:t>
            </a:r>
            <a:endParaRPr>
              <a:solidFill>
                <a:srgbClr val="981C22"/>
              </a:solidFill>
              <a:latin typeface="Raleway ExtraBold"/>
              <a:ea typeface="Raleway ExtraBold"/>
              <a:cs typeface="Raleway ExtraBold"/>
              <a:sym typeface="Raleway ExtraBold"/>
            </a:endParaRPr>
          </a:p>
          <a:p>
            <a:pPr indent="0" lvl="0" marL="0" rtl="0" algn="ctr">
              <a:spcBef>
                <a:spcPts val="600"/>
              </a:spcBef>
              <a:spcAft>
                <a:spcPts val="0"/>
              </a:spcAft>
              <a:buClr>
                <a:srgbClr val="434343"/>
              </a:buClr>
              <a:buSzPts val="3000"/>
              <a:buNone/>
            </a:pPr>
            <a:r>
              <a:rPr i="0" lang="pt-PT">
                <a:solidFill>
                  <a:srgbClr val="981C22"/>
                </a:solidFill>
                <a:latin typeface="Raleway ExtraBold"/>
                <a:ea typeface="Raleway ExtraBold"/>
                <a:cs typeface="Raleway ExtraBold"/>
                <a:sym typeface="Raleway ExtraBold"/>
              </a:rPr>
              <a:t>Rebecca Minkoff, Fashion Designer and Entrepreneur</a:t>
            </a:r>
            <a:endParaRPr i="0">
              <a:solidFill>
                <a:srgbClr val="981C22"/>
              </a:solidFill>
              <a:latin typeface="Raleway ExtraBold"/>
              <a:ea typeface="Raleway ExtraBold"/>
              <a:cs typeface="Raleway ExtraBold"/>
              <a:sym typeface="Raleway ExtraBo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8"/>
          <p:cNvSpPr txBox="1"/>
          <p:nvPr>
            <p:ph type="title"/>
          </p:nvPr>
        </p:nvSpPr>
        <p:spPr>
          <a:xfrm>
            <a:off x="922338" y="892175"/>
            <a:ext cx="2711450"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434343"/>
                </a:solidFill>
                <a:latin typeface="Raleway Thin"/>
                <a:ea typeface="Raleway Thin"/>
                <a:cs typeface="Raleway Thin"/>
                <a:sym typeface="Raleway Thin"/>
              </a:rPr>
              <a:t>Imposta un </a:t>
            </a:r>
            <a:r>
              <a:rPr lang="pt-PT" sz="3600">
                <a:solidFill>
                  <a:srgbClr val="0A8C6D"/>
                </a:solidFill>
                <a:latin typeface="Raleway Thin"/>
                <a:ea typeface="Raleway Thin"/>
                <a:cs typeface="Raleway Thin"/>
                <a:sym typeface="Raleway Thin"/>
              </a:rPr>
              <a:t>nuovo obbiettivo  </a:t>
            </a:r>
            <a:r>
              <a:rPr lang="pt-PT" sz="3600">
                <a:solidFill>
                  <a:srgbClr val="434343"/>
                </a:solidFill>
                <a:latin typeface="Raleway Thin"/>
                <a:ea typeface="Raleway Thin"/>
                <a:cs typeface="Raleway Thin"/>
                <a:sym typeface="Raleway Thin"/>
              </a:rPr>
              <a:t>e completa un nuovo modulo!</a:t>
            </a:r>
            <a:endParaRPr/>
          </a:p>
        </p:txBody>
      </p:sp>
      <p:sp>
        <p:nvSpPr>
          <p:cNvPr id="286" name="Google Shape;286;p28"/>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pt-PT">
                <a:latin typeface="Raleway Thin"/>
                <a:ea typeface="Raleway Thin"/>
                <a:cs typeface="Raleway Thin"/>
                <a:sym typeface="Raleway Thin"/>
              </a:rPr>
              <a:t>‹#›</a:t>
            </a:fld>
            <a:endParaRPr>
              <a:latin typeface="Raleway Thin"/>
              <a:ea typeface="Raleway Thin"/>
              <a:cs typeface="Raleway Thin"/>
              <a:sym typeface="Raleway Thin"/>
            </a:endParaRPr>
          </a:p>
        </p:txBody>
      </p:sp>
      <p:grpSp>
        <p:nvGrpSpPr>
          <p:cNvPr id="287" name="Google Shape;287;p28"/>
          <p:cNvGrpSpPr/>
          <p:nvPr/>
        </p:nvGrpSpPr>
        <p:grpSpPr>
          <a:xfrm>
            <a:off x="8152039" y="369833"/>
            <a:ext cx="602425" cy="641836"/>
            <a:chOff x="5970800" y="1619250"/>
            <a:chExt cx="428650" cy="456725"/>
          </a:xfrm>
        </p:grpSpPr>
        <p:sp>
          <p:nvSpPr>
            <p:cNvPr id="288" name="Google Shape;288;p28"/>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89" name="Google Shape;289;p28"/>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90" name="Google Shape;290;p28"/>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91" name="Google Shape;291;p28"/>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92" name="Google Shape;292;p28"/>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graphicFrame>
        <p:nvGraphicFramePr>
          <p:cNvPr id="293" name="Google Shape;293;p28"/>
          <p:cNvGraphicFramePr/>
          <p:nvPr/>
        </p:nvGraphicFramePr>
        <p:xfrm>
          <a:off x="4384675" y="690563"/>
          <a:ext cx="3000000" cy="3000000"/>
        </p:xfrm>
        <a:graphic>
          <a:graphicData uri="http://schemas.openxmlformats.org/drawingml/2006/table">
            <a:tbl>
              <a:tblPr>
                <a:noFill/>
                <a:tableStyleId>{17D75558-9DB1-47D4-ABCF-D1AFFAA65D2D}</a:tableStyleId>
              </a:tblPr>
              <a:tblGrid>
                <a:gridCol w="3429000"/>
              </a:tblGrid>
              <a:tr h="371475">
                <a:tc>
                  <a:txBody>
                    <a:bodyPr/>
                    <a:lstStyle/>
                    <a:p>
                      <a:pPr indent="0" lvl="0" marL="0" marR="0" rtl="0" algn="l">
                        <a:lnSpc>
                          <a:spcPct val="100000"/>
                        </a:lnSpc>
                        <a:spcBef>
                          <a:spcPts val="0"/>
                        </a:spcBef>
                        <a:spcAft>
                          <a:spcPts val="0"/>
                        </a:spcAft>
                        <a:buClr>
                          <a:srgbClr val="434343"/>
                        </a:buClr>
                        <a:buSzPts val="5800"/>
                        <a:buFont typeface="Raleway Thin"/>
                        <a:buNone/>
                      </a:pPr>
                      <a:r>
                        <a:rPr b="1" i="0" lang="pt-PT" sz="1000" u="none" cap="none" strike="noStrike">
                          <a:solidFill>
                            <a:srgbClr val="0A8C6D"/>
                          </a:solidFill>
                          <a:latin typeface="Raleway Thin"/>
                          <a:ea typeface="Raleway Thin"/>
                          <a:cs typeface="Raleway Thin"/>
                          <a:sym typeface="Raleway Thin"/>
                        </a:rPr>
                        <a:t>Digital mindset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A8C6D"/>
                    </a:solidFill>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pt-PT" sz="1000" u="none" cap="none" strike="noStrike">
                          <a:solidFill>
                            <a:srgbClr val="0A8C6D"/>
                          </a:solidFill>
                          <a:latin typeface="Raleway Thin"/>
                          <a:ea typeface="Raleway Thin"/>
                          <a:cs typeface="Raleway Thin"/>
                          <a:sym typeface="Raleway Thin"/>
                        </a:rPr>
                        <a:t>M1: Trasformazione digitale</a:t>
                      </a:r>
                      <a:endParaRPr b="1" i="0" sz="1000" u="none" cap="none" strike="noStrike">
                        <a:solidFill>
                          <a:srgbClr val="0A8C6D"/>
                        </a:solidFill>
                        <a:latin typeface="Raleway Thin"/>
                        <a:ea typeface="Raleway Thin"/>
                        <a:cs typeface="Raleway Thin"/>
                        <a:sym typeface="Raleway Thin"/>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pt-PT" sz="1000" u="none" cap="none" strike="noStrike">
                          <a:solidFill>
                            <a:srgbClr val="0A8C6D"/>
                          </a:solidFill>
                          <a:latin typeface="Raleway Thin"/>
                          <a:ea typeface="Raleway Thin"/>
                          <a:cs typeface="Raleway Thin"/>
                          <a:sym typeface="Raleway Thin"/>
                        </a:rPr>
                        <a:t>M2: Lavoro a distanza</a:t>
                      </a:r>
                      <a:endParaRPr b="1" i="0" sz="1000" u="none" cap="none" strike="noStrike">
                        <a:solidFill>
                          <a:srgbClr val="0A8C6D"/>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2900">
                <a:tc>
                  <a:txBody>
                    <a:bodyPr/>
                    <a:lstStyle/>
                    <a:p>
                      <a:pPr indent="0" lvl="0" marL="0" marR="0" rtl="0" algn="l">
                        <a:lnSpc>
                          <a:spcPct val="100000"/>
                        </a:lnSpc>
                        <a:spcBef>
                          <a:spcPts val="0"/>
                        </a:spcBef>
                        <a:spcAft>
                          <a:spcPts val="0"/>
                        </a:spcAft>
                        <a:buClr>
                          <a:srgbClr val="0A8C6D"/>
                        </a:buClr>
                        <a:buSzPts val="1000"/>
                        <a:buFont typeface="Arial"/>
                        <a:buNone/>
                      </a:pPr>
                      <a:r>
                        <a:rPr b="1" i="0" lang="pt-PT" sz="1000" u="none" cap="none" strike="noStrike">
                          <a:solidFill>
                            <a:srgbClr val="0A8C6D"/>
                          </a:solidFill>
                          <a:latin typeface="Raleway Thin"/>
                          <a:ea typeface="Raleway Thin"/>
                          <a:cs typeface="Raleway Thin"/>
                          <a:sym typeface="Raleway Thin"/>
                        </a:rPr>
                        <a:t>M3: introduzione ai media digitali e al marketing</a:t>
                      </a:r>
                      <a:endParaRPr b="1" i="0" sz="1000" u="none" cap="none" strike="noStrike">
                        <a:solidFill>
                          <a:srgbClr val="0A8C6D"/>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pt-PT" sz="1000" u="none" cap="none" strike="noStrike">
                          <a:solidFill>
                            <a:srgbClr val="0A8C6D"/>
                          </a:solidFill>
                          <a:latin typeface="Raleway Thin"/>
                          <a:ea typeface="Raleway Thin"/>
                          <a:cs typeface="Raleway Thin"/>
                          <a:sym typeface="Raleway Thin"/>
                        </a:rPr>
                        <a:t>M4: </a:t>
                      </a:r>
                      <a:r>
                        <a:rPr b="1" i="0" lang="pt-PT" sz="1000" u="none" cap="none" strike="noStrike">
                          <a:solidFill>
                            <a:srgbClr val="000000"/>
                          </a:solidFill>
                          <a:latin typeface="Raleway Thin"/>
                          <a:ea typeface="Raleway Thin"/>
                          <a:cs typeface="Raleway Thin"/>
                          <a:sym typeface="Raleway Thin"/>
                        </a:rPr>
                        <a:t>Introduzione al pensiero progettuale</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pt-PT" sz="1000" u="none" cap="none" strike="noStrike">
                          <a:solidFill>
                            <a:srgbClr val="0A8C6D"/>
                          </a:solidFill>
                          <a:latin typeface="Raleway Thin"/>
                          <a:ea typeface="Raleway Thin"/>
                          <a:cs typeface="Raleway Thin"/>
                          <a:sym typeface="Raleway Thin"/>
                        </a:rPr>
                        <a:t>M5: </a:t>
                      </a:r>
                      <a:r>
                        <a:rPr b="1" i="0" lang="pt-PT" sz="1000" u="none" cap="none" strike="noStrike">
                          <a:solidFill>
                            <a:srgbClr val="000000"/>
                          </a:solidFill>
                          <a:latin typeface="Raleway Thin"/>
                          <a:ea typeface="Raleway Thin"/>
                          <a:cs typeface="Raleway Thin"/>
                          <a:sym typeface="Raleway Thin"/>
                        </a:rPr>
                        <a:t>Creativita’ e innovazione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9"/>
          <p:cNvSpPr txBox="1"/>
          <p:nvPr>
            <p:ph idx="1" type="body"/>
          </p:nvPr>
        </p:nvSpPr>
        <p:spPr>
          <a:xfrm>
            <a:off x="3848100" y="4030663"/>
            <a:ext cx="4643438" cy="59531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Raleway Thin"/>
              <a:buNone/>
            </a:pPr>
            <a:r>
              <a:rPr lang="pt-PT" sz="700">
                <a:solidFill>
                  <a:srgbClr val="666666"/>
                </a:solidFill>
                <a:latin typeface="Raleway Thin"/>
                <a:ea typeface="Raleway Thin"/>
                <a:cs typeface="Raleway Thin"/>
                <a:sym typeface="Raleway Thin"/>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spcBef>
                <a:spcPts val="0"/>
              </a:spcBef>
              <a:spcAft>
                <a:spcPts val="0"/>
              </a:spcAft>
              <a:buSzPts val="1800"/>
              <a:buFont typeface="Raleway Thin"/>
              <a:buNone/>
            </a:pPr>
            <a:r>
              <a:rPr lang="pt-PT" sz="700">
                <a:solidFill>
                  <a:srgbClr val="981C22"/>
                </a:solidFill>
                <a:latin typeface="Raleway Thin"/>
                <a:ea typeface="Raleway Thin"/>
                <a:cs typeface="Raleway Thin"/>
                <a:sym typeface="Raleway Thin"/>
              </a:rPr>
              <a:t>Project number 2021-1-RO01-KA220-ADU-000026741</a:t>
            </a:r>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p:txBody>
      </p:sp>
      <p:pic>
        <p:nvPicPr>
          <p:cNvPr id="299" name="Google Shape;299;p29"/>
          <p:cNvPicPr preferRelativeResize="0"/>
          <p:nvPr/>
        </p:nvPicPr>
        <p:blipFill rotWithShape="1">
          <a:blip r:embed="rId3">
            <a:alphaModFix/>
          </a:blip>
          <a:srcRect b="0" l="0" r="0" t="0"/>
          <a:stretch/>
        </p:blipFill>
        <p:spPr>
          <a:xfrm>
            <a:off x="6997700" y="415925"/>
            <a:ext cx="1763713" cy="1325563"/>
          </a:xfrm>
          <a:prstGeom prst="rect">
            <a:avLst/>
          </a:prstGeom>
          <a:noFill/>
          <a:ln>
            <a:noFill/>
          </a:ln>
        </p:spPr>
      </p:pic>
      <p:pic>
        <p:nvPicPr>
          <p:cNvPr descr="Text&#10;&#10;Description automatically generated with medium confidence" id="300" name="Google Shape;300;p29"/>
          <p:cNvPicPr preferRelativeResize="0"/>
          <p:nvPr/>
        </p:nvPicPr>
        <p:blipFill rotWithShape="1">
          <a:blip r:embed="rId4">
            <a:alphaModFix/>
          </a:blip>
          <a:srcRect b="0" l="0" r="0" t="0"/>
          <a:stretch/>
        </p:blipFill>
        <p:spPr>
          <a:xfrm>
            <a:off x="922338" y="4030663"/>
            <a:ext cx="2838450" cy="595312"/>
          </a:xfrm>
          <a:prstGeom prst="rect">
            <a:avLst/>
          </a:prstGeom>
          <a:noFill/>
          <a:ln>
            <a:noFill/>
          </a:ln>
        </p:spPr>
      </p:pic>
      <p:pic>
        <p:nvPicPr>
          <p:cNvPr id="301" name="Google Shape;301;p29"/>
          <p:cNvPicPr preferRelativeResize="0"/>
          <p:nvPr/>
        </p:nvPicPr>
        <p:blipFill rotWithShape="1">
          <a:blip r:embed="rId5">
            <a:alphaModFix/>
          </a:blip>
          <a:srcRect b="0" l="0" r="0" t="0"/>
          <a:stretch/>
        </p:blipFill>
        <p:spPr>
          <a:xfrm>
            <a:off x="922338" y="795338"/>
            <a:ext cx="5894387" cy="275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1757363" y="2162175"/>
            <a:ext cx="5629275" cy="81915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Clr>
                <a:srgbClr val="434343"/>
              </a:buClr>
              <a:buSzPts val="3000"/>
              <a:buNone/>
            </a:pPr>
            <a:r>
              <a:rPr lang="pt-PT">
                <a:solidFill>
                  <a:srgbClr val="434343"/>
                </a:solidFill>
                <a:latin typeface="Raleway Medium"/>
                <a:ea typeface="Raleway Medium"/>
                <a:cs typeface="Raleway Medium"/>
                <a:sym typeface="Raleway Medium"/>
              </a:rPr>
              <a:t>Il marketing digitale consiste nell'essere dove sono i tuoi clienti e, per la maggior parte delle aziende, e’ online</a:t>
            </a:r>
            <a:endParaRPr>
              <a:solidFill>
                <a:srgbClr val="434343"/>
              </a:solidFill>
              <a:latin typeface="Raleway Medium"/>
              <a:ea typeface="Raleway Medium"/>
              <a:cs typeface="Raleway Medium"/>
              <a:sym typeface="Raleway Medium"/>
            </a:endParaRPr>
          </a:p>
          <a:p>
            <a:pPr indent="0" lvl="0" marL="0" rtl="0" algn="ctr">
              <a:spcBef>
                <a:spcPts val="600"/>
              </a:spcBef>
              <a:spcAft>
                <a:spcPts val="0"/>
              </a:spcAft>
              <a:buClr>
                <a:srgbClr val="434343"/>
              </a:buClr>
              <a:buSzPts val="3000"/>
              <a:buNone/>
            </a:pPr>
            <a:r>
              <a:rPr i="0" lang="pt-PT">
                <a:solidFill>
                  <a:srgbClr val="434343"/>
                </a:solidFill>
                <a:latin typeface="Raleway Medium"/>
                <a:ea typeface="Raleway Medium"/>
                <a:cs typeface="Raleway Medium"/>
                <a:sym typeface="Raleway Medium"/>
              </a:rPr>
              <a:t>Susan Wu, CEO and Co-Fondatore di Remesh</a:t>
            </a:r>
            <a:endParaRPr i="0">
              <a:solidFill>
                <a:srgbClr val="434343"/>
              </a:solidFill>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82" name="Shape 82"/>
        <p:cNvGrpSpPr/>
        <p:nvPr/>
      </p:nvGrpSpPr>
      <p:grpSpPr>
        <a:xfrm>
          <a:off x="0" y="0"/>
          <a:ext cx="0" cy="0"/>
          <a:chOff x="0" y="0"/>
          <a:chExt cx="0" cy="0"/>
        </a:xfrm>
      </p:grpSpPr>
      <p:sp>
        <p:nvSpPr>
          <p:cNvPr id="83" name="Google Shape;83;p4"/>
          <p:cNvSpPr txBox="1"/>
          <p:nvPr>
            <p:ph type="ctrTitle"/>
          </p:nvPr>
        </p:nvSpPr>
        <p:spPr>
          <a:xfrm>
            <a:off x="685800" y="2725738"/>
            <a:ext cx="7772400"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4800"/>
              <a:buFont typeface="Raleway Thin"/>
              <a:buNone/>
            </a:pPr>
            <a:r>
              <a:rPr lang="pt-PT">
                <a:solidFill>
                  <a:srgbClr val="981C22"/>
                </a:solidFill>
                <a:latin typeface="Raleway Thin"/>
                <a:ea typeface="Raleway Thin"/>
                <a:cs typeface="Raleway Thin"/>
                <a:sym typeface="Raleway Thin"/>
              </a:rPr>
              <a:t>Introduzione ai media digitali e al marketing </a:t>
            </a:r>
            <a:r>
              <a:rPr lang="pt-PT">
                <a:solidFill>
                  <a:srgbClr val="434343"/>
                </a:solidFill>
                <a:latin typeface="Raleway Thin"/>
                <a:ea typeface="Raleway Thin"/>
                <a:cs typeface="Raleway Thin"/>
                <a:sym typeface="Raleway Thin"/>
              </a:rPr>
              <a:t>	</a:t>
            </a:r>
            <a:endParaRPr>
              <a:solidFill>
                <a:srgbClr val="981C22"/>
              </a:solidFill>
              <a:latin typeface="Raleway Thin"/>
              <a:ea typeface="Raleway Thin"/>
              <a:cs typeface="Raleway Thin"/>
              <a:sym typeface="Raleway Thin"/>
            </a:endParaRPr>
          </a:p>
        </p:txBody>
      </p:sp>
      <p:sp>
        <p:nvSpPr>
          <p:cNvPr id="84" name="Google Shape;84;p4"/>
          <p:cNvSpPr txBox="1"/>
          <p:nvPr>
            <p:ph idx="1" type="subTitle"/>
          </p:nvPr>
        </p:nvSpPr>
        <p:spPr>
          <a:xfrm>
            <a:off x="685800" y="3830638"/>
            <a:ext cx="7772400"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aleway Thin"/>
              <a:buNone/>
            </a:pPr>
            <a:r>
              <a:rPr b="1" lang="pt-PT" sz="2800">
                <a:solidFill>
                  <a:srgbClr val="FFFFFF"/>
                </a:solidFill>
                <a:latin typeface="Raleway Thin"/>
                <a:ea typeface="Raleway Thin"/>
                <a:cs typeface="Raleway Thin"/>
                <a:sym typeface="Raleway Thin"/>
              </a:rPr>
              <a:t>Sviluppatore: Found.ation</a:t>
            </a:r>
            <a:endParaRPr/>
          </a:p>
        </p:txBody>
      </p:sp>
      <p:sp>
        <p:nvSpPr>
          <p:cNvPr id="85" name="Google Shape;85;p4"/>
          <p:cNvSpPr txBox="1"/>
          <p:nvPr/>
        </p:nvSpPr>
        <p:spPr>
          <a:xfrm>
            <a:off x="7812088" y="0"/>
            <a:ext cx="960437" cy="13906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9600"/>
              <a:buFont typeface="Arial"/>
              <a:buNone/>
            </a:pPr>
            <a:r>
              <a:rPr b="0" i="0" lang="pt-PT" sz="9600" u="none" cap="none" strike="noStrike">
                <a:solidFill>
                  <a:srgbClr val="981C22"/>
                </a:solidFill>
                <a:latin typeface="Raleway Thin"/>
                <a:ea typeface="Raleway Thin"/>
                <a:cs typeface="Raleway Thin"/>
                <a:sym typeface="Raleway Thin"/>
              </a:rPr>
              <a:t>3</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5"/>
          <p:cNvSpPr txBox="1"/>
          <p:nvPr>
            <p:ph type="title"/>
          </p:nvPr>
        </p:nvSpPr>
        <p:spPr>
          <a:xfrm>
            <a:off x="536575" y="439738"/>
            <a:ext cx="7421563"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200">
                <a:solidFill>
                  <a:srgbClr val="434343"/>
                </a:solidFill>
                <a:latin typeface="Raleway ExtraLight"/>
                <a:ea typeface="Raleway ExtraLight"/>
                <a:cs typeface="Raleway ExtraLight"/>
                <a:sym typeface="Raleway ExtraLight"/>
              </a:rPr>
              <a:t>Dopo Aver completato questo modulo </a:t>
            </a:r>
            <a:r>
              <a:rPr lang="pt-PT" sz="3600">
                <a:solidFill>
                  <a:srgbClr val="0A8C6D"/>
                </a:solidFill>
                <a:latin typeface="Raleway ExtraLight"/>
                <a:ea typeface="Raleway ExtraLight"/>
                <a:cs typeface="Raleway ExtraLight"/>
                <a:sym typeface="Raleway ExtraLight"/>
              </a:rPr>
              <a:t>sarai capace </a:t>
            </a:r>
            <a:r>
              <a:rPr b="1" lang="pt-PT" sz="3600">
                <a:solidFill>
                  <a:srgbClr val="434343"/>
                </a:solidFill>
                <a:latin typeface="Raleway ExtraLight"/>
                <a:ea typeface="Raleway ExtraLight"/>
                <a:cs typeface="Raleway ExtraLight"/>
                <a:sym typeface="Raleway ExtraLight"/>
              </a:rPr>
              <a:t>di:</a:t>
            </a:r>
            <a:endParaRPr b="1" sz="3600">
              <a:solidFill>
                <a:srgbClr val="434343"/>
              </a:solidFill>
              <a:latin typeface="Raleway ExtraLight"/>
              <a:ea typeface="Raleway ExtraLight"/>
              <a:cs typeface="Raleway ExtraLight"/>
              <a:sym typeface="Raleway ExtraLight"/>
            </a:endParaRPr>
          </a:p>
        </p:txBody>
      </p:sp>
      <p:sp>
        <p:nvSpPr>
          <p:cNvPr id="91" name="Google Shape;91;p5"/>
          <p:cNvSpPr txBox="1"/>
          <p:nvPr>
            <p:ph idx="1" type="body"/>
          </p:nvPr>
        </p:nvSpPr>
        <p:spPr>
          <a:xfrm>
            <a:off x="850900" y="1636713"/>
            <a:ext cx="2332038" cy="2778125"/>
          </a:xfrm>
          <a:prstGeom prst="rect">
            <a:avLst/>
          </a:prstGeom>
          <a:noFill/>
          <a:ln>
            <a:noFill/>
          </a:ln>
        </p:spPr>
        <p:txBody>
          <a:bodyPr anchorCtr="0" anchor="t" bIns="91425" lIns="91425" spcFirstLastPara="1" rIns="91425" wrap="square" tIns="91425">
            <a:noAutofit/>
          </a:bodyPr>
          <a:lstStyle/>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Identificare le differenze tra marketing tradizionale e digitale.</a:t>
            </a:r>
            <a:endParaRPr/>
          </a:p>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Definire cos'è il content marketing</a:t>
            </a:r>
            <a:endParaRPr/>
          </a:p>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Scegliere i social media giusti per la tua presenza digitale.	</a:t>
            </a:r>
            <a:endParaRPr sz="1400">
              <a:solidFill>
                <a:srgbClr val="666666"/>
              </a:solidFill>
              <a:latin typeface="Raleway Thin"/>
              <a:ea typeface="Raleway Thin"/>
              <a:cs typeface="Raleway Thin"/>
              <a:sym typeface="Raleway Thin"/>
            </a:endParaRPr>
          </a:p>
          <a:p>
            <a:pPr indent="-285750" lvl="0" marL="285750" rtl="0" algn="l">
              <a:spcBef>
                <a:spcPts val="600"/>
              </a:spcBef>
              <a:spcAft>
                <a:spcPts val="0"/>
              </a:spcAft>
              <a:buClr>
                <a:schemeClr val="accent1"/>
              </a:buClr>
              <a:buSzPts val="1400"/>
              <a:buFont typeface="Raleway Thin"/>
              <a:buNone/>
            </a:pPr>
            <a:r>
              <a:t/>
            </a:r>
            <a:endParaRPr sz="1400">
              <a:solidFill>
                <a:srgbClr val="666666"/>
              </a:solidFill>
              <a:latin typeface="Raleway Thin"/>
              <a:ea typeface="Raleway Thin"/>
              <a:cs typeface="Raleway Thin"/>
              <a:sym typeface="Raleway Thin"/>
            </a:endParaRPr>
          </a:p>
        </p:txBody>
      </p:sp>
      <p:sp>
        <p:nvSpPr>
          <p:cNvPr id="92" name="Google Shape;92;p5"/>
          <p:cNvSpPr txBox="1"/>
          <p:nvPr>
            <p:ph idx="2" type="body"/>
          </p:nvPr>
        </p:nvSpPr>
        <p:spPr>
          <a:xfrm>
            <a:off x="3302000" y="1636713"/>
            <a:ext cx="2332038" cy="2778125"/>
          </a:xfrm>
          <a:prstGeom prst="rect">
            <a:avLst/>
          </a:prstGeom>
          <a:noFill/>
          <a:ln>
            <a:noFill/>
          </a:ln>
        </p:spPr>
        <p:txBody>
          <a:bodyPr anchorCtr="0" anchor="t" bIns="91425" lIns="91425" spcFirstLastPara="1" rIns="91425" wrap="square" tIns="91425">
            <a:noAutofit/>
          </a:bodyPr>
          <a:lstStyle/>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Scegliere i canali digitali e i social che meglio si adattano alle tue esigenze.</a:t>
            </a:r>
            <a:endParaRPr/>
          </a:p>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Usare lo storytelling per creare esperienze digitali avvincenti.</a:t>
            </a:r>
            <a:endParaRPr/>
          </a:p>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Creare profili forti che promuovano i tuoi punti di forza.	</a:t>
            </a:r>
            <a:endParaRPr/>
          </a:p>
          <a:p>
            <a:pPr indent="-196850" lvl="0" marL="285750" rtl="0" algn="l">
              <a:spcBef>
                <a:spcPts val="600"/>
              </a:spcBef>
              <a:spcAft>
                <a:spcPts val="0"/>
              </a:spcAft>
              <a:buClr>
                <a:schemeClr val="accent1"/>
              </a:buClr>
              <a:buSzPts val="1400"/>
              <a:buFont typeface="Noto Sans Symbols"/>
              <a:buNone/>
            </a:pPr>
            <a:r>
              <a:t/>
            </a:r>
            <a:endParaRPr sz="1400">
              <a:solidFill>
                <a:srgbClr val="666666"/>
              </a:solidFill>
              <a:latin typeface="Raleway Medium"/>
              <a:ea typeface="Raleway Medium"/>
              <a:cs typeface="Raleway Medium"/>
              <a:sym typeface="Raleway Medium"/>
            </a:endParaRPr>
          </a:p>
          <a:p>
            <a:pPr indent="-285750" lvl="0" marL="285750" rtl="0" algn="l">
              <a:spcBef>
                <a:spcPts val="600"/>
              </a:spcBef>
              <a:spcAft>
                <a:spcPts val="0"/>
              </a:spcAft>
              <a:buClr>
                <a:schemeClr val="accent1"/>
              </a:buClr>
              <a:buSzPts val="1400"/>
              <a:buFont typeface="Raleway Thin"/>
              <a:buNone/>
            </a:pPr>
            <a:r>
              <a:t/>
            </a:r>
            <a:endParaRPr sz="1400">
              <a:solidFill>
                <a:srgbClr val="666666"/>
              </a:solidFill>
              <a:latin typeface="Raleway Medium"/>
              <a:ea typeface="Raleway Medium"/>
              <a:cs typeface="Raleway Medium"/>
              <a:sym typeface="Raleway Medium"/>
            </a:endParaRPr>
          </a:p>
        </p:txBody>
      </p:sp>
      <p:sp>
        <p:nvSpPr>
          <p:cNvPr id="93" name="Google Shape;93;p5"/>
          <p:cNvSpPr txBox="1"/>
          <p:nvPr>
            <p:ph idx="3" type="body"/>
          </p:nvPr>
        </p:nvSpPr>
        <p:spPr>
          <a:xfrm>
            <a:off x="5754688" y="1636713"/>
            <a:ext cx="2436812" cy="2778125"/>
          </a:xfrm>
          <a:prstGeom prst="rect">
            <a:avLst/>
          </a:prstGeom>
          <a:noFill/>
          <a:ln>
            <a:noFill/>
          </a:ln>
        </p:spPr>
        <p:txBody>
          <a:bodyPr anchorCtr="0" anchor="t" bIns="91425" lIns="91425" spcFirstLastPara="1" rIns="91425" wrap="square" tIns="91425">
            <a:noAutofit/>
          </a:bodyPr>
          <a:lstStyle/>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Comprendere il percorso digitale del cliente e costruisci la tua strategia sulla base di questo.</a:t>
            </a:r>
            <a:endParaRPr/>
          </a:p>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Focus sul valore del cliente e le sue aspettative.</a:t>
            </a:r>
            <a:endParaRPr/>
          </a:p>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Diventare più sicuro di te stesso per promuoverti in un ambiente digitale e trasparente.	. </a:t>
            </a:r>
            <a:endParaRPr sz="1400">
              <a:solidFill>
                <a:srgbClr val="666666"/>
              </a:solidFill>
              <a:latin typeface="Raleway Light"/>
              <a:ea typeface="Raleway Light"/>
              <a:cs typeface="Raleway Light"/>
              <a:sym typeface="Raleway Light"/>
            </a:endParaRPr>
          </a:p>
          <a:p>
            <a:pPr indent="-285750" lvl="0" marL="285750" rtl="0" algn="l">
              <a:spcBef>
                <a:spcPts val="600"/>
              </a:spcBef>
              <a:spcAft>
                <a:spcPts val="0"/>
              </a:spcAft>
              <a:buClr>
                <a:schemeClr val="accent1"/>
              </a:buClr>
              <a:buSzPts val="1400"/>
              <a:buFont typeface="Raleway Thin"/>
              <a:buNone/>
            </a:pPr>
            <a:r>
              <a:t/>
            </a:r>
            <a:endParaRPr sz="1400">
              <a:solidFill>
                <a:srgbClr val="666666"/>
              </a:solidFill>
              <a:latin typeface="Raleway Medium"/>
              <a:ea typeface="Raleway Medium"/>
              <a:cs typeface="Raleway Medium"/>
              <a:sym typeface="Raleway Medium"/>
            </a:endParaRPr>
          </a:p>
        </p:txBody>
      </p:sp>
      <p:pic>
        <p:nvPicPr>
          <p:cNvPr id="94" name="Google Shape;94;p5"/>
          <p:cNvPicPr preferRelativeResize="0"/>
          <p:nvPr/>
        </p:nvPicPr>
        <p:blipFill rotWithShape="1">
          <a:blip r:embed="rId3">
            <a:alphaModFix/>
          </a:blip>
          <a:srcRect b="0" l="0" r="0" t="0"/>
          <a:stretch/>
        </p:blipFill>
        <p:spPr>
          <a:xfrm>
            <a:off x="7759700" y="377825"/>
            <a:ext cx="952500" cy="9890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98" name="Shape 98"/>
        <p:cNvGrpSpPr/>
        <p:nvPr/>
      </p:nvGrpSpPr>
      <p:grpSpPr>
        <a:xfrm>
          <a:off x="0" y="0"/>
          <a:ext cx="0" cy="0"/>
          <a:chOff x="0" y="0"/>
          <a:chExt cx="0" cy="0"/>
        </a:xfrm>
      </p:grpSpPr>
      <p:sp>
        <p:nvSpPr>
          <p:cNvPr id="99" name="Google Shape;99;p6"/>
          <p:cNvSpPr txBox="1"/>
          <p:nvPr>
            <p:ph type="ctrTitle"/>
          </p:nvPr>
        </p:nvSpPr>
        <p:spPr>
          <a:xfrm>
            <a:off x="685800" y="3287713"/>
            <a:ext cx="777240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6000"/>
              <a:buFont typeface="Raleway Thin"/>
              <a:buNone/>
            </a:pPr>
            <a:r>
              <a:rPr b="1" lang="pt-PT">
                <a:solidFill>
                  <a:schemeClr val="lt1"/>
                </a:solidFill>
                <a:latin typeface="Raleway Thin"/>
                <a:ea typeface="Raleway Thin"/>
                <a:cs typeface="Raleway Thin"/>
                <a:sym typeface="Raleway Thin"/>
              </a:rPr>
              <a:t>Principi del Marketing Digitale</a:t>
            </a:r>
            <a:endParaRPr b="1">
              <a:solidFill>
                <a:schemeClr val="lt1"/>
              </a:solidFill>
              <a:latin typeface="Raleway Thin"/>
              <a:ea typeface="Raleway Thin"/>
              <a:cs typeface="Raleway Thin"/>
              <a:sym typeface="Raleway Thin"/>
            </a:endParaRPr>
          </a:p>
        </p:txBody>
      </p:sp>
      <p:pic>
        <p:nvPicPr>
          <p:cNvPr id="100" name="Google Shape;100;p6"/>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7"/>
          <p:cNvSpPr txBox="1"/>
          <p:nvPr>
            <p:ph type="title"/>
          </p:nvPr>
        </p:nvSpPr>
        <p:spPr>
          <a:xfrm>
            <a:off x="922338" y="558800"/>
            <a:ext cx="6865937"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Definizione di Marketing Digitale</a:t>
            </a:r>
            <a:endParaRPr sz="3600">
              <a:solidFill>
                <a:srgbClr val="0A8C6D"/>
              </a:solidFill>
              <a:latin typeface="Raleway ExtraLight"/>
              <a:ea typeface="Raleway ExtraLight"/>
              <a:cs typeface="Raleway ExtraLight"/>
              <a:sym typeface="Raleway ExtraLight"/>
            </a:endParaRPr>
          </a:p>
        </p:txBody>
      </p:sp>
      <p:sp>
        <p:nvSpPr>
          <p:cNvPr id="106" name="Google Shape;106;p7"/>
          <p:cNvSpPr txBox="1"/>
          <p:nvPr>
            <p:ph idx="1" type="body"/>
          </p:nvPr>
        </p:nvSpPr>
        <p:spPr>
          <a:xfrm>
            <a:off x="990600" y="1749425"/>
            <a:ext cx="7140575" cy="2365375"/>
          </a:xfrm>
          <a:prstGeom prst="rect">
            <a:avLst/>
          </a:prstGeom>
          <a:noFill/>
          <a:ln>
            <a:noFill/>
          </a:ln>
        </p:spPr>
        <p:txBody>
          <a:bodyPr anchorCtr="0" anchor="t" bIns="91425" lIns="91425" spcFirstLastPara="1" rIns="91425" wrap="square" tIns="91425">
            <a:noAutofit/>
          </a:bodyPr>
          <a:lstStyle/>
          <a:p>
            <a:pPr indent="0" lvl="0" marL="0" rtl="0" algn="l">
              <a:spcBef>
                <a:spcPts val="600"/>
              </a:spcBef>
              <a:spcAft>
                <a:spcPts val="0"/>
              </a:spcAft>
              <a:buSzPts val="1800"/>
              <a:buFont typeface="Raleway Thin"/>
              <a:buNone/>
            </a:pPr>
            <a:r>
              <a:rPr lang="pt-PT">
                <a:solidFill>
                  <a:srgbClr val="666666"/>
                </a:solidFill>
                <a:latin typeface="Raleway Thin"/>
                <a:ea typeface="Raleway Thin"/>
                <a:cs typeface="Raleway Thin"/>
                <a:sym typeface="Raleway Thin"/>
              </a:rPr>
              <a:t>Il marketing digitale si riferisce all'uso di canali e strumenti digitali per promuovere prodotti, servizi e marchi.Include una vasta gamma di tattiche, come il content marketing, il social media marketing, l'email marketing, l'ottimizzazione dei motori di ricerca, la pubblicità pay-per-click e altro ancora.</a:t>
            </a:r>
            <a:endParaRPr/>
          </a:p>
          <a:p>
            <a:pPr indent="0" lvl="0" marL="0" rtl="0" algn="l">
              <a:spcBef>
                <a:spcPts val="600"/>
              </a:spcBef>
              <a:spcAft>
                <a:spcPts val="0"/>
              </a:spcAft>
              <a:buSzPts val="1800"/>
              <a:buFont typeface="Raleway Thin"/>
              <a:buNone/>
            </a:pPr>
            <a:r>
              <a:rPr lang="pt-PT">
                <a:solidFill>
                  <a:srgbClr val="666666"/>
                </a:solidFill>
                <a:latin typeface="Raleway Thin"/>
                <a:ea typeface="Raleway Thin"/>
                <a:cs typeface="Raleway Thin"/>
                <a:sym typeface="Raleway Thin"/>
              </a:rPr>
              <a:t>Nell'era digitale odierna, è fondamentale per le aziende avere una forte presenza online per raggiungere e coinvolgere il proprio pubblico di destinazione. Il marketing digitale consente alle aziende di connettersi con i clienti dove trascorrono la maggior parte del loro tempo: online. Offre inoltre l'opportunità alle aziende di rivolgersi a un pubblico specifico, monitorare i propri progressi e prendere decisioni basate sui dati per ottimizzare i propri sforzi di marketing.</a:t>
            </a:r>
            <a:endParaRPr>
              <a:solidFill>
                <a:srgbClr val="666666"/>
              </a:solidFill>
              <a:latin typeface="Raleway Thin"/>
              <a:ea typeface="Raleway Thin"/>
              <a:cs typeface="Raleway Thin"/>
              <a:sym typeface="Raleway Thin"/>
            </a:endParaRPr>
          </a:p>
        </p:txBody>
      </p:sp>
      <p:sp>
        <p:nvSpPr>
          <p:cNvPr id="107" name="Google Shape;107;p7"/>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573088" y="474663"/>
            <a:ext cx="6865937" cy="57943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Tipi di Media</a:t>
            </a:r>
            <a:endParaRPr sz="3600">
              <a:solidFill>
                <a:srgbClr val="0A8C6D"/>
              </a:solidFill>
              <a:latin typeface="Raleway ExtraLight"/>
              <a:ea typeface="Raleway ExtraLight"/>
              <a:cs typeface="Raleway ExtraLight"/>
              <a:sym typeface="Raleway ExtraLight"/>
            </a:endParaRPr>
          </a:p>
        </p:txBody>
      </p:sp>
      <p:sp>
        <p:nvSpPr>
          <p:cNvPr id="113" name="Google Shape;113;p8"/>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14" name="Google Shape;114;p8"/>
          <p:cNvSpPr txBox="1"/>
          <p:nvPr/>
        </p:nvSpPr>
        <p:spPr>
          <a:xfrm>
            <a:off x="573088" y="1276350"/>
            <a:ext cx="2571750" cy="3198813"/>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Clr>
                <a:srgbClr val="FFB600"/>
              </a:buClr>
              <a:buSzPts val="1800"/>
              <a:buFont typeface="Raleway Thin"/>
              <a:buNone/>
            </a:pPr>
            <a:r>
              <a:rPr lang="pt-PT" sz="1400">
                <a:solidFill>
                  <a:srgbClr val="0A8C6D"/>
                </a:solidFill>
                <a:latin typeface="Raleway Thin"/>
                <a:ea typeface="Raleway Thin"/>
                <a:cs typeface="Raleway Thin"/>
                <a:sym typeface="Raleway Thin"/>
              </a:rPr>
              <a:t>Media a pagamento</a:t>
            </a:r>
            <a:r>
              <a:rPr lang="pt-PT" sz="1400">
                <a:solidFill>
                  <a:srgbClr val="000000"/>
                </a:solidFill>
                <a:latin typeface="Arial"/>
                <a:ea typeface="Arial"/>
                <a:cs typeface="Arial"/>
                <a:sym typeface="Arial"/>
              </a:rPr>
              <a:t> </a:t>
            </a:r>
            <a:r>
              <a:rPr lang="pt-PT" sz="1400">
                <a:solidFill>
                  <a:srgbClr val="666666"/>
                </a:solidFill>
                <a:latin typeface="Raleway Thin"/>
                <a:ea typeface="Raleway Thin"/>
                <a:cs typeface="Raleway Thin"/>
                <a:sym typeface="Raleway Thin"/>
              </a:rPr>
              <a:t>si riferisce a qualsiasi tipo di pubblicità che richieda un pagamento in cambio della promozione di prodotti o servizi di un marchio</a:t>
            </a:r>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 Pubblicità</a:t>
            </a:r>
            <a:r>
              <a:rPr lang="pt-PT" sz="1400">
                <a:solidFill>
                  <a:srgbClr val="000000"/>
                </a:solidFill>
                <a:latin typeface="Arial"/>
                <a:ea typeface="Arial"/>
                <a:cs typeface="Arial"/>
                <a:sym typeface="Arial"/>
              </a:rPr>
              <a:t> </a:t>
            </a:r>
            <a:r>
              <a:rPr lang="pt-PT" sz="1400">
                <a:solidFill>
                  <a:srgbClr val="666666"/>
                </a:solidFill>
                <a:latin typeface="Raleway Thin"/>
                <a:ea typeface="Raleway Thin"/>
                <a:cs typeface="Raleway Thin"/>
                <a:sym typeface="Raleway Thin"/>
              </a:rPr>
              <a:t>pay-per-click (PPC).</a:t>
            </a:r>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 Pubblicità display (banner pubblicitari)</a:t>
            </a:r>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 Influencer Marketing</a:t>
            </a:r>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 Affiliazione Marketing</a:t>
            </a:r>
            <a:endParaRPr sz="1400">
              <a:solidFill>
                <a:srgbClr val="666666"/>
              </a:solidFill>
              <a:latin typeface="Raleway Thin"/>
              <a:ea typeface="Raleway Thin"/>
              <a:cs typeface="Raleway Thin"/>
              <a:sym typeface="Raleway Thin"/>
            </a:endParaRPr>
          </a:p>
          <a:p>
            <a:pPr indent="0" lvl="0" marL="0" marR="0" rtl="0" algn="l">
              <a:spcBef>
                <a:spcPts val="600"/>
              </a:spcBef>
              <a:spcAft>
                <a:spcPts val="0"/>
              </a:spcAft>
              <a:buClr>
                <a:srgbClr val="FFB600"/>
              </a:buClr>
              <a:buSzPts val="1800"/>
              <a:buFont typeface="Raleway Thin"/>
              <a:buNone/>
            </a:pPr>
            <a:r>
              <a:t/>
            </a:r>
            <a:endParaRPr sz="1400">
              <a:solidFill>
                <a:srgbClr val="666666"/>
              </a:solidFill>
              <a:latin typeface="Raleway Thin"/>
              <a:ea typeface="Raleway Thin"/>
              <a:cs typeface="Raleway Thin"/>
              <a:sym typeface="Raleway Thin"/>
            </a:endParaRPr>
          </a:p>
        </p:txBody>
      </p:sp>
      <p:sp>
        <p:nvSpPr>
          <p:cNvPr id="115" name="Google Shape;115;p8"/>
          <p:cNvSpPr txBox="1"/>
          <p:nvPr/>
        </p:nvSpPr>
        <p:spPr>
          <a:xfrm>
            <a:off x="3316288" y="1276350"/>
            <a:ext cx="2538412" cy="3198813"/>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Clr>
                <a:srgbClr val="FFB600"/>
              </a:buClr>
              <a:buSzPts val="1800"/>
              <a:buFont typeface="Raleway Thin"/>
              <a:buNone/>
            </a:pPr>
            <a:r>
              <a:rPr lang="pt-PT" sz="1400">
                <a:solidFill>
                  <a:srgbClr val="0A8C6D"/>
                </a:solidFill>
                <a:latin typeface="Raleway Thin"/>
                <a:ea typeface="Raleway Thin"/>
                <a:cs typeface="Raleway Thin"/>
                <a:sym typeface="Raleway Thin"/>
              </a:rPr>
              <a:t>I media di proprietà</a:t>
            </a:r>
            <a:r>
              <a:rPr lang="pt-PT" sz="1400">
                <a:solidFill>
                  <a:srgbClr val="000000"/>
                </a:solidFill>
                <a:latin typeface="Arial"/>
                <a:ea typeface="Arial"/>
                <a:cs typeface="Arial"/>
                <a:sym typeface="Arial"/>
              </a:rPr>
              <a:t> </a:t>
            </a:r>
            <a:r>
              <a:rPr lang="pt-PT" sz="1400">
                <a:solidFill>
                  <a:srgbClr val="666666"/>
                </a:solidFill>
                <a:latin typeface="Raleway Thin"/>
                <a:ea typeface="Raleway Thin"/>
                <a:cs typeface="Raleway Thin"/>
                <a:sym typeface="Raleway Thin"/>
              </a:rPr>
              <a:t>si riferiscono a qualsiasi tipo di contenuto o piattaforma che un'azienda possiede e controlla</a:t>
            </a:r>
            <a:endParaRPr sz="1400">
              <a:solidFill>
                <a:srgbClr val="666666"/>
              </a:solidFill>
              <a:latin typeface="Raleway Thin"/>
              <a:ea typeface="Raleway Thin"/>
              <a:cs typeface="Raleway Thin"/>
              <a:sym typeface="Raleway Thin"/>
            </a:endParaRPr>
          </a:p>
          <a:p>
            <a:pPr indent="0" lvl="0" marL="0" marR="0" rtl="0" algn="l">
              <a:spcBef>
                <a:spcPts val="600"/>
              </a:spcBef>
              <a:spcAft>
                <a:spcPts val="0"/>
              </a:spcAft>
              <a:buClr>
                <a:srgbClr val="0A8C6D"/>
              </a:buClr>
              <a:buSzPts val="1400"/>
              <a:buFont typeface="Noto Sans Symbols"/>
              <a:buNone/>
            </a:pPr>
            <a:r>
              <a:t/>
            </a:r>
            <a:endParaRPr sz="1400">
              <a:solidFill>
                <a:srgbClr val="666666"/>
              </a:solidFill>
              <a:latin typeface="Raleway Thin"/>
              <a:ea typeface="Raleway Thin"/>
              <a:cs typeface="Raleway Thin"/>
              <a:sym typeface="Raleway Thin"/>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 Website</a:t>
            </a:r>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 Blog</a:t>
            </a:r>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 profilo Social Media </a:t>
            </a:r>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 Email list (Newsletter)</a:t>
            </a:r>
            <a:endParaRPr sz="1400">
              <a:solidFill>
                <a:srgbClr val="666666"/>
              </a:solidFill>
              <a:latin typeface="Raleway Thin"/>
              <a:ea typeface="Raleway Thin"/>
              <a:cs typeface="Raleway Thin"/>
              <a:sym typeface="Raleway Thin"/>
            </a:endParaRPr>
          </a:p>
          <a:p>
            <a:pPr indent="0" lvl="0" marL="0" marR="0" rtl="0" algn="l">
              <a:spcBef>
                <a:spcPts val="600"/>
              </a:spcBef>
              <a:spcAft>
                <a:spcPts val="0"/>
              </a:spcAft>
              <a:buClr>
                <a:srgbClr val="FFB600"/>
              </a:buClr>
              <a:buSzPts val="1800"/>
              <a:buFont typeface="Raleway Thin"/>
              <a:buNone/>
            </a:pPr>
            <a:r>
              <a:t/>
            </a:r>
            <a:endParaRPr sz="1200">
              <a:solidFill>
                <a:srgbClr val="666666"/>
              </a:solidFill>
              <a:latin typeface="Raleway Thin"/>
              <a:ea typeface="Raleway Thin"/>
              <a:cs typeface="Raleway Thin"/>
              <a:sym typeface="Raleway Thin"/>
            </a:endParaRPr>
          </a:p>
        </p:txBody>
      </p:sp>
      <p:sp>
        <p:nvSpPr>
          <p:cNvPr id="116" name="Google Shape;116;p8"/>
          <p:cNvSpPr txBox="1"/>
          <p:nvPr/>
        </p:nvSpPr>
        <p:spPr>
          <a:xfrm>
            <a:off x="6232525" y="1276350"/>
            <a:ext cx="2430463" cy="3198813"/>
          </a:xfrm>
          <a:prstGeom prst="rect">
            <a:avLst/>
          </a:prstGeom>
          <a:solidFill>
            <a:schemeClr val="lt1"/>
          </a:solidFill>
          <a:ln cap="flat" cmpd="sng" w="25400">
            <a:solidFill>
              <a:srgbClr val="0A8C6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spcBef>
                <a:spcPts val="0"/>
              </a:spcBef>
              <a:spcAft>
                <a:spcPts val="0"/>
              </a:spcAft>
              <a:buClr>
                <a:srgbClr val="FFB600"/>
              </a:buClr>
              <a:buSzPts val="1800"/>
              <a:buFont typeface="Raleway Thin"/>
              <a:buNone/>
            </a:pPr>
            <a:r>
              <a:rPr lang="pt-PT" sz="1400">
                <a:solidFill>
                  <a:srgbClr val="0A8C6D"/>
                </a:solidFill>
                <a:latin typeface="Raleway Thin"/>
                <a:ea typeface="Raleway Thin"/>
                <a:cs typeface="Raleway Thin"/>
                <a:sym typeface="Raleway Thin"/>
              </a:rPr>
              <a:t>Earned Media </a:t>
            </a:r>
            <a:r>
              <a:rPr lang="pt-PT" sz="1400">
                <a:solidFill>
                  <a:srgbClr val="666666"/>
                </a:solidFill>
                <a:latin typeface="Raleway Thin"/>
                <a:ea typeface="Raleway Thin"/>
                <a:cs typeface="Raleway Thin"/>
                <a:sym typeface="Raleway Thin"/>
              </a:rPr>
              <a:t>si riferisce a qualsiasi tipo di pubblicità che un'azienda guadagna attraverso la copertura dei suoi prodotti o servizi da parte dei media.</a:t>
            </a:r>
            <a:br>
              <a:rPr lang="pt-PT" sz="1400">
                <a:solidFill>
                  <a:srgbClr val="666666"/>
                </a:solidFill>
                <a:latin typeface="Raleway Thin"/>
                <a:ea typeface="Raleway Thin"/>
                <a:cs typeface="Raleway Thin"/>
                <a:sym typeface="Raleway Thin"/>
              </a:rPr>
            </a:br>
            <a:endParaRPr sz="1400">
              <a:solidFill>
                <a:srgbClr val="666666"/>
              </a:solidFill>
              <a:latin typeface="Raleway Thin"/>
              <a:ea typeface="Raleway Thin"/>
              <a:cs typeface="Raleway Thin"/>
              <a:sym typeface="Raleway Thin"/>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Menzioni Multimediali</a:t>
            </a:r>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Recensioni</a:t>
            </a:r>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Condivisioni sui Social</a:t>
            </a:r>
            <a:endParaRPr/>
          </a:p>
          <a:p>
            <a:pPr indent="-88900" lvl="0" marL="0" marR="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Passaparola</a:t>
            </a:r>
            <a:endParaRPr sz="1400">
              <a:solidFill>
                <a:srgbClr val="666666"/>
              </a:solidFill>
              <a:latin typeface="Raleway Thin"/>
              <a:ea typeface="Raleway Thin"/>
              <a:cs typeface="Raleway Thin"/>
              <a:sym typeface="Raleway Thin"/>
            </a:endParaRPr>
          </a:p>
          <a:p>
            <a:pPr indent="0" lvl="0" marL="0" marR="0" rtl="0" algn="l">
              <a:spcBef>
                <a:spcPts val="600"/>
              </a:spcBef>
              <a:spcAft>
                <a:spcPts val="0"/>
              </a:spcAft>
              <a:buClr>
                <a:srgbClr val="FFB600"/>
              </a:buClr>
              <a:buSzPts val="1800"/>
              <a:buFont typeface="Raleway Thin"/>
              <a:buNone/>
            </a:pPr>
            <a:r>
              <a:t/>
            </a:r>
            <a:endParaRPr sz="1200">
              <a:solidFill>
                <a:srgbClr val="666666"/>
              </a:solidFill>
              <a:latin typeface="Raleway Thin"/>
              <a:ea typeface="Raleway Thin"/>
              <a:cs typeface="Raleway Thin"/>
              <a:sym typeface="Raleway Th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547688" y="544513"/>
            <a:ext cx="4649787"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Digital Marketing</a:t>
            </a:r>
            <a:endParaRPr sz="3600">
              <a:solidFill>
                <a:srgbClr val="0A8C6D"/>
              </a:solidFill>
              <a:latin typeface="Raleway ExtraLight"/>
              <a:ea typeface="Raleway ExtraLight"/>
              <a:cs typeface="Raleway ExtraLight"/>
              <a:sym typeface="Raleway ExtraLight"/>
            </a:endParaRPr>
          </a:p>
        </p:txBody>
      </p:sp>
      <p:sp>
        <p:nvSpPr>
          <p:cNvPr id="122" name="Google Shape;122;p9"/>
          <p:cNvSpPr txBox="1"/>
          <p:nvPr>
            <p:ph idx="1" type="body"/>
          </p:nvPr>
        </p:nvSpPr>
        <p:spPr>
          <a:xfrm>
            <a:off x="396875" y="1228725"/>
            <a:ext cx="4175125" cy="2366963"/>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Clr>
                <a:srgbClr val="0A8C6D"/>
              </a:buClr>
              <a:buSzPts val="1200"/>
              <a:buFont typeface="Raleway Thin"/>
              <a:buNone/>
            </a:pPr>
            <a:r>
              <a:rPr b="1" lang="pt-PT" sz="1200">
                <a:solidFill>
                  <a:srgbClr val="0A8C6D"/>
                </a:solidFill>
                <a:latin typeface="Raleway Thin"/>
                <a:ea typeface="Raleway Thin"/>
                <a:cs typeface="Raleway Thin"/>
                <a:sym typeface="Raleway Thin"/>
              </a:rPr>
              <a:t>Benefici</a:t>
            </a:r>
            <a:endParaRPr/>
          </a:p>
          <a:p>
            <a:pPr indent="-76200" lvl="0" marL="114300" rtl="0" algn="l">
              <a:spcBef>
                <a:spcPts val="60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Maggiore portata: il marketing digitale consente alle aziende di raggiungere un pubblico più ampio rispetto ai metodi di marketing tradizionali.</a:t>
            </a:r>
            <a:endParaRPr/>
          </a:p>
          <a:p>
            <a:pPr indent="-76200" lvl="0" marL="114300" rtl="0" algn="l">
              <a:spcBef>
                <a:spcPts val="60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Costi inferiori: il marketing digitale è spesso più conveniente rispetto al marketing tradizionale.</a:t>
            </a:r>
            <a:endParaRPr/>
          </a:p>
          <a:p>
            <a:pPr indent="-76200" lvl="0" marL="114300" rtl="0" algn="l">
              <a:spcBef>
                <a:spcPts val="60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Maggiore coinvolgimento: i canali di marketing digitale offrono l'opportunità di una comunicazione bidirezionale con i clienti, che può portare a livelli più elevati di coinvolgimento.</a:t>
            </a:r>
            <a:endParaRPr/>
          </a:p>
          <a:p>
            <a:pPr indent="-76200" lvl="0" marL="114300" rtl="0" algn="l">
              <a:spcBef>
                <a:spcPts val="60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Targeting migliore: il marketing digitale consente alle aziende di rivolgersi a un pubblico specifico in base a dati demografici, interessi e comportamenti.</a:t>
            </a:r>
            <a:endParaRPr/>
          </a:p>
          <a:p>
            <a:pPr indent="-76200" lvl="0" marL="114300" rtl="0" algn="l">
              <a:spcBef>
                <a:spcPts val="60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Risultati misurabili: gli sforzi di marketing digitale possono essere monitorati e misurati, consentendo alle aziende di vedere cosa funziona e cosa no.</a:t>
            </a:r>
            <a:endParaRPr sz="1200">
              <a:solidFill>
                <a:srgbClr val="666666"/>
              </a:solidFill>
              <a:latin typeface="Raleway Thin"/>
              <a:ea typeface="Raleway Thin"/>
              <a:cs typeface="Raleway Thin"/>
              <a:sym typeface="Raleway Thin"/>
            </a:endParaRPr>
          </a:p>
        </p:txBody>
      </p:sp>
      <p:sp>
        <p:nvSpPr>
          <p:cNvPr id="123" name="Google Shape;123;p9"/>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24" name="Google Shape;124;p9"/>
          <p:cNvSpPr txBox="1"/>
          <p:nvPr/>
        </p:nvSpPr>
        <p:spPr>
          <a:xfrm>
            <a:off x="4519613" y="328613"/>
            <a:ext cx="3640137" cy="2365375"/>
          </a:xfrm>
          <a:prstGeom prst="rect">
            <a:avLst/>
          </a:prstGeom>
          <a:noFill/>
          <a:ln>
            <a:noFill/>
          </a:ln>
        </p:spPr>
        <p:txBody>
          <a:bodyPr anchorCtr="0" anchor="t" bIns="91425" lIns="91425" spcFirstLastPara="1" rIns="91425" wrap="square" tIns="91425">
            <a:noAutofit/>
          </a:bodyPr>
          <a:lstStyle/>
          <a:p>
            <a:pPr indent="-266700" lvl="0" marL="381000" marR="0" rtl="0" algn="l">
              <a:spcBef>
                <a:spcPts val="0"/>
              </a:spcBef>
              <a:spcAft>
                <a:spcPts val="0"/>
              </a:spcAft>
              <a:buClr>
                <a:srgbClr val="0A8C6D"/>
              </a:buClr>
              <a:buSzPts val="1200"/>
              <a:buFont typeface="Raleway Thin"/>
              <a:buNone/>
            </a:pPr>
            <a:r>
              <a:rPr b="1" lang="pt-PT" sz="1200">
                <a:solidFill>
                  <a:srgbClr val="0A8C6D"/>
                </a:solidFill>
                <a:latin typeface="Raleway Thin"/>
                <a:ea typeface="Raleway Thin"/>
                <a:cs typeface="Raleway Thin"/>
                <a:sym typeface="Raleway Thin"/>
              </a:rPr>
              <a:t>Piano strategico</a:t>
            </a:r>
            <a:endParaRPr/>
          </a:p>
          <a:p>
            <a:pPr indent="-266700" lvl="0" marL="381000" marR="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Definisci il tuo pubblico di destinazione: comprendi chi sono i tuoi clienti target.</a:t>
            </a:r>
            <a:endParaRPr/>
          </a:p>
          <a:p>
            <a:pPr indent="-266700" lvl="0" marL="381000" marR="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Stabilisci i tuoi obiettivi: determina cosa vuoi ottenere con le tue iniziative di marketing digitale.  Fai ricerche sulla tua concorrenza: scopri cosa usano i tuoi concorrenti.</a:t>
            </a:r>
            <a:endParaRPr/>
          </a:p>
          <a:p>
            <a:pPr indent="-266700" lvl="0" marL="381000" marR="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Sviluppa una strategia per i contenuti: pianifica i tipi di contenuti che creerai.</a:t>
            </a:r>
            <a:endParaRPr/>
          </a:p>
          <a:p>
            <a:pPr indent="-266700" lvl="0" marL="381000" marR="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Scegli i tuoi canali: seleziona i canali di marketing digitale più appropriati.</a:t>
            </a:r>
            <a:endParaRPr/>
          </a:p>
          <a:p>
            <a:pPr indent="-266700" lvl="0" marL="381000" marR="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Esegui il tuo piano: crea e distribuisci contenuti.</a:t>
            </a:r>
            <a:endParaRPr/>
          </a:p>
          <a:p>
            <a:pPr indent="-266700" lvl="0" marL="381000" marR="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Misura e ottimizza: utilizza analisi e metriche per monitorare le prestazioni delle tue iniziative di marketing digitale.</a:t>
            </a:r>
            <a:endParaRPr/>
          </a:p>
          <a:p>
            <a:pPr indent="-266700" lvl="0" marL="381000" marR="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Ripeti e migliora: prova e sperimenta continuamente nuove tattiche, canali e formati per trovare ciò che funziona meglio.</a:t>
            </a:r>
            <a:endParaRPr sz="1200">
              <a:solidFill>
                <a:srgbClr val="666666"/>
              </a:solidFill>
              <a:latin typeface="Raleway Thin"/>
              <a:ea typeface="Raleway Thin"/>
              <a:cs typeface="Raleway Thin"/>
              <a:sym typeface="Raleway Thin"/>
            </a:endParaRPr>
          </a:p>
        </p:txBody>
      </p:sp>
    </p:spTree>
  </p:cSld>
  <p:clrMapOvr>
    <a:masterClrMapping/>
  </p:clrMapOvr>
</p:sld>
</file>

<file path=ppt/theme/theme1.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themeOverride>
</file>

<file path=ppt/theme/themeOverride2.xml><?xml version="1.0" encoding="utf-8"?>
<a:themeOverride xmlns:a="http://schemas.openxmlformats.org/drawingml/2006/main" xmlns:r="http://schemas.openxmlformats.org/officeDocument/2006/relationship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