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aleway"/>
      <p:regular r:id="rId36"/>
      <p:bold r:id="rId37"/>
      <p:italic r:id="rId38"/>
      <p:boldItalic r:id="rId39"/>
    </p:embeddedFont>
    <p:embeddedFont>
      <p:font typeface="Raleway ExtraBold"/>
      <p:bold r:id="rId40"/>
      <p:boldItalic r:id="rId41"/>
    </p:embeddedFont>
    <p:embeddedFont>
      <p:font typeface="Raleway Thin"/>
      <p:regular r:id="rId42"/>
      <p:bold r:id="rId43"/>
      <p:italic r:id="rId44"/>
      <p:boldItalic r:id="rId45"/>
    </p:embeddedFont>
    <p:embeddedFont>
      <p:font typeface="Raleway Light"/>
      <p:regular r:id="rId46"/>
      <p:bold r:id="rId47"/>
      <p:italic r:id="rId48"/>
      <p:boldItalic r:id="rId49"/>
    </p:embeddedFont>
    <p:embeddedFont>
      <p:font typeface="Raleway Medium"/>
      <p:regular r:id="rId50"/>
      <p:bold r:id="rId51"/>
      <p:italic r:id="rId52"/>
      <p:boldItalic r:id="rId53"/>
    </p:embeddedFont>
    <p:embeddedFont>
      <p:font typeface="Raleway Extra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hXa6SFwAKoVd5odn7GKvkbvfMM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525B53-6022-4A66-BA9B-4D109F9F6F3A}">
  <a:tblStyle styleId="{5E525B53-6022-4A66-BA9B-4D109F9F6F3A}"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ExtraBold-bold.fntdata"/><Relationship Id="rId42" Type="http://schemas.openxmlformats.org/officeDocument/2006/relationships/font" Target="fonts/RalewayThin-regular.fntdata"/><Relationship Id="rId41" Type="http://schemas.openxmlformats.org/officeDocument/2006/relationships/font" Target="fonts/RalewayExtraBold-boldItalic.fntdata"/><Relationship Id="rId44" Type="http://schemas.openxmlformats.org/officeDocument/2006/relationships/font" Target="fonts/RalewayThin-italic.fntdata"/><Relationship Id="rId43" Type="http://schemas.openxmlformats.org/officeDocument/2006/relationships/font" Target="fonts/RalewayThin-bold.fntdata"/><Relationship Id="rId46" Type="http://schemas.openxmlformats.org/officeDocument/2006/relationships/font" Target="fonts/RalewayLight-regular.fntdata"/><Relationship Id="rId45" Type="http://schemas.openxmlformats.org/officeDocument/2006/relationships/font" Target="fonts/RalewayThin-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alewayLight-italic.fntdata"/><Relationship Id="rId47" Type="http://schemas.openxmlformats.org/officeDocument/2006/relationships/font" Target="fonts/RalewayLight-bold.fntdata"/><Relationship Id="rId49" Type="http://schemas.openxmlformats.org/officeDocument/2006/relationships/font" Target="fonts/RalewayLigh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Raleway-bold.fntdata"/><Relationship Id="rId36" Type="http://schemas.openxmlformats.org/officeDocument/2006/relationships/font" Target="fonts/Raleway-regular.fntdata"/><Relationship Id="rId39" Type="http://schemas.openxmlformats.org/officeDocument/2006/relationships/font" Target="fonts/Raleway-boldItalic.fntdata"/><Relationship Id="rId38" Type="http://schemas.openxmlformats.org/officeDocument/2006/relationships/font" Target="fonts/Raleway-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Medium-bold.fntdata"/><Relationship Id="rId50" Type="http://schemas.openxmlformats.org/officeDocument/2006/relationships/font" Target="fonts/RalewayMedium-regular.fntdata"/><Relationship Id="rId53" Type="http://schemas.openxmlformats.org/officeDocument/2006/relationships/font" Target="fonts/RalewayMedium-boldItalic.fntdata"/><Relationship Id="rId52" Type="http://schemas.openxmlformats.org/officeDocument/2006/relationships/font" Target="fonts/RalewayMedium-italic.fntdata"/><Relationship Id="rId11" Type="http://schemas.openxmlformats.org/officeDocument/2006/relationships/slide" Target="slides/slide5.xml"/><Relationship Id="rId55" Type="http://schemas.openxmlformats.org/officeDocument/2006/relationships/font" Target="fonts/RalewayExtraLight-bold.fntdata"/><Relationship Id="rId10" Type="http://schemas.openxmlformats.org/officeDocument/2006/relationships/slide" Target="slides/slide4.xml"/><Relationship Id="rId54" Type="http://schemas.openxmlformats.org/officeDocument/2006/relationships/font" Target="fonts/RalewayExtraLight-regular.fntdata"/><Relationship Id="rId13" Type="http://schemas.openxmlformats.org/officeDocument/2006/relationships/slide" Target="slides/slide7.xml"/><Relationship Id="rId57" Type="http://schemas.openxmlformats.org/officeDocument/2006/relationships/font" Target="fonts/RalewayExtraLight-boldItalic.fntdata"/><Relationship Id="rId12" Type="http://schemas.openxmlformats.org/officeDocument/2006/relationships/slide" Target="slides/slide6.xml"/><Relationship Id="rId56" Type="http://schemas.openxmlformats.org/officeDocument/2006/relationships/font" Target="fonts/RalewayExtraLight-italic.fntdata"/><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DON’T CHANGE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List other resources, readings that can help the women deppen the module topic</a:t>
            </a:r>
            <a:endParaRPr/>
          </a:p>
          <a:p>
            <a:pPr indent="0" lvl="0" marL="0" rtl="0" algn="l">
              <a:lnSpc>
                <a:spcPct val="100000"/>
              </a:lnSpc>
              <a:spcBef>
                <a:spcPts val="0"/>
              </a:spcBef>
              <a:spcAft>
                <a:spcPts val="0"/>
              </a:spcAft>
              <a:buSzPts val="1400"/>
              <a:buNone/>
            </a:pPr>
            <a:r>
              <a:rPr lang="en-US"/>
              <a:t>Provide not more thant 5 links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List other resources, readings that can help the women deppen the module topic</a:t>
            </a:r>
            <a:endParaRPr/>
          </a:p>
          <a:p>
            <a:pPr indent="0" lvl="0" marL="0" rtl="0" algn="l">
              <a:lnSpc>
                <a:spcPct val="100000"/>
              </a:lnSpc>
              <a:spcBef>
                <a:spcPts val="0"/>
              </a:spcBef>
              <a:spcAft>
                <a:spcPts val="0"/>
              </a:spcAft>
              <a:buSzPts val="1400"/>
              <a:buNone/>
            </a:pPr>
            <a:r>
              <a:rPr lang="en-US"/>
              <a:t>Provide not more thant 5 links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DON’T CHANGE</a:t>
            </a:r>
            <a:endParaRPr/>
          </a:p>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List other resources, readings that can help the women deppen the module topic</a:t>
            </a:r>
            <a:endParaRPr/>
          </a:p>
          <a:p>
            <a:pPr indent="0" lvl="0" marL="0" rtl="0" algn="l">
              <a:lnSpc>
                <a:spcPct val="100000"/>
              </a:lnSpc>
              <a:spcBef>
                <a:spcPts val="0"/>
              </a:spcBef>
              <a:spcAft>
                <a:spcPts val="0"/>
              </a:spcAft>
              <a:buSzPts val="1400"/>
              <a:buNone/>
            </a:pPr>
            <a:r>
              <a:rPr lang="en-US"/>
              <a:t>Provide not more thant 5 links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DON’T CHANGE</a:t>
            </a:r>
            <a:endParaRPr/>
          </a:p>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lang="en-US"/>
              <a:t>Insert here a quote related to the module topic</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lang="en-US"/>
              <a:t>Replace the X by the module number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100" u="none" cap="none" strike="noStrike">
                <a:solidFill>
                  <a:srgbClr val="000000"/>
                </a:solidFill>
                <a:latin typeface="Arial"/>
                <a:ea typeface="Arial"/>
                <a:cs typeface="Arial"/>
                <a:sym typeface="Arial"/>
              </a:rPr>
              <a:t>Include here the learning outcomes developed previously</a:t>
            </a:r>
            <a:endParaRPr/>
          </a:p>
          <a:p>
            <a:pPr indent="0" lvl="0" marL="0" marR="0" rtl="0" algn="l">
              <a:lnSpc>
                <a:spcPct val="100000"/>
              </a:lnSpc>
              <a:spcBef>
                <a:spcPts val="0"/>
              </a:spcBef>
              <a:spcAft>
                <a:spcPts val="0"/>
              </a:spcAft>
              <a:buClr>
                <a:srgbClr val="000000"/>
              </a:buClr>
              <a:buSzPts val="1400"/>
              <a:buFont typeface="Arial"/>
              <a:buNone/>
            </a:pPr>
            <a:r>
              <a:rPr b="0" i="0" lang="en-US" sz="1100" u="none" cap="none" strike="noStrike">
                <a:solidFill>
                  <a:srgbClr val="000000"/>
                </a:solidFill>
                <a:latin typeface="Arial"/>
                <a:ea typeface="Arial"/>
                <a:cs typeface="Arial"/>
                <a:sym typeface="Arial"/>
              </a:rPr>
              <a:t>Remove the code references K1, S1, A1, etc.</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sz="1400"/>
          </a:p>
          <a:p>
            <a:pPr indent="0" lvl="0" marL="0" marR="0" rtl="0" algn="l">
              <a:lnSpc>
                <a:spcPct val="100000"/>
              </a:lnSpc>
              <a:spcBef>
                <a:spcPts val="0"/>
              </a:spcBef>
              <a:spcAft>
                <a:spcPts val="0"/>
              </a:spcAft>
              <a:buClr>
                <a:srgbClr val="000000"/>
              </a:buClr>
              <a:buSzPts val="1400"/>
              <a:buFont typeface="Arial"/>
              <a:buNone/>
            </a:pPr>
            <a:r>
              <a:t/>
            </a:r>
            <a:endParaRPr sz="1200"/>
          </a:p>
          <a:p>
            <a:pPr indent="0" lvl="0" marL="0" marR="0" rtl="0" algn="l">
              <a:lnSpc>
                <a:spcPct val="100000"/>
              </a:lnSpc>
              <a:spcBef>
                <a:spcPts val="0"/>
              </a:spcBef>
              <a:spcAft>
                <a:spcPts val="0"/>
              </a:spcAft>
              <a:buClr>
                <a:srgbClr val="000000"/>
              </a:buClr>
              <a:buSzPts val="1400"/>
              <a:buFont typeface="Arial"/>
              <a:buNone/>
            </a:pPr>
            <a:r>
              <a:t/>
            </a:r>
            <a:endParaRPr sz="1200"/>
          </a:p>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31"/>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31"/>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2">
    <p:bg>
      <p:bgPr>
        <a:solidFill>
          <a:srgbClr val="FFB600"/>
        </a:solidFill>
      </p:bgPr>
    </p:bg>
    <p:spTree>
      <p:nvGrpSpPr>
        <p:cNvPr id="56" name="Shape 56"/>
        <p:cNvGrpSpPr/>
        <p:nvPr/>
      </p:nvGrpSpPr>
      <p:grpSpPr>
        <a:xfrm>
          <a:off x="0" y="0"/>
          <a:ext cx="0" cy="0"/>
          <a:chOff x="0" y="0"/>
          <a:chExt cx="0" cy="0"/>
        </a:xfrm>
      </p:grpSpPr>
      <p:sp>
        <p:nvSpPr>
          <p:cNvPr id="57" name="Google Shape;57;p40"/>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8" name="Google Shape;58;p40"/>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9" name="Google Shape;59;p40"/>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60" name="Google Shape;60;p4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2"/>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2"/>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2"/>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6"/>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6"/>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7"/>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7"/>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7"/>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7"/>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8" name="Shape 28"/>
        <p:cNvGrpSpPr/>
        <p:nvPr/>
      </p:nvGrpSpPr>
      <p:grpSpPr>
        <a:xfrm>
          <a:off x="0" y="0"/>
          <a:ext cx="0" cy="0"/>
          <a:chOff x="0" y="0"/>
          <a:chExt cx="0" cy="0"/>
        </a:xfrm>
      </p:grpSpPr>
      <p:sp>
        <p:nvSpPr>
          <p:cNvPr id="29" name="Google Shape;29;p38"/>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8"/>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2" name="Google Shape;32;p38"/>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41"/>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5" name="Google Shape;35;p4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6" name="Google Shape;36;p4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chemeClr val="lt1"/>
        </a:solidFill>
      </p:bgPr>
    </p:bg>
    <p:spTree>
      <p:nvGrpSpPr>
        <p:cNvPr id="37" name="Shape 37"/>
        <p:cNvGrpSpPr/>
        <p:nvPr/>
      </p:nvGrpSpPr>
      <p:grpSpPr>
        <a:xfrm>
          <a:off x="0" y="0"/>
          <a:ext cx="0" cy="0"/>
          <a:chOff x="0" y="0"/>
          <a:chExt cx="0" cy="0"/>
        </a:xfrm>
      </p:grpSpPr>
      <p:sp>
        <p:nvSpPr>
          <p:cNvPr id="38" name="Google Shape;38;p34"/>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4"/>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34"/>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0A8C6D"/>
                </a:solidFill>
                <a:latin typeface="Raleway"/>
                <a:ea typeface="Raleway"/>
                <a:cs typeface="Raleway"/>
                <a:sym typeface="Raleway"/>
              </a:rPr>
              <a:t>“</a:t>
            </a:r>
            <a:endParaRPr b="1" i="0" sz="12000" u="none" cap="none" strike="noStrike">
              <a:solidFill>
                <a:srgbClr val="0A8C6D"/>
              </a:solidFill>
              <a:latin typeface="Raleway"/>
              <a:ea typeface="Raleway"/>
              <a:cs typeface="Raleway"/>
              <a:sym typeface="Raleway"/>
            </a:endParaRPr>
          </a:p>
        </p:txBody>
      </p:sp>
      <p:sp>
        <p:nvSpPr>
          <p:cNvPr id="41" name="Google Shape;41;p34"/>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2">
    <p:bg>
      <p:bgPr>
        <a:solidFill>
          <a:srgbClr val="FFB600"/>
        </a:solidFill>
      </p:bgPr>
    </p:bg>
    <p:spTree>
      <p:nvGrpSpPr>
        <p:cNvPr id="42" name="Shape 42"/>
        <p:cNvGrpSpPr/>
        <p:nvPr/>
      </p:nvGrpSpPr>
      <p:grpSpPr>
        <a:xfrm>
          <a:off x="0" y="0"/>
          <a:ext cx="0" cy="0"/>
          <a:chOff x="0" y="0"/>
          <a:chExt cx="0" cy="0"/>
        </a:xfrm>
      </p:grpSpPr>
      <p:sp>
        <p:nvSpPr>
          <p:cNvPr id="43" name="Google Shape;43;p39"/>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9"/>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6" name="Google Shape;46;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chemeClr val="lt1"/>
        </a:solidFill>
      </p:bgPr>
    </p:bg>
    <p:spTree>
      <p:nvGrpSpPr>
        <p:cNvPr id="51" name="Shape 51"/>
        <p:cNvGrpSpPr/>
        <p:nvPr/>
      </p:nvGrpSpPr>
      <p:grpSpPr>
        <a:xfrm>
          <a:off x="0" y="0"/>
          <a:ext cx="0" cy="0"/>
          <a:chOff x="0" y="0"/>
          <a:chExt cx="0" cy="0"/>
        </a:xfrm>
      </p:grpSpPr>
      <p:sp>
        <p:nvSpPr>
          <p:cNvPr id="52" name="Google Shape;52;p35"/>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3" name="Google Shape;53;p35"/>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4" name="Google Shape;54;p35"/>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0A8C6D"/>
                </a:solidFill>
                <a:latin typeface="Raleway"/>
                <a:ea typeface="Raleway"/>
                <a:cs typeface="Raleway"/>
                <a:sym typeface="Raleway"/>
              </a:rPr>
              <a:t>“</a:t>
            </a:r>
            <a:endParaRPr b="1" i="0" sz="12000" u="none" cap="none" strike="noStrike">
              <a:solidFill>
                <a:srgbClr val="0A8C6D"/>
              </a:solidFill>
              <a:latin typeface="Raleway"/>
              <a:ea typeface="Raleway"/>
              <a:cs typeface="Raleway"/>
              <a:sym typeface="Raleway"/>
            </a:endParaRPr>
          </a:p>
        </p:txBody>
      </p:sp>
      <p:sp>
        <p:nvSpPr>
          <p:cNvPr id="55" name="Google Shape;55;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3"/>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9" name="Google Shape;49;p33"/>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0" name="Google Shape;50;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igital-strategy.ec.europa.eu/en/library/european-declaration-digital-rights-and-principles" TargetMode="External"/><Relationship Id="rId4" Type="http://schemas.openxmlformats.org/officeDocument/2006/relationships/hyperlink" Target="https://www.youtube.com/watch?v=x6fIseKzzH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digital-strategy.ec.europa.eu/en/library/european-declaration-digital-rights-and-principles" TargetMode="External"/><Relationship Id="rId4" Type="http://schemas.openxmlformats.org/officeDocument/2006/relationships/hyperlink" Target="https://www.youtube.com/watch?v=_GgrKjsLrZ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slack.com/blog/collaboration/ultimate-guide-digital-meetings" TargetMode="External"/><Relationship Id="rId4" Type="http://schemas.openxmlformats.org/officeDocument/2006/relationships/hyperlink" Target="https://www.cvent.com/en/blog/events/virtual-meeting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9.jp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64" name="Shape 64"/>
        <p:cNvGrpSpPr/>
        <p:nvPr/>
      </p:nvGrpSpPr>
      <p:grpSpPr>
        <a:xfrm>
          <a:off x="0" y="0"/>
          <a:ext cx="0" cy="0"/>
          <a:chOff x="0" y="0"/>
          <a:chExt cx="0" cy="0"/>
        </a:xfrm>
      </p:grpSpPr>
      <p:sp>
        <p:nvSpPr>
          <p:cNvPr id="65" name="Google Shape;65;p1"/>
          <p:cNvSpPr txBox="1"/>
          <p:nvPr>
            <p:ph type="ctrTitle"/>
          </p:nvPr>
        </p:nvSpPr>
        <p:spPr>
          <a:xfrm>
            <a:off x="685802" y="3287213"/>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US" sz="4000"/>
              <a:t>Pro</a:t>
            </a:r>
            <a:r>
              <a:rPr lang="en-US" sz="4000">
                <a:solidFill>
                  <a:schemeClr val="lt1"/>
                </a:solidFill>
              </a:rPr>
              <a:t>gram</a:t>
            </a:r>
            <a:r>
              <a:rPr lang="en-US" sz="4000"/>
              <a:t>e de formare pentru femei</a:t>
            </a:r>
            <a:br>
              <a:rPr lang="en-US" sz="4000"/>
            </a:br>
            <a:r>
              <a:rPr b="1" lang="en-US" sz="4000">
                <a:solidFill>
                  <a:srgbClr val="981C22"/>
                </a:solidFill>
              </a:rPr>
              <a:t>Mentalitatea digitală</a:t>
            </a:r>
            <a:endParaRPr b="1" sz="4000">
              <a:solidFill>
                <a:srgbClr val="981C22"/>
              </a:solidFill>
            </a:endParaRPr>
          </a:p>
        </p:txBody>
      </p:sp>
      <p:pic>
        <p:nvPicPr>
          <p:cNvPr id="66" name="Google Shape;66;p1"/>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0"/>
          <p:cNvSpPr txBox="1"/>
          <p:nvPr>
            <p:ph type="title"/>
          </p:nvPr>
        </p:nvSpPr>
        <p:spPr>
          <a:xfrm>
            <a:off x="922000" y="891776"/>
            <a:ext cx="6931081"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rgbClr val="0A8C6D"/>
                </a:solidFill>
                <a:latin typeface="Raleway Light"/>
                <a:ea typeface="Raleway Light"/>
                <a:cs typeface="Raleway Light"/>
                <a:sym typeface="Raleway Light"/>
              </a:rPr>
              <a:t> Plan de lucru la distanță</a:t>
            </a:r>
            <a:br>
              <a:rPr b="1" lang="en-US" sz="1400">
                <a:solidFill>
                  <a:schemeClr val="accent1"/>
                </a:solidFill>
                <a:latin typeface="Raleway Light"/>
                <a:ea typeface="Raleway Light"/>
                <a:cs typeface="Raleway Light"/>
                <a:sym typeface="Raleway Light"/>
              </a:rPr>
            </a:br>
            <a:r>
              <a:rPr lang="en-US" sz="1200">
                <a:latin typeface="Raleway Light"/>
                <a:ea typeface="Raleway Light"/>
                <a:cs typeface="Raleway Light"/>
                <a:sym typeface="Raleway Light"/>
              </a:rPr>
              <a:t>Obiectivul acestei activități  este de a le împuternici participanților să gestioneze eficient provocările muncii de la distanță prin stabilirea limitelor, construirea unei rutine și gestionarea distragerilor pentru a rămâne concentrați.</a:t>
            </a:r>
            <a:endParaRPr sz="1200">
              <a:latin typeface="Raleway Light"/>
              <a:ea typeface="Raleway Light"/>
              <a:cs typeface="Raleway Light"/>
              <a:sym typeface="Raleway Light"/>
            </a:endParaRPr>
          </a:p>
        </p:txBody>
      </p:sp>
      <p:sp>
        <p:nvSpPr>
          <p:cNvPr id="128" name="Google Shape;128;p10"/>
          <p:cNvSpPr txBox="1"/>
          <p:nvPr>
            <p:ph idx="1" type="body"/>
          </p:nvPr>
        </p:nvSpPr>
        <p:spPr>
          <a:xfrm>
            <a:off x="921999" y="1887378"/>
            <a:ext cx="5380189"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Pași pentru  finalizarea activității</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1: </a:t>
            </a:r>
            <a:r>
              <a:rPr lang="en-US" sz="1100">
                <a:latin typeface="Raleway Light"/>
                <a:ea typeface="Raleway Light"/>
                <a:cs typeface="Raleway Light"/>
                <a:sym typeface="Raleway Light"/>
              </a:rPr>
              <a:t>În grupuri de 3-4, discutați despre  importanța stabilirii limitelor atunci când lucrați la distanță. Creați un spațiu  de lucru desemnat  și setați ore de lucru pentru a comunica cu echipa și membrii familiei dumneavoastră. </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2: </a:t>
            </a:r>
            <a:r>
              <a:rPr lang="en-US" sz="1100">
                <a:latin typeface="Raleway Light"/>
                <a:ea typeface="Raleway Light"/>
                <a:cs typeface="Raleway Light"/>
                <a:sym typeface="Raleway Light"/>
              </a:rPr>
              <a:t>Construiți o rutină care funcționează pentru voi. Aceasta poate  include lucruri precum programarea regulată a pauzelor, prioritizarea sarcinilor și încorporarea activităților de îngrijire personală în programul vostru zilnic.</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3: </a:t>
            </a:r>
            <a:r>
              <a:rPr lang="en-US" sz="1100">
                <a:latin typeface="Raleway Light"/>
                <a:ea typeface="Raleway Light"/>
                <a:cs typeface="Raleway Light"/>
                <a:sym typeface="Raleway Light"/>
              </a:rPr>
              <a:t>Discutați cum gestionați distragerile și să rămâneți concentrate atunci când lucrați de la distanță. </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4: </a:t>
            </a:r>
            <a:r>
              <a:rPr lang="en-US" sz="1100">
                <a:latin typeface="Raleway Light"/>
                <a:ea typeface="Raleway Light"/>
                <a:cs typeface="Raleway Light"/>
                <a:sym typeface="Raleway Light"/>
              </a:rPr>
              <a:t>Fiecare grup va prezenta clasei planul de lucru de la distanță. Fiți pregătite să vă explicați  potențialele beneficii și provocări.</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US" sz="1200">
                <a:solidFill>
                  <a:schemeClr val="lt1"/>
                </a:solidFill>
                <a:highlight>
                  <a:srgbClr val="0A8C6D"/>
                </a:highlight>
                <a:latin typeface="Raleway Light"/>
                <a:ea typeface="Raleway Light"/>
                <a:cs typeface="Raleway Light"/>
                <a:sym typeface="Raleway Light"/>
              </a:rPr>
              <a:t>TIMP: </a:t>
            </a:r>
            <a:r>
              <a:rPr lang="en-US" sz="1200">
                <a:solidFill>
                  <a:schemeClr val="dk1"/>
                </a:solidFill>
                <a:latin typeface="Raleway Light"/>
                <a:ea typeface="Raleway Light"/>
                <a:cs typeface="Raleway Light"/>
                <a:sym typeface="Raleway Light"/>
              </a:rPr>
              <a:t> 20 minute</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endParaRPr>
          </a:p>
        </p:txBody>
      </p:sp>
      <p:grpSp>
        <p:nvGrpSpPr>
          <p:cNvPr id="129" name="Google Shape;129;p10"/>
          <p:cNvGrpSpPr/>
          <p:nvPr/>
        </p:nvGrpSpPr>
        <p:grpSpPr>
          <a:xfrm>
            <a:off x="7964732" y="329097"/>
            <a:ext cx="977040" cy="722852"/>
            <a:chOff x="5255200" y="3006475"/>
            <a:chExt cx="511700" cy="378575"/>
          </a:xfrm>
        </p:grpSpPr>
        <p:sp>
          <p:nvSpPr>
            <p:cNvPr id="130" name="Google Shape;130;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31" name="Google Shape;131;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132" name="Google Shape;132;p10"/>
          <p:cNvSpPr/>
          <p:nvPr/>
        </p:nvSpPr>
        <p:spPr>
          <a:xfrm>
            <a:off x="6655772" y="2945197"/>
            <a:ext cx="457200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2"/>
                </a:solidFill>
                <a:latin typeface="Raleway Light"/>
                <a:ea typeface="Raleway Light"/>
                <a:cs typeface="Raleway Light"/>
                <a:sym typeface="Raleway Light"/>
              </a:rPr>
              <a:t>.</a:t>
            </a:r>
            <a:endParaRPr b="0" i="0" sz="1100" u="none" cap="none" strike="noStrike">
              <a:solidFill>
                <a:schemeClr val="dk2"/>
              </a:solidFill>
              <a:latin typeface="Raleway Light"/>
              <a:ea typeface="Raleway Light"/>
              <a:cs typeface="Raleway Light"/>
              <a:sym typeface="Raleway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1"/>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rgbClr val="0A8C6D"/>
                </a:solidFill>
                <a:latin typeface="Raleway Light"/>
                <a:ea typeface="Raleway Light"/>
                <a:cs typeface="Raleway Light"/>
                <a:sym typeface="Raleway Light"/>
              </a:rPr>
              <a:t>Avantaje și dezavantaje ale lucrului de la distanță</a:t>
            </a:r>
            <a:endParaRPr b="1" sz="1200">
              <a:solidFill>
                <a:srgbClr val="0A8C6D"/>
              </a:solidFill>
              <a:latin typeface="Raleway Light"/>
              <a:ea typeface="Raleway Light"/>
              <a:cs typeface="Raleway Light"/>
              <a:sym typeface="Raleway Light"/>
            </a:endParaRPr>
          </a:p>
        </p:txBody>
      </p:sp>
      <p:sp>
        <p:nvSpPr>
          <p:cNvPr id="138" name="Google Shape;138;p11"/>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Reflecție</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Acordați-vă  timp pentru a vă gândi și notați-vă gândurile și experiențele la următoarele indicații: </a:t>
            </a:r>
            <a:endParaRPr sz="1100">
              <a:solidFill>
                <a:schemeClr val="dk1"/>
              </a:solidFill>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Care sunt câteva dintre beneficiile pe care le-ați  experimentat când lucrați de la distanță?</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Care sunt unele dintre provocările cu care te-ai confruntat în timp ce lucrezi la distanță?</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Cum ați depășit sau gestionat aceste provocări?</a:t>
            </a:r>
            <a:endParaRPr sz="1400">
              <a:solidFill>
                <a:schemeClr val="lt1"/>
              </a:solidFill>
              <a:highlight>
                <a:srgbClr val="0A8C6D"/>
              </a:highlight>
              <a:latin typeface="Raleway Light"/>
              <a:ea typeface="Raleway Light"/>
              <a:cs typeface="Raleway Light"/>
              <a:sym typeface="Raleway Light"/>
            </a:endParaRPr>
          </a:p>
          <a:p>
            <a:pPr indent="-171450" lvl="0" marL="285750" rtl="0" algn="l">
              <a:lnSpc>
                <a:spcPct val="100000"/>
              </a:lnSpc>
              <a:spcBef>
                <a:spcPts val="601"/>
              </a:spcBef>
              <a:spcAft>
                <a:spcPts val="0"/>
              </a:spcAft>
              <a:buSzPts val="1800"/>
              <a:buFont typeface="Noto Sans Symbols"/>
              <a:buNone/>
            </a:pPr>
            <a:r>
              <a:t/>
            </a:r>
            <a:endParaRPr sz="1300">
              <a:solidFill>
                <a:schemeClr val="dk1"/>
              </a:solidFill>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139" name="Google Shape;139;p11"/>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Acțiune</a:t>
            </a:r>
            <a:endParaRPr b="1">
              <a:solidFill>
                <a:schemeClr val="lt1"/>
              </a:solidFill>
              <a:highlight>
                <a:srgbClr val="0A8C6D"/>
              </a:highlight>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b="1" i="1" sz="1600">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Cum puteți aplica ceea ce ați învățat în viitoarele experiențe de lucru la distanță?</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Care sunt câteva acțiuni specifice pe care le puteți lua pentru a vă îmbunătăți experiența de lucru la distanță  ?</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Cum vei implementa aceste acțiuni în rutina ta zilnică?</a:t>
            </a:r>
            <a:endParaRPr/>
          </a:p>
          <a:p>
            <a:pPr indent="-101600" lvl="0" marL="171450" rtl="0" algn="l">
              <a:lnSpc>
                <a:spcPct val="100000"/>
              </a:lnSpc>
              <a:spcBef>
                <a:spcPts val="601"/>
              </a:spcBef>
              <a:spcAft>
                <a:spcPts val="0"/>
              </a:spcAft>
              <a:buClr>
                <a:srgbClr val="0A8C6D"/>
              </a:buClr>
              <a:buSzPts val="1100"/>
              <a:buFont typeface="Noto Sans Symbols"/>
              <a:buNone/>
            </a:pPr>
            <a:r>
              <a:t/>
            </a:r>
            <a:endParaRPr sz="1100">
              <a:solidFill>
                <a:schemeClr val="dk1"/>
              </a:solidFill>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sz="1100">
              <a:solidFill>
                <a:schemeClr val="dk1"/>
              </a:solidFill>
              <a:latin typeface="Raleway Light"/>
              <a:ea typeface="Raleway Light"/>
              <a:cs typeface="Raleway Light"/>
              <a:sym typeface="Raleway Light"/>
            </a:endParaRPr>
          </a:p>
        </p:txBody>
      </p:sp>
      <p:grpSp>
        <p:nvGrpSpPr>
          <p:cNvPr id="140" name="Google Shape;140;p11"/>
          <p:cNvGrpSpPr/>
          <p:nvPr/>
        </p:nvGrpSpPr>
        <p:grpSpPr>
          <a:xfrm>
            <a:off x="7964732" y="329097"/>
            <a:ext cx="977040" cy="722852"/>
            <a:chOff x="5255200" y="3006475"/>
            <a:chExt cx="511700" cy="378575"/>
          </a:xfrm>
        </p:grpSpPr>
        <p:sp>
          <p:nvSpPr>
            <p:cNvPr id="141" name="Google Shape;141;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2" name="Google Shape;142;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2"/>
          <p:cNvSpPr txBox="1"/>
          <p:nvPr>
            <p:ph type="title"/>
          </p:nvPr>
        </p:nvSpPr>
        <p:spPr>
          <a:xfrm>
            <a:off x="922001" y="496187"/>
            <a:ext cx="6866100" cy="103047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solidFill>
                  <a:srgbClr val="0A8C6D"/>
                </a:solidFill>
                <a:latin typeface="Raleway Medium"/>
                <a:ea typeface="Raleway Medium"/>
                <a:cs typeface="Raleway Medium"/>
                <a:sym typeface="Raleway Medium"/>
              </a:rPr>
              <a:t>Pentru a afla mai multe despre acest modul:</a:t>
            </a:r>
            <a:endParaRPr sz="3200">
              <a:solidFill>
                <a:srgbClr val="0A8C6D"/>
              </a:solidFill>
              <a:latin typeface="Raleway Medium"/>
              <a:ea typeface="Raleway Medium"/>
              <a:cs typeface="Raleway Medium"/>
              <a:sym typeface="Raleway Medium"/>
            </a:endParaRPr>
          </a:p>
        </p:txBody>
      </p:sp>
      <p:sp>
        <p:nvSpPr>
          <p:cNvPr id="148" name="Google Shape;148;p12"/>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US" sz="1300">
                <a:solidFill>
                  <a:srgbClr val="0A8C6D"/>
                </a:solidFill>
                <a:latin typeface="Raleway Light"/>
                <a:ea typeface="Raleway Light"/>
                <a:cs typeface="Raleway Light"/>
                <a:sym typeface="Raleway Light"/>
              </a:rPr>
              <a:t>Lucrul de acasă când copiii tăi nu au școală</a:t>
            </a:r>
            <a:endParaRPr/>
          </a:p>
          <a:p>
            <a:pPr indent="0" lvl="0" marL="114302" rtl="0" algn="l">
              <a:lnSpc>
                <a:spcPct val="100000"/>
              </a:lnSpc>
              <a:spcBef>
                <a:spcPts val="601"/>
              </a:spcBef>
              <a:spcAft>
                <a:spcPts val="0"/>
              </a:spcAft>
              <a:buSzPts val="1800"/>
              <a:buNone/>
            </a:pPr>
            <a:r>
              <a:rPr lang="en-US" sz="1300" u="sng">
                <a:solidFill>
                  <a:schemeClr val="hlink"/>
                </a:solidFill>
                <a:latin typeface="Raleway Light"/>
                <a:ea typeface="Raleway Light"/>
                <a:cs typeface="Raleway Light"/>
                <a:sym typeface="Raleway Light"/>
                <a:hlinkClick r:id="rId3"/>
              </a:rPr>
              <a:t>https://remote.co/working-from-home-when-kids-out-of-school/</a:t>
            </a:r>
            <a:endParaRPr/>
          </a:p>
          <a:p>
            <a:pPr indent="0" lvl="0" marL="114302" rtl="0" algn="l">
              <a:lnSpc>
                <a:spcPct val="100000"/>
              </a:lnSpc>
              <a:spcBef>
                <a:spcPts val="601"/>
              </a:spcBef>
              <a:spcAft>
                <a:spcPts val="0"/>
              </a:spcAft>
              <a:buSzPts val="1800"/>
              <a:buNone/>
            </a:pPr>
            <a:r>
              <a:rPr b="1" lang="en-US" sz="1300">
                <a:solidFill>
                  <a:srgbClr val="0A8C6D"/>
                </a:solidFill>
                <a:latin typeface="Raleway Light"/>
                <a:ea typeface="Raleway Light"/>
                <a:cs typeface="Raleway Light"/>
                <a:sym typeface="Raleway Light"/>
              </a:rPr>
              <a:t>De ce lucrul de acasă este bun pentru afaceri</a:t>
            </a:r>
            <a:endParaRPr/>
          </a:p>
          <a:p>
            <a:pPr indent="0" lvl="0" marL="114302" rtl="0" algn="l">
              <a:lnSpc>
                <a:spcPct val="100000"/>
              </a:lnSpc>
              <a:spcBef>
                <a:spcPts val="601"/>
              </a:spcBef>
              <a:spcAft>
                <a:spcPts val="0"/>
              </a:spcAft>
              <a:buSzPts val="1800"/>
              <a:buNone/>
            </a:pPr>
            <a:r>
              <a:rPr lang="en-US" sz="1300" u="sng">
                <a:solidFill>
                  <a:schemeClr val="hlink"/>
                </a:solidFill>
                <a:latin typeface="Raleway Light"/>
                <a:ea typeface="Raleway Light"/>
                <a:cs typeface="Raleway Light"/>
                <a:sym typeface="Raleway Light"/>
                <a:hlinkClick r:id="rId4"/>
              </a:rPr>
              <a:t>https://www.youtube.com/watch?v=x6fIseKzzH0</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149" name="Google Shape;149;p12"/>
          <p:cNvGrpSpPr/>
          <p:nvPr/>
        </p:nvGrpSpPr>
        <p:grpSpPr>
          <a:xfrm>
            <a:off x="8089119" y="319162"/>
            <a:ext cx="728350" cy="743348"/>
            <a:chOff x="3955900" y="2984500"/>
            <a:chExt cx="414000" cy="422525"/>
          </a:xfrm>
        </p:grpSpPr>
        <p:sp>
          <p:nvSpPr>
            <p:cNvPr id="150" name="Google Shape;150;p12"/>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51" name="Google Shape;151;p12"/>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52" name="Google Shape;152;p12"/>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156" name="Shape 156"/>
        <p:cNvGrpSpPr/>
        <p:nvPr/>
      </p:nvGrpSpPr>
      <p:grpSpPr>
        <a:xfrm>
          <a:off x="0" y="0"/>
          <a:ext cx="0" cy="0"/>
          <a:chOff x="0" y="0"/>
          <a:chExt cx="0" cy="0"/>
        </a:xfrm>
      </p:grpSpPr>
      <p:sp>
        <p:nvSpPr>
          <p:cNvPr id="157" name="Google Shape;157;p13"/>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US">
                <a:solidFill>
                  <a:schemeClr val="lt1"/>
                </a:solidFill>
              </a:rPr>
              <a:t>Instrumente digitale  pentru un birou digital </a:t>
            </a:r>
            <a:endParaRPr b="1">
              <a:solidFill>
                <a:schemeClr val="lt1"/>
              </a:solidFill>
            </a:endParaRPr>
          </a:p>
        </p:txBody>
      </p:sp>
      <p:pic>
        <p:nvPicPr>
          <p:cNvPr id="158" name="Google Shape;158;p13"/>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4"/>
          <p:cNvSpPr txBox="1"/>
          <p:nvPr>
            <p:ph type="title"/>
          </p:nvPr>
        </p:nvSpPr>
        <p:spPr>
          <a:xfrm>
            <a:off x="799005" y="536187"/>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Instrumente digitale</a:t>
            </a:r>
            <a:endParaRPr sz="3600">
              <a:solidFill>
                <a:srgbClr val="0A8C6D"/>
              </a:solidFill>
              <a:latin typeface="Raleway ExtraLight"/>
              <a:ea typeface="Raleway ExtraLight"/>
              <a:cs typeface="Raleway ExtraLight"/>
              <a:sym typeface="Raleway ExtraLight"/>
            </a:endParaRPr>
          </a:p>
        </p:txBody>
      </p:sp>
      <p:sp>
        <p:nvSpPr>
          <p:cNvPr id="164" name="Google Shape;164;p14"/>
          <p:cNvSpPr txBox="1"/>
          <p:nvPr>
            <p:ph idx="1" type="body"/>
          </p:nvPr>
        </p:nvSpPr>
        <p:spPr>
          <a:xfrm>
            <a:off x="799005" y="1197202"/>
            <a:ext cx="7586539" cy="51818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US" sz="1100">
                <a:latin typeface="Raleway Light"/>
                <a:ea typeface="Raleway Light"/>
                <a:cs typeface="Raleway Light"/>
                <a:sym typeface="Raleway Light"/>
              </a:rPr>
              <a:t>Instrumentele digitale pot îmbunătăți eficența  și productivitatea la locul de muncă prin automatizarea sarcinilor repetitive, facilitând  colaborarea și  comunicarea, eficientizarea proceselor și permițând analiza în timp real a datelor și luarea deciziilor. Adoptarea instrumentelor digitale oferă acces la date relevante, partajarea informațiilor, și comunicarea mai eficientă  cu colegii, clienții, frunizorii  și alte părți interesante. Acest lucru poate, de asemenea, îmbunătăți capacitatea de a lua decizii bazate pe date și poate crește viteza de comunicare și acces la informații. Mai jos este o listă de instrumente orientative pentru a începe să vă proiectați biroul la distanță.</a:t>
            </a:r>
            <a:endParaRPr sz="1100">
              <a:latin typeface="Raleway Light"/>
              <a:ea typeface="Raleway Light"/>
              <a:cs typeface="Raleway Light"/>
              <a:sym typeface="Raleway Light"/>
            </a:endParaRPr>
          </a:p>
        </p:txBody>
      </p:sp>
      <p:sp>
        <p:nvSpPr>
          <p:cNvPr id="165" name="Google Shape;165;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sp>
        <p:nvSpPr>
          <p:cNvPr id="166" name="Google Shape;166;p14"/>
          <p:cNvSpPr/>
          <p:nvPr/>
        </p:nvSpPr>
        <p:spPr>
          <a:xfrm>
            <a:off x="671955" y="2570386"/>
            <a:ext cx="7840637" cy="20005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Raleway Light"/>
                <a:ea typeface="Raleway Light"/>
                <a:cs typeface="Raleway Light"/>
                <a:sym typeface="Raleway Light"/>
              </a:rPr>
              <a:t>Managementul documentelor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 </a:t>
            </a:r>
            <a:r>
              <a:rPr b="1" lang="en-US" sz="1100">
                <a:solidFill>
                  <a:schemeClr val="dk2"/>
                </a:solidFill>
                <a:latin typeface="Raleway Light"/>
                <a:ea typeface="Raleway Light"/>
                <a:cs typeface="Raleway Light"/>
                <a:sym typeface="Raleway Light"/>
              </a:rPr>
              <a:t>Simple Scan</a:t>
            </a:r>
            <a:r>
              <a:rPr b="0" i="0" lang="en-US" sz="1100" u="none" cap="none" strike="noStrike">
                <a:solidFill>
                  <a:schemeClr val="dk2"/>
                </a:solidFill>
                <a:latin typeface="Raleway Light"/>
                <a:ea typeface="Raleway Light"/>
                <a:cs typeface="Raleway Light"/>
                <a:sym typeface="Raleway Light"/>
              </a:rPr>
              <a:t>: O aplicație mobilă care permite utilizatorilor să scaneze rapid documente și să le salveze ca PDF-uri. </a:t>
            </a:r>
            <a:endParaRPr b="0" i="0" sz="1100" u="none" cap="none" strike="noStrike">
              <a:solidFill>
                <a:schemeClr val="dk2"/>
              </a:solidFill>
              <a:latin typeface="Raleway Light"/>
              <a:ea typeface="Raleway Light"/>
              <a:cs typeface="Raleway Light"/>
              <a:sym typeface="Raleway Light"/>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DocuSign</a:t>
            </a:r>
            <a:r>
              <a:rPr b="0" i="0" lang="en-US" sz="1100" u="none" cap="none" strike="noStrike">
                <a:solidFill>
                  <a:schemeClr val="dk2"/>
                </a:solidFill>
                <a:latin typeface="Raleway Light"/>
                <a:ea typeface="Raleway Light"/>
                <a:cs typeface="Raleway Light"/>
                <a:sym typeface="Raleway Light"/>
              </a:rPr>
              <a:t>: O aplicație care permite utilizatorilor să semneze digital și să trimită documente pentru semnare, ilovepdf.com: o aplicație web care permite utilizatorilor să editeze, să convertească și să comprime PDF-uri. </a:t>
            </a:r>
            <a:endParaRPr/>
          </a:p>
          <a:p>
            <a:pPr indent="0" lvl="0" marL="0" marR="0" rtl="0" algn="l">
              <a:lnSpc>
                <a:spcPct val="100000"/>
              </a:lnSpc>
              <a:spcBef>
                <a:spcPts val="601"/>
              </a:spcBef>
              <a:spcAft>
                <a:spcPts val="0"/>
              </a:spcAft>
              <a:buClr>
                <a:srgbClr val="000000"/>
              </a:buClr>
              <a:buSzPts val="1100"/>
              <a:buFont typeface="Arial"/>
              <a:buNone/>
            </a:pPr>
            <a:r>
              <a:rPr b="1" i="0" lang="en-US" sz="1100" u="none" cap="none" strike="noStrike">
                <a:solidFill>
                  <a:schemeClr val="dk2"/>
                </a:solidFill>
                <a:latin typeface="Raleway Light"/>
                <a:ea typeface="Raleway Light"/>
                <a:cs typeface="Raleway Light"/>
                <a:sym typeface="Raleway Light"/>
              </a:rPr>
              <a:t> Managementul relațiilor cu clienții</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Pipedrive: </a:t>
            </a:r>
            <a:r>
              <a:rPr lang="en-US" sz="1100">
                <a:solidFill>
                  <a:schemeClr val="dk2"/>
                </a:solidFill>
                <a:latin typeface="Raleway Light"/>
                <a:ea typeface="Raleway Light"/>
                <a:cs typeface="Raleway Light"/>
                <a:sym typeface="Raleway Light"/>
              </a:rPr>
              <a:t>Un</a:t>
            </a:r>
            <a:r>
              <a:rPr b="0" i="0" lang="en-US" sz="1100" u="none" cap="none" strike="noStrike">
                <a:solidFill>
                  <a:schemeClr val="dk2"/>
                </a:solidFill>
                <a:latin typeface="Raleway Light"/>
                <a:ea typeface="Raleway Light"/>
                <a:cs typeface="Raleway Light"/>
                <a:sym typeface="Raleway Light"/>
              </a:rPr>
              <a:t>  instrument</a:t>
            </a:r>
            <a:r>
              <a:rPr lang="en-US" sz="1100">
                <a:solidFill>
                  <a:schemeClr val="dk2"/>
                </a:solidFill>
                <a:latin typeface="Raleway Light"/>
                <a:ea typeface="Raleway Light"/>
                <a:cs typeface="Raleway Light"/>
                <a:sym typeface="Raleway Light"/>
              </a:rPr>
              <a:t> </a:t>
            </a:r>
            <a:r>
              <a:rPr lang="en-US" sz="1100">
                <a:solidFill>
                  <a:schemeClr val="dk2"/>
                </a:solidFill>
                <a:latin typeface="Raleway Light"/>
                <a:ea typeface="Raleway Light"/>
                <a:cs typeface="Raleway Light"/>
                <a:sym typeface="Raleway Light"/>
              </a:rPr>
              <a:t>CRM</a:t>
            </a:r>
            <a:r>
              <a:rPr b="0" i="0" lang="en-US" sz="1100" u="none" cap="none" strike="noStrike">
                <a:solidFill>
                  <a:schemeClr val="dk2"/>
                </a:solidFill>
                <a:latin typeface="Raleway Light"/>
                <a:ea typeface="Raleway Light"/>
                <a:cs typeface="Raleway Light"/>
                <a:sym typeface="Raleway Light"/>
              </a:rPr>
              <a:t> care ajută utilizatorii să-și gestioneze canalul de vânzări. </a:t>
            </a:r>
            <a:endParaRPr b="0" i="0" sz="1100" u="none" cap="none" strike="noStrike">
              <a:solidFill>
                <a:schemeClr val="dk2"/>
              </a:solidFill>
              <a:latin typeface="Raleway Light"/>
              <a:ea typeface="Raleway Light"/>
              <a:cs typeface="Raleway Light"/>
              <a:sym typeface="Raleway Light"/>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Hubspot CRM: </a:t>
            </a:r>
            <a:r>
              <a:rPr lang="en-US" sz="1100">
                <a:solidFill>
                  <a:schemeClr val="dk2"/>
                </a:solidFill>
                <a:latin typeface="Raleway Light"/>
                <a:ea typeface="Raleway Light"/>
                <a:cs typeface="Raleway Light"/>
                <a:sym typeface="Raleway Light"/>
              </a:rPr>
              <a:t>O</a:t>
            </a:r>
            <a:r>
              <a:rPr b="0" i="0" lang="en-US" sz="1100" u="none" cap="none" strike="noStrike">
                <a:solidFill>
                  <a:schemeClr val="dk2"/>
                </a:solidFill>
                <a:latin typeface="Raleway Light"/>
                <a:ea typeface="Raleway Light"/>
                <a:cs typeface="Raleway Light"/>
                <a:sym typeface="Raleway Light"/>
              </a:rPr>
              <a:t>  platformă </a:t>
            </a:r>
            <a:r>
              <a:rPr lang="en-US" sz="1100">
                <a:solidFill>
                  <a:schemeClr val="dk2"/>
                </a:solidFill>
                <a:latin typeface="Raleway Light"/>
                <a:ea typeface="Raleway Light"/>
                <a:cs typeface="Raleway Light"/>
                <a:sym typeface="Raleway Light"/>
              </a:rPr>
              <a:t>CRM gratuită </a:t>
            </a:r>
            <a:r>
              <a:rPr b="0" i="0" lang="en-US" sz="1100" u="none" cap="none" strike="noStrike">
                <a:solidFill>
                  <a:schemeClr val="dk2"/>
                </a:solidFill>
                <a:latin typeface="Raleway Light"/>
                <a:ea typeface="Raleway Light"/>
                <a:cs typeface="Raleway Light"/>
                <a:sym typeface="Raleway Light"/>
              </a:rPr>
              <a:t>care permite companiilor să-și organizeze, să urmărească  și să-și dezvolte relațiile cu clienții</a:t>
            </a:r>
            <a:r>
              <a:rPr b="1" i="0" lang="en-US" sz="1100" u="none" cap="none" strike="noStrike">
                <a:solidFill>
                  <a:schemeClr val="dk2"/>
                </a:solidFill>
                <a:latin typeface="Raleway Light"/>
                <a:ea typeface="Raleway Light"/>
                <a:cs typeface="Raleway Light"/>
                <a:sym typeface="Raleway Light"/>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5"/>
          <p:cNvSpPr txBox="1"/>
          <p:nvPr>
            <p:ph type="title"/>
          </p:nvPr>
        </p:nvSpPr>
        <p:spPr>
          <a:xfrm>
            <a:off x="799005" y="536187"/>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Instrumente digitale</a:t>
            </a:r>
            <a:endParaRPr sz="3600">
              <a:solidFill>
                <a:srgbClr val="0A8C6D"/>
              </a:solidFill>
              <a:latin typeface="Raleway ExtraLight"/>
              <a:ea typeface="Raleway ExtraLight"/>
              <a:cs typeface="Raleway ExtraLight"/>
              <a:sym typeface="Raleway ExtraLight"/>
            </a:endParaRPr>
          </a:p>
        </p:txBody>
      </p:sp>
      <p:sp>
        <p:nvSpPr>
          <p:cNvPr id="172" name="Google Shape;172;p15"/>
          <p:cNvSpPr txBox="1"/>
          <p:nvPr>
            <p:ph idx="1" type="body"/>
          </p:nvPr>
        </p:nvSpPr>
        <p:spPr>
          <a:xfrm>
            <a:off x="923017" y="1618912"/>
            <a:ext cx="4201531" cy="39276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br>
              <a:rPr b="1" lang="en-US" sz="1300">
                <a:latin typeface="Raleway Light"/>
                <a:ea typeface="Raleway Light"/>
                <a:cs typeface="Raleway Light"/>
                <a:sym typeface="Raleway Light"/>
              </a:rPr>
            </a:br>
            <a:endParaRPr b="1" sz="1300">
              <a:latin typeface="Raleway Light"/>
              <a:ea typeface="Raleway Light"/>
              <a:cs typeface="Raleway Light"/>
              <a:sym typeface="Raleway Light"/>
            </a:endParaRPr>
          </a:p>
        </p:txBody>
      </p:sp>
      <p:sp>
        <p:nvSpPr>
          <p:cNvPr id="173" name="Google Shape;173;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sp>
        <p:nvSpPr>
          <p:cNvPr id="174" name="Google Shape;174;p15"/>
          <p:cNvSpPr/>
          <p:nvPr/>
        </p:nvSpPr>
        <p:spPr>
          <a:xfrm>
            <a:off x="799005" y="1210707"/>
            <a:ext cx="7840637" cy="33239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Raleway Light"/>
                <a:ea typeface="Raleway Light"/>
                <a:cs typeface="Raleway Light"/>
                <a:sym typeface="Raleway Light"/>
              </a:rPr>
              <a:t>Managementul timpului</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100"/>
              <a:buFont typeface="Noto Sans Symbols"/>
              <a:buChar char="▪"/>
            </a:pPr>
            <a:r>
              <a:rPr b="1" lang="en-US" sz="1100">
                <a:solidFill>
                  <a:schemeClr val="dk2"/>
                </a:solidFill>
                <a:latin typeface="Raleway Light"/>
                <a:ea typeface="Raleway Light"/>
                <a:cs typeface="Raleway Light"/>
                <a:sym typeface="Raleway Light"/>
              </a:rPr>
              <a:t>Toggl Track</a:t>
            </a:r>
            <a:r>
              <a:rPr b="1" i="0" lang="en-US" sz="1100" u="none" cap="none" strike="noStrike">
                <a:solidFill>
                  <a:schemeClr val="dk2"/>
                </a:solidFill>
                <a:latin typeface="Raleway Light"/>
                <a:ea typeface="Raleway Light"/>
                <a:cs typeface="Raleway Light"/>
                <a:sym typeface="Raleway Light"/>
              </a:rPr>
              <a:t>: </a:t>
            </a:r>
            <a:r>
              <a:rPr b="0" i="0" lang="en-US" sz="1100" u="none" cap="none" strike="noStrike">
                <a:solidFill>
                  <a:schemeClr val="dk2"/>
                </a:solidFill>
                <a:latin typeface="Raleway Light"/>
                <a:ea typeface="Raleway Light"/>
                <a:cs typeface="Raleway Light"/>
                <a:sym typeface="Raleway Light"/>
              </a:rPr>
              <a:t>O aplicație de urmărire a timpului care ajută utilizatorii să urmărească timpul petrecut cu diverse sarcini și proiecte.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Todoist: </a:t>
            </a:r>
            <a:r>
              <a:rPr b="0" i="0" lang="en-US" sz="1100" u="none" cap="none" strike="noStrike">
                <a:solidFill>
                  <a:schemeClr val="dk2"/>
                </a:solidFill>
                <a:latin typeface="Raleway Light"/>
                <a:ea typeface="Raleway Light"/>
                <a:cs typeface="Raleway Light"/>
                <a:sym typeface="Raleway Light"/>
              </a:rPr>
              <a:t>O aplicație de gestionare a sarcinilor care permite utilizatorilor să creeze și să gestioneze liste de activități și proiecte.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rgbClr val="000000"/>
              </a:buClr>
              <a:buSzPts val="1100"/>
              <a:buFont typeface="Arial"/>
              <a:buNone/>
            </a:pPr>
            <a:r>
              <a:rPr b="1" i="0" lang="en-US" sz="1100" u="none" cap="none" strike="noStrike">
                <a:solidFill>
                  <a:schemeClr val="dk2"/>
                </a:solidFill>
                <a:latin typeface="Raleway Light"/>
                <a:ea typeface="Raleway Light"/>
                <a:cs typeface="Raleway Light"/>
                <a:sym typeface="Raleway Light"/>
              </a:rPr>
              <a:t>Managementul proiectelor și sarcinilor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Trello: </a:t>
            </a:r>
            <a:r>
              <a:rPr b="0" i="0" lang="en-US" sz="1100" u="none" cap="none" strike="noStrike">
                <a:solidFill>
                  <a:schemeClr val="dk2"/>
                </a:solidFill>
                <a:latin typeface="Raleway Light"/>
                <a:ea typeface="Raleway Light"/>
                <a:cs typeface="Raleway Light"/>
                <a:sym typeface="Raleway Light"/>
              </a:rPr>
              <a:t>Un instrument vizual de management al proiectelor care permite utilizatorilor să organizeze sarcini și proiecte folosind panouri și carduri.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Monday.com: </a:t>
            </a:r>
            <a:r>
              <a:rPr b="0" i="0" lang="en-US" sz="1100" u="none" cap="none" strike="noStrike">
                <a:solidFill>
                  <a:schemeClr val="dk2"/>
                </a:solidFill>
                <a:latin typeface="Raleway Light"/>
                <a:ea typeface="Raleway Light"/>
                <a:cs typeface="Raleway Light"/>
                <a:sym typeface="Raleway Light"/>
              </a:rPr>
              <a:t>Un instrument de management de proiect care permite echipelor să colaboreze și să își gestioneze munca într-un mod personalizabil și vizual.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rgbClr val="000000"/>
              </a:buClr>
              <a:buSzPts val="1100"/>
              <a:buFont typeface="Arial"/>
              <a:buNone/>
            </a:pPr>
            <a:r>
              <a:rPr b="1" i="0" lang="en-US" sz="1100" u="none" cap="none" strike="noStrike">
                <a:solidFill>
                  <a:schemeClr val="dk2"/>
                </a:solidFill>
                <a:latin typeface="Raleway Light"/>
                <a:ea typeface="Raleway Light"/>
                <a:cs typeface="Raleway Light"/>
                <a:sym typeface="Raleway Light"/>
              </a:rPr>
              <a:t>Colaborare și partajare de fișiere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Google Drive: </a:t>
            </a:r>
            <a:r>
              <a:rPr b="0" i="0" lang="en-US" sz="1100" u="none" cap="none" strike="noStrike">
                <a:solidFill>
                  <a:schemeClr val="dk2"/>
                </a:solidFill>
                <a:latin typeface="Raleway Light"/>
                <a:ea typeface="Raleway Light"/>
                <a:cs typeface="Raleway Light"/>
                <a:sym typeface="Raleway Light"/>
              </a:rPr>
              <a:t>O platformă de stocare și colaborare a fișierelor bazată pe cloud.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WeTransfer: </a:t>
            </a:r>
            <a:r>
              <a:rPr b="0" i="0" lang="en-US" sz="1100" u="none" cap="none" strike="noStrike">
                <a:solidFill>
                  <a:schemeClr val="dk2"/>
                </a:solidFill>
                <a:latin typeface="Raleway Light"/>
                <a:ea typeface="Raleway Light"/>
                <a:cs typeface="Raleway Light"/>
                <a:sym typeface="Raleway Light"/>
              </a:rPr>
              <a:t>Un serviciu de partajare a fișierelor care permite utilizatorilor să trimită cu ușurință fișiere mari.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Dropbox: </a:t>
            </a:r>
            <a:r>
              <a:rPr b="0" i="0" lang="en-US" sz="1100" u="none" cap="none" strike="noStrike">
                <a:solidFill>
                  <a:schemeClr val="dk2"/>
                </a:solidFill>
                <a:latin typeface="Raleway Light"/>
                <a:ea typeface="Raleway Light"/>
                <a:cs typeface="Raleway Light"/>
                <a:sym typeface="Raleway Light"/>
              </a:rPr>
              <a:t>O platformă de stocare și colaborare a fișierelor bazată pe cloud, care permite utilizatorilor să stocheze, să partajeze și să acceseze fișierelor lor de oriunde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6"/>
          <p:cNvSpPr txBox="1"/>
          <p:nvPr>
            <p:ph type="title"/>
          </p:nvPr>
        </p:nvSpPr>
        <p:spPr>
          <a:xfrm>
            <a:off x="799005" y="536187"/>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Instrumente digitale</a:t>
            </a:r>
            <a:endParaRPr sz="3600">
              <a:solidFill>
                <a:srgbClr val="0A8C6D"/>
              </a:solidFill>
              <a:latin typeface="Raleway ExtraLight"/>
              <a:ea typeface="Raleway ExtraLight"/>
              <a:cs typeface="Raleway ExtraLight"/>
              <a:sym typeface="Raleway ExtraLight"/>
            </a:endParaRPr>
          </a:p>
        </p:txBody>
      </p:sp>
      <p:sp>
        <p:nvSpPr>
          <p:cNvPr id="180" name="Google Shape;180;p16"/>
          <p:cNvSpPr txBox="1"/>
          <p:nvPr>
            <p:ph idx="1" type="body"/>
          </p:nvPr>
        </p:nvSpPr>
        <p:spPr>
          <a:xfrm>
            <a:off x="923017" y="1618912"/>
            <a:ext cx="4201531" cy="39276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br>
              <a:rPr b="1" lang="en-US" sz="1300">
                <a:latin typeface="Raleway Light"/>
                <a:ea typeface="Raleway Light"/>
                <a:cs typeface="Raleway Light"/>
                <a:sym typeface="Raleway Light"/>
              </a:rPr>
            </a:br>
            <a:endParaRPr b="1" sz="1300">
              <a:latin typeface="Raleway Light"/>
              <a:ea typeface="Raleway Light"/>
              <a:cs typeface="Raleway Light"/>
              <a:sym typeface="Raleway Light"/>
            </a:endParaRPr>
          </a:p>
        </p:txBody>
      </p:sp>
      <p:sp>
        <p:nvSpPr>
          <p:cNvPr id="181" name="Google Shape;181;p16"/>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sp>
        <p:nvSpPr>
          <p:cNvPr id="182" name="Google Shape;182;p16"/>
          <p:cNvSpPr/>
          <p:nvPr/>
        </p:nvSpPr>
        <p:spPr>
          <a:xfrm>
            <a:off x="799005" y="1210707"/>
            <a:ext cx="7755715" cy="30007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Raleway Light"/>
                <a:ea typeface="Raleway Light"/>
                <a:cs typeface="Raleway Light"/>
                <a:sym typeface="Raleway Light"/>
              </a:rPr>
              <a:t>Contabilitate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Xero: </a:t>
            </a:r>
            <a:r>
              <a:rPr b="0" i="0" lang="en-US" sz="1100" u="none" cap="none" strike="noStrike">
                <a:solidFill>
                  <a:schemeClr val="dk2"/>
                </a:solidFill>
                <a:latin typeface="Raleway Light"/>
                <a:ea typeface="Raleway Light"/>
                <a:cs typeface="Raleway Light"/>
                <a:sym typeface="Raleway Light"/>
              </a:rPr>
              <a:t>Un software de contabilitate online care permite utilizatorilor să gestioneze facturarea, cheltuielile și tranzacțiile bancare.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FreshBooks: </a:t>
            </a:r>
            <a:r>
              <a:rPr b="0" i="0" lang="en-US" sz="1100" u="none" cap="none" strike="noStrike">
                <a:solidFill>
                  <a:schemeClr val="dk2"/>
                </a:solidFill>
                <a:latin typeface="Raleway Light"/>
                <a:ea typeface="Raleway Light"/>
                <a:cs typeface="Raleway Light"/>
                <a:sym typeface="Raleway Light"/>
              </a:rPr>
              <a:t>Un instrument de facturare online de urmărire a timpului și de gestionare a cheltuielilor. </a:t>
            </a:r>
            <a:endParaRPr b="1"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rgbClr val="000000"/>
              </a:buClr>
              <a:buSzPts val="1100"/>
              <a:buFont typeface="Arial"/>
              <a:buNone/>
            </a:pPr>
            <a:r>
              <a:rPr b="1" i="0" lang="en-US" sz="1100" u="none" cap="none" strike="noStrike">
                <a:solidFill>
                  <a:schemeClr val="dk2"/>
                </a:solidFill>
                <a:latin typeface="Raleway Light"/>
                <a:ea typeface="Raleway Light"/>
                <a:cs typeface="Raleway Light"/>
                <a:sym typeface="Raleway Light"/>
              </a:rPr>
              <a:t>Instrumente de comunicare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Slack: </a:t>
            </a:r>
            <a:r>
              <a:rPr b="0" i="0" lang="en-US" sz="1100" u="none" cap="none" strike="noStrike">
                <a:solidFill>
                  <a:schemeClr val="dk2"/>
                </a:solidFill>
                <a:latin typeface="Raleway Light"/>
                <a:ea typeface="Raleway Light"/>
                <a:cs typeface="Raleway Light"/>
                <a:sym typeface="Raleway Light"/>
              </a:rPr>
              <a:t>Un instrument de comunicare în echipă care permite utilizatorilor să trimită mesaje, fișiere și să efectueze apeluri vocale și video.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Zoom: </a:t>
            </a:r>
            <a:r>
              <a:rPr b="0" i="0" lang="en-US" sz="1100" u="none" cap="none" strike="noStrike">
                <a:solidFill>
                  <a:schemeClr val="dk2"/>
                </a:solidFill>
                <a:latin typeface="Raleway Light"/>
                <a:ea typeface="Raleway Light"/>
                <a:cs typeface="Raleway Light"/>
                <a:sym typeface="Raleway Light"/>
              </a:rPr>
              <a:t>Un instrument de videoconferință care permite utilizatorilor să organizeze întâlniri virtuale, seminarii web și apeluri video. </a:t>
            </a:r>
            <a:endParaRPr b="0" i="0" sz="1100" u="none" cap="none" strike="noStrike">
              <a:solidFill>
                <a:schemeClr val="dk2"/>
              </a:solidFill>
              <a:latin typeface="Raleway Light"/>
              <a:ea typeface="Raleway Light"/>
              <a:cs typeface="Raleway Light"/>
              <a:sym typeface="Raleway Light"/>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Google Meet: </a:t>
            </a:r>
            <a:r>
              <a:rPr b="0" i="0" lang="en-US" sz="1100" u="none" cap="none" strike="noStrike">
                <a:solidFill>
                  <a:schemeClr val="dk2"/>
                </a:solidFill>
                <a:latin typeface="Raleway Light"/>
                <a:ea typeface="Raleway Light"/>
                <a:cs typeface="Raleway Light"/>
                <a:sym typeface="Raleway Light"/>
              </a:rPr>
              <a:t>Un instrument de videoconferință care permite utilizatorilor să se alăture sau să programeze întâlniri și să colaboreze în timp real. Aplicații pentru mesaje instantanee: aplicații care permit utilizatorilor să trimită sau să primească mesaje text în timp real, cum ar fi WhatsApp, Facebook Messenger, și iMessage. </a:t>
            </a:r>
            <a:endParaRPr b="0" i="0" sz="1100" u="none" cap="none" strike="noStrike">
              <a:solidFill>
                <a:schemeClr val="dk2"/>
              </a:solidFill>
              <a:latin typeface="Raleway Light"/>
              <a:ea typeface="Raleway Light"/>
              <a:cs typeface="Raleway Light"/>
              <a:sym typeface="Raleway Light"/>
            </a:endParaRPr>
          </a:p>
          <a:p>
            <a:pPr indent="-285750" lvl="0" marL="285750" marR="0" rtl="0" algn="l">
              <a:lnSpc>
                <a:spcPct val="100000"/>
              </a:lnSpc>
              <a:spcBef>
                <a:spcPts val="601"/>
              </a:spcBef>
              <a:spcAft>
                <a:spcPts val="0"/>
              </a:spcAft>
              <a:buClr>
                <a:srgbClr val="0A8C6D"/>
              </a:buClr>
              <a:buSzPts val="1100"/>
              <a:buFont typeface="Noto Sans Symbols"/>
              <a:buChar char="▪"/>
            </a:pPr>
            <a:r>
              <a:rPr b="1" i="0" lang="en-US" sz="1100" u="none" cap="none" strike="noStrike">
                <a:solidFill>
                  <a:schemeClr val="dk2"/>
                </a:solidFill>
                <a:latin typeface="Raleway Light"/>
                <a:ea typeface="Raleway Light"/>
                <a:cs typeface="Raleway Light"/>
                <a:sym typeface="Raleway Light"/>
              </a:rPr>
              <a:t>Business email: </a:t>
            </a:r>
            <a:r>
              <a:rPr b="0" i="0" lang="en-US" sz="1100" u="none" cap="none" strike="noStrike">
                <a:solidFill>
                  <a:schemeClr val="dk2"/>
                </a:solidFill>
                <a:latin typeface="Raleway Light"/>
                <a:ea typeface="Raleway Light"/>
                <a:cs typeface="Raleway Light"/>
                <a:sym typeface="Raleway Light"/>
              </a:rPr>
              <a:t>Servicii de e-mail concepute pentru utilizare profesională și de afaceri, cum ar fi Microsoft Outlook, Gmail for Business, and Yahoo Mail Pro.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7"/>
          <p:cNvSpPr txBox="1"/>
          <p:nvPr>
            <p:ph type="title"/>
          </p:nvPr>
        </p:nvSpPr>
        <p:spPr>
          <a:xfrm>
            <a:off x="922000" y="891776"/>
            <a:ext cx="6931081"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rgbClr val="0A8C6D"/>
                </a:solidFill>
                <a:latin typeface="Raleway Light"/>
                <a:ea typeface="Raleway Light"/>
                <a:cs typeface="Raleway Light"/>
                <a:sym typeface="Raleway Light"/>
              </a:rPr>
              <a:t>Optimizarea instrumentelor digitale pentru lucrul la distanță</a:t>
            </a:r>
            <a:br>
              <a:rPr b="1" lang="en-US" sz="1600">
                <a:solidFill>
                  <a:srgbClr val="0A8C6D"/>
                </a:solidFill>
                <a:latin typeface="Raleway Light"/>
                <a:ea typeface="Raleway Light"/>
                <a:cs typeface="Raleway Light"/>
                <a:sym typeface="Raleway Light"/>
              </a:rPr>
            </a:br>
            <a:r>
              <a:rPr lang="en-US" sz="1200">
                <a:latin typeface="Raleway Light"/>
                <a:ea typeface="Raleway Light"/>
                <a:cs typeface="Raleway Light"/>
                <a:sym typeface="Raleway Light"/>
              </a:rPr>
              <a:t>Obiectivul acestei  activități este de a oferi participanților posibilitatea de a-și îmbunătăți experiența de lucru la distanță prin evaluarea, implementarea și optimizarea instrumentelor digitale.</a:t>
            </a:r>
            <a:endParaRPr/>
          </a:p>
        </p:txBody>
      </p:sp>
      <p:sp>
        <p:nvSpPr>
          <p:cNvPr id="188" name="Google Shape;188;p17"/>
          <p:cNvSpPr txBox="1"/>
          <p:nvPr>
            <p:ph idx="1" type="body"/>
          </p:nvPr>
        </p:nvSpPr>
        <p:spPr>
          <a:xfrm>
            <a:off x="921998" y="1887378"/>
            <a:ext cx="6438025"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Pași pentru  finalizarea  activității</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1: </a:t>
            </a:r>
            <a:r>
              <a:rPr lang="en-US" sz="1100">
                <a:latin typeface="Raleway Light"/>
                <a:ea typeface="Raleway Light"/>
                <a:cs typeface="Raleway Light"/>
                <a:sym typeface="Raleway Light"/>
              </a:rPr>
              <a:t>În grupuri de 3-4, examinați instrumentele digitale pe care le utilizați în prezent și identificați orice domenii în care ar putea fi îmbunătățite sau optimizate. Acordați câteva minute pentru a enumera instrumentele pe care le utilizați și orice probleme pe care le-ați întâlnit.</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2: </a:t>
            </a:r>
            <a:r>
              <a:rPr lang="en-US" sz="1100">
                <a:latin typeface="Raleway Light"/>
                <a:ea typeface="Raleway Light"/>
                <a:cs typeface="Raleway Light"/>
                <a:sym typeface="Raleway Light"/>
              </a:rPr>
              <a:t>Cercetați unul sau două instrumente noi care ar putea ajuta la îmbunătățirea experienței noastre de lucru la distanță. Puteți folosi smartphone-ul sau computerul pentru a căuta instrumente care vă pot ajuta cu comunicarea, colaborarea, gestionarea proiectelor, urmărirea timpului sau alte domenii relevante.</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3: </a:t>
            </a:r>
            <a:r>
              <a:rPr lang="en-US" sz="1100">
                <a:latin typeface="Raleway Light"/>
                <a:ea typeface="Raleway Light"/>
                <a:cs typeface="Raleway Light"/>
                <a:sym typeface="Raleway Light"/>
              </a:rPr>
              <a:t>Gândiți-vă la modul în care puteți implementa aceste noi instrumente digitale în procesele dumneavoastră de lucru zilnice. Cum îi poți instrui pe alții să le folosească? Luați câteva minute pentru a vă nota gândurile.</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4: </a:t>
            </a:r>
            <a:r>
              <a:rPr lang="en-US" sz="1100">
                <a:latin typeface="Raleway Light"/>
                <a:ea typeface="Raleway Light"/>
                <a:cs typeface="Raleway Light"/>
                <a:sym typeface="Raleway Light"/>
              </a:rPr>
              <a:t>Fiecare  grupă își va prezenta rezultatele în fața clasei.</a:t>
            </a:r>
            <a:endParaRPr/>
          </a:p>
          <a:p>
            <a:pPr indent="0" lvl="0" marL="0" rtl="0" algn="l">
              <a:lnSpc>
                <a:spcPct val="100000"/>
              </a:lnSpc>
              <a:spcBef>
                <a:spcPts val="601"/>
              </a:spcBef>
              <a:spcAft>
                <a:spcPts val="0"/>
              </a:spcAft>
              <a:buSzPts val="1800"/>
              <a:buNone/>
            </a:pPr>
            <a:r>
              <a:rPr lang="en-US" sz="1100">
                <a:latin typeface="Raleway Light"/>
                <a:ea typeface="Raleway Light"/>
                <a:cs typeface="Raleway Light"/>
                <a:sym typeface="Raleway Light"/>
              </a:rPr>
              <a:t> </a:t>
            </a:r>
            <a:r>
              <a:rPr lang="en-US" sz="1200">
                <a:solidFill>
                  <a:schemeClr val="lt1"/>
                </a:solidFill>
                <a:highlight>
                  <a:srgbClr val="0A8C6D"/>
                </a:highlight>
                <a:latin typeface="Raleway Light"/>
                <a:ea typeface="Raleway Light"/>
                <a:cs typeface="Raleway Light"/>
                <a:sym typeface="Raleway Light"/>
              </a:rPr>
              <a:t>TIMP: </a:t>
            </a:r>
            <a:r>
              <a:rPr lang="en-US" sz="1200">
                <a:solidFill>
                  <a:schemeClr val="dk1"/>
                </a:solidFill>
                <a:latin typeface="Raleway Light"/>
                <a:ea typeface="Raleway Light"/>
                <a:cs typeface="Raleway Light"/>
                <a:sym typeface="Raleway Light"/>
              </a:rPr>
              <a:t> 20 minute</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endParaRPr>
          </a:p>
        </p:txBody>
      </p:sp>
      <p:grpSp>
        <p:nvGrpSpPr>
          <p:cNvPr id="189" name="Google Shape;189;p17"/>
          <p:cNvGrpSpPr/>
          <p:nvPr/>
        </p:nvGrpSpPr>
        <p:grpSpPr>
          <a:xfrm>
            <a:off x="7964732" y="329097"/>
            <a:ext cx="977040" cy="722852"/>
            <a:chOff x="5255200" y="3006475"/>
            <a:chExt cx="511700" cy="378575"/>
          </a:xfrm>
        </p:grpSpPr>
        <p:sp>
          <p:nvSpPr>
            <p:cNvPr id="190" name="Google Shape;190;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1" name="Google Shape;191;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192" name="Google Shape;192;p17"/>
          <p:cNvSpPr/>
          <p:nvPr/>
        </p:nvSpPr>
        <p:spPr>
          <a:xfrm>
            <a:off x="6655772" y="2945197"/>
            <a:ext cx="457200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2"/>
                </a:solidFill>
                <a:latin typeface="Raleway Light"/>
                <a:ea typeface="Raleway Light"/>
                <a:cs typeface="Raleway Light"/>
                <a:sym typeface="Raleway Light"/>
              </a:rPr>
              <a:t>.</a:t>
            </a:r>
            <a:endParaRPr b="0" i="0" sz="1100" u="none" cap="none" strike="noStrike">
              <a:solidFill>
                <a:schemeClr val="dk2"/>
              </a:solidFill>
              <a:latin typeface="Raleway Light"/>
              <a:ea typeface="Raleway Light"/>
              <a:cs typeface="Raleway Light"/>
              <a:sym typeface="Raleway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8"/>
          <p:cNvSpPr txBox="1"/>
          <p:nvPr>
            <p:ph type="title"/>
          </p:nvPr>
        </p:nvSpPr>
        <p:spPr>
          <a:xfrm>
            <a:off x="789691" y="861892"/>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rgbClr val="0A8C6D"/>
                </a:solidFill>
                <a:latin typeface="Raleway Light"/>
                <a:ea typeface="Raleway Light"/>
                <a:cs typeface="Raleway Light"/>
                <a:sym typeface="Raleway Light"/>
              </a:rPr>
              <a:t>Setul meu personal de instrumente</a:t>
            </a:r>
            <a:endParaRPr b="1" sz="1200">
              <a:solidFill>
                <a:srgbClr val="0A8C6D"/>
              </a:solidFill>
              <a:latin typeface="Raleway Light"/>
              <a:ea typeface="Raleway Light"/>
              <a:cs typeface="Raleway Light"/>
              <a:sym typeface="Raleway Light"/>
            </a:endParaRPr>
          </a:p>
        </p:txBody>
      </p:sp>
      <p:sp>
        <p:nvSpPr>
          <p:cNvPr id="198" name="Google Shape;198;p18"/>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Reflecție</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Ce instrumente digitale utilizați în prezent în munca de la distanță?</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Care sunt cele mai provocatoare aspecte ale utilizării acestor instrumente?</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Există instrumente digitale pe care le-ați cercetat și care credeți că v-ar putea îmbunătăți experiența de lucru la distanță?</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Există anumite domenii în care simțiți că vă lipsesc cunoștințele sau abilitățile când vine vorba de instrumente digitale și cum plănuiți să le îmbunătățiți ?</a:t>
            </a:r>
            <a:endParaRPr b="1" sz="1200">
              <a:solidFill>
                <a:srgbClr val="FFB600"/>
              </a:solidFill>
            </a:endParaRPr>
          </a:p>
        </p:txBody>
      </p:sp>
      <p:sp>
        <p:nvSpPr>
          <p:cNvPr id="199" name="Google Shape;199;p18"/>
          <p:cNvSpPr txBox="1"/>
          <p:nvPr>
            <p:ph idx="2" type="body"/>
          </p:nvPr>
        </p:nvSpPr>
        <p:spPr>
          <a:xfrm>
            <a:off x="4607515" y="1539240"/>
            <a:ext cx="3954143" cy="3169920"/>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Acțiune</a:t>
            </a:r>
            <a:endParaRPr b="1">
              <a:solidFill>
                <a:schemeClr val="lt1"/>
              </a:solidFill>
              <a:highlight>
                <a:srgbClr val="0A8C6D"/>
              </a:highlight>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b="1" i="1" sz="1600">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Identificați  unul sau două instrumente digitale pe care le-ați cercetat și evaluat în timpul activității despre care credeți că le-ați putea îmbunătăți experiența de la distanță.</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Elaborați un plan pentru implementarea acestor noi instrumente  în procesul lor de lucru zilnic. Aceasta ar putea include organizarea de sesiuni pentru colegi, crearea unei liste de verificare pentru integrare sau elaborarea unui plan de adoptare.</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Identificați domeniile în care le lipsesc cunoștințe sau abilități atunci când vine vorba de instrumente digitale și cercetați și găsiți resurse (cum ar fi tutoriale, webinarii, sau programe de formare) pentru a le îmbunătăți.</a:t>
            </a:r>
            <a:endParaRPr/>
          </a:p>
          <a:p>
            <a:pPr indent="-101600" lvl="0" marL="171450" rtl="0" algn="l">
              <a:lnSpc>
                <a:spcPct val="100000"/>
              </a:lnSpc>
              <a:spcBef>
                <a:spcPts val="601"/>
              </a:spcBef>
              <a:spcAft>
                <a:spcPts val="0"/>
              </a:spcAft>
              <a:buClr>
                <a:srgbClr val="0A8C6D"/>
              </a:buClr>
              <a:buSzPts val="1100"/>
              <a:buFont typeface="Noto Sans Symbols"/>
              <a:buNone/>
            </a:pPr>
            <a:r>
              <a:t/>
            </a:r>
            <a:endParaRPr sz="1100">
              <a:solidFill>
                <a:schemeClr val="dk1"/>
              </a:solidFill>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sz="1100">
              <a:solidFill>
                <a:schemeClr val="dk1"/>
              </a:solidFill>
              <a:latin typeface="Raleway Light"/>
              <a:ea typeface="Raleway Light"/>
              <a:cs typeface="Raleway Light"/>
              <a:sym typeface="Raleway Light"/>
            </a:endParaRPr>
          </a:p>
        </p:txBody>
      </p:sp>
      <p:grpSp>
        <p:nvGrpSpPr>
          <p:cNvPr id="200" name="Google Shape;200;p18"/>
          <p:cNvGrpSpPr/>
          <p:nvPr/>
        </p:nvGrpSpPr>
        <p:grpSpPr>
          <a:xfrm>
            <a:off x="7964732" y="329097"/>
            <a:ext cx="977040" cy="722852"/>
            <a:chOff x="5255200" y="3006475"/>
            <a:chExt cx="511700" cy="378575"/>
          </a:xfrm>
        </p:grpSpPr>
        <p:sp>
          <p:nvSpPr>
            <p:cNvPr id="201" name="Google Shape;201;p1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02" name="Google Shape;202;p1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9"/>
          <p:cNvSpPr txBox="1"/>
          <p:nvPr>
            <p:ph type="title"/>
          </p:nvPr>
        </p:nvSpPr>
        <p:spPr>
          <a:xfrm>
            <a:off x="922001" y="474921"/>
            <a:ext cx="6866100" cy="105174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solidFill>
                  <a:srgbClr val="0A8C6D"/>
                </a:solidFill>
                <a:latin typeface="Raleway Medium"/>
                <a:ea typeface="Raleway Medium"/>
                <a:cs typeface="Raleway Medium"/>
                <a:sym typeface="Raleway Medium"/>
              </a:rPr>
              <a:t>Pentru a afla mai multe despre acest modul:</a:t>
            </a:r>
            <a:endParaRPr sz="3200">
              <a:solidFill>
                <a:srgbClr val="0A8C6D"/>
              </a:solidFill>
              <a:latin typeface="Raleway Medium"/>
              <a:ea typeface="Raleway Medium"/>
              <a:cs typeface="Raleway Medium"/>
              <a:sym typeface="Raleway Medium"/>
            </a:endParaRPr>
          </a:p>
        </p:txBody>
      </p:sp>
      <p:sp>
        <p:nvSpPr>
          <p:cNvPr id="208" name="Google Shape;208;p19"/>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US" sz="1300">
                <a:solidFill>
                  <a:srgbClr val="0A8C6D"/>
                </a:solidFill>
                <a:latin typeface="Raleway Light"/>
                <a:ea typeface="Raleway Light"/>
                <a:cs typeface="Raleway Light"/>
                <a:sym typeface="Raleway Light"/>
              </a:rPr>
              <a:t>32  Instrumente de lucru la distanță pentru angajați fericiți și productivi </a:t>
            </a:r>
            <a:endParaRPr/>
          </a:p>
          <a:p>
            <a:pPr indent="0" lvl="0" marL="114302" rtl="0" algn="l">
              <a:lnSpc>
                <a:spcPct val="100000"/>
              </a:lnSpc>
              <a:spcBef>
                <a:spcPts val="601"/>
              </a:spcBef>
              <a:spcAft>
                <a:spcPts val="0"/>
              </a:spcAft>
              <a:buSzPts val="1800"/>
              <a:buNone/>
            </a:pPr>
            <a:r>
              <a:rPr lang="en-US" sz="1300" u="sng">
                <a:solidFill>
                  <a:schemeClr val="hlink"/>
                </a:solidFill>
                <a:latin typeface="Raleway Light"/>
                <a:ea typeface="Raleway Light"/>
                <a:cs typeface="Raleway Light"/>
                <a:sym typeface="Raleway Light"/>
                <a:hlinkClick r:id="rId3"/>
              </a:rPr>
              <a:t>https://www.proofhub.com/articles/remote-work-tools-for-team</a:t>
            </a:r>
            <a:endParaRPr/>
          </a:p>
          <a:p>
            <a:pPr indent="0" lvl="0" marL="114302" rtl="0" algn="l">
              <a:lnSpc>
                <a:spcPct val="100000"/>
              </a:lnSpc>
              <a:spcBef>
                <a:spcPts val="601"/>
              </a:spcBef>
              <a:spcAft>
                <a:spcPts val="0"/>
              </a:spcAft>
              <a:buSzPts val="1800"/>
              <a:buNone/>
            </a:pPr>
            <a:r>
              <a:rPr b="1" lang="en-US" sz="1300">
                <a:solidFill>
                  <a:srgbClr val="0A8C6D"/>
                </a:solidFill>
                <a:latin typeface="Raleway Light"/>
                <a:ea typeface="Raleway Light"/>
                <a:cs typeface="Raleway Light"/>
                <a:sym typeface="Raleway Light"/>
              </a:rPr>
              <a:t>Cum să menții echilibrul între viața profesională și viața privată</a:t>
            </a:r>
            <a:endParaRPr b="1" sz="1300">
              <a:solidFill>
                <a:srgbClr val="0A8C6D"/>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lang="en-US" sz="1300" u="sng">
                <a:solidFill>
                  <a:schemeClr val="hlink"/>
                </a:solidFill>
                <a:latin typeface="Raleway Light"/>
                <a:ea typeface="Raleway Light"/>
                <a:cs typeface="Raleway Light"/>
                <a:sym typeface="Raleway Light"/>
                <a:hlinkClick r:id="rId4"/>
              </a:rPr>
              <a:t>https://www.youtube.com/watch?v=_GgrKjsLrZg</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209" name="Google Shape;209;p19"/>
          <p:cNvGrpSpPr/>
          <p:nvPr/>
        </p:nvGrpSpPr>
        <p:grpSpPr>
          <a:xfrm>
            <a:off x="8089119" y="319162"/>
            <a:ext cx="728350" cy="743348"/>
            <a:chOff x="3955900" y="2984500"/>
            <a:chExt cx="414000" cy="422525"/>
          </a:xfrm>
        </p:grpSpPr>
        <p:sp>
          <p:nvSpPr>
            <p:cNvPr id="210" name="Google Shape;210;p19"/>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11" name="Google Shape;211;p19"/>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12" name="Google Shape;212;p19"/>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700"/>
              <a:t>Sprijinul Comisiei Europene pentru producerea acestei publicații nu constituie o aprobare a conținutului, care reflectă doar opiniile autorilor, iar Comisia nu poate fi făcută responsabilă pentru orice utilizare care poate fi făcută a informațiilor conținute în aceasta.</a:t>
            </a:r>
            <a:endParaRPr sz="700"/>
          </a:p>
          <a:p>
            <a:pPr indent="0" lvl="0" marL="0" rtl="0" algn="l">
              <a:lnSpc>
                <a:spcPct val="100000"/>
              </a:lnSpc>
              <a:spcBef>
                <a:spcPts val="0"/>
              </a:spcBef>
              <a:spcAft>
                <a:spcPts val="0"/>
              </a:spcAft>
              <a:buSzPts val="1800"/>
              <a:buNone/>
            </a:pPr>
            <a:r>
              <a:rPr lang="en-US" sz="700"/>
              <a:t> </a:t>
            </a:r>
            <a:endParaRPr/>
          </a:p>
          <a:p>
            <a:pPr indent="0" lvl="0" marL="0" rtl="0" algn="l">
              <a:lnSpc>
                <a:spcPct val="100000"/>
              </a:lnSpc>
              <a:spcBef>
                <a:spcPts val="0"/>
              </a:spcBef>
              <a:spcAft>
                <a:spcPts val="0"/>
              </a:spcAft>
              <a:buSzPts val="1800"/>
              <a:buNone/>
            </a:pPr>
            <a:r>
              <a:rPr lang="en-US"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72" name="Google Shape;72;p2"/>
          <p:cNvPicPr preferRelativeResize="0"/>
          <p:nvPr/>
        </p:nvPicPr>
        <p:blipFill rotWithShape="1">
          <a:blip r:embed="rId3">
            <a:alphaModFix/>
          </a:blip>
          <a:srcRect b="0" l="0" r="0" t="0"/>
          <a:stretch/>
        </p:blipFill>
        <p:spPr>
          <a:xfrm>
            <a:off x="922001" y="4031027"/>
            <a:ext cx="2838616" cy="595528"/>
          </a:xfrm>
          <a:prstGeom prst="rect">
            <a:avLst/>
          </a:prstGeom>
          <a:noFill/>
          <a:ln>
            <a:noFill/>
          </a:ln>
        </p:spPr>
      </p:pic>
      <p:pic>
        <p:nvPicPr>
          <p:cNvPr id="73" name="Google Shape;73;p2"/>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216" name="Shape 216"/>
        <p:cNvGrpSpPr/>
        <p:nvPr/>
      </p:nvGrpSpPr>
      <p:grpSpPr>
        <a:xfrm>
          <a:off x="0" y="0"/>
          <a:ext cx="0" cy="0"/>
          <a:chOff x="0" y="0"/>
          <a:chExt cx="0" cy="0"/>
        </a:xfrm>
      </p:grpSpPr>
      <p:sp>
        <p:nvSpPr>
          <p:cNvPr id="217" name="Google Shape;217;p20"/>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b="1" lang="en-US">
                <a:solidFill>
                  <a:schemeClr val="lt1"/>
                </a:solidFill>
              </a:rPr>
              <a:t>Comunicarea </a:t>
            </a:r>
            <a:r>
              <a:rPr b="1" lang="en-US"/>
              <a:t>virtuală eficientă</a:t>
            </a:r>
            <a:endParaRPr b="1">
              <a:solidFill>
                <a:schemeClr val="lt1"/>
              </a:solidFill>
            </a:endParaRPr>
          </a:p>
        </p:txBody>
      </p:sp>
      <p:pic>
        <p:nvPicPr>
          <p:cNvPr id="218" name="Google Shape;218;p20"/>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1"/>
          <p:cNvSpPr txBox="1"/>
          <p:nvPr>
            <p:ph type="title"/>
          </p:nvPr>
        </p:nvSpPr>
        <p:spPr>
          <a:xfrm>
            <a:off x="733315" y="514405"/>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Comunicarea virtuală</a:t>
            </a:r>
            <a:endParaRPr sz="3600">
              <a:solidFill>
                <a:srgbClr val="0A8C6D"/>
              </a:solidFill>
              <a:latin typeface="Raleway ExtraLight"/>
              <a:ea typeface="Raleway ExtraLight"/>
              <a:cs typeface="Raleway ExtraLight"/>
              <a:sym typeface="Raleway ExtraLight"/>
            </a:endParaRPr>
          </a:p>
        </p:txBody>
      </p:sp>
      <p:sp>
        <p:nvSpPr>
          <p:cNvPr id="224" name="Google Shape;224;p21"/>
          <p:cNvSpPr txBox="1"/>
          <p:nvPr>
            <p:ph idx="1" type="body"/>
          </p:nvPr>
        </p:nvSpPr>
        <p:spPr>
          <a:xfrm>
            <a:off x="670903" y="1137217"/>
            <a:ext cx="3964892" cy="198875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Clr>
                <a:srgbClr val="0A8C6D"/>
              </a:buClr>
              <a:buSzPts val="1200"/>
              <a:buNone/>
            </a:pPr>
            <a:r>
              <a:rPr lang="en-US" sz="1200"/>
              <a:t>Comunicarea virtuală se referă la  utilizarea tehnologiei pentru a facilita comunicarea și colaborarea între indivizi sau grupuri care nu se află  în aceeași  locație fizică. Acestea pot include lucruri precum email-ul, mesageria instantanee, conferințe video și instrumente de gestionare a proiectelor. </a:t>
            </a:r>
            <a:endParaRPr sz="1200"/>
          </a:p>
          <a:p>
            <a:pPr indent="0" lvl="0" marL="0" rtl="0" algn="l">
              <a:lnSpc>
                <a:spcPct val="100000"/>
              </a:lnSpc>
              <a:spcBef>
                <a:spcPts val="601"/>
              </a:spcBef>
              <a:spcAft>
                <a:spcPts val="0"/>
              </a:spcAft>
              <a:buClr>
                <a:srgbClr val="0A8C6D"/>
              </a:buClr>
              <a:buSzPts val="1200"/>
              <a:buNone/>
            </a:pPr>
            <a:r>
              <a:rPr lang="en-US" sz="1200"/>
              <a:t>Comunicarea virtuală a devenit din ce în ce mai importantă în ultimii ani, pe măsură ce tot mai multe companii au adoptat politici de lucru la distanță pe măsură ce nevoia de colaborare globală a crescut. Comunicarea virtuală poate ajuta la îmbunătățirea productivității, crește colaborarea și creativitatea și promovează un sentiment de comunitate în rândul lucrătorilor la distanță. Este important să înțelegeți  diferitele tipuri de instrumente de comunicare virtuală disponibile și să dezvoltați strategii de utilizare eficientă a acestora pentru a asigura o comunicare și colaborare eficace.</a:t>
            </a:r>
            <a:endParaRPr sz="1050">
              <a:latin typeface="Raleway Thin"/>
              <a:ea typeface="Raleway Thin"/>
              <a:cs typeface="Raleway Thin"/>
              <a:sym typeface="Raleway Thin"/>
            </a:endParaRPr>
          </a:p>
        </p:txBody>
      </p:sp>
      <p:sp>
        <p:nvSpPr>
          <p:cNvPr id="225" name="Google Shape;225;p21"/>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pic>
        <p:nvPicPr>
          <p:cNvPr descr="https://media.istockphoto.com/id/1262424851/photo/smiling-businesswoman-during-a-video-call-in-the-office.jpg?b=1&amp;s=170667a&amp;w=0&amp;k=20&amp;c=kA5xE-c-Xr4o6xaqW9836cwGSC0wINoNkaw4EpSy4eA=" id="226" name="Google Shape;226;p21"/>
          <p:cNvPicPr preferRelativeResize="0"/>
          <p:nvPr/>
        </p:nvPicPr>
        <p:blipFill rotWithShape="1">
          <a:blip r:embed="rId3">
            <a:alphaModFix/>
          </a:blip>
          <a:srcRect b="0" l="0" r="0" t="0"/>
          <a:stretch/>
        </p:blipFill>
        <p:spPr>
          <a:xfrm>
            <a:off x="5232368" y="1623582"/>
            <a:ext cx="3220871" cy="21451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txBox="1"/>
          <p:nvPr>
            <p:ph type="title"/>
          </p:nvPr>
        </p:nvSpPr>
        <p:spPr>
          <a:xfrm>
            <a:off x="689773" y="507148"/>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Tehnici de </a:t>
            </a:r>
            <a:br>
              <a:rPr lang="en-US" sz="3600">
                <a:solidFill>
                  <a:srgbClr val="0A8C6D"/>
                </a:solidFill>
                <a:latin typeface="Raleway ExtraLight"/>
                <a:ea typeface="Raleway ExtraLight"/>
                <a:cs typeface="Raleway ExtraLight"/>
                <a:sym typeface="Raleway ExtraLight"/>
              </a:rPr>
            </a:br>
            <a:r>
              <a:rPr lang="en-US" sz="3600">
                <a:solidFill>
                  <a:srgbClr val="0A8C6D"/>
                </a:solidFill>
                <a:latin typeface="Raleway ExtraLight"/>
                <a:ea typeface="Raleway ExtraLight"/>
                <a:cs typeface="Raleway ExtraLight"/>
                <a:sym typeface="Raleway ExtraLight"/>
              </a:rPr>
              <a:t>comunicare virtuală</a:t>
            </a:r>
            <a:endParaRPr sz="3600">
              <a:solidFill>
                <a:srgbClr val="0A8C6D"/>
              </a:solidFill>
              <a:latin typeface="Raleway ExtraLight"/>
              <a:ea typeface="Raleway ExtraLight"/>
              <a:cs typeface="Raleway ExtraLight"/>
              <a:sym typeface="Raleway ExtraLight"/>
            </a:endParaRPr>
          </a:p>
        </p:txBody>
      </p:sp>
      <p:sp>
        <p:nvSpPr>
          <p:cNvPr id="232" name="Google Shape;232;p22"/>
          <p:cNvSpPr txBox="1"/>
          <p:nvPr>
            <p:ph idx="1" type="body"/>
          </p:nvPr>
        </p:nvSpPr>
        <p:spPr>
          <a:xfrm>
            <a:off x="472060" y="1732304"/>
            <a:ext cx="4571173" cy="23661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Explicați scopul comunicării și ceea ce aveți nevoie (informații, aprobare, informații).</a:t>
            </a:r>
            <a:endParaRPr/>
          </a:p>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Stabiliți programe și termene precise.</a:t>
            </a:r>
            <a:endParaRPr/>
          </a:p>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Stilul dumneavoastră de comunicare ar trebui să fie adecvat pentru mediul și scopul mesajului.</a:t>
            </a:r>
            <a:endParaRPr/>
          </a:p>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Utilizați metode diverse de comunicare pentru a vă exprima mesajul potrivit situației.</a:t>
            </a:r>
            <a:endParaRPr/>
          </a:p>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Aveți toate materialele de sprijin pregătite și disponibile pentru a le împărtăși dacă este nevoie.</a:t>
            </a:r>
            <a:endParaRPr/>
          </a:p>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Ajută prin evidențierea părților cruciale cărora ar trebui să li se acorde atenție în  circumstan</a:t>
            </a:r>
            <a:r>
              <a:rPr lang="en-US" sz="1200"/>
              <a:t>ț</a:t>
            </a:r>
            <a:r>
              <a:rPr lang="en-US" sz="1200">
                <a:latin typeface="Raleway Thin"/>
                <a:ea typeface="Raleway Thin"/>
                <a:cs typeface="Raleway Thin"/>
                <a:sym typeface="Raleway Thin"/>
              </a:rPr>
              <a:t>e cu volume mari de informa</a:t>
            </a:r>
            <a:r>
              <a:rPr lang="en-US" sz="1200"/>
              <a:t>ți</a:t>
            </a:r>
            <a:r>
              <a:rPr lang="en-US" sz="1200">
                <a:latin typeface="Raleway Thin"/>
                <a:ea typeface="Raleway Thin"/>
                <a:cs typeface="Raleway Thin"/>
                <a:sym typeface="Raleway Thin"/>
              </a:rPr>
              <a:t>i.</a:t>
            </a:r>
            <a:endParaRPr/>
          </a:p>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Pentru a deveni mai comunicativ, folosește limbajul corpului.</a:t>
            </a:r>
            <a:endParaRPr/>
          </a:p>
          <a:p>
            <a:pPr indent="-209550" lvl="0" marL="285750" rtl="0" algn="l">
              <a:lnSpc>
                <a:spcPct val="100000"/>
              </a:lnSpc>
              <a:spcBef>
                <a:spcPts val="601"/>
              </a:spcBef>
              <a:spcAft>
                <a:spcPts val="0"/>
              </a:spcAft>
              <a:buClr>
                <a:srgbClr val="0A8C6D"/>
              </a:buClr>
              <a:buSzPts val="1200"/>
              <a:buFont typeface="Noto Sans Symbols"/>
              <a:buNone/>
            </a:pPr>
            <a:r>
              <a:t/>
            </a:r>
            <a:endParaRPr sz="1200">
              <a:latin typeface="Raleway Thin"/>
              <a:ea typeface="Raleway Thin"/>
              <a:cs typeface="Raleway Thin"/>
              <a:sym typeface="Raleway Thin"/>
            </a:endParaRPr>
          </a:p>
          <a:p>
            <a:pPr indent="-209550" lvl="0" marL="285750" rtl="0" algn="l">
              <a:lnSpc>
                <a:spcPct val="100000"/>
              </a:lnSpc>
              <a:spcBef>
                <a:spcPts val="601"/>
              </a:spcBef>
              <a:spcAft>
                <a:spcPts val="0"/>
              </a:spcAft>
              <a:buClr>
                <a:srgbClr val="0A8C6D"/>
              </a:buClr>
              <a:buSzPts val="1200"/>
              <a:buFont typeface="Noto Sans Symbols"/>
              <a:buNone/>
            </a:pPr>
            <a:r>
              <a:t/>
            </a:r>
            <a:endParaRPr sz="1200">
              <a:latin typeface="Raleway Thin"/>
              <a:ea typeface="Raleway Thin"/>
              <a:cs typeface="Raleway Thin"/>
              <a:sym typeface="Raleway Thin"/>
            </a:endParaRPr>
          </a:p>
        </p:txBody>
      </p:sp>
      <p:sp>
        <p:nvSpPr>
          <p:cNvPr id="233" name="Google Shape;233;p22"/>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sp>
        <p:nvSpPr>
          <p:cNvPr id="234" name="Google Shape;234;p22"/>
          <p:cNvSpPr/>
          <p:nvPr/>
        </p:nvSpPr>
        <p:spPr>
          <a:xfrm>
            <a:off x="5043233" y="1732304"/>
            <a:ext cx="3643085" cy="1431161"/>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601"/>
              </a:spcBef>
              <a:spcAft>
                <a:spcPts val="0"/>
              </a:spcAft>
              <a:buClr>
                <a:srgbClr val="0A8C6D"/>
              </a:buClr>
              <a:buSzPts val="1200"/>
              <a:buFont typeface="Noto Sans Symbols"/>
              <a:buChar char="▪"/>
            </a:pPr>
            <a:r>
              <a:rPr b="0" i="0" lang="en-US" sz="1200" u="none" cap="none" strike="noStrike">
                <a:solidFill>
                  <a:schemeClr val="dk2"/>
                </a:solidFill>
                <a:latin typeface="Raleway Thin"/>
                <a:ea typeface="Raleway Thin"/>
                <a:cs typeface="Raleway Thin"/>
                <a:sym typeface="Raleway Thin"/>
              </a:rPr>
              <a:t>Găsiți un spațiu liniștit, fără distracție, cu o acustică de înaltă calitate.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200"/>
              <a:buFont typeface="Noto Sans Symbols"/>
              <a:buChar char="▪"/>
            </a:pPr>
            <a:r>
              <a:rPr b="0" i="0" lang="en-US" sz="1200" u="none" cap="none" strike="noStrike">
                <a:solidFill>
                  <a:schemeClr val="dk2"/>
                </a:solidFill>
                <a:latin typeface="Raleway Thin"/>
                <a:ea typeface="Raleway Thin"/>
                <a:cs typeface="Raleway Thin"/>
                <a:sym typeface="Raleway Thin"/>
              </a:rPr>
              <a:t>Asigurați-vă că, camera se află la o înălțime confortabilă de vizualizare.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200"/>
              <a:buFont typeface="Noto Sans Symbols"/>
              <a:buChar char="▪"/>
            </a:pPr>
            <a:r>
              <a:rPr b="0" i="0" lang="en-US" sz="1200" u="none" cap="none" strike="noStrike">
                <a:solidFill>
                  <a:schemeClr val="dk2"/>
                </a:solidFill>
                <a:latin typeface="Raleway Thin"/>
                <a:ea typeface="Raleway Thin"/>
                <a:cs typeface="Raleway Thin"/>
                <a:sym typeface="Raleway Thin"/>
              </a:rPr>
              <a:t>Opriți microfonul când nu îl folosiți pentru a vorbi.</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200"/>
              <a:buFont typeface="Noto Sans Symbols"/>
              <a:buChar char="▪"/>
            </a:pPr>
            <a:r>
              <a:rPr b="0" i="0" lang="en-US" sz="1200" u="none" cap="none" strike="noStrike">
                <a:solidFill>
                  <a:schemeClr val="dk2"/>
                </a:solidFill>
                <a:latin typeface="Raleway Thin"/>
                <a:ea typeface="Raleway Thin"/>
                <a:cs typeface="Raleway Thin"/>
                <a:sym typeface="Raleway Thin"/>
              </a:rPr>
              <a:t>Este esențial să aveți o iluminare adecvată. Încercați să stați deoparte de lumini puternice sau ferestre.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0A8C6D"/>
              </a:buClr>
              <a:buSzPts val="1200"/>
              <a:buFont typeface="Noto Sans Symbols"/>
              <a:buChar char="▪"/>
            </a:pPr>
            <a:r>
              <a:rPr b="0" i="0" lang="en-US" sz="1200" u="none" cap="none" strike="noStrike">
                <a:solidFill>
                  <a:schemeClr val="dk2"/>
                </a:solidFill>
                <a:latin typeface="Raleway Thin"/>
                <a:ea typeface="Raleway Thin"/>
                <a:cs typeface="Raleway Thin"/>
                <a:sym typeface="Raleway Thin"/>
              </a:rPr>
              <a:t>Păstrați-vă telefonul în siguranță așezându-l pe un suport dacă utilizați o conexiune mobilă.</a:t>
            </a:r>
            <a:endParaRPr b="0" i="0" sz="1200" u="none" cap="none" strike="noStrike">
              <a:solidFill>
                <a:schemeClr val="dk2"/>
              </a:solidFill>
              <a:latin typeface="Raleway Thin"/>
              <a:ea typeface="Raleway Thin"/>
              <a:cs typeface="Raleway Thin"/>
              <a:sym typeface="Raleway Thin"/>
            </a:endParaRPr>
          </a:p>
          <a:p>
            <a:pPr indent="-285750" lvl="0" marL="285750" marR="0" rtl="0" algn="l">
              <a:lnSpc>
                <a:spcPct val="100000"/>
              </a:lnSpc>
              <a:spcBef>
                <a:spcPts val="601"/>
              </a:spcBef>
              <a:spcAft>
                <a:spcPts val="0"/>
              </a:spcAft>
              <a:buClr>
                <a:srgbClr val="0A8C6D"/>
              </a:buClr>
              <a:buSzPts val="1200"/>
              <a:buFont typeface="Noto Sans Symbols"/>
              <a:buChar char="▪"/>
            </a:pPr>
            <a:r>
              <a:rPr b="0" i="0" lang="en-US" sz="1200" u="none" cap="none" strike="noStrike">
                <a:solidFill>
                  <a:schemeClr val="dk2"/>
                </a:solidFill>
                <a:latin typeface="Raleway Thin"/>
                <a:ea typeface="Raleway Thin"/>
                <a:cs typeface="Raleway Thin"/>
                <a:sym typeface="Raleway Thin"/>
              </a:rPr>
              <a:t>Pentru a evita evenimentele neașteptate, utilizați fundaluri virtuale sau filtre.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rgbClr val="000000"/>
              </a:buClr>
              <a:buSzPts val="1200"/>
              <a:buFont typeface="Arial"/>
              <a:buNone/>
            </a:pPr>
            <a:r>
              <a:t/>
            </a:r>
            <a:endParaRPr b="0" i="0" sz="1200" u="none" cap="none" strike="noStrike">
              <a:solidFill>
                <a:schemeClr val="dk2"/>
              </a:solidFill>
              <a:latin typeface="Raleway Thin"/>
              <a:ea typeface="Raleway Thin"/>
              <a:cs typeface="Raleway Thin"/>
              <a:sym typeface="Raleway Thi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3"/>
          <p:cNvSpPr txBox="1"/>
          <p:nvPr>
            <p:ph type="title"/>
          </p:nvPr>
        </p:nvSpPr>
        <p:spPr>
          <a:xfrm>
            <a:off x="769601" y="470861"/>
            <a:ext cx="6866100" cy="71205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Evitați problemele tehnice </a:t>
            </a:r>
            <a:endParaRPr sz="3600">
              <a:solidFill>
                <a:srgbClr val="0A8C6D"/>
              </a:solidFill>
              <a:latin typeface="Raleway ExtraLight"/>
              <a:ea typeface="Raleway ExtraLight"/>
              <a:cs typeface="Raleway ExtraLight"/>
              <a:sym typeface="Raleway ExtraLight"/>
            </a:endParaRPr>
          </a:p>
        </p:txBody>
      </p:sp>
      <p:sp>
        <p:nvSpPr>
          <p:cNvPr id="240" name="Google Shape;240;p23"/>
          <p:cNvSpPr txBox="1"/>
          <p:nvPr>
            <p:ph idx="1" type="body"/>
          </p:nvPr>
        </p:nvSpPr>
        <p:spPr>
          <a:xfrm>
            <a:off x="602511" y="1182913"/>
            <a:ext cx="5181431" cy="3410351"/>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Încercați să vă conectați pentru o perioadă de probă, </a:t>
            </a:r>
            <a:r>
              <a:rPr lang="en-US" sz="1200"/>
              <a:t>i</a:t>
            </a:r>
            <a:r>
              <a:rPr lang="en-US" sz="1200">
                <a:latin typeface="Raleway Thin"/>
                <a:ea typeface="Raleway Thin"/>
                <a:cs typeface="Raleway Thin"/>
                <a:sym typeface="Raleway Thin"/>
              </a:rPr>
              <a:t>ndiferent dacă aveți experien</a:t>
            </a:r>
            <a:r>
              <a:rPr lang="en-US" sz="1200"/>
              <a:t>ță</a:t>
            </a:r>
            <a:r>
              <a:rPr lang="en-US" sz="1200">
                <a:latin typeface="Raleway Thin"/>
                <a:ea typeface="Raleway Thin"/>
                <a:cs typeface="Raleway Thin"/>
                <a:sym typeface="Raleway Thin"/>
              </a:rPr>
              <a:t> anterioară cu întâlnirile online. </a:t>
            </a:r>
            <a:endParaRPr sz="1200">
              <a:latin typeface="Raleway Thin"/>
              <a:ea typeface="Raleway Thin"/>
              <a:cs typeface="Raleway Thin"/>
              <a:sym typeface="Raleway Thin"/>
            </a:endParaRPr>
          </a:p>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Verificați dacă microfonul, camera și partajarea ecranului sunt toate operaționale.</a:t>
            </a:r>
            <a:endParaRPr/>
          </a:p>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Asigurați-vă că deja ați descărcat aplicația necesară.</a:t>
            </a:r>
            <a:endParaRPr/>
          </a:p>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Închideți toate programele de fundal care cauzează supraîncăcarea  conexiunii.</a:t>
            </a:r>
            <a:endParaRPr/>
          </a:p>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Opriți camerele și cereți persoanelor cu care conversați să facă același lucru dacă vă conectați într-o rețea lentă.</a:t>
            </a:r>
            <a:endParaRPr/>
          </a:p>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Conectați-vă cu un cablu  dacă participați la o întâlnire crucială sau faceți o prezentare; conexiunea ta va fi mai stabilă.</a:t>
            </a:r>
            <a:endParaRPr/>
          </a:p>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Pentru a evita problemele de ecou, folosiți căști.</a:t>
            </a:r>
            <a:endParaRPr/>
          </a:p>
          <a:p>
            <a:pPr indent="-285750" lvl="0" marL="285750" rtl="0" algn="l">
              <a:lnSpc>
                <a:spcPct val="100000"/>
              </a:lnSpc>
              <a:spcBef>
                <a:spcPts val="601"/>
              </a:spcBef>
              <a:spcAft>
                <a:spcPts val="0"/>
              </a:spcAft>
              <a:buClr>
                <a:srgbClr val="0A8C6D"/>
              </a:buClr>
              <a:buSzPts val="1200"/>
              <a:buFont typeface="Noto Sans Symbols"/>
              <a:buChar char="▪"/>
            </a:pPr>
            <a:r>
              <a:rPr lang="en-US" sz="1200">
                <a:latin typeface="Raleway Thin"/>
                <a:ea typeface="Raleway Thin"/>
                <a:cs typeface="Raleway Thin"/>
                <a:sym typeface="Raleway Thin"/>
              </a:rPr>
              <a:t>Dacă vă conectați de pe un dispozitiv mobil, asigurați-vă că aveți o baterie sau un încărcător complet încărcat.</a:t>
            </a:r>
            <a:endParaRPr sz="1200">
              <a:latin typeface="Raleway Thin"/>
              <a:ea typeface="Raleway Thin"/>
              <a:cs typeface="Raleway Thin"/>
              <a:sym typeface="Raleway Thin"/>
            </a:endParaRPr>
          </a:p>
          <a:p>
            <a:pPr indent="-209550" lvl="0" marL="285750" rtl="0" algn="l">
              <a:lnSpc>
                <a:spcPct val="100000"/>
              </a:lnSpc>
              <a:spcBef>
                <a:spcPts val="601"/>
              </a:spcBef>
              <a:spcAft>
                <a:spcPts val="0"/>
              </a:spcAft>
              <a:buClr>
                <a:srgbClr val="0A8C6D"/>
              </a:buClr>
              <a:buSzPts val="1200"/>
              <a:buFont typeface="Noto Sans Symbols"/>
              <a:buNone/>
            </a:pPr>
            <a:r>
              <a:t/>
            </a:r>
            <a:endParaRPr sz="1200">
              <a:latin typeface="Raleway Thin"/>
              <a:ea typeface="Raleway Thin"/>
              <a:cs typeface="Raleway Thin"/>
              <a:sym typeface="Raleway Thin"/>
            </a:endParaRPr>
          </a:p>
        </p:txBody>
      </p:sp>
      <p:sp>
        <p:nvSpPr>
          <p:cNvPr id="241" name="Google Shape;241;p2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pic>
        <p:nvPicPr>
          <p:cNvPr descr="woman in white tank top sitting on chair using black laptop computer" id="242" name="Google Shape;242;p23"/>
          <p:cNvPicPr preferRelativeResize="0"/>
          <p:nvPr/>
        </p:nvPicPr>
        <p:blipFill rotWithShape="1">
          <a:blip r:embed="rId3">
            <a:alphaModFix/>
          </a:blip>
          <a:srcRect b="0" l="0" r="0" t="0"/>
          <a:stretch/>
        </p:blipFill>
        <p:spPr>
          <a:xfrm>
            <a:off x="6101966" y="1470093"/>
            <a:ext cx="1952270" cy="29284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4"/>
          <p:cNvSpPr txBox="1"/>
          <p:nvPr>
            <p:ph type="title"/>
          </p:nvPr>
        </p:nvSpPr>
        <p:spPr>
          <a:xfrm>
            <a:off x="922000" y="891776"/>
            <a:ext cx="6931081"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rgbClr val="0A8C6D"/>
                </a:solidFill>
                <a:latin typeface="Raleway Light"/>
                <a:ea typeface="Raleway Light"/>
                <a:cs typeface="Raleway Light"/>
                <a:sym typeface="Raleway Light"/>
              </a:rPr>
              <a:t>Organizarea unei întâlniri virtuale</a:t>
            </a:r>
            <a:br>
              <a:rPr b="1" lang="en-US" sz="1600">
                <a:solidFill>
                  <a:srgbClr val="0A8C6D"/>
                </a:solidFill>
                <a:latin typeface="Raleway Light"/>
                <a:ea typeface="Raleway Light"/>
                <a:cs typeface="Raleway Light"/>
                <a:sym typeface="Raleway Light"/>
              </a:rPr>
            </a:br>
            <a:r>
              <a:rPr lang="en-US" sz="1200">
                <a:latin typeface="Raleway Light"/>
                <a:ea typeface="Raleway Light"/>
                <a:cs typeface="Raleway Light"/>
                <a:sym typeface="Raleway Light"/>
              </a:rPr>
              <a:t>Obiectivul acestei activități este de a da posibilitatea participanților să planifice și să execute o întâlnire virtuală de succes.</a:t>
            </a:r>
            <a:endParaRPr sz="1200">
              <a:latin typeface="Raleway Light"/>
              <a:ea typeface="Raleway Light"/>
              <a:cs typeface="Raleway Light"/>
              <a:sym typeface="Raleway Light"/>
            </a:endParaRPr>
          </a:p>
        </p:txBody>
      </p:sp>
      <p:sp>
        <p:nvSpPr>
          <p:cNvPr id="248" name="Google Shape;248;p24"/>
          <p:cNvSpPr txBox="1"/>
          <p:nvPr>
            <p:ph idx="1" type="body"/>
          </p:nvPr>
        </p:nvSpPr>
        <p:spPr>
          <a:xfrm>
            <a:off x="921998" y="1887378"/>
            <a:ext cx="6438025"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Pași pentru finalizarea activității</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1: </a:t>
            </a:r>
            <a:r>
              <a:rPr lang="en-US" sz="1100">
                <a:latin typeface="Raleway Light"/>
                <a:ea typeface="Raleway Light"/>
                <a:cs typeface="Raleway Light"/>
                <a:sym typeface="Raleway Light"/>
              </a:rPr>
              <a:t>În grupuri de 3-4, definiți-vă rolurile în întâlnire și definiți scopul acestei întâlniri. De exemplu, puteți selecta o întâlnire de echipă, o întâlnire cu clienți, o întâlnire de vânzări sau un interviu. </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2: </a:t>
            </a:r>
            <a:r>
              <a:rPr lang="en-US" sz="1100">
                <a:latin typeface="Raleway Light"/>
                <a:ea typeface="Raleway Light"/>
                <a:cs typeface="Raleway Light"/>
                <a:sym typeface="Raleway Light"/>
              </a:rPr>
              <a:t>Alegeți platforma potrivită  pentru această întâlnire și setați data și ora, ținând cont de eventualele constrângeri. Trimiteți invitațiile și pregătiți orice materiale necesare.</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3: </a:t>
            </a:r>
            <a:r>
              <a:rPr lang="en-US" sz="1100">
                <a:latin typeface="Raleway Light"/>
                <a:ea typeface="Raleway Light"/>
                <a:cs typeface="Raleway Light"/>
                <a:sym typeface="Raleway Light"/>
              </a:rPr>
              <a:t>Implementați întâlnirea și asigurați-vă utilizați caracteristicile platformei de întâlnire virtuală pentru a facilita interacțiunea și colaborarea.</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4: </a:t>
            </a:r>
            <a:r>
              <a:rPr lang="en-US" sz="1100">
                <a:latin typeface="Raleway Light"/>
                <a:ea typeface="Raleway Light"/>
                <a:cs typeface="Raleway Light"/>
                <a:sym typeface="Raleway Light"/>
              </a:rPr>
              <a:t>Fiecare grup își va prezenta feed-back-ul clasei.</a:t>
            </a:r>
            <a:endParaRPr/>
          </a:p>
          <a:p>
            <a:pPr indent="0" lvl="0" marL="0" rtl="0" algn="l">
              <a:lnSpc>
                <a:spcPct val="100000"/>
              </a:lnSpc>
              <a:spcBef>
                <a:spcPts val="601"/>
              </a:spcBef>
              <a:spcAft>
                <a:spcPts val="0"/>
              </a:spcAft>
              <a:buSzPts val="1800"/>
              <a:buNone/>
            </a:pPr>
            <a:r>
              <a:rPr lang="en-US" sz="1100">
                <a:latin typeface="Raleway Light"/>
                <a:ea typeface="Raleway Light"/>
                <a:cs typeface="Raleway Light"/>
                <a:sym typeface="Raleway Light"/>
              </a:rPr>
              <a:t> </a:t>
            </a:r>
            <a:r>
              <a:rPr lang="en-US" sz="1200">
                <a:solidFill>
                  <a:schemeClr val="lt1"/>
                </a:solidFill>
                <a:highlight>
                  <a:srgbClr val="0A8C6D"/>
                </a:highlight>
                <a:latin typeface="Raleway Light"/>
                <a:ea typeface="Raleway Light"/>
                <a:cs typeface="Raleway Light"/>
                <a:sym typeface="Raleway Light"/>
              </a:rPr>
              <a:t>TIMP: </a:t>
            </a:r>
            <a:r>
              <a:rPr lang="en-US" sz="1200">
                <a:solidFill>
                  <a:schemeClr val="dk1"/>
                </a:solidFill>
                <a:latin typeface="Raleway Light"/>
                <a:ea typeface="Raleway Light"/>
                <a:cs typeface="Raleway Light"/>
                <a:sym typeface="Raleway Light"/>
              </a:rPr>
              <a:t> 20 minute</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endParaRPr>
          </a:p>
        </p:txBody>
      </p:sp>
      <p:grpSp>
        <p:nvGrpSpPr>
          <p:cNvPr id="249" name="Google Shape;249;p24"/>
          <p:cNvGrpSpPr/>
          <p:nvPr/>
        </p:nvGrpSpPr>
        <p:grpSpPr>
          <a:xfrm>
            <a:off x="7964732" y="329097"/>
            <a:ext cx="977040" cy="722852"/>
            <a:chOff x="5255200" y="3006475"/>
            <a:chExt cx="511700" cy="378575"/>
          </a:xfrm>
        </p:grpSpPr>
        <p:sp>
          <p:nvSpPr>
            <p:cNvPr id="250" name="Google Shape;250;p24"/>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51" name="Google Shape;251;p24"/>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252" name="Google Shape;252;p24"/>
          <p:cNvSpPr/>
          <p:nvPr/>
        </p:nvSpPr>
        <p:spPr>
          <a:xfrm>
            <a:off x="6655772" y="2945197"/>
            <a:ext cx="457200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2"/>
                </a:solidFill>
                <a:latin typeface="Raleway Light"/>
                <a:ea typeface="Raleway Light"/>
                <a:cs typeface="Raleway Light"/>
                <a:sym typeface="Raleway Light"/>
              </a:rPr>
              <a:t>.</a:t>
            </a:r>
            <a:endParaRPr b="0" i="0" sz="1100" u="none" cap="none" strike="noStrike">
              <a:solidFill>
                <a:schemeClr val="dk2"/>
              </a:solidFill>
              <a:latin typeface="Raleway Light"/>
              <a:ea typeface="Raleway Light"/>
              <a:cs typeface="Raleway Light"/>
              <a:sym typeface="Raleway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5"/>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rgbClr val="0A8C6D"/>
                </a:solidFill>
                <a:latin typeface="Raleway Light"/>
                <a:ea typeface="Raleway Light"/>
                <a:cs typeface="Raleway Light"/>
                <a:sym typeface="Raleway Light"/>
              </a:rPr>
              <a:t>Eu virtual</a:t>
            </a:r>
            <a:endParaRPr b="1" sz="1200">
              <a:solidFill>
                <a:srgbClr val="0A8C6D"/>
              </a:solidFill>
              <a:latin typeface="Raleway Light"/>
              <a:ea typeface="Raleway Light"/>
              <a:cs typeface="Raleway Light"/>
              <a:sym typeface="Raleway Light"/>
            </a:endParaRPr>
          </a:p>
        </p:txBody>
      </p:sp>
      <p:sp>
        <p:nvSpPr>
          <p:cNvPr id="258" name="Google Shape;258;p25"/>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Reflecție</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Ce instrumente de </a:t>
            </a:r>
            <a:r>
              <a:rPr lang="en-US" sz="1100">
                <a:latin typeface="Raleway Light"/>
                <a:ea typeface="Raleway Light"/>
                <a:cs typeface="Raleway Light"/>
                <a:sym typeface="Raleway Light"/>
              </a:rPr>
              <a:t>întâlnire virtuală utilizați în </a:t>
            </a:r>
            <a:r>
              <a:rPr lang="en-US" sz="1100">
                <a:solidFill>
                  <a:schemeClr val="dk1"/>
                </a:solidFill>
                <a:latin typeface="Raleway Light"/>
                <a:ea typeface="Raleway Light"/>
                <a:cs typeface="Raleway Light"/>
                <a:sym typeface="Raleway Light"/>
              </a:rPr>
              <a:t>prezent?</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Care sunt cele mai provocatoare aspecte ale utilizării acestor instrumente în timpul </a:t>
            </a:r>
            <a:r>
              <a:rPr lang="en-US" sz="1100">
                <a:latin typeface="Raleway Light"/>
                <a:ea typeface="Raleway Light"/>
                <a:cs typeface="Raleway Light"/>
                <a:sym typeface="Raleway Light"/>
              </a:rPr>
              <a:t>întâlnirilor</a:t>
            </a:r>
            <a:r>
              <a:rPr lang="en-US" sz="1100">
                <a:solidFill>
                  <a:schemeClr val="dk1"/>
                </a:solidFill>
                <a:latin typeface="Raleway Light"/>
                <a:ea typeface="Raleway Light"/>
                <a:cs typeface="Raleway Light"/>
                <a:sym typeface="Raleway Light"/>
              </a:rPr>
              <a:t>?</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Care sunt câteva dintre cele mai bune practici pe care le-ați învățat pentru desfășurarea </a:t>
            </a:r>
            <a:r>
              <a:rPr lang="en-US" sz="1100">
                <a:latin typeface="Raleway Light"/>
                <a:ea typeface="Raleway Light"/>
                <a:cs typeface="Raleway Light"/>
                <a:sym typeface="Raleway Light"/>
              </a:rPr>
              <a:t>întâlnirilor virtuale</a:t>
            </a:r>
            <a:r>
              <a:rPr lang="en-US" sz="1100">
                <a:solidFill>
                  <a:schemeClr val="dk1"/>
                </a:solidFill>
                <a:latin typeface="Raleway Light"/>
                <a:ea typeface="Raleway Light"/>
                <a:cs typeface="Raleway Light"/>
                <a:sym typeface="Raleway Light"/>
              </a:rPr>
              <a:t>?</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Există anumite domenii în care simțiți că vă lipsesc cunoștințele sau abilitățile atunci când vine vorba de </a:t>
            </a:r>
            <a:r>
              <a:rPr lang="en-US" sz="1100">
                <a:latin typeface="Raleway Light"/>
                <a:ea typeface="Raleway Light"/>
                <a:cs typeface="Raleway Light"/>
                <a:sym typeface="Raleway Light"/>
              </a:rPr>
              <a:t>întâlniri virtuale</a:t>
            </a:r>
            <a:r>
              <a:rPr lang="en-US" sz="1100">
                <a:solidFill>
                  <a:schemeClr val="dk1"/>
                </a:solidFill>
                <a:latin typeface="Raleway Light"/>
                <a:ea typeface="Raleway Light"/>
                <a:cs typeface="Raleway Light"/>
                <a:sym typeface="Raleway Light"/>
              </a:rPr>
              <a:t> și cum plănuiți să le îmbunătățiți?</a:t>
            </a:r>
            <a:endParaRPr b="1" sz="1200">
              <a:solidFill>
                <a:srgbClr val="FFB600"/>
              </a:solidFill>
            </a:endParaRPr>
          </a:p>
        </p:txBody>
      </p:sp>
      <p:sp>
        <p:nvSpPr>
          <p:cNvPr id="259" name="Google Shape;259;p25"/>
          <p:cNvSpPr txBox="1"/>
          <p:nvPr>
            <p:ph idx="2" type="body"/>
          </p:nvPr>
        </p:nvSpPr>
        <p:spPr>
          <a:xfrm>
            <a:off x="4607515" y="1539240"/>
            <a:ext cx="3954143" cy="3169920"/>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SzPts val="1800"/>
              <a:buNone/>
            </a:pPr>
            <a:r>
              <a:rPr b="1" lang="en-US" sz="1600">
                <a:solidFill>
                  <a:schemeClr val="lt1"/>
                </a:solidFill>
                <a:highlight>
                  <a:srgbClr val="0A8C6D"/>
                </a:highlight>
                <a:latin typeface="Raleway Light"/>
                <a:ea typeface="Raleway Light"/>
                <a:cs typeface="Raleway Light"/>
                <a:sym typeface="Raleway Light"/>
              </a:rPr>
              <a:t>Acțiune</a:t>
            </a:r>
            <a:endParaRPr b="1">
              <a:solidFill>
                <a:schemeClr val="lt1"/>
              </a:solidFill>
              <a:highlight>
                <a:srgbClr val="0A8C6D"/>
              </a:highlight>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b="1" i="1" sz="1600">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Elaborați un plan pentru asigurarea comunicării și participării eficiente în timpul </a:t>
            </a:r>
            <a:r>
              <a:rPr lang="en-US" sz="1100">
                <a:latin typeface="Raleway Light"/>
                <a:ea typeface="Raleway Light"/>
                <a:cs typeface="Raleway Light"/>
                <a:sym typeface="Raleway Light"/>
              </a:rPr>
              <a:t>întâlnirilor virtuale</a:t>
            </a:r>
            <a:r>
              <a:rPr lang="en-US" sz="1100">
                <a:solidFill>
                  <a:schemeClr val="dk1"/>
                </a:solidFill>
                <a:latin typeface="Raleway Light"/>
                <a:ea typeface="Raleway Light"/>
                <a:cs typeface="Raleway Light"/>
                <a:sym typeface="Raleway Light"/>
              </a:rPr>
              <a:t>. Aceasta ar putea include stabilirea de reguli de bază, crearea unei agende, sau utilizarea instrumentelor pentru a încuraja participarea și implicarea.</a:t>
            </a:r>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Identificați domeniile în care lipsesc cunoștințe sau abilități atunci când vine vorba de </a:t>
            </a:r>
            <a:r>
              <a:rPr lang="en-US" sz="1100">
                <a:latin typeface="Raleway Light"/>
                <a:ea typeface="Raleway Light"/>
                <a:cs typeface="Raleway Light"/>
                <a:sym typeface="Raleway Light"/>
              </a:rPr>
              <a:t>întâlniri virtuale</a:t>
            </a:r>
            <a:r>
              <a:rPr lang="en-US" sz="1100">
                <a:solidFill>
                  <a:schemeClr val="dk1"/>
                </a:solidFill>
                <a:latin typeface="Raleway Light"/>
                <a:ea typeface="Raleway Light"/>
                <a:cs typeface="Raleway Light"/>
                <a:sym typeface="Raleway Light"/>
              </a:rPr>
              <a:t> și cercetați și găsiți resurse (cum ar fi tutoriale, webinarii, sau programe de formare) pentru a le îmbunătăți.</a:t>
            </a:r>
            <a:endParaRPr sz="1100">
              <a:solidFill>
                <a:schemeClr val="dk1"/>
              </a:solidFill>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sz="1100">
              <a:solidFill>
                <a:schemeClr val="dk1"/>
              </a:solidFill>
              <a:latin typeface="Raleway Light"/>
              <a:ea typeface="Raleway Light"/>
              <a:cs typeface="Raleway Light"/>
              <a:sym typeface="Raleway Light"/>
            </a:endParaRPr>
          </a:p>
        </p:txBody>
      </p:sp>
      <p:grpSp>
        <p:nvGrpSpPr>
          <p:cNvPr id="260" name="Google Shape;260;p25"/>
          <p:cNvGrpSpPr/>
          <p:nvPr/>
        </p:nvGrpSpPr>
        <p:grpSpPr>
          <a:xfrm>
            <a:off x="7964732" y="329097"/>
            <a:ext cx="977040" cy="722852"/>
            <a:chOff x="5255200" y="3006475"/>
            <a:chExt cx="511700" cy="378575"/>
          </a:xfrm>
        </p:grpSpPr>
        <p:sp>
          <p:nvSpPr>
            <p:cNvPr id="261" name="Google Shape;261;p25"/>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62" name="Google Shape;262;p25"/>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6"/>
          <p:cNvSpPr txBox="1"/>
          <p:nvPr>
            <p:ph type="title"/>
          </p:nvPr>
        </p:nvSpPr>
        <p:spPr>
          <a:xfrm>
            <a:off x="922001" y="383597"/>
            <a:ext cx="6866100" cy="114306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solidFill>
                  <a:srgbClr val="0A8C6D"/>
                </a:solidFill>
                <a:latin typeface="Raleway Medium"/>
                <a:ea typeface="Raleway Medium"/>
                <a:cs typeface="Raleway Medium"/>
                <a:sym typeface="Raleway Medium"/>
              </a:rPr>
              <a:t>Pentru a afla mai multe despre acest modul :</a:t>
            </a:r>
            <a:endParaRPr sz="3200">
              <a:solidFill>
                <a:srgbClr val="0A8C6D"/>
              </a:solidFill>
              <a:latin typeface="Raleway Medium"/>
              <a:ea typeface="Raleway Medium"/>
              <a:cs typeface="Raleway Medium"/>
              <a:sym typeface="Raleway Medium"/>
            </a:endParaRPr>
          </a:p>
        </p:txBody>
      </p:sp>
      <p:sp>
        <p:nvSpPr>
          <p:cNvPr id="268" name="Google Shape;268;p26"/>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US" sz="1300">
                <a:solidFill>
                  <a:srgbClr val="0A8C6D"/>
                </a:solidFill>
                <a:latin typeface="Raleway Light"/>
                <a:ea typeface="Raleway Light"/>
                <a:cs typeface="Raleway Light"/>
                <a:sym typeface="Raleway Light"/>
              </a:rPr>
              <a:t>Ghidul suprem pentru întâlniri digitale </a:t>
            </a:r>
            <a:endParaRPr b="1" sz="1300">
              <a:solidFill>
                <a:srgbClr val="0A8C6D"/>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lang="en-US" sz="1300" u="sng">
                <a:solidFill>
                  <a:schemeClr val="hlink"/>
                </a:solidFill>
                <a:latin typeface="Raleway Light"/>
                <a:ea typeface="Raleway Light"/>
                <a:cs typeface="Raleway Light"/>
                <a:sym typeface="Raleway Light"/>
                <a:hlinkClick r:id="rId3"/>
              </a:rPr>
              <a:t>https://slack.com/blog/collaboration/ultimate-guide-digital-meetings</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en-US" sz="1300">
                <a:solidFill>
                  <a:srgbClr val="0A8C6D"/>
                </a:solidFill>
                <a:latin typeface="Raleway Light"/>
                <a:ea typeface="Raleway Light"/>
                <a:cs typeface="Raleway Light"/>
                <a:sym typeface="Raleway Light"/>
              </a:rPr>
              <a:t>Ghid pentru întâlniri virtuale: sfaturi, idei și instrumente</a:t>
            </a:r>
            <a:endParaRPr/>
          </a:p>
          <a:p>
            <a:pPr indent="0" lvl="0" marL="114302" rtl="0" algn="l">
              <a:lnSpc>
                <a:spcPct val="100000"/>
              </a:lnSpc>
              <a:spcBef>
                <a:spcPts val="601"/>
              </a:spcBef>
              <a:spcAft>
                <a:spcPts val="0"/>
              </a:spcAft>
              <a:buSzPts val="1800"/>
              <a:buNone/>
            </a:pPr>
            <a:r>
              <a:rPr b="1" lang="en-US" sz="1300" u="sng">
                <a:solidFill>
                  <a:srgbClr val="0A8C6D"/>
                </a:solidFill>
                <a:latin typeface="Raleway Light"/>
                <a:ea typeface="Raleway Light"/>
                <a:cs typeface="Raleway Light"/>
                <a:sym typeface="Raleway Light"/>
                <a:hlinkClick r:id="rId4">
                  <a:extLst>
                    <a:ext uri="{A12FA001-AC4F-418D-AE19-62706E023703}">
                      <ahyp:hlinkClr val="tx"/>
                    </a:ext>
                  </a:extLst>
                </a:hlinkClick>
              </a:rPr>
              <a:t>https://www.cvent.com/en/blog/events/virtual-meetings</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269" name="Google Shape;269;p26"/>
          <p:cNvGrpSpPr/>
          <p:nvPr/>
        </p:nvGrpSpPr>
        <p:grpSpPr>
          <a:xfrm>
            <a:off x="8089119" y="319162"/>
            <a:ext cx="728350" cy="743348"/>
            <a:chOff x="3955900" y="2984500"/>
            <a:chExt cx="414000" cy="422525"/>
          </a:xfrm>
        </p:grpSpPr>
        <p:sp>
          <p:nvSpPr>
            <p:cNvPr id="270" name="Google Shape;270;p26"/>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71" name="Google Shape;271;p26"/>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72" name="Google Shape;272;p26"/>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276" name="Shape 276"/>
        <p:cNvGrpSpPr/>
        <p:nvPr/>
      </p:nvGrpSpPr>
      <p:grpSpPr>
        <a:xfrm>
          <a:off x="0" y="0"/>
          <a:ext cx="0" cy="0"/>
          <a:chOff x="0" y="0"/>
          <a:chExt cx="0" cy="0"/>
        </a:xfrm>
      </p:grpSpPr>
      <p:sp>
        <p:nvSpPr>
          <p:cNvPr id="277" name="Google Shape;277;p27"/>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US">
                <a:solidFill>
                  <a:srgbClr val="981C22"/>
                </a:solidFill>
                <a:latin typeface="Raleway ExtraBold"/>
                <a:ea typeface="Raleway ExtraBold"/>
                <a:cs typeface="Raleway ExtraBold"/>
                <a:sym typeface="Raleway ExtraBold"/>
              </a:rPr>
              <a:t>Lucrul la distanță nu este o soluție unică, dar poate fi un instrument puternic pentru crearea unor locuri de muncă mai diverse și mai incluzive. </a:t>
            </a:r>
            <a:br>
              <a:rPr i="0" lang="en-US">
                <a:solidFill>
                  <a:srgbClr val="981C22"/>
                </a:solidFill>
                <a:latin typeface="Raleway ExtraBold"/>
                <a:ea typeface="Raleway ExtraBold"/>
                <a:cs typeface="Raleway ExtraBold"/>
                <a:sym typeface="Raleway ExtraBold"/>
              </a:rPr>
            </a:br>
            <a:r>
              <a:rPr i="0" lang="en-US">
                <a:solidFill>
                  <a:srgbClr val="981C22"/>
                </a:solidFill>
                <a:latin typeface="Raleway ExtraBold"/>
                <a:ea typeface="Raleway ExtraBold"/>
                <a:cs typeface="Raleway ExtraBold"/>
                <a:sym typeface="Raleway ExtraBold"/>
              </a:rPr>
              <a:t>Leah Busque, CEO și fondatorul a TaskRabbit</a:t>
            </a:r>
            <a:endParaRPr i="0">
              <a:solidFill>
                <a:srgbClr val="981C22"/>
              </a:solidFill>
              <a:latin typeface="Raleway ExtraBold"/>
              <a:ea typeface="Raleway ExtraBold"/>
              <a:cs typeface="Raleway ExtraBold"/>
              <a:sym typeface="Raleway Extra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8"/>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t>Stabilește  </a:t>
            </a:r>
            <a:r>
              <a:rPr lang="en-US" sz="3600">
                <a:solidFill>
                  <a:srgbClr val="0A8C6D"/>
                </a:solidFill>
              </a:rPr>
              <a:t>un nou obiectiv </a:t>
            </a:r>
            <a:r>
              <a:rPr lang="en-US" sz="3600"/>
              <a:t>și finalizează un alt modul!</a:t>
            </a:r>
            <a:endParaRPr sz="3600"/>
          </a:p>
        </p:txBody>
      </p:sp>
      <p:sp>
        <p:nvSpPr>
          <p:cNvPr id="283" name="Google Shape;283;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grpSp>
        <p:nvGrpSpPr>
          <p:cNvPr id="284" name="Google Shape;284;p28"/>
          <p:cNvGrpSpPr/>
          <p:nvPr/>
        </p:nvGrpSpPr>
        <p:grpSpPr>
          <a:xfrm>
            <a:off x="8152039" y="369833"/>
            <a:ext cx="602425" cy="641836"/>
            <a:chOff x="5970800" y="1619250"/>
            <a:chExt cx="428650" cy="456725"/>
          </a:xfrm>
        </p:grpSpPr>
        <p:sp>
          <p:nvSpPr>
            <p:cNvPr id="285" name="Google Shape;285;p28"/>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86" name="Google Shape;286;p28"/>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87" name="Google Shape;287;p28"/>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88" name="Google Shape;288;p28"/>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89" name="Google Shape;289;p28"/>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graphicFrame>
        <p:nvGraphicFramePr>
          <p:cNvPr id="290" name="Google Shape;290;p28"/>
          <p:cNvGraphicFramePr/>
          <p:nvPr/>
        </p:nvGraphicFramePr>
        <p:xfrm>
          <a:off x="4384314" y="690070"/>
          <a:ext cx="3000000" cy="3000000"/>
        </p:xfrm>
        <a:graphic>
          <a:graphicData uri="http://schemas.openxmlformats.org/drawingml/2006/table">
            <a:tbl>
              <a:tblPr bandRow="1" firstRow="1">
                <a:noFill/>
                <a:tableStyleId>{5E525B53-6022-4A66-BA9B-4D109F9F6F3A}</a:tableStyleId>
              </a:tblPr>
              <a:tblGrid>
                <a:gridCol w="3429000"/>
              </a:tblGrid>
              <a:tr h="370850">
                <a:tc>
                  <a:txBody>
                    <a:bodyPr/>
                    <a:lstStyle/>
                    <a:p>
                      <a:pPr indent="0" lvl="0" marL="0" marR="0" rtl="0" algn="l">
                        <a:lnSpc>
                          <a:spcPct val="100000"/>
                        </a:lnSpc>
                        <a:spcBef>
                          <a:spcPts val="0"/>
                        </a:spcBef>
                        <a:spcAft>
                          <a:spcPts val="0"/>
                        </a:spcAft>
                        <a:buClr>
                          <a:schemeClr val="dk1"/>
                        </a:buClr>
                        <a:buSzPts val="5800"/>
                        <a:buFont typeface="Raleway Thin"/>
                        <a:buNone/>
                      </a:pPr>
                      <a:r>
                        <a:rPr b="1" i="0" lang="en-US" sz="2250" u="none" cap="none" strike="noStrike">
                          <a:solidFill>
                            <a:schemeClr val="lt1"/>
                          </a:solidFill>
                          <a:latin typeface="Raleway Thin"/>
                          <a:ea typeface="Raleway Thin"/>
                          <a:cs typeface="Raleway Thin"/>
                          <a:sym typeface="Raleway Thin"/>
                        </a:rPr>
                        <a:t>Mentalitatea digitală</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A8C6D"/>
                    </a:solidFill>
                  </a:tcPr>
                </a:tc>
              </a:tr>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0A8C6D"/>
                          </a:solidFill>
                          <a:latin typeface="Raleway Thin"/>
                          <a:ea typeface="Raleway Thin"/>
                          <a:cs typeface="Raleway Thin"/>
                          <a:sym typeface="Raleway Thin"/>
                        </a:rPr>
                        <a:t>M1: </a:t>
                      </a:r>
                      <a:r>
                        <a:rPr b="1" lang="en-US" sz="1000" u="none" cap="none" strike="noStrike">
                          <a:solidFill>
                            <a:srgbClr val="000000"/>
                          </a:solidFill>
                          <a:latin typeface="Raleway Thin"/>
                          <a:ea typeface="Raleway Thin"/>
                          <a:cs typeface="Raleway Thin"/>
                          <a:sym typeface="Raleway Thin"/>
                        </a:rPr>
                        <a:t>T</a:t>
                      </a:r>
                      <a:r>
                        <a:rPr b="1" lang="en-US" sz="1000" u="none" cap="none" strike="noStrike">
                          <a:latin typeface="Raleway Thin"/>
                          <a:ea typeface="Raleway Thin"/>
                          <a:cs typeface="Raleway Thin"/>
                          <a:sym typeface="Raleway Thin"/>
                        </a:rPr>
                        <a:t>ransformare digitală</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0A8C6D"/>
                          </a:solidFill>
                          <a:latin typeface="Raleway Thin"/>
                          <a:ea typeface="Raleway Thin"/>
                          <a:cs typeface="Raleway Thin"/>
                          <a:sym typeface="Raleway Thin"/>
                        </a:rPr>
                        <a:t>M2: </a:t>
                      </a:r>
                      <a:r>
                        <a:rPr b="1" i="0" lang="en-US" sz="1000" u="none" cap="none" strike="noStrike">
                          <a:solidFill>
                            <a:srgbClr val="0A8C6D"/>
                          </a:solidFill>
                          <a:latin typeface="Raleway Thin"/>
                          <a:ea typeface="Raleway Thin"/>
                          <a:cs typeface="Raleway Thin"/>
                          <a:sym typeface="Raleway Thin"/>
                        </a:rPr>
                        <a:t>Lucru de la distanță</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0A8C6D"/>
                          </a:solidFill>
                          <a:latin typeface="Raleway Thin"/>
                          <a:ea typeface="Raleway Thin"/>
                          <a:cs typeface="Raleway Thin"/>
                          <a:sym typeface="Raleway Thin"/>
                        </a:rPr>
                        <a:t>M3: </a:t>
                      </a:r>
                      <a:r>
                        <a:rPr b="1" lang="en-US" sz="1000" u="none" cap="none" strike="noStrike">
                          <a:latin typeface="Raleway Thin"/>
                          <a:ea typeface="Raleway Thin"/>
                          <a:cs typeface="Raleway Thin"/>
                          <a:sym typeface="Raleway Thin"/>
                        </a:rPr>
                        <a:t>Introducere în media digitală și marketing</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0A8C6D"/>
                          </a:solidFill>
                          <a:latin typeface="Raleway Thin"/>
                          <a:ea typeface="Raleway Thin"/>
                          <a:cs typeface="Raleway Thin"/>
                          <a:sym typeface="Raleway Thin"/>
                        </a:rPr>
                        <a:t>M4: </a:t>
                      </a:r>
                      <a:r>
                        <a:rPr b="1" lang="en-US" sz="1000">
                          <a:latin typeface="Raleway Thin"/>
                          <a:ea typeface="Raleway Thin"/>
                          <a:cs typeface="Raleway Thin"/>
                          <a:sym typeface="Raleway Thin"/>
                        </a:rPr>
                        <a:t>Introducere în gândirea de proiectare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sz="1000" u="none" cap="none" strike="noStrike">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0A8C6D"/>
                          </a:solidFill>
                          <a:latin typeface="Raleway Thin"/>
                          <a:ea typeface="Raleway Thin"/>
                          <a:cs typeface="Raleway Thin"/>
                          <a:sym typeface="Raleway Thin"/>
                        </a:rPr>
                        <a:t>M5: </a:t>
                      </a:r>
                      <a:r>
                        <a:rPr b="1" lang="en-US" sz="1000" u="none" cap="none" strike="noStrike">
                          <a:latin typeface="Raleway Thin"/>
                          <a:ea typeface="Raleway Thin"/>
                          <a:cs typeface="Raleway Thin"/>
                          <a:sym typeface="Raleway Thin"/>
                        </a:rPr>
                        <a:t>Creativitate și inovație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sz="1000" u="none" cap="none" strike="noStrike">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9"/>
          <p:cNvSpPr txBox="1"/>
          <p:nvPr>
            <p:ph idx="1" type="body"/>
          </p:nvPr>
        </p:nvSpPr>
        <p:spPr>
          <a:xfrm>
            <a:off x="3848430" y="3941135"/>
            <a:ext cx="4643562" cy="68542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1"/>
              </a:spcBef>
              <a:spcAft>
                <a:spcPts val="0"/>
              </a:spcAft>
              <a:buClr>
                <a:srgbClr val="FFB600"/>
              </a:buClr>
              <a:buSzPts val="1800"/>
              <a:buChar char="●"/>
            </a:pPr>
            <a:r>
              <a:rPr lang="en-US" sz="700"/>
              <a:t>Sprijinul Comisiei Europene pentru producerea acestei publicații nu constituie o aprobare a conținutului, care reflectă doar opiniile autorilor, iar Comisia nu poate fi făcută responsabilă pentru orice utilizare care poate fi făcută a informațiilor conținute în aceasta.</a:t>
            </a:r>
            <a:endParaRPr/>
          </a:p>
          <a:p>
            <a:pPr indent="0" lvl="0" marL="0" rtl="0" algn="l">
              <a:lnSpc>
                <a:spcPct val="100000"/>
              </a:lnSpc>
              <a:spcBef>
                <a:spcPts val="0"/>
              </a:spcBef>
              <a:spcAft>
                <a:spcPts val="0"/>
              </a:spcAft>
              <a:buSzPts val="1800"/>
              <a:buNone/>
            </a:pPr>
            <a:r>
              <a:rPr lang="en-US"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296" name="Google Shape;296;p29"/>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297" name="Google Shape;297;p29"/>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298" name="Google Shape;298;p29"/>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US">
                <a:latin typeface="Raleway Medium"/>
                <a:ea typeface="Raleway Medium"/>
                <a:cs typeface="Raleway Medium"/>
                <a:sym typeface="Raleway Medium"/>
              </a:rPr>
              <a:t>Munca de la distanță înseamnă încredere și rezultate. Nu control și timp față ]n față.</a:t>
            </a:r>
            <a:endParaRPr>
              <a:latin typeface="Raleway Medium"/>
              <a:ea typeface="Raleway Medium"/>
              <a:cs typeface="Raleway Medium"/>
              <a:sym typeface="Raleway Medium"/>
            </a:endParaRPr>
          </a:p>
          <a:p>
            <a:pPr indent="0" lvl="0" marL="0" rtl="0" algn="ctr">
              <a:lnSpc>
                <a:spcPct val="100000"/>
              </a:lnSpc>
              <a:spcBef>
                <a:spcPts val="601"/>
              </a:spcBef>
              <a:spcAft>
                <a:spcPts val="0"/>
              </a:spcAft>
              <a:buSzPts val="3000"/>
              <a:buNone/>
            </a:pPr>
            <a:r>
              <a:rPr i="0" lang="en-US">
                <a:latin typeface="Raleway Medium"/>
                <a:ea typeface="Raleway Medium"/>
                <a:cs typeface="Raleway Medium"/>
                <a:sym typeface="Raleway Medium"/>
              </a:rPr>
              <a:t>Susan Hauser, Microsoft, Vicepreședinte</a:t>
            </a:r>
            <a:endParaRPr i="0">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82" name="Shape 82"/>
        <p:cNvGrpSpPr/>
        <p:nvPr/>
      </p:nvGrpSpPr>
      <p:grpSpPr>
        <a:xfrm>
          <a:off x="0" y="0"/>
          <a:ext cx="0" cy="0"/>
          <a:chOff x="0" y="0"/>
          <a:chExt cx="0" cy="0"/>
        </a:xfrm>
      </p:grpSpPr>
      <p:sp>
        <p:nvSpPr>
          <p:cNvPr id="83" name="Google Shape;83;p4"/>
          <p:cNvSpPr txBox="1"/>
          <p:nvPr>
            <p:ph type="ctrTitle"/>
          </p:nvPr>
        </p:nvSpPr>
        <p:spPr>
          <a:xfrm>
            <a:off x="685802" y="2726342"/>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US">
                <a:solidFill>
                  <a:srgbClr val="981C22"/>
                </a:solidFill>
              </a:rPr>
              <a:t>Lucru de la distanță</a:t>
            </a:r>
            <a:endParaRPr>
              <a:solidFill>
                <a:srgbClr val="981C22"/>
              </a:solidFill>
            </a:endParaRPr>
          </a:p>
        </p:txBody>
      </p:sp>
      <p:sp>
        <p:nvSpPr>
          <p:cNvPr id="84" name="Google Shape;84;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800"/>
              <a:t>Elaborat de: Found.ation</a:t>
            </a:r>
            <a:endParaRPr b="1" sz="2800"/>
          </a:p>
        </p:txBody>
      </p:sp>
      <p:sp>
        <p:nvSpPr>
          <p:cNvPr id="85" name="Google Shape;85;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981C22"/>
                </a:solidFill>
                <a:latin typeface="Raleway Thin"/>
                <a:ea typeface="Raleway Thin"/>
                <a:cs typeface="Raleway Thin"/>
                <a:sym typeface="Raleway Thin"/>
              </a:rPr>
              <a:t>2</a:t>
            </a:r>
            <a:endParaRPr b="0" i="0" sz="96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922001" y="891775"/>
            <a:ext cx="6866100" cy="90867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latin typeface="Raleway ExtraLight"/>
                <a:ea typeface="Raleway ExtraLight"/>
                <a:cs typeface="Raleway ExtraLight"/>
                <a:sym typeface="Raleway ExtraLight"/>
              </a:rPr>
              <a:t>După parcurgerea acestui modul </a:t>
            </a:r>
            <a:br>
              <a:rPr lang="en-US" sz="3200">
                <a:latin typeface="Raleway ExtraLight"/>
                <a:ea typeface="Raleway ExtraLight"/>
                <a:cs typeface="Raleway ExtraLight"/>
                <a:sym typeface="Raleway ExtraLight"/>
              </a:rPr>
            </a:br>
            <a:r>
              <a:rPr lang="en-US" sz="3600">
                <a:solidFill>
                  <a:srgbClr val="0A8C6D"/>
                </a:solidFill>
                <a:latin typeface="Raleway ExtraLight"/>
                <a:ea typeface="Raleway ExtraLight"/>
                <a:cs typeface="Raleway ExtraLight"/>
                <a:sym typeface="Raleway ExtraLight"/>
              </a:rPr>
              <a:t>veți fi putea </a:t>
            </a:r>
            <a:r>
              <a:rPr lang="en-US" sz="3600">
                <a:latin typeface="Raleway ExtraLight"/>
                <a:ea typeface="Raleway ExtraLight"/>
                <a:cs typeface="Raleway ExtraLight"/>
                <a:sym typeface="Raleway ExtraLight"/>
              </a:rPr>
              <a:t>să:</a:t>
            </a:r>
            <a:endParaRPr sz="3600">
              <a:latin typeface="Raleway ExtraLight"/>
              <a:ea typeface="Raleway ExtraLight"/>
              <a:cs typeface="Raleway ExtraLight"/>
              <a:sym typeface="Raleway ExtraLight"/>
            </a:endParaRPr>
          </a:p>
        </p:txBody>
      </p:sp>
      <p:sp>
        <p:nvSpPr>
          <p:cNvPr id="91" name="Google Shape;91;p5"/>
          <p:cNvSpPr txBox="1"/>
          <p:nvPr>
            <p:ph idx="1" type="body"/>
          </p:nvPr>
        </p:nvSpPr>
        <p:spPr>
          <a:xfrm>
            <a:off x="922002" y="1930500"/>
            <a:ext cx="2332200"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400"/>
              <a:buFont typeface="Noto Sans Symbols"/>
              <a:buChar char="▪"/>
            </a:pPr>
            <a:r>
              <a:rPr lang="en-US"/>
              <a:t>Definiți  elementele-cheie ale organizării unui mediu de lucru la distanță.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Clr>
                <a:srgbClr val="0A8C6D"/>
              </a:buClr>
              <a:buSzPts val="1400"/>
              <a:buFont typeface="Noto Sans Symbols"/>
              <a:buChar char="▪"/>
            </a:pPr>
            <a:r>
              <a:rPr lang="en-US"/>
              <a:t>Aflați un set de instrumente digitale de comunicare și colaborare.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Clr>
                <a:srgbClr val="0A8C6D"/>
              </a:buClr>
              <a:buSzPts val="1400"/>
              <a:buFont typeface="Noto Sans Symbols"/>
              <a:buChar char="▪"/>
            </a:pPr>
            <a:r>
              <a:rPr lang="en-US"/>
              <a:t>Înțelegeți factorii-cheie ai unei  comunicări virtuale eficiente		</a:t>
            </a:r>
            <a:endParaRPr>
              <a:latin typeface="Raleway Light"/>
              <a:ea typeface="Raleway Light"/>
              <a:cs typeface="Raleway Light"/>
              <a:sym typeface="Raleway Light"/>
            </a:endParaRPr>
          </a:p>
          <a:p>
            <a:pPr indent="0" lvl="0" marL="0" rtl="0" algn="l">
              <a:lnSpc>
                <a:spcPct val="100000"/>
              </a:lnSpc>
              <a:spcBef>
                <a:spcPts val="601"/>
              </a:spcBef>
              <a:spcAft>
                <a:spcPts val="0"/>
              </a:spcAft>
              <a:buSzPts val="1400"/>
              <a:buNone/>
            </a:pPr>
            <a:r>
              <a:t/>
            </a:r>
            <a:endParaRPr/>
          </a:p>
        </p:txBody>
      </p:sp>
      <p:sp>
        <p:nvSpPr>
          <p:cNvPr id="92" name="Google Shape;92;p5"/>
          <p:cNvSpPr txBox="1"/>
          <p:nvPr>
            <p:ph idx="2" type="body"/>
          </p:nvPr>
        </p:nvSpPr>
        <p:spPr>
          <a:xfrm>
            <a:off x="3373779" y="1930500"/>
            <a:ext cx="2332201"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400"/>
              <a:buFont typeface="Noto Sans Symbols"/>
              <a:buChar char="▪"/>
            </a:pPr>
            <a:r>
              <a:rPr lang="en-US"/>
              <a:t>Identificați strategii pentru a crea puncte de contact digitale eficiente.</a:t>
            </a:r>
            <a:endParaRPr/>
          </a:p>
          <a:p>
            <a:pPr indent="-285750" lvl="0" marL="285750" rtl="0" algn="l">
              <a:lnSpc>
                <a:spcPct val="100000"/>
              </a:lnSpc>
              <a:spcBef>
                <a:spcPts val="601"/>
              </a:spcBef>
              <a:spcAft>
                <a:spcPts val="0"/>
              </a:spcAft>
              <a:buClr>
                <a:srgbClr val="0A8C6D"/>
              </a:buClr>
              <a:buSzPts val="1400"/>
              <a:buFont typeface="Noto Sans Symbols"/>
              <a:buChar char="▪"/>
            </a:pPr>
            <a:r>
              <a:rPr lang="en-US"/>
              <a:t>Alegeți tehnologia și instrumentele de  colaborare adecvate nevoilor dumneavoastră. 	</a:t>
            </a:r>
            <a:endParaRPr/>
          </a:p>
          <a:p>
            <a:pPr indent="-285750" lvl="0" marL="285750" rtl="0" algn="l">
              <a:lnSpc>
                <a:spcPct val="100000"/>
              </a:lnSpc>
              <a:spcBef>
                <a:spcPts val="601"/>
              </a:spcBef>
              <a:spcAft>
                <a:spcPts val="0"/>
              </a:spcAft>
              <a:buClr>
                <a:srgbClr val="0A8C6D"/>
              </a:buClr>
              <a:buSzPts val="1400"/>
              <a:buFont typeface="Noto Sans Symbols"/>
              <a:buChar char="▪"/>
            </a:pPr>
            <a:r>
              <a:rPr lang="en-US"/>
              <a:t>Gestionați eficient comunicarea între echipele de la distanță. 	</a:t>
            </a:r>
            <a:endParaRPr/>
          </a:p>
          <a:p>
            <a:pPr indent="-196850" lvl="0" marL="285750" rtl="0" algn="l">
              <a:lnSpc>
                <a:spcPct val="100000"/>
              </a:lnSpc>
              <a:spcBef>
                <a:spcPts val="601"/>
              </a:spcBef>
              <a:spcAft>
                <a:spcPts val="0"/>
              </a:spcAft>
              <a:buSzPts val="1400"/>
              <a:buFont typeface="Noto Sans Symbols"/>
              <a:buNone/>
            </a:pPr>
            <a:r>
              <a:t/>
            </a:r>
            <a:endParaRPr>
              <a:latin typeface="Raleway Medium"/>
              <a:ea typeface="Raleway Medium"/>
              <a:cs typeface="Raleway Medium"/>
              <a:sym typeface="Raleway Medium"/>
            </a:endParaRPr>
          </a:p>
          <a:p>
            <a:pPr indent="0" lvl="0" marL="139702"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p:txBody>
      </p:sp>
      <p:sp>
        <p:nvSpPr>
          <p:cNvPr id="93" name="Google Shape;93;p5"/>
          <p:cNvSpPr txBox="1"/>
          <p:nvPr>
            <p:ph idx="3" type="body"/>
          </p:nvPr>
        </p:nvSpPr>
        <p:spPr>
          <a:xfrm>
            <a:off x="5825558" y="1930500"/>
            <a:ext cx="2437293"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400"/>
              <a:buFont typeface="Noto Sans Symbols"/>
              <a:buChar char="▪"/>
            </a:pPr>
            <a:r>
              <a:rPr lang="en-US"/>
              <a:t>Recunoașteți beneficiile, provocările și oportunitățile  muncii de la distanță.</a:t>
            </a:r>
            <a:endParaRPr/>
          </a:p>
          <a:p>
            <a:pPr indent="-285750" lvl="0" marL="285750" rtl="0" algn="l">
              <a:lnSpc>
                <a:spcPct val="100000"/>
              </a:lnSpc>
              <a:spcBef>
                <a:spcPts val="601"/>
              </a:spcBef>
              <a:spcAft>
                <a:spcPts val="0"/>
              </a:spcAft>
              <a:buClr>
                <a:srgbClr val="0A8C6D"/>
              </a:buClr>
              <a:buSzPts val="1400"/>
              <a:buFont typeface="Noto Sans Symbols"/>
              <a:buChar char="▪"/>
            </a:pPr>
            <a:r>
              <a:rPr lang="en-US"/>
              <a:t>Alegeți instrumentele digitale potrivite nevoilor dumneavoastră . 	</a:t>
            </a:r>
            <a:endParaRPr/>
          </a:p>
          <a:p>
            <a:pPr indent="-285750" lvl="0" marL="285750" rtl="0" algn="l">
              <a:lnSpc>
                <a:spcPct val="100000"/>
              </a:lnSpc>
              <a:spcBef>
                <a:spcPts val="601"/>
              </a:spcBef>
              <a:spcAft>
                <a:spcPts val="0"/>
              </a:spcAft>
              <a:buClr>
                <a:srgbClr val="0A8C6D"/>
              </a:buClr>
              <a:buSzPts val="1400"/>
              <a:buFont typeface="Noto Sans Symbols"/>
              <a:buChar char="▪"/>
            </a:pPr>
            <a:r>
              <a:rPr lang="en-US"/>
              <a:t>Deveniți mai productiv și eficient folosind instrumente digitale. 	. </a:t>
            </a:r>
            <a:endParaRPr>
              <a:latin typeface="Raleway Light"/>
              <a:ea typeface="Raleway Light"/>
              <a:cs typeface="Raleway Light"/>
              <a:sym typeface="Raleway Light"/>
            </a:endParaRPr>
          </a:p>
          <a:p>
            <a:pPr indent="0" lvl="0" marL="139702"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p:txBody>
      </p:sp>
      <p:pic>
        <p:nvPicPr>
          <p:cNvPr id="94" name="Google Shape;94;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98" name="Shape 98"/>
        <p:cNvGrpSpPr/>
        <p:nvPr/>
      </p:nvGrpSpPr>
      <p:grpSpPr>
        <a:xfrm>
          <a:off x="0" y="0"/>
          <a:ext cx="0" cy="0"/>
          <a:chOff x="0" y="0"/>
          <a:chExt cx="0" cy="0"/>
        </a:xfrm>
      </p:grpSpPr>
      <p:sp>
        <p:nvSpPr>
          <p:cNvPr id="99" name="Google Shape;99;p6"/>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US">
                <a:solidFill>
                  <a:schemeClr val="lt1"/>
                </a:solidFill>
              </a:rPr>
              <a:t>Cele mai bune practici de lucru de la distanță</a:t>
            </a:r>
            <a:endParaRPr b="1">
              <a:solidFill>
                <a:schemeClr val="lt1"/>
              </a:solidFill>
            </a:endParaRPr>
          </a:p>
        </p:txBody>
      </p:sp>
      <p:pic>
        <p:nvPicPr>
          <p:cNvPr id="100" name="Google Shape;100;p6"/>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Beneficiile lucrului la distanță</a:t>
            </a:r>
            <a:endParaRPr sz="3600">
              <a:solidFill>
                <a:srgbClr val="0A8C6D"/>
              </a:solidFill>
              <a:latin typeface="Raleway ExtraLight"/>
              <a:ea typeface="Raleway ExtraLight"/>
              <a:cs typeface="Raleway ExtraLight"/>
              <a:sym typeface="Raleway ExtraLight"/>
            </a:endParaRPr>
          </a:p>
        </p:txBody>
      </p:sp>
      <p:sp>
        <p:nvSpPr>
          <p:cNvPr id="106" name="Google Shape;106;p7"/>
          <p:cNvSpPr txBox="1"/>
          <p:nvPr>
            <p:ph idx="1" type="body"/>
          </p:nvPr>
        </p:nvSpPr>
        <p:spPr>
          <a:xfrm>
            <a:off x="767155" y="1632635"/>
            <a:ext cx="7838963" cy="23661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400"/>
              <a:buFont typeface="Noto Sans Symbols"/>
              <a:buChar char="▪"/>
            </a:pPr>
            <a:r>
              <a:rPr lang="en-US" sz="1401"/>
              <a:t>Flexibilitate sporită: </a:t>
            </a:r>
            <a:r>
              <a:rPr lang="en-US" sz="1400"/>
              <a:t>cu munca de la distanță, angajații au capacitatea de a lucra de oriunde cu o conexiune la internet. Acest lucru le permite să aibă mai mult control asupra programului și asupra mediului de lucru, ceea ce poate duce la creșterea productivității și la echilibrul dintre viața profesională și viața privată.</a:t>
            </a:r>
            <a:endParaRPr sz="1401"/>
          </a:p>
          <a:p>
            <a:pPr indent="-285750" lvl="0" marL="285750" rtl="0" algn="l">
              <a:lnSpc>
                <a:spcPct val="100000"/>
              </a:lnSpc>
              <a:spcBef>
                <a:spcPts val="601"/>
              </a:spcBef>
              <a:spcAft>
                <a:spcPts val="0"/>
              </a:spcAft>
              <a:buClr>
                <a:srgbClr val="0A8C6D"/>
              </a:buClr>
              <a:buSzPts val="1400"/>
              <a:buFont typeface="Noto Sans Symbols"/>
              <a:buChar char="▪"/>
            </a:pPr>
            <a:r>
              <a:rPr lang="en-US" sz="1401"/>
              <a:t>Economii de costuri: </a:t>
            </a:r>
            <a:r>
              <a:rPr lang="en-US" sz="1400"/>
              <a:t>companiile pot economisi costuri generale, cum ar fi spații de birouri și utilități, punând angajații să lucreze de la distanță. De asemenea, angajații pot economisi costurile de navetă și alte cheltuieli legate de munca într-un birou.</a:t>
            </a:r>
            <a:endParaRPr sz="1401"/>
          </a:p>
          <a:p>
            <a:pPr indent="-285750" lvl="0" marL="285750" rtl="0" algn="l">
              <a:lnSpc>
                <a:spcPct val="100000"/>
              </a:lnSpc>
              <a:spcBef>
                <a:spcPts val="601"/>
              </a:spcBef>
              <a:spcAft>
                <a:spcPts val="0"/>
              </a:spcAft>
              <a:buClr>
                <a:srgbClr val="0A8C6D"/>
              </a:buClr>
              <a:buSzPts val="1400"/>
              <a:buFont typeface="Noto Sans Symbols"/>
              <a:buChar char="▪"/>
            </a:pPr>
            <a:r>
              <a:rPr lang="en-US" sz="1401"/>
              <a:t>Productivitate crescută: </a:t>
            </a:r>
            <a:r>
              <a:rPr lang="en-US" sz="1400"/>
              <a:t>Unele studii au arătat că lucrătorii la distanță sunt mai productivi decât omologii lor din birou. Acest lucru se poate datora unor factori precum  mai puține  distrageri, capacitatea de a crea un mediu de lucru personalizat și libertatea de a lucra în momentele în care sunt cele mai productive.</a:t>
            </a:r>
            <a:endParaRPr sz="1401"/>
          </a:p>
          <a:p>
            <a:pPr indent="-285750" lvl="0" marL="285750" rtl="0" algn="l">
              <a:lnSpc>
                <a:spcPct val="100000"/>
              </a:lnSpc>
              <a:spcBef>
                <a:spcPts val="601"/>
              </a:spcBef>
              <a:spcAft>
                <a:spcPts val="0"/>
              </a:spcAft>
              <a:buClr>
                <a:srgbClr val="0A8C6D"/>
              </a:buClr>
              <a:buSzPts val="1400"/>
              <a:buFont typeface="Noto Sans Symbols"/>
              <a:buChar char="▪"/>
            </a:pPr>
            <a:r>
              <a:rPr lang="en-US" sz="1401"/>
              <a:t>Beneficii pentru mediu: </a:t>
            </a:r>
            <a:r>
              <a:rPr lang="en-US" sz="1400"/>
              <a:t>munca la distanță poate avea, de asemenea, un impact pozitiv  asupra mediului, deoarece reduce nevoia de navetă și emisiile de carbon  asociate.</a:t>
            </a:r>
            <a:endParaRPr sz="1400"/>
          </a:p>
        </p:txBody>
      </p:sp>
      <p:sp>
        <p:nvSpPr>
          <p:cNvPr id="107" name="Google Shape;107;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type="title"/>
          </p:nvPr>
        </p:nvSpPr>
        <p:spPr>
          <a:xfrm>
            <a:off x="922001" y="496186"/>
            <a:ext cx="6866100" cy="125299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Provocările lucrului de la distanță</a:t>
            </a:r>
            <a:endParaRPr sz="3600">
              <a:solidFill>
                <a:srgbClr val="0A8C6D"/>
              </a:solidFill>
              <a:latin typeface="Raleway ExtraLight"/>
              <a:ea typeface="Raleway ExtraLight"/>
              <a:cs typeface="Raleway ExtraLight"/>
              <a:sym typeface="Raleway ExtraLight"/>
            </a:endParaRPr>
          </a:p>
        </p:txBody>
      </p:sp>
      <p:sp>
        <p:nvSpPr>
          <p:cNvPr id="113" name="Google Shape;113;p8"/>
          <p:cNvSpPr txBox="1"/>
          <p:nvPr>
            <p:ph idx="1" type="body"/>
          </p:nvPr>
        </p:nvSpPr>
        <p:spPr>
          <a:xfrm>
            <a:off x="672475" y="1605741"/>
            <a:ext cx="8059149" cy="23661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400"/>
              <a:buFont typeface="Noto Sans Symbols"/>
              <a:buChar char="▪"/>
            </a:pPr>
            <a:r>
              <a:rPr lang="en-US" sz="1401"/>
              <a:t>Comunicare: Poate fi mai dificil să comunici și să colaborezi cu membrii echipei  atunci când lucrezi de la distanță. Acest lucru poate necesita utlizarea diferitelor instrumente de comunicare, cum ar fi conferințe video sau software de management de proiect.</a:t>
            </a:r>
            <a:endParaRPr/>
          </a:p>
          <a:p>
            <a:pPr indent="-285750" lvl="0" marL="285750" rtl="0" algn="l">
              <a:lnSpc>
                <a:spcPct val="100000"/>
              </a:lnSpc>
              <a:spcBef>
                <a:spcPts val="601"/>
              </a:spcBef>
              <a:spcAft>
                <a:spcPts val="0"/>
              </a:spcAft>
              <a:buClr>
                <a:srgbClr val="0A8C6D"/>
              </a:buClr>
              <a:buSzPts val="1400"/>
              <a:buFont typeface="Noto Sans Symbols"/>
              <a:buChar char="▪"/>
            </a:pPr>
            <a:r>
              <a:rPr lang="en-US" sz="1401"/>
              <a:t>Izolare: Unii oameni pot descoperi că le lipsește interacțiunea socială și sprijinul unui mediu tradițional de birou. Este important ca lucrătorii de la distanță să facă efort pentru a rămâne conectați cu colegii lor și pentru a căuta oportunități de socializare.</a:t>
            </a:r>
            <a:endParaRPr/>
          </a:p>
          <a:p>
            <a:pPr indent="-285750" lvl="0" marL="285750" rtl="0" algn="l">
              <a:lnSpc>
                <a:spcPct val="100000"/>
              </a:lnSpc>
              <a:spcBef>
                <a:spcPts val="601"/>
              </a:spcBef>
              <a:spcAft>
                <a:spcPts val="0"/>
              </a:spcAft>
              <a:buClr>
                <a:srgbClr val="0A8C6D"/>
              </a:buClr>
              <a:buSzPts val="1400"/>
              <a:buFont typeface="Noto Sans Symbols"/>
              <a:buChar char="▪"/>
            </a:pPr>
            <a:r>
              <a:rPr lang="en-US" sz="1401"/>
              <a:t>Probleme tehnologice: munca de la distanță se bazează pe o conexiune la internet și un computer fiabile, precum și pe accesul la software și instrumentele necesare. Problemele tehnice pot pertuba munca și pot fi frustrante  pentru angajați.</a:t>
            </a:r>
            <a:endParaRPr/>
          </a:p>
          <a:p>
            <a:pPr indent="-285750" lvl="0" marL="285750" rtl="0" algn="l">
              <a:lnSpc>
                <a:spcPct val="100000"/>
              </a:lnSpc>
              <a:spcBef>
                <a:spcPts val="601"/>
              </a:spcBef>
              <a:spcAft>
                <a:spcPts val="0"/>
              </a:spcAft>
              <a:buClr>
                <a:srgbClr val="0A8C6D"/>
              </a:buClr>
              <a:buSzPts val="1400"/>
              <a:buFont typeface="Noto Sans Symbols"/>
              <a:buChar char="▪"/>
            </a:pPr>
            <a:r>
              <a:rPr lang="en-US" sz="1401"/>
              <a:t>Gestionarea timpului: poate fi mai dificil să gestionezi timpul în mod eficient atunci când lucrezi de la distanță,  deoarece pot exista mai multe distrageri și poate fi mai greu să se separe munca de viața personală.</a:t>
            </a:r>
            <a:endParaRPr sz="1401"/>
          </a:p>
        </p:txBody>
      </p:sp>
      <p:sp>
        <p:nvSpPr>
          <p:cNvPr id="114" name="Google Shape;114;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9"/>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solidFill>
                  <a:srgbClr val="0A8C6D"/>
                </a:solidFill>
                <a:latin typeface="Raleway ExtraLight"/>
                <a:ea typeface="Raleway ExtraLight"/>
                <a:cs typeface="Raleway ExtraLight"/>
                <a:sym typeface="Raleway ExtraLight"/>
              </a:rPr>
              <a:t>Lucru de la distanță</a:t>
            </a:r>
            <a:endParaRPr sz="3600">
              <a:solidFill>
                <a:srgbClr val="0A8C6D"/>
              </a:solidFill>
              <a:latin typeface="Raleway ExtraLight"/>
              <a:ea typeface="Raleway ExtraLight"/>
              <a:cs typeface="Raleway ExtraLight"/>
              <a:sym typeface="Raleway ExtraLight"/>
            </a:endParaRPr>
          </a:p>
        </p:txBody>
      </p:sp>
      <p:sp>
        <p:nvSpPr>
          <p:cNvPr id="120" name="Google Shape;120;p9"/>
          <p:cNvSpPr txBox="1"/>
          <p:nvPr>
            <p:ph idx="1" type="body"/>
          </p:nvPr>
        </p:nvSpPr>
        <p:spPr>
          <a:xfrm>
            <a:off x="655866" y="1675306"/>
            <a:ext cx="3367366" cy="236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US" sz="1400"/>
              <a:t>Potrivit unui sondaj din 2019 realizat de o agenție a Uniunii Europene, 37% dintre lucrătorii  din țările EU28 lucrau de la distanță cel puțin o zi pe săptămână, în timp ce 15% lucrau de la distanță cu normă întreagă. </a:t>
            </a:r>
            <a:endParaRPr sz="1400"/>
          </a:p>
          <a:p>
            <a:pPr indent="0" lvl="0" marL="0" rtl="0" algn="l">
              <a:lnSpc>
                <a:spcPct val="100000"/>
              </a:lnSpc>
              <a:spcBef>
                <a:spcPts val="601"/>
              </a:spcBef>
              <a:spcAft>
                <a:spcPts val="0"/>
              </a:spcAft>
              <a:buSzPts val="1800"/>
              <a:buNone/>
            </a:pPr>
            <a:r>
              <a:rPr lang="en-US" sz="1400"/>
              <a:t>Aceasta reprezintă o creștere semnificativă față de anii precedenți și este probabil ca tendința să fi continuat din cauza pandemiei de COVID-19, care a forțat multe companii  să adopte politici de lucru la distanță.</a:t>
            </a:r>
            <a:endParaRPr sz="1400"/>
          </a:p>
        </p:txBody>
      </p:sp>
      <p:sp>
        <p:nvSpPr>
          <p:cNvPr id="121" name="Google Shape;121;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A8C6D"/>
              </a:solidFill>
              <a:latin typeface="Arial"/>
              <a:ea typeface="Arial"/>
              <a:cs typeface="Arial"/>
              <a:sym typeface="Arial"/>
            </a:endParaRPr>
          </a:p>
        </p:txBody>
      </p:sp>
      <p:pic>
        <p:nvPicPr>
          <p:cNvPr descr="Figure 1: Percentage of workers working from home in 2020, distinguishing between 2019 and the increase during 2020, Member States" id="122" name="Google Shape;122;p9"/>
          <p:cNvPicPr preferRelativeResize="0"/>
          <p:nvPr/>
        </p:nvPicPr>
        <p:blipFill rotWithShape="1">
          <a:blip r:embed="rId3">
            <a:alphaModFix/>
          </a:blip>
          <a:srcRect b="0" l="0" r="0" t="0"/>
          <a:stretch/>
        </p:blipFill>
        <p:spPr>
          <a:xfrm>
            <a:off x="4023232" y="2071071"/>
            <a:ext cx="4477385" cy="18946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