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6" r:id="rId5"/>
    <p:sldMasterId id="2147483658" r:id="rId6"/>
    <p:sldMasterId id="214748366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5143500" cx="9144000"/>
  <p:notesSz cx="6858000" cy="9144000"/>
  <p:embeddedFontLst>
    <p:embeddedFont>
      <p:font typeface="Raleway"/>
      <p:regular r:id="rId38"/>
      <p:bold r:id="rId39"/>
      <p:italic r:id="rId40"/>
      <p:boldItalic r:id="rId41"/>
    </p:embeddedFont>
    <p:embeddedFont>
      <p:font typeface="Raleway ExtraBold"/>
      <p:bold r:id="rId42"/>
      <p:boldItalic r:id="rId43"/>
    </p:embeddedFont>
    <p:embeddedFont>
      <p:font typeface="Raleway Thin"/>
      <p:regular r:id="rId44"/>
      <p:bold r:id="rId45"/>
      <p:italic r:id="rId46"/>
      <p:boldItalic r:id="rId47"/>
    </p:embeddedFont>
    <p:embeddedFont>
      <p:font typeface="Raleway Light"/>
      <p:regular r:id="rId48"/>
      <p:bold r:id="rId49"/>
      <p:italic r:id="rId50"/>
      <p:boldItalic r:id="rId51"/>
    </p:embeddedFont>
    <p:embeddedFont>
      <p:font typeface="Raleway Medium"/>
      <p:regular r:id="rId52"/>
      <p:bold r:id="rId53"/>
      <p:italic r:id="rId54"/>
      <p:boldItalic r:id="rId55"/>
    </p:embeddedFont>
    <p:embeddedFont>
      <p:font typeface="Raleway Extra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gy/kdriiRjgPik6p1fOwr7A4r/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8B7A43-D05C-453E-B429-AE987A9386C6}">
  <a:tblStyle styleId="{128B7A43-D05C-453E-B429-AE987A9386C6}"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42" Type="http://schemas.openxmlformats.org/officeDocument/2006/relationships/font" Target="fonts/RalewayExtraBold-bold.fntdata"/><Relationship Id="rId41" Type="http://schemas.openxmlformats.org/officeDocument/2006/relationships/font" Target="fonts/Raleway-boldItalic.fntdata"/><Relationship Id="rId44" Type="http://schemas.openxmlformats.org/officeDocument/2006/relationships/font" Target="fonts/RalewayThin-regular.fntdata"/><Relationship Id="rId43" Type="http://schemas.openxmlformats.org/officeDocument/2006/relationships/font" Target="fonts/RalewayExtraBold-boldItalic.fntdata"/><Relationship Id="rId46" Type="http://schemas.openxmlformats.org/officeDocument/2006/relationships/font" Target="fonts/RalewayThin-italic.fntdata"/><Relationship Id="rId45" Type="http://schemas.openxmlformats.org/officeDocument/2006/relationships/font" Target="fonts/RalewayThin-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RalewayLight-regular.fntdata"/><Relationship Id="rId47" Type="http://schemas.openxmlformats.org/officeDocument/2006/relationships/font" Target="fonts/RalewayThin-boldItalic.fntdata"/><Relationship Id="rId49" Type="http://schemas.openxmlformats.org/officeDocument/2006/relationships/font" Target="fonts/RalewayLight-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Raleway-bold.fntdata"/><Relationship Id="rId38" Type="http://schemas.openxmlformats.org/officeDocument/2006/relationships/font" Target="fonts/Raleway-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customschemas.google.com/relationships/presentationmetadata" Target="meta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alewayLight-boldItalic.fntdata"/><Relationship Id="rId50" Type="http://schemas.openxmlformats.org/officeDocument/2006/relationships/font" Target="fonts/RalewayLight-italic.fntdata"/><Relationship Id="rId53" Type="http://schemas.openxmlformats.org/officeDocument/2006/relationships/font" Target="fonts/RalewayMedium-bold.fntdata"/><Relationship Id="rId52" Type="http://schemas.openxmlformats.org/officeDocument/2006/relationships/font" Target="fonts/RalewayMedium-regular.fntdata"/><Relationship Id="rId11" Type="http://schemas.openxmlformats.org/officeDocument/2006/relationships/slide" Target="slides/slide3.xml"/><Relationship Id="rId55" Type="http://schemas.openxmlformats.org/officeDocument/2006/relationships/font" Target="fonts/RalewayMedium-boldItalic.fntdata"/><Relationship Id="rId10" Type="http://schemas.openxmlformats.org/officeDocument/2006/relationships/slide" Target="slides/slide2.xml"/><Relationship Id="rId54" Type="http://schemas.openxmlformats.org/officeDocument/2006/relationships/font" Target="fonts/RalewayMedium-italic.fntdata"/><Relationship Id="rId13" Type="http://schemas.openxmlformats.org/officeDocument/2006/relationships/slide" Target="slides/slide5.xml"/><Relationship Id="rId57" Type="http://schemas.openxmlformats.org/officeDocument/2006/relationships/font" Target="fonts/RalewayExtraLight-bold.fntdata"/><Relationship Id="rId12" Type="http://schemas.openxmlformats.org/officeDocument/2006/relationships/slide" Target="slides/slide4.xml"/><Relationship Id="rId56" Type="http://schemas.openxmlformats.org/officeDocument/2006/relationships/font" Target="fonts/RalewayExtraLight-regular.fntdata"/><Relationship Id="rId15" Type="http://schemas.openxmlformats.org/officeDocument/2006/relationships/slide" Target="slides/slide7.xml"/><Relationship Id="rId59" Type="http://schemas.openxmlformats.org/officeDocument/2006/relationships/font" Target="fonts/RalewayExtraLight-boldItalic.fntdata"/><Relationship Id="rId14" Type="http://schemas.openxmlformats.org/officeDocument/2006/relationships/slide" Target="slides/slide6.xml"/><Relationship Id="rId58" Type="http://schemas.openxmlformats.org/officeDocument/2006/relationships/font" Target="fonts/RalewayExtraLight-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11:</a:t>
            </a:r>
            <a:endParaRPr/>
          </a:p>
          <a:p>
            <a:pPr indent="-171450" lvl="0" marL="171450" marR="0" rtl="0" algn="l">
              <a:lnSpc>
                <a:spcPct val="100000"/>
              </a:lnSpc>
              <a:spcBef>
                <a:spcPts val="0"/>
              </a:spcBef>
              <a:spcAft>
                <a:spcPts val="0"/>
              </a:spcAft>
              <a:buClr>
                <a:srgbClr val="000000"/>
              </a:buClr>
              <a:buSzPts val="1100"/>
              <a:buFont typeface="Arial"/>
              <a:buChar char="-"/>
            </a:pPr>
            <a:r>
              <a:rPr b="0" i="0" lang="ro-RO" sz="1100" u="none" cap="none" strike="noStrike">
                <a:solidFill>
                  <a:srgbClr val="000000"/>
                </a:solidFill>
                <a:latin typeface="Arial"/>
                <a:ea typeface="Arial"/>
                <a:cs typeface="Arial"/>
                <a:sym typeface="Arial"/>
              </a:rPr>
              <a:t>Related to S1 of LU1</a:t>
            </a:r>
            <a:endParaRPr/>
          </a:p>
          <a:p>
            <a:pPr indent="-171450" lvl="0" marL="171450" marR="0" rtl="0" algn="l">
              <a:lnSpc>
                <a:spcPct val="100000"/>
              </a:lnSpc>
              <a:spcBef>
                <a:spcPts val="0"/>
              </a:spcBef>
              <a:spcAft>
                <a:spcPts val="0"/>
              </a:spcAft>
              <a:buClr>
                <a:srgbClr val="000000"/>
              </a:buClr>
              <a:buSzPts val="1100"/>
              <a:buFont typeface="Arial"/>
              <a:buChar char="-"/>
            </a:pPr>
            <a:r>
              <a:rPr lang="ro-RO"/>
              <a:t>Prepare a hands-on activity in a format of step-by-step</a:t>
            </a:r>
            <a:endParaRPr/>
          </a:p>
          <a:p>
            <a:pPr indent="-171450" lvl="0" marL="171450" marR="0" rtl="0" algn="l">
              <a:lnSpc>
                <a:spcPct val="100000"/>
              </a:lnSpc>
              <a:spcBef>
                <a:spcPts val="0"/>
              </a:spcBef>
              <a:spcAft>
                <a:spcPts val="0"/>
              </a:spcAft>
              <a:buClr>
                <a:srgbClr val="000000"/>
              </a:buClr>
              <a:buSzPts val="1100"/>
              <a:buFont typeface="Arial"/>
              <a:buChar char="-"/>
            </a:pPr>
            <a:r>
              <a:rPr lang="ro-RO"/>
              <a:t>ACTIVITY NAME should be action-oriented</a:t>
            </a:r>
            <a:endParaRPr/>
          </a:p>
          <a:p>
            <a:pPr indent="-171450" lvl="0" marL="171450" marR="0" rtl="0" algn="l">
              <a:lnSpc>
                <a:spcPct val="100000"/>
              </a:lnSpc>
              <a:spcBef>
                <a:spcPts val="0"/>
              </a:spcBef>
              <a:spcAft>
                <a:spcPts val="0"/>
              </a:spcAft>
              <a:buClr>
                <a:srgbClr val="000000"/>
              </a:buClr>
              <a:buSzPts val="1100"/>
              <a:buFont typeface="Arial"/>
              <a:buChar char="-"/>
            </a:pPr>
            <a:r>
              <a:rPr lang="ro-RO"/>
              <a:t>Include a brief description about the activity (scope, aim, goals, etc.)</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left side: provide orientations for the women to complete the activity (not more than four steps); include the time to complete the activity </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right: list the resources needed to complete the activity. Resources and tools can be access to online reading, articles. You can also include an image, a video, or graphics,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12:</a:t>
            </a:r>
            <a:endParaRPr/>
          </a:p>
          <a:p>
            <a:pPr indent="-171450" lvl="0" marL="171450" marR="0" rtl="0" algn="l">
              <a:lnSpc>
                <a:spcPct val="100000"/>
              </a:lnSpc>
              <a:spcBef>
                <a:spcPts val="0"/>
              </a:spcBef>
              <a:spcAft>
                <a:spcPts val="0"/>
              </a:spcAft>
              <a:buClr>
                <a:srgbClr val="000000"/>
              </a:buClr>
              <a:buSzPts val="1100"/>
              <a:buFont typeface="Arial"/>
              <a:buChar char="-"/>
            </a:pPr>
            <a:r>
              <a:rPr b="0" i="0" lang="ro-RO" sz="1100" u="none" cap="none" strike="noStrike">
                <a:solidFill>
                  <a:srgbClr val="000000"/>
                </a:solidFill>
                <a:latin typeface="Arial"/>
                <a:ea typeface="Arial"/>
                <a:cs typeface="Arial"/>
                <a:sym typeface="Arial"/>
              </a:rPr>
              <a:t>Related to A1 of LU1</a:t>
            </a:r>
            <a:endParaRPr/>
          </a:p>
          <a:p>
            <a:pPr indent="-171450" lvl="0" marL="171450" marR="0" rtl="0" algn="l">
              <a:lnSpc>
                <a:spcPct val="100000"/>
              </a:lnSpc>
              <a:spcBef>
                <a:spcPts val="0"/>
              </a:spcBef>
              <a:spcAft>
                <a:spcPts val="0"/>
              </a:spcAft>
              <a:buClr>
                <a:srgbClr val="000000"/>
              </a:buClr>
              <a:buSzPts val="1100"/>
              <a:buFont typeface="Arial"/>
              <a:buChar char="-"/>
            </a:pPr>
            <a:r>
              <a:rPr lang="ro-RO"/>
              <a:t>Prepare a project-based activity</a:t>
            </a:r>
            <a:endParaRPr/>
          </a:p>
          <a:p>
            <a:pPr indent="-171450" lvl="0" marL="171450" marR="0" rtl="0" algn="l">
              <a:lnSpc>
                <a:spcPct val="100000"/>
              </a:lnSpc>
              <a:spcBef>
                <a:spcPts val="0"/>
              </a:spcBef>
              <a:spcAft>
                <a:spcPts val="0"/>
              </a:spcAft>
              <a:buClr>
                <a:srgbClr val="000000"/>
              </a:buClr>
              <a:buSzPts val="1100"/>
              <a:buFont typeface="Arial"/>
              <a:buChar char="-"/>
            </a:pPr>
            <a:r>
              <a:rPr lang="ro-RO"/>
              <a:t>ACTIVITY NAME should be action-oriented</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12 left side: provide a short intro </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right: provide infographic-based info (e.g. statistics, minimal text, chart) to give an easy-to-understand overview of the activity: insert a SmartArt (use same style as model unit)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ro-RO"/>
              <a:t>List other resources, readings that can help the women deppen the module topic</a:t>
            </a:r>
            <a:endParaRPr/>
          </a:p>
          <a:p>
            <a:pPr indent="0" lvl="0" marL="0" rtl="0" algn="l">
              <a:lnSpc>
                <a:spcPct val="100000"/>
              </a:lnSpc>
              <a:spcBef>
                <a:spcPts val="0"/>
              </a:spcBef>
              <a:spcAft>
                <a:spcPts val="0"/>
              </a:spcAft>
              <a:buSzPts val="1400"/>
              <a:buNone/>
            </a:pPr>
            <a:r>
              <a:rPr lang="ro-RO"/>
              <a:t>Provide not more thant 5 links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11:</a:t>
            </a:r>
            <a:endParaRPr/>
          </a:p>
          <a:p>
            <a:pPr indent="-171450" lvl="0" marL="171450" marR="0" rtl="0" algn="l">
              <a:lnSpc>
                <a:spcPct val="100000"/>
              </a:lnSpc>
              <a:spcBef>
                <a:spcPts val="0"/>
              </a:spcBef>
              <a:spcAft>
                <a:spcPts val="0"/>
              </a:spcAft>
              <a:buClr>
                <a:srgbClr val="000000"/>
              </a:buClr>
              <a:buSzPts val="1100"/>
              <a:buFont typeface="Arial"/>
              <a:buChar char="-"/>
            </a:pPr>
            <a:r>
              <a:rPr b="0" i="0" lang="ro-RO" sz="1100" u="none" cap="none" strike="noStrike">
                <a:solidFill>
                  <a:srgbClr val="000000"/>
                </a:solidFill>
                <a:latin typeface="Arial"/>
                <a:ea typeface="Arial"/>
                <a:cs typeface="Arial"/>
                <a:sym typeface="Arial"/>
              </a:rPr>
              <a:t>Related to S1 of LU1</a:t>
            </a:r>
            <a:endParaRPr/>
          </a:p>
          <a:p>
            <a:pPr indent="-171450" lvl="0" marL="171450" marR="0" rtl="0" algn="l">
              <a:lnSpc>
                <a:spcPct val="100000"/>
              </a:lnSpc>
              <a:spcBef>
                <a:spcPts val="0"/>
              </a:spcBef>
              <a:spcAft>
                <a:spcPts val="0"/>
              </a:spcAft>
              <a:buClr>
                <a:srgbClr val="000000"/>
              </a:buClr>
              <a:buSzPts val="1100"/>
              <a:buFont typeface="Arial"/>
              <a:buChar char="-"/>
            </a:pPr>
            <a:r>
              <a:rPr lang="ro-RO"/>
              <a:t>Prepare a hands-on activity in a format of step-by-step</a:t>
            </a:r>
            <a:endParaRPr/>
          </a:p>
          <a:p>
            <a:pPr indent="-171450" lvl="0" marL="171450" marR="0" rtl="0" algn="l">
              <a:lnSpc>
                <a:spcPct val="100000"/>
              </a:lnSpc>
              <a:spcBef>
                <a:spcPts val="0"/>
              </a:spcBef>
              <a:spcAft>
                <a:spcPts val="0"/>
              </a:spcAft>
              <a:buClr>
                <a:srgbClr val="000000"/>
              </a:buClr>
              <a:buSzPts val="1100"/>
              <a:buFont typeface="Arial"/>
              <a:buChar char="-"/>
            </a:pPr>
            <a:r>
              <a:rPr lang="ro-RO"/>
              <a:t>ACTIVITY NAME should be action-oriented</a:t>
            </a:r>
            <a:endParaRPr/>
          </a:p>
          <a:p>
            <a:pPr indent="-171450" lvl="0" marL="171450" marR="0" rtl="0" algn="l">
              <a:lnSpc>
                <a:spcPct val="100000"/>
              </a:lnSpc>
              <a:spcBef>
                <a:spcPts val="0"/>
              </a:spcBef>
              <a:spcAft>
                <a:spcPts val="0"/>
              </a:spcAft>
              <a:buClr>
                <a:srgbClr val="000000"/>
              </a:buClr>
              <a:buSzPts val="1100"/>
              <a:buFont typeface="Arial"/>
              <a:buChar char="-"/>
            </a:pPr>
            <a:r>
              <a:rPr lang="ro-RO"/>
              <a:t>Include a brief description about the activity (scope, aim, goals, etc.)</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left side: provide orientations for the women to complete the activity (not more than four steps); include the time to complete the activity </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right: list the resources needed to complete the activity. Resources and tools can be access to online reading, articles. You can also include an image, a video, or graphics,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12:</a:t>
            </a:r>
            <a:endParaRPr/>
          </a:p>
          <a:p>
            <a:pPr indent="-171450" lvl="0" marL="171450" marR="0" rtl="0" algn="l">
              <a:lnSpc>
                <a:spcPct val="100000"/>
              </a:lnSpc>
              <a:spcBef>
                <a:spcPts val="0"/>
              </a:spcBef>
              <a:spcAft>
                <a:spcPts val="0"/>
              </a:spcAft>
              <a:buClr>
                <a:srgbClr val="000000"/>
              </a:buClr>
              <a:buSzPts val="1100"/>
              <a:buFont typeface="Arial"/>
              <a:buChar char="-"/>
            </a:pPr>
            <a:r>
              <a:rPr b="0" i="0" lang="ro-RO" sz="1100" u="none" cap="none" strike="noStrike">
                <a:solidFill>
                  <a:srgbClr val="000000"/>
                </a:solidFill>
                <a:latin typeface="Arial"/>
                <a:ea typeface="Arial"/>
                <a:cs typeface="Arial"/>
                <a:sym typeface="Arial"/>
              </a:rPr>
              <a:t>Related to A1 of LU1</a:t>
            </a:r>
            <a:endParaRPr/>
          </a:p>
          <a:p>
            <a:pPr indent="-171450" lvl="0" marL="171450" marR="0" rtl="0" algn="l">
              <a:lnSpc>
                <a:spcPct val="100000"/>
              </a:lnSpc>
              <a:spcBef>
                <a:spcPts val="0"/>
              </a:spcBef>
              <a:spcAft>
                <a:spcPts val="0"/>
              </a:spcAft>
              <a:buClr>
                <a:srgbClr val="000000"/>
              </a:buClr>
              <a:buSzPts val="1100"/>
              <a:buFont typeface="Arial"/>
              <a:buChar char="-"/>
            </a:pPr>
            <a:r>
              <a:rPr lang="ro-RO"/>
              <a:t>Prepare a project-based activity</a:t>
            </a:r>
            <a:endParaRPr/>
          </a:p>
          <a:p>
            <a:pPr indent="-171450" lvl="0" marL="171450" marR="0" rtl="0" algn="l">
              <a:lnSpc>
                <a:spcPct val="100000"/>
              </a:lnSpc>
              <a:spcBef>
                <a:spcPts val="0"/>
              </a:spcBef>
              <a:spcAft>
                <a:spcPts val="0"/>
              </a:spcAft>
              <a:buClr>
                <a:srgbClr val="000000"/>
              </a:buClr>
              <a:buSzPts val="1100"/>
              <a:buFont typeface="Arial"/>
              <a:buChar char="-"/>
            </a:pPr>
            <a:r>
              <a:rPr lang="ro-RO"/>
              <a:t>ACTIVITY NAME should be action-oriented</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12 left side: provide a short intro </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right: provide infographic-based info (e.g. statistics, minimal text, chart) to give an easy-to-understand overview of the activity: insert a SmartArt (use same style as model unit)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ro-RO"/>
              <a:t>List other resources, readings that can help the women deppen the module topic</a:t>
            </a:r>
            <a:endParaRPr/>
          </a:p>
          <a:p>
            <a:pPr indent="0" lvl="0" marL="0" rtl="0" algn="l">
              <a:lnSpc>
                <a:spcPct val="100000"/>
              </a:lnSpc>
              <a:spcBef>
                <a:spcPts val="0"/>
              </a:spcBef>
              <a:spcAft>
                <a:spcPts val="0"/>
              </a:spcAft>
              <a:buSzPts val="1400"/>
              <a:buNone/>
            </a:pPr>
            <a:r>
              <a:rPr lang="ro-RO"/>
              <a:t>Provide not more thant 5 links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11:</a:t>
            </a:r>
            <a:endParaRPr/>
          </a:p>
          <a:p>
            <a:pPr indent="-171450" lvl="0" marL="171450" marR="0" rtl="0" algn="l">
              <a:lnSpc>
                <a:spcPct val="100000"/>
              </a:lnSpc>
              <a:spcBef>
                <a:spcPts val="0"/>
              </a:spcBef>
              <a:spcAft>
                <a:spcPts val="0"/>
              </a:spcAft>
              <a:buClr>
                <a:srgbClr val="000000"/>
              </a:buClr>
              <a:buSzPts val="1100"/>
              <a:buFont typeface="Arial"/>
              <a:buChar char="-"/>
            </a:pPr>
            <a:r>
              <a:rPr b="0" i="0" lang="ro-RO" sz="1100" u="none" cap="none" strike="noStrike">
                <a:solidFill>
                  <a:srgbClr val="000000"/>
                </a:solidFill>
                <a:latin typeface="Arial"/>
                <a:ea typeface="Arial"/>
                <a:cs typeface="Arial"/>
                <a:sym typeface="Arial"/>
              </a:rPr>
              <a:t>Related to S1 of LU1</a:t>
            </a:r>
            <a:endParaRPr/>
          </a:p>
          <a:p>
            <a:pPr indent="-171450" lvl="0" marL="171450" marR="0" rtl="0" algn="l">
              <a:lnSpc>
                <a:spcPct val="100000"/>
              </a:lnSpc>
              <a:spcBef>
                <a:spcPts val="0"/>
              </a:spcBef>
              <a:spcAft>
                <a:spcPts val="0"/>
              </a:spcAft>
              <a:buClr>
                <a:srgbClr val="000000"/>
              </a:buClr>
              <a:buSzPts val="1100"/>
              <a:buFont typeface="Arial"/>
              <a:buChar char="-"/>
            </a:pPr>
            <a:r>
              <a:rPr lang="ro-RO"/>
              <a:t>Prepare a hands-on activity in a format of step-by-step</a:t>
            </a:r>
            <a:endParaRPr/>
          </a:p>
          <a:p>
            <a:pPr indent="-171450" lvl="0" marL="171450" marR="0" rtl="0" algn="l">
              <a:lnSpc>
                <a:spcPct val="100000"/>
              </a:lnSpc>
              <a:spcBef>
                <a:spcPts val="0"/>
              </a:spcBef>
              <a:spcAft>
                <a:spcPts val="0"/>
              </a:spcAft>
              <a:buClr>
                <a:srgbClr val="000000"/>
              </a:buClr>
              <a:buSzPts val="1100"/>
              <a:buFont typeface="Arial"/>
              <a:buChar char="-"/>
            </a:pPr>
            <a:r>
              <a:rPr lang="ro-RO"/>
              <a:t>ACTIVITY NAME should be action-oriented</a:t>
            </a:r>
            <a:endParaRPr/>
          </a:p>
          <a:p>
            <a:pPr indent="-171450" lvl="0" marL="171450" marR="0" rtl="0" algn="l">
              <a:lnSpc>
                <a:spcPct val="100000"/>
              </a:lnSpc>
              <a:spcBef>
                <a:spcPts val="0"/>
              </a:spcBef>
              <a:spcAft>
                <a:spcPts val="0"/>
              </a:spcAft>
              <a:buClr>
                <a:srgbClr val="000000"/>
              </a:buClr>
              <a:buSzPts val="1100"/>
              <a:buFont typeface="Arial"/>
              <a:buChar char="-"/>
            </a:pPr>
            <a:r>
              <a:rPr lang="ro-RO"/>
              <a:t>Include a brief description about the activity (scope, aim, goals, etc.)</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left side: provide orientations for the women to complete the activity (not more than four steps); include the time to complete the activity </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right: list the resources needed to complete the activity. Resources and tools can be access to online reading, articles. You can also include an image, a video, or graphics,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12:</a:t>
            </a:r>
            <a:endParaRPr/>
          </a:p>
          <a:p>
            <a:pPr indent="-171450" lvl="0" marL="171450" marR="0" rtl="0" algn="l">
              <a:lnSpc>
                <a:spcPct val="100000"/>
              </a:lnSpc>
              <a:spcBef>
                <a:spcPts val="0"/>
              </a:spcBef>
              <a:spcAft>
                <a:spcPts val="0"/>
              </a:spcAft>
              <a:buClr>
                <a:srgbClr val="000000"/>
              </a:buClr>
              <a:buSzPts val="1100"/>
              <a:buFont typeface="Arial"/>
              <a:buChar char="-"/>
            </a:pPr>
            <a:r>
              <a:rPr b="0" i="0" lang="ro-RO" sz="1100" u="none" cap="none" strike="noStrike">
                <a:solidFill>
                  <a:srgbClr val="000000"/>
                </a:solidFill>
                <a:latin typeface="Arial"/>
                <a:ea typeface="Arial"/>
                <a:cs typeface="Arial"/>
                <a:sym typeface="Arial"/>
              </a:rPr>
              <a:t>Related to A1 of LU1</a:t>
            </a:r>
            <a:endParaRPr/>
          </a:p>
          <a:p>
            <a:pPr indent="-171450" lvl="0" marL="171450" marR="0" rtl="0" algn="l">
              <a:lnSpc>
                <a:spcPct val="100000"/>
              </a:lnSpc>
              <a:spcBef>
                <a:spcPts val="0"/>
              </a:spcBef>
              <a:spcAft>
                <a:spcPts val="0"/>
              </a:spcAft>
              <a:buClr>
                <a:srgbClr val="000000"/>
              </a:buClr>
              <a:buSzPts val="1100"/>
              <a:buFont typeface="Arial"/>
              <a:buChar char="-"/>
            </a:pPr>
            <a:r>
              <a:rPr lang="ro-RO"/>
              <a:t>Prepare a project-based activity</a:t>
            </a:r>
            <a:endParaRPr/>
          </a:p>
          <a:p>
            <a:pPr indent="-171450" lvl="0" marL="171450" marR="0" rtl="0" algn="l">
              <a:lnSpc>
                <a:spcPct val="100000"/>
              </a:lnSpc>
              <a:spcBef>
                <a:spcPts val="0"/>
              </a:spcBef>
              <a:spcAft>
                <a:spcPts val="0"/>
              </a:spcAft>
              <a:buClr>
                <a:srgbClr val="000000"/>
              </a:buClr>
              <a:buSzPts val="1100"/>
              <a:buFont typeface="Arial"/>
              <a:buChar char="-"/>
            </a:pPr>
            <a:r>
              <a:rPr lang="ro-RO"/>
              <a:t>ACTIVITY NAME should be action-oriented</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12 left side: provide a short intro </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right: provide infographic-based info (e.g. statistics, minimal text, chart) to give an easy-to-understand overview of the activity: insert a SmartArt (use same style as model unit)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ro-RO"/>
              <a:t>Insert here a quote related to the module topic</a:t>
            </a:r>
            <a:endParaRPr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ro-RO"/>
              <a:t>Insert here a quote related to the module topic</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SLIDES nr 8 to 10:</a:t>
            </a:r>
            <a:endParaRPr/>
          </a:p>
          <a:p>
            <a:pPr indent="-171450" lvl="0" marL="171450" marR="0" rtl="0" algn="l">
              <a:lnSpc>
                <a:spcPct val="100000"/>
              </a:lnSpc>
              <a:spcBef>
                <a:spcPts val="0"/>
              </a:spcBef>
              <a:spcAft>
                <a:spcPts val="0"/>
              </a:spcAft>
              <a:buClr>
                <a:srgbClr val="000000"/>
              </a:buClr>
              <a:buSzPts val="1400"/>
              <a:buFont typeface="Arial"/>
              <a:buChar char="-"/>
            </a:pPr>
            <a:r>
              <a:rPr b="0" i="0" lang="ro-RO" sz="1100" u="none" cap="none" strike="noStrike">
                <a:solidFill>
                  <a:srgbClr val="000000"/>
                </a:solidFill>
                <a:latin typeface="Arial"/>
                <a:ea typeface="Arial"/>
                <a:cs typeface="Arial"/>
                <a:sym typeface="Arial"/>
              </a:rPr>
              <a:t>Related to K1 of LU1</a:t>
            </a:r>
            <a:endParaRPr/>
          </a:p>
          <a:p>
            <a:pPr indent="-171450" lvl="0" marL="171450" marR="0" rtl="0" algn="l">
              <a:lnSpc>
                <a:spcPct val="100000"/>
              </a:lnSpc>
              <a:spcBef>
                <a:spcPts val="0"/>
              </a:spcBef>
              <a:spcAft>
                <a:spcPts val="0"/>
              </a:spcAft>
              <a:buClr>
                <a:srgbClr val="000000"/>
              </a:buClr>
              <a:buSzPts val="1400"/>
              <a:buFont typeface="Arial"/>
              <a:buChar char="-"/>
            </a:pPr>
            <a:r>
              <a:rPr lang="ro-RO"/>
              <a:t>Include here </a:t>
            </a:r>
            <a:r>
              <a:rPr lang="ro-RO" sz="1100">
                <a:latin typeface="Raleway Thin"/>
                <a:ea typeface="Raleway Thin"/>
                <a:cs typeface="Raleway Thin"/>
                <a:sym typeface="Raleway Thin"/>
              </a:rPr>
              <a:t>factual and theoretical knowledge </a:t>
            </a:r>
            <a:r>
              <a:rPr lang="ro-RO"/>
              <a:t>related to K1</a:t>
            </a:r>
            <a:endParaRPr/>
          </a:p>
          <a:p>
            <a:pPr indent="-171450" lvl="0" marL="171450" marR="0" rtl="0" algn="l">
              <a:lnSpc>
                <a:spcPct val="100000"/>
              </a:lnSpc>
              <a:spcBef>
                <a:spcPts val="0"/>
              </a:spcBef>
              <a:spcAft>
                <a:spcPts val="0"/>
              </a:spcAft>
              <a:buClr>
                <a:srgbClr val="000000"/>
              </a:buClr>
              <a:buSzPts val="1400"/>
              <a:buFont typeface="Arial"/>
              <a:buChar char="-"/>
            </a:pPr>
            <a:r>
              <a:rPr lang="ro-RO"/>
              <a:t>Keep content self-explanatory, concise, use “you”, and keep in mind we are in level 4, adult education, not in academic context, so don’t use jargons, authors, theories</a:t>
            </a:r>
            <a:endParaRPr/>
          </a:p>
          <a:p>
            <a:pPr indent="-171450" lvl="0" marL="171450" marR="0" rtl="0" algn="l">
              <a:lnSpc>
                <a:spcPct val="100000"/>
              </a:lnSpc>
              <a:spcBef>
                <a:spcPts val="0"/>
              </a:spcBef>
              <a:spcAft>
                <a:spcPts val="0"/>
              </a:spcAft>
              <a:buClr>
                <a:srgbClr val="000000"/>
              </a:buClr>
              <a:buSzPts val="1400"/>
              <a:buFont typeface="Arial"/>
              <a:buChar char="-"/>
            </a:pPr>
            <a:r>
              <a:rPr lang="ro-RO"/>
              <a:t>Don’t change layout/formation (e.g. don’t use bullets, don’t change font size, font type)</a:t>
            </a:r>
            <a:endParaRPr/>
          </a:p>
          <a:p>
            <a:pPr indent="-171450" lvl="0" marL="171450" marR="0" rtl="0" algn="l">
              <a:lnSpc>
                <a:spcPct val="100000"/>
              </a:lnSpc>
              <a:spcBef>
                <a:spcPts val="0"/>
              </a:spcBef>
              <a:spcAft>
                <a:spcPts val="0"/>
              </a:spcAft>
              <a:buClr>
                <a:srgbClr val="000000"/>
              </a:buClr>
              <a:buSzPts val="1400"/>
              <a:buFont typeface="Arial"/>
              <a:buChar char="-"/>
            </a:pPr>
            <a:r>
              <a:rPr lang="ro-RO"/>
              <a:t>In slides 9 &amp; 10 use the right side to illustrate the content (image, video, graphics, etc.)</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3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64" name="Shape 64"/>
        <p:cNvGrpSpPr/>
        <p:nvPr/>
      </p:nvGrpSpPr>
      <p:grpSpPr>
        <a:xfrm>
          <a:off x="0" y="0"/>
          <a:ext cx="0" cy="0"/>
          <a:chOff x="0" y="0"/>
          <a:chExt cx="0" cy="0"/>
        </a:xfrm>
      </p:grpSpPr>
      <p:sp>
        <p:nvSpPr>
          <p:cNvPr id="65" name="Google Shape;65;p4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66" name="Google Shape;66;p44"/>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chemeClr val="accent1"/>
        </a:solidFill>
      </p:bgPr>
    </p:bg>
    <p:spTree>
      <p:nvGrpSpPr>
        <p:cNvPr id="67" name="Shape 67"/>
        <p:cNvGrpSpPr/>
        <p:nvPr/>
      </p:nvGrpSpPr>
      <p:grpSpPr>
        <a:xfrm>
          <a:off x="0" y="0"/>
          <a:ext cx="0" cy="0"/>
          <a:chOff x="0" y="0"/>
          <a:chExt cx="0" cy="0"/>
        </a:xfrm>
      </p:grpSpPr>
      <p:sp>
        <p:nvSpPr>
          <p:cNvPr id="68" name="Google Shape;68;p4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69" name="Google Shape;69;p45"/>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0" name="Google Shape;70;p45"/>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1"/>
        </a:solidFill>
      </p:bgPr>
    </p:bg>
    <p:spTree>
      <p:nvGrpSpPr>
        <p:cNvPr id="71" name="Shape 71"/>
        <p:cNvGrpSpPr/>
        <p:nvPr/>
      </p:nvGrpSpPr>
      <p:grpSpPr>
        <a:xfrm>
          <a:off x="0" y="0"/>
          <a:ext cx="0" cy="0"/>
          <a:chOff x="0" y="0"/>
          <a:chExt cx="0" cy="0"/>
        </a:xfrm>
      </p:grpSpPr>
      <p:sp>
        <p:nvSpPr>
          <p:cNvPr id="72" name="Google Shape;72;p35"/>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73" name="Google Shape;73;p3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74" name="Google Shape;74;p35"/>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75" name="Google Shape;75;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76" name="Shape 76"/>
        <p:cNvGrpSpPr/>
        <p:nvPr/>
      </p:nvGrpSpPr>
      <p:grpSpPr>
        <a:xfrm>
          <a:off x="0" y="0"/>
          <a:ext cx="0" cy="0"/>
          <a:chOff x="0" y="0"/>
          <a:chExt cx="0" cy="0"/>
        </a:xfrm>
      </p:grpSpPr>
      <p:sp>
        <p:nvSpPr>
          <p:cNvPr id="77" name="Google Shape;77;p46"/>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78" name="Google Shape;78;p46"/>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79" name="Google Shape;79;p46"/>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80" name="Google Shape;80;p4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1" name="Shape 81"/>
        <p:cNvGrpSpPr/>
        <p:nvPr/>
      </p:nvGrpSpPr>
      <p:grpSpPr>
        <a:xfrm>
          <a:off x="0" y="0"/>
          <a:ext cx="0" cy="0"/>
          <a:chOff x="0" y="0"/>
          <a:chExt cx="0" cy="0"/>
        </a:xfrm>
      </p:grpSpPr>
      <p:sp>
        <p:nvSpPr>
          <p:cNvPr id="82" name="Google Shape;82;p4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83" name="Google Shape;83;p4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4" name="Google Shape;84;p47"/>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85" name="Google Shape;85;p4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6" name="Shape 86"/>
        <p:cNvGrpSpPr/>
        <p:nvPr/>
      </p:nvGrpSpPr>
      <p:grpSpPr>
        <a:xfrm>
          <a:off x="0" y="0"/>
          <a:ext cx="0" cy="0"/>
          <a:chOff x="0" y="0"/>
          <a:chExt cx="0" cy="0"/>
        </a:xfrm>
      </p:grpSpPr>
      <p:sp>
        <p:nvSpPr>
          <p:cNvPr id="87" name="Google Shape;87;p4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88" name="Google Shape;88;p4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9" name="Google Shape;89;p4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90" name="Google Shape;90;p48"/>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91" name="Shape 91"/>
        <p:cNvGrpSpPr/>
        <p:nvPr/>
      </p:nvGrpSpPr>
      <p:grpSpPr>
        <a:xfrm>
          <a:off x="0" y="0"/>
          <a:ext cx="0" cy="0"/>
          <a:chOff x="0" y="0"/>
          <a:chExt cx="0" cy="0"/>
        </a:xfrm>
      </p:grpSpPr>
      <p:sp>
        <p:nvSpPr>
          <p:cNvPr id="92" name="Google Shape;92;p4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93" name="Google Shape;93;p4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94" name="Google Shape;94;p49"/>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95" name="Google Shape;95;p49"/>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96" name="Google Shape;96;p49"/>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97" name="Google Shape;97;p4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5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00" name="Google Shape;100;p5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01" name="Google Shape;101;p5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2"/>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7"/>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7"/>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8"/>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8"/>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8"/>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4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4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40"/>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40"/>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37" name="Shape 37"/>
        <p:cNvGrpSpPr/>
        <p:nvPr/>
      </p:nvGrpSpPr>
      <p:grpSpPr>
        <a:xfrm>
          <a:off x="0" y="0"/>
          <a:ext cx="0" cy="0"/>
          <a:chOff x="0" y="0"/>
          <a:chExt cx="0" cy="0"/>
        </a:xfrm>
      </p:grpSpPr>
      <p:sp>
        <p:nvSpPr>
          <p:cNvPr id="38" name="Google Shape;38;p4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4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4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1" name="Google Shape;41;p4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1"/>
        </a:solidFill>
      </p:bgPr>
    </p:bg>
    <p:spTree>
      <p:nvGrpSpPr>
        <p:cNvPr id="46" name="Shape 46"/>
        <p:cNvGrpSpPr/>
        <p:nvPr/>
      </p:nvGrpSpPr>
      <p:grpSpPr>
        <a:xfrm>
          <a:off x="0" y="0"/>
          <a:ext cx="0" cy="0"/>
          <a:chOff x="0" y="0"/>
          <a:chExt cx="0" cy="0"/>
        </a:xfrm>
      </p:grpSpPr>
      <p:sp>
        <p:nvSpPr>
          <p:cNvPr id="47" name="Google Shape;47;p36"/>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8" name="Google Shape;48;p36"/>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9" name="Google Shape;49;p36"/>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50" name="Google Shape;50;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5" name="Shape 55"/>
        <p:cNvGrpSpPr/>
        <p:nvPr/>
      </p:nvGrpSpPr>
      <p:grpSpPr>
        <a:xfrm>
          <a:off x="0" y="0"/>
          <a:ext cx="0" cy="0"/>
          <a:chOff x="0" y="0"/>
          <a:chExt cx="0" cy="0"/>
        </a:xfrm>
      </p:grpSpPr>
      <p:sp>
        <p:nvSpPr>
          <p:cNvPr id="56" name="Google Shape;56;p4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7" name="Google Shape;57;p4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8" name="Google Shape;58;p4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59" name="Google Shape;59;p4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34"/>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4" name="Google Shape;44;p34"/>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45" name="Google Shape;45;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57"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1" name="Shape 51"/>
        <p:cNvGrpSpPr/>
        <p:nvPr/>
      </p:nvGrpSpPr>
      <p:grpSpPr>
        <a:xfrm>
          <a:off x="0" y="0"/>
          <a:ext cx="0" cy="0"/>
          <a:chOff x="0" y="0"/>
          <a:chExt cx="0" cy="0"/>
        </a:xfrm>
      </p:grpSpPr>
      <p:sp>
        <p:nvSpPr>
          <p:cNvPr id="52" name="Google Shape;52;p4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53" name="Google Shape;53;p4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4" name="Google Shape;54;p4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5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33"/>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62" name="Google Shape;62;p33"/>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63" name="Google Shape;63;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gital-strategy.ec.europa.eu/en/library/european-declaration-digital-rights-and-princip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J-swZaKN2I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05" name="Shape 105"/>
        <p:cNvGrpSpPr/>
        <p:nvPr/>
      </p:nvGrpSpPr>
      <p:grpSpPr>
        <a:xfrm>
          <a:off x="0" y="0"/>
          <a:ext cx="0" cy="0"/>
          <a:chOff x="0" y="0"/>
          <a:chExt cx="0" cy="0"/>
        </a:xfrm>
      </p:grpSpPr>
      <p:sp>
        <p:nvSpPr>
          <p:cNvPr id="106" name="Google Shape;106;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ro-RO" sz="4000"/>
              <a:t>Program de formare pentru femei</a:t>
            </a:r>
            <a:br>
              <a:rPr lang="ro-RO" sz="4000"/>
            </a:br>
            <a:r>
              <a:rPr b="1" lang="ro-RO" sz="4000">
                <a:solidFill>
                  <a:srgbClr val="981C22"/>
                </a:solidFill>
              </a:rPr>
              <a:t>Mentalitatea digitală</a:t>
            </a:r>
            <a:endParaRPr b="1" sz="4000">
              <a:solidFill>
                <a:srgbClr val="981C22"/>
              </a:solidFill>
            </a:endParaRPr>
          </a:p>
        </p:txBody>
      </p:sp>
      <p:pic>
        <p:nvPicPr>
          <p:cNvPr id="107" name="Google Shape;107;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Jocul transformării digitale</a:t>
            </a:r>
            <a:br>
              <a:rPr b="1" lang="ro-RO" sz="1400">
                <a:solidFill>
                  <a:schemeClr val="accent1"/>
                </a:solidFill>
                <a:latin typeface="Raleway Light"/>
                <a:ea typeface="Raleway Light"/>
                <a:cs typeface="Raleway Light"/>
                <a:sym typeface="Raleway Light"/>
              </a:rPr>
            </a:br>
            <a:r>
              <a:rPr lang="ro-RO" sz="1200">
                <a:latin typeface="Raleway Light"/>
                <a:ea typeface="Raleway Light"/>
                <a:cs typeface="Raleway Light"/>
                <a:sym typeface="Raleway Light"/>
              </a:rPr>
              <a:t>Obiectivul acestei activități este de a crește gradul de conștientizare a conceptului de  transformare digitală și a impactului său potențial asupra diferitelor aspecte ale unei organizații.</a:t>
            </a:r>
            <a:endParaRPr sz="1200">
              <a:latin typeface="Raleway Light"/>
              <a:ea typeface="Raleway Light"/>
              <a:cs typeface="Raleway Light"/>
              <a:sym typeface="Raleway Light"/>
            </a:endParaRPr>
          </a:p>
        </p:txBody>
      </p:sp>
      <p:sp>
        <p:nvSpPr>
          <p:cNvPr id="194" name="Google Shape;194;p10"/>
          <p:cNvSpPr txBox="1"/>
          <p:nvPr>
            <p:ph idx="1" type="body"/>
          </p:nvPr>
        </p:nvSpPr>
        <p:spPr>
          <a:xfrm>
            <a:off x="921999" y="1887378"/>
            <a:ext cx="5634443"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Pași pentru finalizarea activității</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Se formează grupe de 4-5 persoane fiecare.  Fiecărui grup  i se va da un set de cartonașe, fiecare cartonaș reprezentând câte un aspect diferit al unei organizații. </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a:t>
            </a:r>
            <a:r>
              <a:rPr lang="ro-RO" sz="1100">
                <a:latin typeface="Raleway Light"/>
                <a:ea typeface="Raleway Light"/>
                <a:cs typeface="Raleway Light"/>
                <a:sym typeface="Raleway Light"/>
              </a:rPr>
              <a:t> Fiecărui grup  i se va da un set de cartonașe de transformare digitală. Sarcina grupului este să folosească aceste cartonașe pentru a crea un plan de transformare digitală pentru organizația aleasă.</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Veți avea 10 minute la dispoziție pentru a vă crea planul de transformare digitală. Folosiți acest timp pentru a discuta și a face brainstorming în grup.</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4: </a:t>
            </a:r>
            <a:r>
              <a:rPr lang="ro-RO" sz="1100">
                <a:latin typeface="Raleway Light"/>
                <a:ea typeface="Raleway Light"/>
                <a:cs typeface="Raleway Light"/>
                <a:sym typeface="Raleway Light"/>
              </a:rPr>
              <a:t>După 10 minute, fiecare grup va prezenta clasei planul de transformare digitală. Fiți pregătiți să vă explicați planul și să discutați potențialele beneficii și provocări ale implementării lui în lumea reală.</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solidFill>
                  <a:schemeClr val="lt1"/>
                </a:solidFill>
                <a:highlight>
                  <a:srgbClr val="0A8C6D"/>
                </a:highlight>
                <a:latin typeface="Raleway Light"/>
                <a:ea typeface="Raleway Light"/>
                <a:cs typeface="Raleway Light"/>
                <a:sym typeface="Raleway Light"/>
              </a:rPr>
              <a:t>TIMP: </a:t>
            </a:r>
            <a:r>
              <a:rPr lang="ro-RO" sz="1200">
                <a:solidFill>
                  <a:schemeClr val="dk1"/>
                </a:solidFill>
                <a:latin typeface="Raleway Light"/>
                <a:ea typeface="Raleway Light"/>
                <a:cs typeface="Raleway Light"/>
                <a:sym typeface="Raleway Light"/>
              </a:rPr>
              <a:t> 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95" name="Google Shape;195;p10"/>
          <p:cNvSpPr txBox="1"/>
          <p:nvPr>
            <p:ph idx="2" type="body"/>
          </p:nvPr>
        </p:nvSpPr>
        <p:spPr>
          <a:xfrm>
            <a:off x="6556442" y="1887378"/>
            <a:ext cx="2229601" cy="119958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Resurse și instrumente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200">
                <a:latin typeface="Raleway Light"/>
                <a:ea typeface="Raleway Light"/>
                <a:cs typeface="Raleway Light"/>
                <a:sym typeface="Raleway Light"/>
              </a:rPr>
              <a:t>Șablon 1 – Jocul </a:t>
            </a:r>
            <a:r>
              <a:rPr lang="ro-RO" sz="1200">
                <a:latin typeface="Raleway Light"/>
                <a:ea typeface="Raleway Light"/>
                <a:cs typeface="Raleway Light"/>
                <a:sym typeface="Raleway Light"/>
              </a:rPr>
              <a:t> Transformării Digitale</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96" name="Google Shape;196;p10"/>
          <p:cNvGrpSpPr/>
          <p:nvPr/>
        </p:nvGrpSpPr>
        <p:grpSpPr>
          <a:xfrm>
            <a:off x="7964732" y="329097"/>
            <a:ext cx="977040" cy="722852"/>
            <a:chOff x="5255200" y="3006475"/>
            <a:chExt cx="511700" cy="378575"/>
          </a:xfrm>
        </p:grpSpPr>
        <p:sp>
          <p:nvSpPr>
            <p:cNvPr id="197" name="Google Shape;197;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98" name="Google Shape;198;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Impactul asupra mea</a:t>
            </a:r>
            <a:endParaRPr b="1" sz="1200">
              <a:solidFill>
                <a:srgbClr val="0A8C6D"/>
              </a:solidFill>
              <a:latin typeface="Raleway Light"/>
              <a:ea typeface="Raleway Light"/>
              <a:cs typeface="Raleway Light"/>
              <a:sym typeface="Raleway Light"/>
            </a:endParaRPr>
          </a:p>
        </p:txBody>
      </p:sp>
      <p:sp>
        <p:nvSpPr>
          <p:cNvPr id="204" name="Google Shape;204;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Acordați-vă timp pentru a vă gândi la propriile experiențe cu tehnologia digitală din viața personală și profesională. </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Reflectați asupra impactului potențial al  transformării digitale asupra vieții dumneavoastră  personale și profesionale în viitor. Luați în considerare modul în care tehnologia digitală poate continua să schimbe modul în care munciți, comunicați și accesați informații.</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Gândiți-vă la schimbările și îmbunătățirile pe care ați dori să le vedeți în viața personală și profesională.</a:t>
            </a:r>
            <a:endParaRPr sz="11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400">
              <a:solidFill>
                <a:schemeClr val="lt1"/>
              </a:solidFill>
              <a:highlight>
                <a:srgbClr val="0A8C6D"/>
              </a:highlight>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05" name="Google Shape;205;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ro-RO">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Identificați domeniile-cheie în care transformarea digitală ar putea aduce schimbări.</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Identificați orice îngrijorări pe care le puteți avea cu privire la transformarea digitală și cum le puteți atenua.</a:t>
            </a:r>
            <a:endParaRPr sz="1100">
              <a:solidFill>
                <a:schemeClr val="dk1"/>
              </a:solidFill>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Gândiți-vă la orice abilități sau cunoștințe pe care ați putea să aveți nevoie să le dezvoltați pentru a ține pasul cu transformarea digitală și identificați orice resure pe care le puteți folosi pentru a face acest lucru.</a:t>
            </a:r>
            <a:endParaRPr sz="1100">
              <a:solidFill>
                <a:schemeClr val="dk1"/>
              </a:solidFill>
              <a:latin typeface="Raleway Light"/>
              <a:ea typeface="Raleway Light"/>
              <a:cs typeface="Raleway Light"/>
              <a:sym typeface="Raleway Light"/>
            </a:endParaRPr>
          </a:p>
        </p:txBody>
      </p:sp>
      <p:grpSp>
        <p:nvGrpSpPr>
          <p:cNvPr id="206" name="Google Shape;206;p11"/>
          <p:cNvGrpSpPr/>
          <p:nvPr/>
        </p:nvGrpSpPr>
        <p:grpSpPr>
          <a:xfrm>
            <a:off x="7964732" y="329097"/>
            <a:ext cx="977040" cy="722852"/>
            <a:chOff x="5255200" y="3006475"/>
            <a:chExt cx="511700" cy="378575"/>
          </a:xfrm>
        </p:grpSpPr>
        <p:sp>
          <p:nvSpPr>
            <p:cNvPr id="207" name="Google Shape;207;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8" name="Google Shape;208;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922001" y="477079"/>
            <a:ext cx="6866100" cy="104958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800"/>
              <a:buNone/>
            </a:pPr>
            <a:r>
              <a:rPr lang="ro-RO" sz="3200">
                <a:solidFill>
                  <a:srgbClr val="0A8C6D"/>
                </a:solidFill>
                <a:latin typeface="Raleway Medium"/>
                <a:ea typeface="Raleway Medium"/>
                <a:cs typeface="Raleway Medium"/>
                <a:sym typeface="Raleway Medium"/>
              </a:rPr>
              <a:t>Pentru a afla mai multe despre acest modul:</a:t>
            </a:r>
            <a:endParaRPr sz="3200">
              <a:solidFill>
                <a:srgbClr val="0A8C6D"/>
              </a:solidFill>
              <a:latin typeface="Raleway Medium"/>
              <a:ea typeface="Raleway Medium"/>
              <a:cs typeface="Raleway Medium"/>
              <a:sym typeface="Raleway Medium"/>
            </a:endParaRPr>
          </a:p>
        </p:txBody>
      </p:sp>
      <p:sp>
        <p:nvSpPr>
          <p:cNvPr id="214" name="Google Shape;214;p12"/>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Declarația Europeană privind drepturile și principiile digitale:</a:t>
            </a:r>
            <a:br>
              <a:rPr b="1" lang="ro-RO" sz="1300">
                <a:solidFill>
                  <a:srgbClr val="0A8C6D"/>
                </a:solidFill>
                <a:latin typeface="Raleway Light"/>
                <a:ea typeface="Raleway Light"/>
                <a:cs typeface="Raleway Light"/>
                <a:sym typeface="Raleway Light"/>
              </a:rPr>
            </a:br>
            <a:r>
              <a:rPr lang="ro-RO" sz="1300" u="sng">
                <a:solidFill>
                  <a:schemeClr val="hlink"/>
                </a:solidFill>
                <a:latin typeface="Raleway Light"/>
                <a:ea typeface="Raleway Light"/>
                <a:cs typeface="Raleway Light"/>
                <a:sym typeface="Raleway Light"/>
                <a:hlinkClick r:id="rId3"/>
              </a:rPr>
              <a:t>digital-strategy.ec.europa.eu/en/library/european-declaration-digital-rights-and-principles</a:t>
            </a:r>
            <a:r>
              <a:rPr lang="ro-RO" sz="1300">
                <a:latin typeface="Raleway Light"/>
                <a:ea typeface="Raleway Light"/>
                <a:cs typeface="Raleway Light"/>
                <a:sym typeface="Raleway Light"/>
              </a:rPr>
              <a:t> </a:t>
            </a:r>
            <a:endParaRPr/>
          </a:p>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10 Femei puternice care conduc Transformarea Digitală în 2022:</a:t>
            </a:r>
            <a:br>
              <a:rPr b="1" lang="ro-RO" sz="1300">
                <a:solidFill>
                  <a:srgbClr val="0A8C6D"/>
                </a:solidFill>
                <a:latin typeface="Raleway Light"/>
                <a:ea typeface="Raleway Light"/>
                <a:cs typeface="Raleway Light"/>
                <a:sym typeface="Raleway Light"/>
              </a:rPr>
            </a:br>
            <a:r>
              <a:rPr lang="ro-RO" sz="1300">
                <a:latin typeface="Raleway Light"/>
                <a:ea typeface="Raleway Light"/>
                <a:cs typeface="Raleway Light"/>
                <a:sym typeface="Raleway Light"/>
              </a:rPr>
              <a:t>www.thewomenachiever.com/latest-news/10-powerful-women-leading-the-digital-transformation-in-2022/ </a:t>
            </a:r>
            <a:endParaRPr/>
          </a:p>
          <a:p>
            <a:pPr indent="0" lvl="0" marL="114302"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15" name="Google Shape;215;p12"/>
          <p:cNvGrpSpPr/>
          <p:nvPr/>
        </p:nvGrpSpPr>
        <p:grpSpPr>
          <a:xfrm>
            <a:off x="8089119" y="319162"/>
            <a:ext cx="728350" cy="743348"/>
            <a:chOff x="3955900" y="2984500"/>
            <a:chExt cx="414000" cy="422525"/>
          </a:xfrm>
        </p:grpSpPr>
        <p:sp>
          <p:nvSpPr>
            <p:cNvPr id="216" name="Google Shape;216;p1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7" name="Google Shape;217;p1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8" name="Google Shape;218;p1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22" name="Shape 222"/>
        <p:cNvGrpSpPr/>
        <p:nvPr/>
      </p:nvGrpSpPr>
      <p:grpSpPr>
        <a:xfrm>
          <a:off x="0" y="0"/>
          <a:ext cx="0" cy="0"/>
          <a:chOff x="0" y="0"/>
          <a:chExt cx="0" cy="0"/>
        </a:xfrm>
      </p:grpSpPr>
      <p:sp>
        <p:nvSpPr>
          <p:cNvPr id="223" name="Google Shape;223;p1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Procesul  Transformării</a:t>
            </a:r>
            <a:endParaRPr b="1">
              <a:solidFill>
                <a:schemeClr val="lt1"/>
              </a:solidFill>
            </a:endParaRPr>
          </a:p>
        </p:txBody>
      </p:sp>
      <p:pic>
        <p:nvPicPr>
          <p:cNvPr id="224" name="Google Shape;224;p13"/>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922000" y="891776"/>
            <a:ext cx="7191221"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Un proces provocator</a:t>
            </a:r>
            <a:endParaRPr sz="3600">
              <a:solidFill>
                <a:srgbClr val="0A8C6D"/>
              </a:solidFill>
              <a:latin typeface="Raleway ExtraLight"/>
              <a:ea typeface="Raleway ExtraLight"/>
              <a:cs typeface="Raleway ExtraLight"/>
              <a:sym typeface="Raleway ExtraLight"/>
            </a:endParaRPr>
          </a:p>
        </p:txBody>
      </p:sp>
      <p:sp>
        <p:nvSpPr>
          <p:cNvPr id="230" name="Google Shape;230;p14"/>
          <p:cNvSpPr txBox="1"/>
          <p:nvPr>
            <p:ph idx="1" type="body"/>
          </p:nvPr>
        </p:nvSpPr>
        <p:spPr>
          <a:xfrm>
            <a:off x="922000" y="1677176"/>
            <a:ext cx="7719080"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ro-RO" sz="1100"/>
              <a:t>Așa cum Columb a trebuit să navigheze în apele necunoscute ale Oceanului Atlantic și să încerce diferite rute pentru a ajunge la destinație, organizațiile aflate în curs de transformare digitală trebuie, de asemenea, să navigheze pe teritorii neexplorate și să încerce diferite abordări pentru a-și atinge obiectivele. Precum Columb, ele pot întâmpina obstacole și eșecuri pe parcurs, dar ele trebuie să persevereze și să continue să caute soluții noi.</a:t>
            </a:r>
            <a:endParaRPr sz="1100"/>
          </a:p>
          <a:p>
            <a:pPr indent="0" lvl="0" marL="114302" rtl="0" algn="l">
              <a:lnSpc>
                <a:spcPct val="100000"/>
              </a:lnSpc>
              <a:spcBef>
                <a:spcPts val="601"/>
              </a:spcBef>
              <a:spcAft>
                <a:spcPts val="0"/>
              </a:spcAft>
              <a:buSzPts val="1800"/>
              <a:buNone/>
            </a:pPr>
            <a:r>
              <a:rPr lang="ro-RO" sz="1100"/>
              <a:t>O modalitate prin care procesul de transformare digitală seamănă cu călătoriile lui Columb este că nu există o abordare unică pentru a obține succesul. Așa cum Columb a trebuit să-și adapteze tacticile și să încerce diferite rute pentru a ajunge la destinație, organizațiile aflate în curs de transformare digitală trebuie, de asemenea, să fie flexibile și deschise, să încerce strategii și tehnologii diferite pentru a-și atinge rezultatele dorite.</a:t>
            </a:r>
            <a:endParaRPr/>
          </a:p>
          <a:p>
            <a:pPr indent="0" lvl="0" marL="114302" rtl="0" algn="l">
              <a:lnSpc>
                <a:spcPct val="100000"/>
              </a:lnSpc>
              <a:spcBef>
                <a:spcPts val="601"/>
              </a:spcBef>
              <a:spcAft>
                <a:spcPts val="0"/>
              </a:spcAft>
              <a:buSzPts val="1800"/>
              <a:buNone/>
            </a:pPr>
            <a:r>
              <a:rPr lang="ro-RO" sz="1100"/>
              <a:t>Succesul necesită adesea o combinație de pregătire, asumare de riscuri și noroc. Columb trebuia să-și planifice cu atenție pregătirile, dar trebuia și să fie dispus să-și asume riscuri și să încerce lucruri noi. În mod similar, organizațiile care trec prin transformare digitală trebuie să fie strategice în planificarea lor, dar trebuie să fie, de asemenea, dispuse să accepte schimbarea și să încerce noi abordări.</a:t>
            </a:r>
            <a:endParaRPr sz="1100"/>
          </a:p>
          <a:p>
            <a:pPr indent="0" lvl="0" marL="114302" rtl="0" algn="l">
              <a:lnSpc>
                <a:spcPct val="100000"/>
              </a:lnSpc>
              <a:spcBef>
                <a:spcPts val="601"/>
              </a:spcBef>
              <a:spcAft>
                <a:spcPts val="0"/>
              </a:spcAft>
              <a:buSzPts val="1800"/>
              <a:buNone/>
            </a:pPr>
            <a:r>
              <a:rPr lang="ro-RO" sz="1100"/>
              <a:t>În ambele cazuri, cheia succesului este dorința de a încerca lucruri noi și de adaptare la circumstanțele în schimbare, chiar dacă prima fotografie a avut succes. Îmbrățișând această mentalitate, organizațiile și oamenii pot aborda provocările transformării digitale și pot obține rezultatele propuse.</a:t>
            </a:r>
            <a:endParaRPr/>
          </a:p>
          <a:p>
            <a:pPr indent="0" lvl="0" marL="0" rtl="0" algn="l">
              <a:lnSpc>
                <a:spcPct val="100000"/>
              </a:lnSpc>
              <a:spcBef>
                <a:spcPts val="601"/>
              </a:spcBef>
              <a:spcAft>
                <a:spcPts val="0"/>
              </a:spcAft>
              <a:buSzPts val="1800"/>
              <a:buNone/>
            </a:pPr>
            <a:r>
              <a:t/>
            </a:r>
            <a:endParaRPr sz="1100">
              <a:latin typeface="Raleway Light"/>
              <a:ea typeface="Raleway Light"/>
              <a:cs typeface="Raleway Light"/>
              <a:sym typeface="Raleway Light"/>
            </a:endParaRPr>
          </a:p>
        </p:txBody>
      </p:sp>
      <p:sp>
        <p:nvSpPr>
          <p:cNvPr id="231" name="Google Shape;231;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Strategia digitală</a:t>
            </a:r>
            <a:endParaRPr sz="3600">
              <a:solidFill>
                <a:srgbClr val="0A8C6D"/>
              </a:solidFill>
              <a:latin typeface="Raleway ExtraLight"/>
              <a:ea typeface="Raleway ExtraLight"/>
              <a:cs typeface="Raleway ExtraLight"/>
              <a:sym typeface="Raleway ExtraLight"/>
            </a:endParaRPr>
          </a:p>
        </p:txBody>
      </p:sp>
      <p:sp>
        <p:nvSpPr>
          <p:cNvPr id="237" name="Google Shape;237;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238" name="Google Shape;238;p15"/>
          <p:cNvSpPr txBox="1"/>
          <p:nvPr>
            <p:ph idx="1" type="body"/>
          </p:nvPr>
        </p:nvSpPr>
        <p:spPr>
          <a:xfrm>
            <a:off x="474561" y="1749175"/>
            <a:ext cx="4958830" cy="2431885"/>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ro-RO" sz="1200"/>
              <a:t>Pentru procesul Transformării Digitale, avem nevoie de o imagine clară a acestor șase elemente ale ideii sau afacerii noastre:</a:t>
            </a:r>
            <a:endParaRPr/>
          </a:p>
          <a:p>
            <a:pPr indent="-342900" lvl="0" marL="457202" rtl="0" algn="l">
              <a:lnSpc>
                <a:spcPct val="100000"/>
              </a:lnSpc>
              <a:spcBef>
                <a:spcPts val="601"/>
              </a:spcBef>
              <a:spcAft>
                <a:spcPts val="0"/>
              </a:spcAft>
              <a:buClr>
                <a:srgbClr val="0A8C6D"/>
              </a:buClr>
              <a:buSzPts val="1200"/>
              <a:buFont typeface="Arial"/>
              <a:buAutoNum type="arabicPeriod"/>
            </a:pPr>
            <a:r>
              <a:rPr lang="ro-RO" sz="1200"/>
              <a:t>Strategia și viziunea noastră</a:t>
            </a:r>
            <a:endParaRPr sz="1200"/>
          </a:p>
          <a:p>
            <a:pPr indent="-342900" lvl="0" marL="457202" rtl="0" algn="l">
              <a:lnSpc>
                <a:spcPct val="100000"/>
              </a:lnSpc>
              <a:spcBef>
                <a:spcPts val="601"/>
              </a:spcBef>
              <a:spcAft>
                <a:spcPts val="0"/>
              </a:spcAft>
              <a:buClr>
                <a:srgbClr val="0A8C6D"/>
              </a:buClr>
              <a:buSzPts val="1200"/>
              <a:buFont typeface="Arial"/>
              <a:buAutoNum type="arabicPeriod"/>
            </a:pPr>
            <a:r>
              <a:rPr lang="ro-RO" sz="1200"/>
              <a:t>Modul de operare pe care îl folosim</a:t>
            </a:r>
            <a:endParaRPr sz="1200"/>
          </a:p>
          <a:p>
            <a:pPr indent="-342900" lvl="0" marL="457202" rtl="0" algn="l">
              <a:lnSpc>
                <a:spcPct val="100000"/>
              </a:lnSpc>
              <a:spcBef>
                <a:spcPts val="601"/>
              </a:spcBef>
              <a:spcAft>
                <a:spcPts val="0"/>
              </a:spcAft>
              <a:buClr>
                <a:srgbClr val="0A8C6D"/>
              </a:buClr>
              <a:buSzPts val="1200"/>
              <a:buFont typeface="Arial"/>
              <a:buAutoNum type="arabicPeriod"/>
            </a:pPr>
            <a:r>
              <a:rPr lang="ro-RO" sz="1200"/>
              <a:t>Modul de operare pe care vrem să-l folosim pentru a reuși, făcând analizele de risc necesare</a:t>
            </a:r>
            <a:endParaRPr sz="1200"/>
          </a:p>
          <a:p>
            <a:pPr indent="-342900" lvl="0" marL="457202" rtl="0" algn="l">
              <a:lnSpc>
                <a:spcPct val="100000"/>
              </a:lnSpc>
              <a:spcBef>
                <a:spcPts val="601"/>
              </a:spcBef>
              <a:spcAft>
                <a:spcPts val="0"/>
              </a:spcAft>
              <a:buClr>
                <a:srgbClr val="0A8C6D"/>
              </a:buClr>
              <a:buSzPts val="1200"/>
              <a:buFont typeface="Arial"/>
              <a:buAutoNum type="arabicPeriod"/>
            </a:pPr>
            <a:r>
              <a:rPr lang="ro-RO" sz="1200"/>
              <a:t>Crearea unui nou plan de acțiune și activități specifice</a:t>
            </a:r>
            <a:endParaRPr sz="1200"/>
          </a:p>
          <a:p>
            <a:pPr indent="-342900" lvl="0" marL="457202" rtl="0" algn="l">
              <a:lnSpc>
                <a:spcPct val="100000"/>
              </a:lnSpc>
              <a:spcBef>
                <a:spcPts val="601"/>
              </a:spcBef>
              <a:spcAft>
                <a:spcPts val="0"/>
              </a:spcAft>
              <a:buClr>
                <a:srgbClr val="0A8C6D"/>
              </a:buClr>
              <a:buSzPts val="1200"/>
              <a:buFont typeface="Arial"/>
              <a:buAutoNum type="arabicPeriod"/>
            </a:pPr>
            <a:r>
              <a:rPr lang="ro-RO" sz="1200"/>
              <a:t>Analiza procesului nostru de afaceri, structurilor și provocărilor atât în partea tehnologică cât și în cea umană</a:t>
            </a:r>
            <a:endParaRPr sz="1200"/>
          </a:p>
          <a:p>
            <a:pPr indent="-342900" lvl="0" marL="457202" rtl="0" algn="l">
              <a:lnSpc>
                <a:spcPct val="100000"/>
              </a:lnSpc>
              <a:spcBef>
                <a:spcPts val="601"/>
              </a:spcBef>
              <a:spcAft>
                <a:spcPts val="0"/>
              </a:spcAft>
              <a:buClr>
                <a:srgbClr val="0A8C6D"/>
              </a:buClr>
              <a:buSzPts val="1200"/>
              <a:buFont typeface="Arial"/>
              <a:buAutoNum type="arabicPeriod"/>
            </a:pPr>
            <a:r>
              <a:rPr lang="ro-RO" sz="1200"/>
              <a:t>Urmărirea schimbării pe care am făcut-o și impactul acesteia</a:t>
            </a:r>
            <a:endParaRPr sz="1200"/>
          </a:p>
          <a:p>
            <a:pPr indent="0" lvl="0" marL="0" rtl="0" algn="l">
              <a:lnSpc>
                <a:spcPct val="100000"/>
              </a:lnSpc>
              <a:spcBef>
                <a:spcPts val="601"/>
              </a:spcBef>
              <a:spcAft>
                <a:spcPts val="0"/>
              </a:spcAft>
              <a:buSzPts val="1800"/>
              <a:buNone/>
            </a:pPr>
            <a:r>
              <a:t/>
            </a:r>
            <a:endParaRPr sz="1200"/>
          </a:p>
        </p:txBody>
      </p:sp>
      <p:pic>
        <p:nvPicPr>
          <p:cNvPr descr="people sitting down near table with assorted laptop computers" id="239" name="Google Shape;239;p15"/>
          <p:cNvPicPr preferRelativeResize="0"/>
          <p:nvPr/>
        </p:nvPicPr>
        <p:blipFill rotWithShape="1">
          <a:blip r:embed="rId3">
            <a:alphaModFix/>
          </a:blip>
          <a:srcRect b="0" l="0" r="0" t="0"/>
          <a:stretch/>
        </p:blipFill>
        <p:spPr>
          <a:xfrm>
            <a:off x="5751030" y="2054942"/>
            <a:ext cx="2630537" cy="1754568"/>
          </a:xfrm>
          <a:prstGeom prst="rect">
            <a:avLst/>
          </a:prstGeom>
          <a:noFill/>
          <a:ln>
            <a:noFill/>
          </a:ln>
        </p:spPr>
      </p:pic>
      <p:sp>
        <p:nvSpPr>
          <p:cNvPr id="240" name="Google Shape;240;p15"/>
          <p:cNvSpPr/>
          <p:nvPr/>
        </p:nvSpPr>
        <p:spPr>
          <a:xfrm>
            <a:off x="6064261" y="3870060"/>
            <a:ext cx="2044149"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o-RO" sz="600" u="none" cap="none" strike="noStrike">
                <a:solidFill>
                  <a:srgbClr val="0A8C6D"/>
                </a:solidFill>
                <a:latin typeface="Raleway Thin"/>
                <a:ea typeface="Raleway Thin"/>
                <a:cs typeface="Raleway Thin"/>
                <a:sym typeface="Raleway Thin"/>
              </a:rPr>
              <a:t>Source</a:t>
            </a:r>
            <a:r>
              <a:rPr b="0" i="0" lang="ro-RO" sz="600" u="none" cap="none" strike="noStrike">
                <a:solidFill>
                  <a:schemeClr val="dk2"/>
                </a:solidFill>
                <a:latin typeface="Raleway Thin"/>
                <a:ea typeface="Raleway Thin"/>
                <a:cs typeface="Raleway Thin"/>
                <a:sym typeface="Raleway Thin"/>
              </a:rPr>
              <a:t>  https://unsplash.com/photos/SYTO3xs06fU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type="title"/>
          </p:nvPr>
        </p:nvSpPr>
        <p:spPr>
          <a:xfrm>
            <a:off x="922001" y="589722"/>
            <a:ext cx="6866100" cy="92765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Plan de perfecționare digitală</a:t>
            </a:r>
            <a:endParaRPr sz="3600">
              <a:solidFill>
                <a:srgbClr val="0A8C6D"/>
              </a:solidFill>
              <a:latin typeface="Raleway ExtraLight"/>
              <a:ea typeface="Raleway ExtraLight"/>
              <a:cs typeface="Raleway ExtraLight"/>
              <a:sym typeface="Raleway ExtraLight"/>
            </a:endParaRPr>
          </a:p>
        </p:txBody>
      </p:sp>
      <p:sp>
        <p:nvSpPr>
          <p:cNvPr id="246" name="Google Shape;246;p16"/>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247" name="Google Shape;247;p16"/>
          <p:cNvSpPr/>
          <p:nvPr/>
        </p:nvSpPr>
        <p:spPr>
          <a:xfrm>
            <a:off x="848961" y="1749176"/>
            <a:ext cx="7668639" cy="3046988"/>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A8C6D"/>
              </a:buClr>
              <a:buSzPts val="1200"/>
              <a:buFont typeface="Noto Sans Symbols"/>
              <a:buChar char="▪"/>
            </a:pPr>
            <a:r>
              <a:rPr b="0" i="0" lang="ro-RO" sz="1200" u="none" cap="none" strike="noStrike">
                <a:solidFill>
                  <a:schemeClr val="dk2"/>
                </a:solidFill>
                <a:latin typeface="Raleway Thin"/>
                <a:ea typeface="Raleway Thin"/>
                <a:cs typeface="Raleway Thin"/>
                <a:sym typeface="Raleway Thin"/>
              </a:rPr>
              <a:t>Identificați-vă obiectivele: Stabiliți ce abilități digitale specifice doriți să dobândiți și de ce sunt importante pentru dezvoltarea dumneavoastră personală sau profesională. Luați în considerare stabilirea de obiective atât pe termen scurt, cât și pe termen lung.</a:t>
            </a:r>
            <a:endParaRPr/>
          </a:p>
          <a:p>
            <a:pPr indent="-171450" lvl="0" marL="171450" marR="0" rtl="0" algn="l">
              <a:lnSpc>
                <a:spcPct val="100000"/>
              </a:lnSpc>
              <a:spcBef>
                <a:spcPts val="0"/>
              </a:spcBef>
              <a:spcAft>
                <a:spcPts val="0"/>
              </a:spcAft>
              <a:buClr>
                <a:srgbClr val="0A8C6D"/>
              </a:buClr>
              <a:buSzPts val="1200"/>
              <a:buFont typeface="Noto Sans Symbols"/>
              <a:buChar char="▪"/>
            </a:pPr>
            <a:r>
              <a:rPr b="0" i="0" lang="ro-RO" sz="1200" u="none" cap="none" strike="noStrike">
                <a:solidFill>
                  <a:schemeClr val="dk2"/>
                </a:solidFill>
                <a:latin typeface="Raleway Thin"/>
                <a:ea typeface="Raleway Thin"/>
                <a:cs typeface="Raleway Thin"/>
                <a:sym typeface="Raleway Thin"/>
              </a:rPr>
              <a:t>Evaluați-vă abilitățile actuale: Înțelegeți nivelul actual de abilități digitale făcând o evaluare sau o autoevaluare. Acest lucru vă va ajuta să determinați pe ce domenii trebuie să vă concentrați și să prioritizați.</a:t>
            </a:r>
            <a:endParaRPr/>
          </a:p>
          <a:p>
            <a:pPr indent="-171450" lvl="0" marL="171450" marR="0" rtl="0" algn="l">
              <a:lnSpc>
                <a:spcPct val="100000"/>
              </a:lnSpc>
              <a:spcBef>
                <a:spcPts val="0"/>
              </a:spcBef>
              <a:spcAft>
                <a:spcPts val="0"/>
              </a:spcAft>
              <a:buClr>
                <a:srgbClr val="0A8C6D"/>
              </a:buClr>
              <a:buSzPts val="1200"/>
              <a:buFont typeface="Noto Sans Symbols"/>
              <a:buChar char="▪"/>
            </a:pPr>
            <a:r>
              <a:rPr b="0" i="0" lang="ro-RO" sz="1200" u="none" cap="none" strike="noStrike">
                <a:solidFill>
                  <a:schemeClr val="dk2"/>
                </a:solidFill>
                <a:latin typeface="Raleway Thin"/>
                <a:ea typeface="Raleway Thin"/>
                <a:cs typeface="Raleway Thin"/>
                <a:sym typeface="Raleway Thin"/>
              </a:rPr>
              <a:t>Cercetați resurse de învățare: Căutați diferite resurse de învățare, cum ar fi cursuri online, tutoriale și certificări care se aliniază cu obiectivele identificate și cu nivelul actual de competențe.. Căutați resurse care se potrivesc diferitelor stiluri de învățare și au recenzii pozitive. Acordați prioritate resurselor create de femei sau care sunt vizate în mod specific femeilor.</a:t>
            </a:r>
            <a:endParaRPr/>
          </a:p>
          <a:p>
            <a:pPr indent="-171450" lvl="0" marL="171450" marR="0" rtl="0" algn="l">
              <a:lnSpc>
                <a:spcPct val="100000"/>
              </a:lnSpc>
              <a:spcBef>
                <a:spcPts val="0"/>
              </a:spcBef>
              <a:spcAft>
                <a:spcPts val="0"/>
              </a:spcAft>
              <a:buClr>
                <a:srgbClr val="0A8C6D"/>
              </a:buClr>
              <a:buSzPts val="1200"/>
              <a:buFont typeface="Noto Sans Symbols"/>
              <a:buChar char="▪"/>
            </a:pPr>
            <a:r>
              <a:rPr b="0" i="0" lang="ro-RO" sz="1200" u="none" cap="none" strike="noStrike">
                <a:solidFill>
                  <a:schemeClr val="dk2"/>
                </a:solidFill>
                <a:latin typeface="Raleway Thin"/>
                <a:ea typeface="Raleway Thin"/>
                <a:cs typeface="Raleway Thin"/>
                <a:sym typeface="Raleway Thin"/>
              </a:rPr>
              <a:t>Creați un plan de învățare: Creați un plan de învățare care să includă obiective specifice de învățare, calendare și resurse. Asigurați-vă că programați timp în calendar pentru învățare și exersare și luați în considerare stabilirea unor etape pentru a urmări progresul. Este important să se țină cont de potențialele bariere pentru femei, cum ar fi responsabilitățile familiale, echilibrul dintre viața profesională și cea privată, discriminarea în procesul de planificare.</a:t>
            </a:r>
            <a:endParaRPr/>
          </a:p>
          <a:p>
            <a:pPr indent="-171450" lvl="0" marL="171450" marR="0" rtl="0" algn="l">
              <a:lnSpc>
                <a:spcPct val="100000"/>
              </a:lnSpc>
              <a:spcBef>
                <a:spcPts val="0"/>
              </a:spcBef>
              <a:spcAft>
                <a:spcPts val="0"/>
              </a:spcAft>
              <a:buClr>
                <a:srgbClr val="0A8C6D"/>
              </a:buClr>
              <a:buSzPts val="1200"/>
              <a:buFont typeface="Noto Sans Symbols"/>
              <a:buChar char="▪"/>
            </a:pPr>
            <a:r>
              <a:rPr b="0" i="0" lang="ro-RO" sz="1200" u="none" cap="none" strike="noStrike">
                <a:solidFill>
                  <a:schemeClr val="dk2"/>
                </a:solidFill>
                <a:latin typeface="Raleway Thin"/>
                <a:ea typeface="Raleway Thin"/>
                <a:cs typeface="Raleway Thin"/>
                <a:sym typeface="Raleway Thin"/>
              </a:rPr>
              <a:t>Învățați de la alții: Alăturați-vă comunităților online sau grupurilor de femei cu interese și obiective similare în perfecționarea digitală. Conectează-te cu mentori, colegi și experți din domeniul tău.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Plan de perfecționare digitală</a:t>
            </a:r>
            <a:br>
              <a:rPr b="1" lang="ro-RO" sz="1400">
                <a:solidFill>
                  <a:schemeClr val="accent1"/>
                </a:solidFill>
                <a:latin typeface="Raleway Light"/>
                <a:ea typeface="Raleway Light"/>
                <a:cs typeface="Raleway Light"/>
                <a:sym typeface="Raleway Light"/>
              </a:rPr>
            </a:br>
            <a:r>
              <a:rPr lang="ro-RO" sz="1200">
                <a:latin typeface="Raleway Light"/>
                <a:ea typeface="Raleway Light"/>
                <a:cs typeface="Raleway Light"/>
                <a:sym typeface="Raleway Light"/>
              </a:rPr>
              <a:t>Obiectivul acestei activități este să ajute participanții să identifice resursele, sprijinul și strategiile specifice de care femeile au nevoie pentru îmbunătățirea eficientă a competențelor digitale.</a:t>
            </a:r>
            <a:endParaRPr sz="1200">
              <a:latin typeface="Raleway Light"/>
              <a:ea typeface="Raleway Light"/>
              <a:cs typeface="Raleway Light"/>
              <a:sym typeface="Raleway Light"/>
            </a:endParaRPr>
          </a:p>
        </p:txBody>
      </p:sp>
      <p:sp>
        <p:nvSpPr>
          <p:cNvPr id="253" name="Google Shape;253;p17"/>
          <p:cNvSpPr txBox="1"/>
          <p:nvPr>
            <p:ph idx="1" type="body"/>
          </p:nvPr>
        </p:nvSpPr>
        <p:spPr>
          <a:xfrm>
            <a:off x="921999" y="1887378"/>
            <a:ext cx="5634443"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Pași pentru finalizarea activității</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Formați grupuri de câte 4-5 persoane fiecare. Fiecare grup analizează provocările sau barierile specifice cu care se confruntă femeile atunci când încearcă să-și perfecționeze abilitățile digitale. Încurajați-i să se gândească la factorii externi și interni care pot influența procesul.</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Fiecare grup acordă prioritate provocărilor pe care le-ați identificat și selectați primele 2-3 care considerați că sunt cele mai semnificative.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Faceți brainstorming cu posibilele  soluții sau strategii pentru a depăși provocările selectate în prioritizare.</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4: </a:t>
            </a:r>
            <a:r>
              <a:rPr lang="ro-RO" sz="1100">
                <a:latin typeface="Raleway Light"/>
                <a:ea typeface="Raleway Light"/>
                <a:cs typeface="Raleway Light"/>
                <a:sym typeface="Raleway Light"/>
              </a:rPr>
              <a:t>Fiecare grup își va prezenta principalele provocări și soluții întregii clase, pentru o discuție generală despre  nevoile identificate pentru îmbunătățirea competențelor digitale ale femeilor.</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solidFill>
                  <a:schemeClr val="lt1"/>
                </a:solidFill>
                <a:highlight>
                  <a:srgbClr val="0A8C6D"/>
                </a:highlight>
                <a:latin typeface="Raleway Light"/>
                <a:ea typeface="Raleway Light"/>
                <a:cs typeface="Raleway Light"/>
                <a:sym typeface="Raleway Light"/>
              </a:rPr>
              <a:t>TIMP: </a:t>
            </a:r>
            <a:r>
              <a:rPr lang="ro-RO" sz="1200">
                <a:solidFill>
                  <a:schemeClr val="dk1"/>
                </a:solidFill>
                <a:latin typeface="Raleway Light"/>
                <a:ea typeface="Raleway Light"/>
                <a:cs typeface="Raleway Light"/>
                <a:sym typeface="Raleway Light"/>
              </a:rPr>
              <a:t> 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254" name="Google Shape;254;p17"/>
          <p:cNvGrpSpPr/>
          <p:nvPr/>
        </p:nvGrpSpPr>
        <p:grpSpPr>
          <a:xfrm>
            <a:off x="7964732" y="329097"/>
            <a:ext cx="977040" cy="722852"/>
            <a:chOff x="5255200" y="3006475"/>
            <a:chExt cx="511700" cy="378575"/>
          </a:xfrm>
        </p:grpSpPr>
        <p:sp>
          <p:nvSpPr>
            <p:cNvPr id="255" name="Google Shape;25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56" name="Google Shape;25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8"/>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Strategia Persoanlă</a:t>
            </a:r>
            <a:endParaRPr b="1" sz="1200">
              <a:solidFill>
                <a:srgbClr val="0A8C6D"/>
              </a:solidFill>
              <a:latin typeface="Raleway Light"/>
              <a:ea typeface="Raleway Light"/>
              <a:cs typeface="Raleway Light"/>
              <a:sym typeface="Raleway Light"/>
            </a:endParaRPr>
          </a:p>
        </p:txBody>
      </p:sp>
      <p:sp>
        <p:nvSpPr>
          <p:cNvPr id="262" name="Google Shape;262;p18"/>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Acordați-vă timp pentru a vă gândi și reflecta asupra următoarelor întrebări: </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„Care sunt abilitățile mele digitale actuale?"</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„Ce abilități digitale vreau să dobândesc?" </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„Cu ce provocări mă confrunt când vine vorba de perfecționarea digitală?"</a:t>
            </a:r>
            <a:endParaRPr/>
          </a:p>
          <a:p>
            <a:pPr indent="-101600" lvl="0" marL="171450" rtl="0" algn="l">
              <a:lnSpc>
                <a:spcPct val="100000"/>
              </a:lnSpc>
              <a:spcBef>
                <a:spcPts val="601"/>
              </a:spcBef>
              <a:spcAft>
                <a:spcPts val="0"/>
              </a:spcAft>
              <a:buClr>
                <a:srgbClr val="0A8C6D"/>
              </a:buClr>
              <a:buSzPts val="1100"/>
              <a:buFont typeface="Noto Sans Symbols"/>
              <a:buNone/>
            </a:pPr>
            <a:r>
              <a:t/>
            </a:r>
            <a:endParaRPr sz="1100">
              <a:solidFill>
                <a:schemeClr val="dk1"/>
              </a:solidFill>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63" name="Google Shape;263;p18"/>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ro-RO">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Creați un plan personalizat pentru îmbunătățirea competențelor digitale, inclusiv abilitățile specifice pe care doriți să le dobândiți, resursele pe care intenționați să le utilizați și un calendar pentru atingerea obiectivelor dumneavoastră.</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Stabiliți reperele și luați măsuri pentru a realiza planul.</a:t>
            </a:r>
            <a:endParaRPr sz="1100">
              <a:solidFill>
                <a:schemeClr val="dk1"/>
              </a:solidFill>
              <a:latin typeface="Raleway Light"/>
              <a:ea typeface="Raleway Light"/>
              <a:cs typeface="Raleway Light"/>
              <a:sym typeface="Raleway Light"/>
            </a:endParaRPr>
          </a:p>
        </p:txBody>
      </p:sp>
      <p:grpSp>
        <p:nvGrpSpPr>
          <p:cNvPr id="264" name="Google Shape;264;p18"/>
          <p:cNvGrpSpPr/>
          <p:nvPr/>
        </p:nvGrpSpPr>
        <p:grpSpPr>
          <a:xfrm>
            <a:off x="7964732" y="329097"/>
            <a:ext cx="977040" cy="722852"/>
            <a:chOff x="5255200" y="3006475"/>
            <a:chExt cx="511700" cy="378575"/>
          </a:xfrm>
        </p:grpSpPr>
        <p:sp>
          <p:nvSpPr>
            <p:cNvPr id="265" name="Google Shape;265;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66" name="Google Shape;266;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txBox="1"/>
          <p:nvPr>
            <p:ph type="title"/>
          </p:nvPr>
        </p:nvSpPr>
        <p:spPr>
          <a:xfrm>
            <a:off x="922001" y="463827"/>
            <a:ext cx="6866100" cy="10628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800"/>
              <a:buNone/>
            </a:pPr>
            <a:r>
              <a:rPr lang="ro-RO" sz="3200">
                <a:solidFill>
                  <a:srgbClr val="0A8C6D"/>
                </a:solidFill>
                <a:latin typeface="Raleway Medium"/>
                <a:ea typeface="Raleway Medium"/>
                <a:cs typeface="Raleway Medium"/>
                <a:sym typeface="Raleway Medium"/>
              </a:rPr>
              <a:t>Pentru a afla mai multe despre acest modul:</a:t>
            </a:r>
            <a:endParaRPr sz="3200">
              <a:solidFill>
                <a:srgbClr val="0A8C6D"/>
              </a:solidFill>
              <a:latin typeface="Raleway Medium"/>
              <a:ea typeface="Raleway Medium"/>
              <a:cs typeface="Raleway Medium"/>
              <a:sym typeface="Raleway Medium"/>
            </a:endParaRPr>
          </a:p>
        </p:txBody>
      </p:sp>
      <p:sp>
        <p:nvSpPr>
          <p:cNvPr id="272" name="Google Shape;272;p19"/>
          <p:cNvSpPr txBox="1"/>
          <p:nvPr>
            <p:ph idx="1" type="body"/>
          </p:nvPr>
        </p:nvSpPr>
        <p:spPr>
          <a:xfrm>
            <a:off x="922000" y="1729408"/>
            <a:ext cx="7567175" cy="2225463"/>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Ce este Anul European al Competențelor:</a:t>
            </a:r>
            <a:br>
              <a:rPr b="1" lang="ro-RO" sz="1300">
                <a:solidFill>
                  <a:srgbClr val="0A8C6D"/>
                </a:solidFill>
                <a:latin typeface="Raleway Light"/>
                <a:ea typeface="Raleway Light"/>
                <a:cs typeface="Raleway Light"/>
                <a:sym typeface="Raleway Light"/>
              </a:rPr>
            </a:br>
            <a:r>
              <a:rPr lang="ro-RO" sz="1300">
                <a:latin typeface="Raleway Light"/>
                <a:ea typeface="Raleway Light"/>
                <a:cs typeface="Raleway Light"/>
                <a:sym typeface="Raleway Light"/>
              </a:rPr>
              <a:t>https://www.siliconrepublic.com/careers/european-year-of-skills-2023-digital-skills </a:t>
            </a:r>
            <a:endParaRPr/>
          </a:p>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Accesul economic pentru femei- era transformării digitale:</a:t>
            </a:r>
            <a:br>
              <a:rPr b="1" lang="ro-RO" sz="1300">
                <a:solidFill>
                  <a:srgbClr val="0A8C6D"/>
                </a:solidFill>
                <a:latin typeface="Raleway Light"/>
                <a:ea typeface="Raleway Light"/>
                <a:cs typeface="Raleway Light"/>
                <a:sym typeface="Raleway Light"/>
              </a:rPr>
            </a:br>
            <a:r>
              <a:rPr lang="ro-RO" sz="1300">
                <a:latin typeface="Raleway Light"/>
                <a:ea typeface="Raleway Light"/>
                <a:cs typeface="Raleway Light"/>
                <a:sym typeface="Raleway Light"/>
              </a:rPr>
              <a:t>https://www.youtube.com/watch?v=7X-xtdSEcas</a:t>
            </a:r>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73" name="Google Shape;273;p19"/>
          <p:cNvGrpSpPr/>
          <p:nvPr/>
        </p:nvGrpSpPr>
        <p:grpSpPr>
          <a:xfrm>
            <a:off x="8089119" y="319162"/>
            <a:ext cx="728350" cy="743348"/>
            <a:chOff x="3955900" y="2984500"/>
            <a:chExt cx="414000" cy="422525"/>
          </a:xfrm>
        </p:grpSpPr>
        <p:sp>
          <p:nvSpPr>
            <p:cNvPr id="274" name="Google Shape;274;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5" name="Google Shape;275;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6" name="Google Shape;276;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ro-RO" sz="700"/>
              <a:t>Sprijinul Comisiei Europene pentru producerea acestei publicații nu constituie o aprobare a conținutului, care reflectă doar opiniile autorilor, iar Comisia nu poate fi făcută responsabilă pentru orice utilizare care poate fi făcută a informațiilor conținute în aceasta. </a:t>
            </a:r>
            <a:endParaRPr/>
          </a:p>
          <a:p>
            <a:pPr indent="0" lvl="0" marL="0" rtl="0" algn="l">
              <a:lnSpc>
                <a:spcPct val="100000"/>
              </a:lnSpc>
              <a:spcBef>
                <a:spcPts val="0"/>
              </a:spcBef>
              <a:spcAft>
                <a:spcPts val="0"/>
              </a:spcAft>
              <a:buSzPts val="1800"/>
              <a:buNone/>
            </a:pPr>
            <a:r>
              <a:rPr lang="ro-RO"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sp>
        <p:nvSpPr>
          <p:cNvPr descr="Text&#10;&#10;Description automatically generated with medium confidence" id="113" name="Google Shape;113;p2"/>
          <p:cNvSpPr/>
          <p:nvPr/>
        </p:nvSpPr>
        <p:spPr>
          <a:xfrm>
            <a:off x="922001" y="4031027"/>
            <a:ext cx="2838616" cy="595528"/>
          </a:xfrm>
          <a:prstGeom prst="rect">
            <a:avLst/>
          </a:prstGeom>
          <a:solidFill>
            <a:srgbClr val="FFFFFF"/>
          </a:solidFill>
          <a:ln>
            <a:noFill/>
          </a:ln>
        </p:spPr>
      </p:sp>
      <p:pic>
        <p:nvPicPr>
          <p:cNvPr id="114" name="Google Shape;114;p2"/>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80" name="Shape 280"/>
        <p:cNvGrpSpPr/>
        <p:nvPr/>
      </p:nvGrpSpPr>
      <p:grpSpPr>
        <a:xfrm>
          <a:off x="0" y="0"/>
          <a:ext cx="0" cy="0"/>
          <a:chOff x="0" y="0"/>
          <a:chExt cx="0" cy="0"/>
        </a:xfrm>
      </p:grpSpPr>
      <p:sp>
        <p:nvSpPr>
          <p:cNvPr id="281" name="Google Shape;281;p2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Mentalitatea de creștere într-o eră digitală</a:t>
            </a:r>
            <a:endParaRPr b="1">
              <a:solidFill>
                <a:schemeClr val="lt1"/>
              </a:solidFill>
            </a:endParaRPr>
          </a:p>
        </p:txBody>
      </p:sp>
      <p:pic>
        <p:nvPicPr>
          <p:cNvPr id="282" name="Google Shape;282;p2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txBox="1"/>
          <p:nvPr>
            <p:ph type="title"/>
          </p:nvPr>
        </p:nvSpPr>
        <p:spPr>
          <a:xfrm>
            <a:off x="922000" y="523462"/>
            <a:ext cx="7191221" cy="64273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Creștere versus fix</a:t>
            </a:r>
            <a:endParaRPr sz="3600">
              <a:solidFill>
                <a:srgbClr val="0A8C6D"/>
              </a:solidFill>
              <a:latin typeface="Raleway ExtraLight"/>
              <a:ea typeface="Raleway ExtraLight"/>
              <a:cs typeface="Raleway ExtraLight"/>
              <a:sym typeface="Raleway ExtraLight"/>
            </a:endParaRPr>
          </a:p>
        </p:txBody>
      </p:sp>
      <p:sp>
        <p:nvSpPr>
          <p:cNvPr id="288" name="Google Shape;288;p21"/>
          <p:cNvSpPr txBox="1"/>
          <p:nvPr>
            <p:ph idx="1" type="body"/>
          </p:nvPr>
        </p:nvSpPr>
        <p:spPr>
          <a:xfrm>
            <a:off x="792400" y="1166192"/>
            <a:ext cx="5241200" cy="2718684"/>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ro-RO" sz="1100"/>
              <a:t>Mentalitatea de creștere  și mentalitatea fixă sunt moduri de a gândi despre învățare și dezvoltare. Principala diferență este modul în care oamenii văd provocările și abilitățile lor.</a:t>
            </a:r>
            <a:endParaRPr sz="1100"/>
          </a:p>
          <a:p>
            <a:pPr indent="0" lvl="0" marL="114302" rtl="0" algn="l">
              <a:lnSpc>
                <a:spcPct val="100000"/>
              </a:lnSpc>
              <a:spcBef>
                <a:spcPts val="601"/>
              </a:spcBef>
              <a:spcAft>
                <a:spcPts val="0"/>
              </a:spcAft>
              <a:buSzPts val="1800"/>
              <a:buNone/>
            </a:pPr>
            <a:r>
              <a:rPr b="1" lang="ro-RO" sz="1100">
                <a:solidFill>
                  <a:srgbClr val="0A8C6D"/>
                </a:solidFill>
              </a:rPr>
              <a:t>Mentalitatea de creștere  </a:t>
            </a:r>
            <a:r>
              <a:rPr lang="ro-RO" sz="1100"/>
              <a:t>este convingerea că abilitățile și inteligența pot fi învățate. Persoanele orientate spre creștere văd provocările ca oportunități de învățare și acceptă eșecul ca parte a procesului de învățare. Sunt rezistenți, deschiși la feed-back și motivați de învățare și de auto-îmbunătățire.</a:t>
            </a:r>
            <a:endParaRPr/>
          </a:p>
          <a:p>
            <a:pPr indent="0" lvl="0" marL="114302" rtl="0" algn="l">
              <a:lnSpc>
                <a:spcPct val="100000"/>
              </a:lnSpc>
              <a:spcBef>
                <a:spcPts val="601"/>
              </a:spcBef>
              <a:spcAft>
                <a:spcPts val="0"/>
              </a:spcAft>
              <a:buSzPts val="1800"/>
              <a:buNone/>
            </a:pPr>
            <a:r>
              <a:rPr b="1" lang="ro-RO" sz="1100">
                <a:solidFill>
                  <a:srgbClr val="0A8C6D"/>
                </a:solidFill>
              </a:rPr>
              <a:t>Mentalitatea fixă  </a:t>
            </a:r>
            <a:r>
              <a:rPr lang="ro-RO" sz="1100"/>
              <a:t>susține că inteligența și abilitățile sunt predeterminate și neschimbabile. Oamenii cu mintea fixă evită provocările, nu cer feedback și se pot simți amenințați de succesul altora. De asemenea, ei pot renunța atunci când se confruntă cu provocări și văd eșecul ca un semn al propriilor deficiențe.</a:t>
            </a:r>
            <a:endParaRPr/>
          </a:p>
          <a:p>
            <a:pPr indent="0" lvl="0" marL="114302" rtl="0" algn="l">
              <a:lnSpc>
                <a:spcPct val="100000"/>
              </a:lnSpc>
              <a:spcBef>
                <a:spcPts val="601"/>
              </a:spcBef>
              <a:spcAft>
                <a:spcPts val="0"/>
              </a:spcAft>
              <a:buSzPts val="1800"/>
              <a:buNone/>
            </a:pPr>
            <a:r>
              <a:rPr lang="ro-RO" sz="1100"/>
              <a:t>Este demn de remarcat faptul că mentalitățile fixe și cele de creștere nu sunt binare și că majoritatea oamenilor au o combinație între ambele, în funcție de context și sarcină. Devenind mai conștienți de procesele lor de gândire și de strategiile de învățare, schimbând în mod activ modul în care se gândesc despre ei înșiși și despre abilitățile lor, cineva poate dezvolta o mentalitate de creștere.</a:t>
            </a:r>
            <a:endParaRPr/>
          </a:p>
        </p:txBody>
      </p:sp>
      <p:sp>
        <p:nvSpPr>
          <p:cNvPr id="289" name="Google Shape;289;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pic>
        <p:nvPicPr>
          <p:cNvPr descr="difficult roads lead to beautiful destinations desk decor" id="290" name="Google Shape;290;p21"/>
          <p:cNvPicPr preferRelativeResize="0"/>
          <p:nvPr/>
        </p:nvPicPr>
        <p:blipFill rotWithShape="1">
          <a:blip r:embed="rId3">
            <a:alphaModFix/>
          </a:blip>
          <a:srcRect b="0" l="0" r="0" t="0"/>
          <a:stretch/>
        </p:blipFill>
        <p:spPr>
          <a:xfrm>
            <a:off x="6029588" y="1231658"/>
            <a:ext cx="2423211" cy="2958742"/>
          </a:xfrm>
          <a:prstGeom prst="rect">
            <a:avLst/>
          </a:prstGeom>
          <a:noFill/>
          <a:ln>
            <a:noFill/>
          </a:ln>
        </p:spPr>
      </p:pic>
      <p:sp>
        <p:nvSpPr>
          <p:cNvPr id="291" name="Google Shape;291;p21"/>
          <p:cNvSpPr/>
          <p:nvPr/>
        </p:nvSpPr>
        <p:spPr>
          <a:xfrm>
            <a:off x="6121861" y="4183741"/>
            <a:ext cx="1952779"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o-RO" sz="600" u="none" cap="none" strike="noStrike">
                <a:solidFill>
                  <a:srgbClr val="0A8C6D"/>
                </a:solidFill>
                <a:latin typeface="Raleway Thin"/>
                <a:ea typeface="Raleway Thin"/>
                <a:cs typeface="Raleway Thin"/>
                <a:sym typeface="Raleway Thin"/>
              </a:rPr>
              <a:t>Source</a:t>
            </a:r>
            <a:r>
              <a:rPr b="0" i="0" lang="ro-RO" sz="600" u="none" cap="none" strike="noStrike">
                <a:solidFill>
                  <a:schemeClr val="dk2"/>
                </a:solidFill>
                <a:latin typeface="Raleway Thin"/>
                <a:ea typeface="Raleway Thin"/>
                <a:cs typeface="Raleway Thin"/>
                <a:sym typeface="Raleway Thin"/>
              </a:rPr>
              <a:t>  https://unsplash.com/photos/z1d-LP8sjuI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2"/>
          <p:cNvSpPr txBox="1"/>
          <p:nvPr>
            <p:ph type="title"/>
          </p:nvPr>
        </p:nvSpPr>
        <p:spPr>
          <a:xfrm>
            <a:off x="550307" y="411313"/>
            <a:ext cx="6866100" cy="79460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Mentalitatea de creștere</a:t>
            </a:r>
            <a:endParaRPr sz="3600">
              <a:solidFill>
                <a:srgbClr val="0A8C6D"/>
              </a:solidFill>
              <a:latin typeface="Raleway ExtraLight"/>
              <a:ea typeface="Raleway ExtraLight"/>
              <a:cs typeface="Raleway ExtraLight"/>
              <a:sym typeface="Raleway ExtraLight"/>
            </a:endParaRPr>
          </a:p>
        </p:txBody>
      </p:sp>
      <p:sp>
        <p:nvSpPr>
          <p:cNvPr id="297" name="Google Shape;297;p2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298" name="Google Shape;298;p22"/>
          <p:cNvSpPr txBox="1"/>
          <p:nvPr>
            <p:ph idx="1" type="body"/>
          </p:nvPr>
        </p:nvSpPr>
        <p:spPr>
          <a:xfrm>
            <a:off x="474561" y="1749176"/>
            <a:ext cx="3931531"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ro-RO" sz="1200"/>
              <a:t>A avea o mentalitate de creștere este important în procesul de transformare digitală, deoarece ajută indivizii și organizațiile să abordeze provocările și să se schimbe cu o atitudine pozitivă, proactivă. </a:t>
            </a:r>
            <a:endParaRPr/>
          </a:p>
          <a:p>
            <a:pPr indent="0" lvl="0" marL="114302" rtl="0" algn="l">
              <a:lnSpc>
                <a:spcPct val="100000"/>
              </a:lnSpc>
              <a:spcBef>
                <a:spcPts val="601"/>
              </a:spcBef>
              <a:spcAft>
                <a:spcPts val="0"/>
              </a:spcAft>
              <a:buSzPts val="1800"/>
              <a:buNone/>
            </a:pPr>
            <a:r>
              <a:t/>
            </a:r>
            <a:endParaRPr sz="1200"/>
          </a:p>
          <a:p>
            <a:pPr indent="0" lvl="0" marL="114302" rtl="0" algn="l">
              <a:lnSpc>
                <a:spcPct val="100000"/>
              </a:lnSpc>
              <a:spcBef>
                <a:spcPts val="601"/>
              </a:spcBef>
              <a:spcAft>
                <a:spcPts val="0"/>
              </a:spcAft>
              <a:buSzPts val="1800"/>
              <a:buNone/>
            </a:pPr>
            <a:r>
              <a:rPr lang="ro-RO" sz="1200"/>
              <a:t>În contextul transformării digitale, o mentalitate de creștere poate ajuta indivizii și organizațiile să rămână deschise la idei noi, să îmbrățișeze schimbarea, să învețe și să se adaptaze continuu. Transformarea digitală implică adesea încercarea de noi tehnologii și abordări, iar o mentalitate de creștere poate ajuta indivizii și organizațiile  să accepte aceste provocări și să îmbrățișeze noi moduri de a gândi și de a lucra..</a:t>
            </a:r>
            <a:endParaRPr sz="1200"/>
          </a:p>
        </p:txBody>
      </p:sp>
      <p:grpSp>
        <p:nvGrpSpPr>
          <p:cNvPr id="299" name="Google Shape;299;p22"/>
          <p:cNvGrpSpPr/>
          <p:nvPr/>
        </p:nvGrpSpPr>
        <p:grpSpPr>
          <a:xfrm>
            <a:off x="4107239" y="532914"/>
            <a:ext cx="4036590" cy="3941675"/>
            <a:chOff x="2256567" y="677103"/>
            <a:chExt cx="4036590" cy="3941675"/>
          </a:xfrm>
        </p:grpSpPr>
        <p:sp>
          <p:nvSpPr>
            <p:cNvPr id="300" name="Google Shape;300;p22"/>
            <p:cNvSpPr/>
            <p:nvPr/>
          </p:nvSpPr>
          <p:spPr>
            <a:xfrm rot="-6597333">
              <a:off x="4296826" y="3950027"/>
              <a:ext cx="586303" cy="586303"/>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301" name="Google Shape;301;p22"/>
            <p:cNvSpPr/>
            <p:nvPr/>
          </p:nvSpPr>
          <p:spPr>
            <a:xfrm rot="-6599386">
              <a:off x="2318596" y="1407533"/>
              <a:ext cx="440541" cy="440541"/>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302" name="Google Shape;302;p22"/>
            <p:cNvSpPr/>
            <p:nvPr/>
          </p:nvSpPr>
          <p:spPr>
            <a:xfrm rot="-6598839">
              <a:off x="2887641" y="2346984"/>
              <a:ext cx="1199287" cy="1199287"/>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303" name="Google Shape;303;p22"/>
            <p:cNvSpPr/>
            <p:nvPr/>
          </p:nvSpPr>
          <p:spPr>
            <a:xfrm rot="-6598620">
              <a:off x="4374916" y="913763"/>
              <a:ext cx="1681581" cy="1681581"/>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304" name="Google Shape;304;p22"/>
            <p:cNvSpPr/>
            <p:nvPr/>
          </p:nvSpPr>
          <p:spPr>
            <a:xfrm rot="-6597866">
              <a:off x="2661829" y="2208216"/>
              <a:ext cx="629106" cy="629106"/>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305" name="Google Shape;305;p22"/>
            <p:cNvSpPr/>
            <p:nvPr/>
          </p:nvSpPr>
          <p:spPr>
            <a:xfrm rot="-6597701">
              <a:off x="3267625" y="1113818"/>
              <a:ext cx="274172" cy="274172"/>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306" name="Google Shape;306;p22"/>
          <p:cNvGrpSpPr/>
          <p:nvPr/>
        </p:nvGrpSpPr>
        <p:grpSpPr>
          <a:xfrm>
            <a:off x="5893670" y="1739566"/>
            <a:ext cx="2440201" cy="2440201"/>
            <a:chOff x="4447194" y="1815766"/>
            <a:chExt cx="2440200" cy="2440200"/>
          </a:xfrm>
        </p:grpSpPr>
        <p:sp>
          <p:nvSpPr>
            <p:cNvPr id="307" name="Google Shape;307;p22"/>
            <p:cNvSpPr/>
            <p:nvPr/>
          </p:nvSpPr>
          <p:spPr>
            <a:xfrm>
              <a:off x="4447194" y="1815766"/>
              <a:ext cx="2440200" cy="24402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308" name="Google Shape;308;p22"/>
            <p:cNvSpPr txBox="1"/>
            <p:nvPr/>
          </p:nvSpPr>
          <p:spPr>
            <a:xfrm>
              <a:off x="4735950" y="2504275"/>
              <a:ext cx="1862700" cy="11634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200" u="none" cap="none" strike="noStrike">
                  <a:solidFill>
                    <a:srgbClr val="FFFFFF"/>
                  </a:solidFill>
                  <a:latin typeface="Raleway Thin"/>
                  <a:ea typeface="Raleway Thin"/>
                  <a:cs typeface="Raleway Thin"/>
                  <a:sym typeface="Raleway Thin"/>
                </a:rPr>
                <a:t>Învățând să dezvăluie</a:t>
              </a:r>
              <a:endParaRPr b="0" i="0" sz="1200" u="none" cap="none" strike="noStrike">
                <a:solidFill>
                  <a:srgbClr val="FFFFFF"/>
                </a:solidFill>
                <a:latin typeface="Raleway Thin"/>
                <a:ea typeface="Raleway Thin"/>
                <a:cs typeface="Raleway Thin"/>
                <a:sym typeface="Raleway Thin"/>
              </a:endParaRPr>
            </a:p>
          </p:txBody>
        </p:sp>
      </p:grpSp>
      <p:grpSp>
        <p:nvGrpSpPr>
          <p:cNvPr id="309" name="Google Shape;309;p22"/>
          <p:cNvGrpSpPr/>
          <p:nvPr/>
        </p:nvGrpSpPr>
        <p:grpSpPr>
          <a:xfrm>
            <a:off x="5013412" y="1297853"/>
            <a:ext cx="1423801" cy="1423801"/>
            <a:chOff x="3490737" y="1374053"/>
            <a:chExt cx="1423800" cy="1423800"/>
          </a:xfrm>
        </p:grpSpPr>
        <p:sp>
          <p:nvSpPr>
            <p:cNvPr id="310" name="Google Shape;310;p22"/>
            <p:cNvSpPr/>
            <p:nvPr/>
          </p:nvSpPr>
          <p:spPr>
            <a:xfrm>
              <a:off x="3490737" y="1374053"/>
              <a:ext cx="1423800" cy="1423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311" name="Google Shape;311;p22"/>
            <p:cNvSpPr txBox="1"/>
            <p:nvPr/>
          </p:nvSpPr>
          <p:spPr>
            <a:xfrm>
              <a:off x="3718754" y="1613603"/>
              <a:ext cx="9678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Raleway Thin"/>
                  <a:ea typeface="Raleway Thin"/>
                  <a:cs typeface="Raleway Thin"/>
                  <a:sym typeface="Raleway Thin"/>
                </a:rPr>
                <a:t>Adaptabilitate </a:t>
              </a:r>
              <a:endParaRPr b="0" i="0" sz="1001" u="none" cap="none" strike="noStrike">
                <a:solidFill>
                  <a:srgbClr val="FFFFFF"/>
                </a:solidFill>
                <a:latin typeface="Raleway Thin"/>
                <a:ea typeface="Raleway Thin"/>
                <a:cs typeface="Raleway Thin"/>
                <a:sym typeface="Raleway Thin"/>
              </a:endParaRPr>
            </a:p>
          </p:txBody>
        </p:sp>
      </p:grpSp>
      <p:grpSp>
        <p:nvGrpSpPr>
          <p:cNvPr id="312" name="Google Shape;312;p22"/>
          <p:cNvGrpSpPr/>
          <p:nvPr/>
        </p:nvGrpSpPr>
        <p:grpSpPr>
          <a:xfrm>
            <a:off x="4672228" y="2862090"/>
            <a:ext cx="1498800" cy="1498800"/>
            <a:chOff x="644203" y="3718814"/>
            <a:chExt cx="1498800" cy="1498800"/>
          </a:xfrm>
        </p:grpSpPr>
        <p:sp>
          <p:nvSpPr>
            <p:cNvPr id="313" name="Google Shape;313;p22"/>
            <p:cNvSpPr/>
            <p:nvPr/>
          </p:nvSpPr>
          <p:spPr>
            <a:xfrm>
              <a:off x="644203" y="3718814"/>
              <a:ext cx="1498800" cy="1498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314" name="Google Shape;314;p22"/>
            <p:cNvSpPr txBox="1"/>
            <p:nvPr/>
          </p:nvSpPr>
          <p:spPr>
            <a:xfrm>
              <a:off x="856976" y="3995875"/>
              <a:ext cx="10734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Raleway Thin"/>
                  <a:ea typeface="Raleway Thin"/>
                  <a:cs typeface="Raleway Thin"/>
                  <a:sym typeface="Raleway Thin"/>
                </a:rPr>
                <a:t>Persevernță</a:t>
              </a:r>
              <a:endParaRPr b="0" i="0" sz="1001" u="none" cap="none" strike="noStrike">
                <a:solidFill>
                  <a:srgbClr val="FFFFFF"/>
                </a:solidFill>
                <a:latin typeface="Raleway Thin"/>
                <a:ea typeface="Raleway Thin"/>
                <a:cs typeface="Raleway Thin"/>
                <a:sym typeface="Raleway Thin"/>
              </a:endParaRPr>
            </a:p>
          </p:txBody>
        </p:sp>
      </p:grpSp>
      <p:grpSp>
        <p:nvGrpSpPr>
          <p:cNvPr id="315" name="Google Shape;315;p22"/>
          <p:cNvGrpSpPr/>
          <p:nvPr/>
        </p:nvGrpSpPr>
        <p:grpSpPr>
          <a:xfrm>
            <a:off x="7334059" y="1114294"/>
            <a:ext cx="1030261" cy="1030261"/>
            <a:chOff x="3490737" y="1374053"/>
            <a:chExt cx="1423800" cy="1423800"/>
          </a:xfrm>
        </p:grpSpPr>
        <p:sp>
          <p:nvSpPr>
            <p:cNvPr id="316" name="Google Shape;316;p22"/>
            <p:cNvSpPr/>
            <p:nvPr/>
          </p:nvSpPr>
          <p:spPr>
            <a:xfrm>
              <a:off x="3490737" y="1374053"/>
              <a:ext cx="1423800" cy="1423800"/>
            </a:xfrm>
            <a:prstGeom prst="ellipse">
              <a:avLst/>
            </a:prstGeom>
            <a:solidFill>
              <a:srgbClr val="0A8C6D"/>
            </a:solidFill>
            <a:ln cap="flat" cmpd="sng" w="9525">
              <a:solidFill>
                <a:srgbClr val="0A8C6D"/>
              </a:solidFill>
              <a:prstDash val="solid"/>
              <a:round/>
              <a:headEnd len="sm" w="sm" type="none"/>
              <a:tailEnd len="sm" w="sm" type="none"/>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317" name="Google Shape;317;p22"/>
            <p:cNvSpPr txBox="1"/>
            <p:nvPr/>
          </p:nvSpPr>
          <p:spPr>
            <a:xfrm>
              <a:off x="3645274" y="1750717"/>
              <a:ext cx="1088041" cy="754937"/>
            </a:xfrm>
            <a:prstGeom prst="rect">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Raleway Thin"/>
                  <a:ea typeface="Raleway Thin"/>
                  <a:cs typeface="Raleway Thin"/>
                  <a:sym typeface="Raleway Thin"/>
                </a:rPr>
                <a:t>Rezistență</a:t>
              </a:r>
              <a:endParaRPr b="0" i="0" sz="1001" u="none" cap="none" strike="noStrike">
                <a:solidFill>
                  <a:srgbClr val="FFFFFF"/>
                </a:solidFill>
                <a:latin typeface="Raleway Thin"/>
                <a:ea typeface="Raleway Thin"/>
                <a:cs typeface="Raleway Thin"/>
                <a:sym typeface="Raleway Thin"/>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3"/>
          <p:cNvSpPr txBox="1"/>
          <p:nvPr>
            <p:ph type="title"/>
          </p:nvPr>
        </p:nvSpPr>
        <p:spPr>
          <a:xfrm>
            <a:off x="922001" y="523461"/>
            <a:ext cx="6866100" cy="122571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Mentalitatea de creștere și femei</a:t>
            </a:r>
            <a:endParaRPr sz="3600">
              <a:solidFill>
                <a:srgbClr val="0A8C6D"/>
              </a:solidFill>
              <a:latin typeface="Raleway ExtraLight"/>
              <a:ea typeface="Raleway ExtraLight"/>
              <a:cs typeface="Raleway ExtraLight"/>
              <a:sym typeface="Raleway ExtraLight"/>
            </a:endParaRPr>
          </a:p>
        </p:txBody>
      </p:sp>
      <p:sp>
        <p:nvSpPr>
          <p:cNvPr id="323" name="Google Shape;323;p2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324" name="Google Shape;324;p23"/>
          <p:cNvSpPr/>
          <p:nvPr/>
        </p:nvSpPr>
        <p:spPr>
          <a:xfrm>
            <a:off x="848961" y="1749176"/>
            <a:ext cx="7726239" cy="2677656"/>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rgbClr val="0A8C6D"/>
              </a:buClr>
              <a:buSzPts val="1200"/>
              <a:buFont typeface="Arial"/>
              <a:buAutoNum type="arabicPeriod"/>
            </a:pPr>
            <a:r>
              <a:rPr b="1" i="0" lang="ro-RO" sz="1200" u="none" cap="none" strike="noStrike">
                <a:solidFill>
                  <a:srgbClr val="0A8C6D"/>
                </a:solidFill>
                <a:latin typeface="Raleway Thin"/>
                <a:ea typeface="Raleway Thin"/>
                <a:cs typeface="Raleway Thin"/>
                <a:sym typeface="Raleway Thin"/>
              </a:rPr>
              <a:t>Avansarea în carieră: </a:t>
            </a:r>
            <a:r>
              <a:rPr b="0" i="0" lang="ro-RO" sz="1200" u="none" cap="none" strike="noStrike">
                <a:solidFill>
                  <a:schemeClr val="dk2"/>
                </a:solidFill>
                <a:latin typeface="Raleway Thin"/>
                <a:ea typeface="Raleway Thin"/>
                <a:cs typeface="Raleway Thin"/>
                <a:sym typeface="Raleway Thin"/>
              </a:rPr>
              <a:t>O mentalitate de creștere permite femeilor să accepte noi provocări și oportunități în cariera lor, să dezvolte noi abilități și să-și asume roluri de conducere. De asemenea, le permite să fie mai rezistente în fața eșecurilor și să învețe din eșecurile lor. </a:t>
            </a:r>
            <a:endParaRPr/>
          </a:p>
          <a:p>
            <a:pPr indent="-228600" lvl="0" marL="228600" marR="0" rtl="0" algn="l">
              <a:lnSpc>
                <a:spcPct val="100000"/>
              </a:lnSpc>
              <a:spcBef>
                <a:spcPts val="0"/>
              </a:spcBef>
              <a:spcAft>
                <a:spcPts val="0"/>
              </a:spcAft>
              <a:buClr>
                <a:srgbClr val="0A8C6D"/>
              </a:buClr>
              <a:buSzPts val="1200"/>
              <a:buFont typeface="Arial"/>
              <a:buAutoNum type="arabicPeriod"/>
            </a:pPr>
            <a:r>
              <a:rPr b="1" i="0" lang="ro-RO" sz="1200" u="none" cap="none" strike="noStrike">
                <a:solidFill>
                  <a:srgbClr val="0A8C6D"/>
                </a:solidFill>
                <a:latin typeface="Raleway Thin"/>
                <a:ea typeface="Raleway Thin"/>
                <a:cs typeface="Raleway Thin"/>
                <a:sym typeface="Raleway Thin"/>
              </a:rPr>
              <a:t>Împuternicire: </a:t>
            </a:r>
            <a:r>
              <a:rPr b="0" i="0" lang="ro-RO" sz="1200" u="none" cap="none" strike="noStrike">
                <a:solidFill>
                  <a:schemeClr val="dk2"/>
                </a:solidFill>
                <a:latin typeface="Raleway Thin"/>
                <a:ea typeface="Raleway Thin"/>
                <a:cs typeface="Raleway Thin"/>
                <a:sym typeface="Raleway Thin"/>
              </a:rPr>
              <a:t>O mentalitate de creștere poate împuternici femeile să preia controlul asupra propriei dezvoltări și să devină agenți ai schimbării în viața lor personală și profesională. Le încurajează să se considere capabile și responsabile pentru propriul lor succes și să lupte pentru auto-îmbunătățirea continuă.</a:t>
            </a:r>
            <a:endParaRPr/>
          </a:p>
          <a:p>
            <a:pPr indent="-228600" lvl="0" marL="228600" marR="0" rtl="0" algn="l">
              <a:lnSpc>
                <a:spcPct val="100000"/>
              </a:lnSpc>
              <a:spcBef>
                <a:spcPts val="0"/>
              </a:spcBef>
              <a:spcAft>
                <a:spcPts val="0"/>
              </a:spcAft>
              <a:buClr>
                <a:srgbClr val="0A8C6D"/>
              </a:buClr>
              <a:buSzPts val="1200"/>
              <a:buFont typeface="Arial"/>
              <a:buAutoNum type="arabicPeriod"/>
            </a:pPr>
            <a:r>
              <a:rPr b="1" i="0" lang="ro-RO" sz="1200" u="none" cap="none" strike="noStrike">
                <a:solidFill>
                  <a:srgbClr val="0A8C6D"/>
                </a:solidFill>
                <a:latin typeface="Raleway Thin"/>
                <a:ea typeface="Raleway Thin"/>
                <a:cs typeface="Raleway Thin"/>
                <a:sym typeface="Raleway Thin"/>
              </a:rPr>
              <a:t>Depășirea prejudecăților: </a:t>
            </a:r>
            <a:r>
              <a:rPr b="0" i="0" lang="ro-RO" sz="1200" u="none" cap="none" strike="noStrike">
                <a:solidFill>
                  <a:schemeClr val="dk2"/>
                </a:solidFill>
                <a:latin typeface="Raleway Thin"/>
                <a:ea typeface="Raleway Thin"/>
                <a:cs typeface="Raleway Thin"/>
                <a:sym typeface="Raleway Thin"/>
              </a:rPr>
              <a:t>Femeile încă se confruntă cu multe prejudecăți în privința forței de muncă, o mentalitate de creștere le poate ajuta să rămână concentrate asupra obiectivelor lor, să fie rezistente în fața eșecurilor și să fie proactive în crearea propriilor căi de dezvoltare. </a:t>
            </a:r>
            <a:endParaRPr/>
          </a:p>
          <a:p>
            <a:pPr indent="-228600" lvl="0" marL="228600" marR="0" rtl="0" algn="l">
              <a:lnSpc>
                <a:spcPct val="100000"/>
              </a:lnSpc>
              <a:spcBef>
                <a:spcPts val="0"/>
              </a:spcBef>
              <a:spcAft>
                <a:spcPts val="0"/>
              </a:spcAft>
              <a:buClr>
                <a:srgbClr val="0A8C6D"/>
              </a:buClr>
              <a:buSzPts val="1200"/>
              <a:buFont typeface="Arial"/>
              <a:buAutoNum type="arabicPeriod"/>
            </a:pPr>
            <a:r>
              <a:rPr b="1" i="0" lang="ro-RO" sz="1200" u="none" cap="none" strike="noStrike">
                <a:solidFill>
                  <a:srgbClr val="0A8C6D"/>
                </a:solidFill>
                <a:latin typeface="Raleway Thin"/>
                <a:ea typeface="Raleway Thin"/>
                <a:cs typeface="Raleway Thin"/>
                <a:sym typeface="Raleway Thin"/>
              </a:rPr>
              <a:t>Modele: </a:t>
            </a:r>
            <a:r>
              <a:rPr b="0" i="0" lang="ro-RO" sz="1200" u="none" cap="none" strike="noStrike">
                <a:solidFill>
                  <a:schemeClr val="dk2"/>
                </a:solidFill>
                <a:latin typeface="Raleway Thin"/>
                <a:ea typeface="Raleway Thin"/>
                <a:cs typeface="Raleway Thin"/>
                <a:sym typeface="Raleway Thin"/>
              </a:rPr>
              <a:t>Femeile care au o mentalitate de creștere sunt modele pentru generația următoare, ele pot inspira fete și femei tinere să lupte pentru succes și să creadă în propriile abilități.</a:t>
            </a:r>
            <a:endParaRPr b="0" i="0" sz="1200" u="none" cap="none" strike="noStrike">
              <a:solidFill>
                <a:schemeClr val="dk2"/>
              </a:solidFill>
              <a:latin typeface="Raleway Thin"/>
              <a:ea typeface="Raleway Thin"/>
              <a:cs typeface="Raleway Thin"/>
              <a:sym typeface="Raleway Thin"/>
            </a:endParaRPr>
          </a:p>
          <a:p>
            <a:pPr indent="-228600" lvl="0" marL="228600" marR="0" rtl="0" algn="l">
              <a:lnSpc>
                <a:spcPct val="100000"/>
              </a:lnSpc>
              <a:spcBef>
                <a:spcPts val="0"/>
              </a:spcBef>
              <a:spcAft>
                <a:spcPts val="0"/>
              </a:spcAft>
              <a:buClr>
                <a:srgbClr val="0A8C6D"/>
              </a:buClr>
              <a:buSzPts val="1200"/>
              <a:buFont typeface="Arial"/>
              <a:buAutoNum type="arabicPeriod"/>
            </a:pPr>
            <a:r>
              <a:rPr b="1" i="0" lang="ro-RO" sz="1200" u="none" cap="none" strike="noStrike">
                <a:solidFill>
                  <a:srgbClr val="0A8C6D"/>
                </a:solidFill>
                <a:latin typeface="Raleway Thin"/>
                <a:ea typeface="Raleway Thin"/>
                <a:cs typeface="Raleway Thin"/>
                <a:sym typeface="Raleway Thin"/>
              </a:rPr>
              <a:t>Inovație: </a:t>
            </a:r>
            <a:r>
              <a:rPr b="0" i="0" lang="ro-RO" sz="1200" u="none" cap="none" strike="noStrike">
                <a:solidFill>
                  <a:schemeClr val="dk2"/>
                </a:solidFill>
                <a:latin typeface="Raleway Thin"/>
                <a:ea typeface="Raleway Thin"/>
                <a:cs typeface="Raleway Thin"/>
                <a:sym typeface="Raleway Thin"/>
              </a:rPr>
              <a:t>Transformarea digitală și alte schimbări la locul de muncă modern au loc într-un ritm rapid, cei care au o mentalitate de creștere au mai multe șanse să se adapteze și să fie deschiși către noi moduri de a face lucrurile, acest lucru le permite să devină mai inovatori și să fie mai productivi.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4"/>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400">
                <a:solidFill>
                  <a:srgbClr val="0A8C6D"/>
                </a:solidFill>
                <a:latin typeface="Raleway Light"/>
                <a:ea typeface="Raleway Light"/>
                <a:cs typeface="Raleway Light"/>
                <a:sym typeface="Raleway Light"/>
              </a:rPr>
              <a:t>Mentalitatea de creștere în transformarea digitală</a:t>
            </a:r>
            <a:br>
              <a:rPr b="1" lang="ro-RO" sz="1400">
                <a:solidFill>
                  <a:schemeClr val="accent1"/>
                </a:solidFill>
                <a:latin typeface="Raleway Light"/>
                <a:ea typeface="Raleway Light"/>
                <a:cs typeface="Raleway Light"/>
                <a:sym typeface="Raleway Light"/>
              </a:rPr>
            </a:br>
            <a:r>
              <a:rPr lang="ro-RO" sz="1200">
                <a:latin typeface="Raleway Light"/>
                <a:ea typeface="Raleway Light"/>
                <a:cs typeface="Raleway Light"/>
                <a:sym typeface="Raleway Light"/>
              </a:rPr>
              <a:t>Obiectivul acestei activități este de a forma o mentalitate de creștere în procesul de transformare digitală și perfecționarea digitală.</a:t>
            </a:r>
            <a:endParaRPr sz="1200">
              <a:latin typeface="Raleway Light"/>
              <a:ea typeface="Raleway Light"/>
              <a:cs typeface="Raleway Light"/>
              <a:sym typeface="Raleway Light"/>
            </a:endParaRPr>
          </a:p>
        </p:txBody>
      </p:sp>
      <p:sp>
        <p:nvSpPr>
          <p:cNvPr id="330" name="Google Shape;330;p24"/>
          <p:cNvSpPr txBox="1"/>
          <p:nvPr>
            <p:ph idx="1" type="body"/>
          </p:nvPr>
        </p:nvSpPr>
        <p:spPr>
          <a:xfrm>
            <a:off x="921999" y="1887378"/>
            <a:ext cx="5634443"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Pași pentru finalzarea activității</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Reflectați propria gândire și modul în care aceasta vă afectează abordarea față de provocări și schimbare.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Găsiți idei de acțiune pentru a cultiva o mentalitate de creștere în contextul  transformării digitale.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Împărțiți-vă în grupuri și veniți cu un plan pentru a aplica strategiile pe care le-ați gândit.</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4: </a:t>
            </a:r>
            <a:r>
              <a:rPr lang="ro-RO" sz="1100">
                <a:latin typeface="Raleway Light"/>
                <a:ea typeface="Raleway Light"/>
                <a:cs typeface="Raleway Light"/>
                <a:sym typeface="Raleway Light"/>
              </a:rPr>
              <a:t>Prezentați-vă planul în plen.</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ro-RO" sz="1200">
                <a:solidFill>
                  <a:schemeClr val="lt1"/>
                </a:solidFill>
                <a:highlight>
                  <a:srgbClr val="0A8C6D"/>
                </a:highlight>
                <a:latin typeface="Raleway Light"/>
                <a:ea typeface="Raleway Light"/>
                <a:cs typeface="Raleway Light"/>
                <a:sym typeface="Raleway Light"/>
              </a:rPr>
              <a:t>TIMP: </a:t>
            </a:r>
            <a:r>
              <a:rPr lang="ro-RO" sz="1200">
                <a:solidFill>
                  <a:schemeClr val="dk1"/>
                </a:solidFill>
                <a:latin typeface="Raleway Light"/>
                <a:ea typeface="Raleway Light"/>
                <a:cs typeface="Raleway Light"/>
                <a:sym typeface="Raleway Light"/>
              </a:rPr>
              <a:t> 20 minute</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grpSp>
        <p:nvGrpSpPr>
          <p:cNvPr id="331" name="Google Shape;331;p24"/>
          <p:cNvGrpSpPr/>
          <p:nvPr/>
        </p:nvGrpSpPr>
        <p:grpSpPr>
          <a:xfrm>
            <a:off x="7964732" y="329097"/>
            <a:ext cx="977040" cy="722852"/>
            <a:chOff x="5255200" y="3006475"/>
            <a:chExt cx="511700" cy="378575"/>
          </a:xfrm>
        </p:grpSpPr>
        <p:sp>
          <p:nvSpPr>
            <p:cNvPr id="332" name="Google Shape;332;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33" name="Google Shape;333;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5"/>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Strategia Personală</a:t>
            </a:r>
            <a:endParaRPr b="1" sz="1200">
              <a:solidFill>
                <a:srgbClr val="0A8C6D"/>
              </a:solidFill>
              <a:latin typeface="Raleway Light"/>
              <a:ea typeface="Raleway Light"/>
              <a:cs typeface="Raleway Light"/>
              <a:sym typeface="Raleway Light"/>
            </a:endParaRPr>
          </a:p>
        </p:txBody>
      </p:sp>
      <p:sp>
        <p:nvSpPr>
          <p:cNvPr id="339" name="Google Shape;339;p25"/>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Reflecție</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Acordați-vă timp pentru a vă gândi și reflecta asupra următoarelor întrebări: </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„În ce domenii din viața mea am în prezent o mentalitate de creștere?"</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 În ce domenii tind să am o mentalitate fixă?" </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„Care sunt principalele provocări cu care mă confrunt atunci când vine vorba de adoptarea unei mentalități de creștere? "</a:t>
            </a:r>
            <a:endParaRPr sz="11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340" name="Google Shape;340;p25"/>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ro-RO">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Creați un plan personalizat pentru cultivarea unei mentalități de creștere. Acest plan ar trebui să  includă domenii specifice la care doresc să lucreze, resursele pe care intenționează să le utilizeze și un calendar pentru atingerea obiectivelor lor. </a:t>
            </a:r>
            <a:endParaRPr sz="1100">
              <a:solidFill>
                <a:schemeClr val="dk1"/>
              </a:solidFill>
              <a:latin typeface="Raleway Light"/>
              <a:ea typeface="Raleway Light"/>
              <a:cs typeface="Raleway Light"/>
              <a:sym typeface="Raleway Light"/>
            </a:endParaRPr>
          </a:p>
        </p:txBody>
      </p:sp>
      <p:grpSp>
        <p:nvGrpSpPr>
          <p:cNvPr id="341" name="Google Shape;341;p25"/>
          <p:cNvGrpSpPr/>
          <p:nvPr/>
        </p:nvGrpSpPr>
        <p:grpSpPr>
          <a:xfrm>
            <a:off x="7964732" y="329097"/>
            <a:ext cx="977040" cy="722852"/>
            <a:chOff x="5255200" y="3006475"/>
            <a:chExt cx="511700" cy="378575"/>
          </a:xfrm>
        </p:grpSpPr>
        <p:sp>
          <p:nvSpPr>
            <p:cNvPr id="342" name="Google Shape;342;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43" name="Google Shape;343;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txBox="1"/>
          <p:nvPr>
            <p:ph type="title"/>
          </p:nvPr>
        </p:nvSpPr>
        <p:spPr>
          <a:xfrm>
            <a:off x="922001" y="477079"/>
            <a:ext cx="6866100" cy="104958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800"/>
              <a:buNone/>
            </a:pPr>
            <a:r>
              <a:rPr lang="ro-RO" sz="3200">
                <a:solidFill>
                  <a:srgbClr val="0A8C6D"/>
                </a:solidFill>
                <a:latin typeface="Raleway Medium"/>
                <a:ea typeface="Raleway Medium"/>
                <a:cs typeface="Raleway Medium"/>
                <a:sym typeface="Raleway Medium"/>
              </a:rPr>
              <a:t>Pentru a afla mai multe despre acest modul:</a:t>
            </a:r>
            <a:endParaRPr sz="3200">
              <a:solidFill>
                <a:srgbClr val="0A8C6D"/>
              </a:solidFill>
              <a:latin typeface="Raleway Medium"/>
              <a:ea typeface="Raleway Medium"/>
              <a:cs typeface="Raleway Medium"/>
              <a:sym typeface="Raleway Medium"/>
            </a:endParaRPr>
          </a:p>
        </p:txBody>
      </p:sp>
      <p:sp>
        <p:nvSpPr>
          <p:cNvPr id="349" name="Google Shape;349;p26"/>
          <p:cNvSpPr txBox="1"/>
          <p:nvPr>
            <p:ph idx="1" type="body"/>
          </p:nvPr>
        </p:nvSpPr>
        <p:spPr>
          <a:xfrm>
            <a:off x="739834" y="1588772"/>
            <a:ext cx="7749342"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Puterea lui încă | Carol S Dweck : </a:t>
            </a:r>
            <a:r>
              <a:rPr lang="ro-RO" sz="1300" u="sng">
                <a:solidFill>
                  <a:schemeClr val="hlink"/>
                </a:solidFill>
                <a:latin typeface="Raleway Light"/>
                <a:ea typeface="Raleway Light"/>
                <a:cs typeface="Raleway Light"/>
                <a:sym typeface="Raleway Light"/>
                <a:hlinkClick r:id="rId3"/>
              </a:rPr>
              <a:t>www.youtube.com/watch?v=J-swZaKN2Ic</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Mentalitatea de creștere vs. Mentalitatea fixă: </a:t>
            </a:r>
            <a:r>
              <a:rPr lang="ro-RO" sz="1300">
                <a:latin typeface="Raleway Light"/>
                <a:ea typeface="Raleway Light"/>
                <a:cs typeface="Raleway Light"/>
                <a:sym typeface="Raleway Light"/>
              </a:rPr>
              <a:t>positivepsychology.com/growth-mindset-vs-fixed-mindset/ </a:t>
            </a:r>
            <a:endParaRPr/>
          </a:p>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Eșecuri celebre: </a:t>
            </a:r>
            <a:r>
              <a:rPr lang="ro-RO" sz="1300">
                <a:latin typeface="Raleway Light"/>
                <a:ea typeface="Raleway Light"/>
                <a:cs typeface="Raleway Light"/>
                <a:sym typeface="Raleway Light"/>
              </a:rPr>
              <a:t>www.youtube.com/watch?v=5cZh6tYVM2w </a:t>
            </a:r>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350" name="Google Shape;350;p26"/>
          <p:cNvGrpSpPr/>
          <p:nvPr/>
        </p:nvGrpSpPr>
        <p:grpSpPr>
          <a:xfrm>
            <a:off x="8089119" y="319162"/>
            <a:ext cx="728350" cy="743348"/>
            <a:chOff x="3955900" y="2984500"/>
            <a:chExt cx="414000" cy="422525"/>
          </a:xfrm>
        </p:grpSpPr>
        <p:sp>
          <p:nvSpPr>
            <p:cNvPr id="351" name="Google Shape;351;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52" name="Google Shape;352;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53" name="Google Shape;353;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357" name="Shape 357"/>
        <p:cNvGrpSpPr/>
        <p:nvPr/>
      </p:nvGrpSpPr>
      <p:grpSpPr>
        <a:xfrm>
          <a:off x="0" y="0"/>
          <a:ext cx="0" cy="0"/>
          <a:chOff x="0" y="0"/>
          <a:chExt cx="0" cy="0"/>
        </a:xfrm>
      </p:grpSpPr>
      <p:sp>
        <p:nvSpPr>
          <p:cNvPr id="358" name="Google Shape;358;p27"/>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ro-RO">
                <a:solidFill>
                  <a:srgbClr val="981C22"/>
                </a:solidFill>
                <a:latin typeface="Raleway ExtraBold"/>
                <a:ea typeface="Raleway ExtraBold"/>
                <a:cs typeface="Raleway ExtraBold"/>
                <a:sym typeface="Raleway ExtraBold"/>
              </a:rPr>
              <a:t>Schimbarea poate fi grea, dar nu am auzit pe nimeni spunând că nu merită. </a:t>
            </a:r>
            <a:r>
              <a:rPr i="0" lang="ro-RO">
                <a:solidFill>
                  <a:srgbClr val="981C22"/>
                </a:solidFill>
                <a:latin typeface="Raleway ExtraBold"/>
                <a:ea typeface="Raleway ExtraBold"/>
                <a:cs typeface="Raleway ExtraBold"/>
                <a:sym typeface="Raleway ExtraBold"/>
              </a:rPr>
              <a:t>Carol Dweck </a:t>
            </a:r>
            <a:endParaRPr>
              <a:latin typeface="Raleway ExtraBold"/>
              <a:ea typeface="Raleway ExtraBold"/>
              <a:cs typeface="Raleway ExtraBold"/>
              <a:sym typeface="Raleway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8"/>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t>Stabilește un nou obiectiv și finalizează un alt modul!</a:t>
            </a:r>
            <a:endParaRPr sz="3600"/>
          </a:p>
        </p:txBody>
      </p:sp>
      <p:sp>
        <p:nvSpPr>
          <p:cNvPr id="364" name="Google Shape;364;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ro-RO"/>
              <a:t>‹#›</a:t>
            </a:fld>
            <a:endParaRPr/>
          </a:p>
        </p:txBody>
      </p:sp>
      <p:grpSp>
        <p:nvGrpSpPr>
          <p:cNvPr id="365" name="Google Shape;365;p28"/>
          <p:cNvGrpSpPr/>
          <p:nvPr/>
        </p:nvGrpSpPr>
        <p:grpSpPr>
          <a:xfrm>
            <a:off x="8152039" y="369833"/>
            <a:ext cx="602425" cy="641836"/>
            <a:chOff x="5970800" y="1619250"/>
            <a:chExt cx="428650" cy="456725"/>
          </a:xfrm>
        </p:grpSpPr>
        <p:sp>
          <p:nvSpPr>
            <p:cNvPr id="366" name="Google Shape;366;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67" name="Google Shape;367;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68" name="Google Shape;368;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69" name="Google Shape;369;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70" name="Google Shape;370;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371" name="Google Shape;371;p28"/>
          <p:cNvGraphicFramePr/>
          <p:nvPr/>
        </p:nvGraphicFramePr>
        <p:xfrm>
          <a:off x="4384314" y="690070"/>
          <a:ext cx="3000000" cy="3000000"/>
        </p:xfrm>
        <a:graphic>
          <a:graphicData uri="http://schemas.openxmlformats.org/drawingml/2006/table">
            <a:tbl>
              <a:tblPr bandRow="1" firstRow="1">
                <a:noFill/>
                <a:tableStyleId>{128B7A43-D05C-453E-B429-AE987A9386C6}</a:tableStyleId>
              </a:tblPr>
              <a:tblGrid>
                <a:gridCol w="3429000"/>
              </a:tblGrid>
              <a:tr h="370850">
                <a:tc>
                  <a:txBody>
                    <a:bodyPr/>
                    <a:lstStyle/>
                    <a:p>
                      <a:pPr indent="0" lvl="0" marL="0" marR="0" rtl="0" algn="l">
                        <a:lnSpc>
                          <a:spcPct val="100000"/>
                        </a:lnSpc>
                        <a:spcBef>
                          <a:spcPts val="0"/>
                        </a:spcBef>
                        <a:spcAft>
                          <a:spcPts val="0"/>
                        </a:spcAft>
                        <a:buClr>
                          <a:schemeClr val="dk1"/>
                        </a:buClr>
                        <a:buSzPts val="5800"/>
                        <a:buFont typeface="Raleway Thin"/>
                        <a:buNone/>
                      </a:pPr>
                      <a:r>
                        <a:rPr b="1" i="0" lang="ro-RO" sz="2250" u="none" cap="none" strike="noStrike">
                          <a:solidFill>
                            <a:schemeClr val="lt1"/>
                          </a:solidFill>
                          <a:latin typeface="Raleway Thin"/>
                          <a:ea typeface="Raleway Thin"/>
                          <a:cs typeface="Raleway Thin"/>
                          <a:sym typeface="Raleway Thin"/>
                        </a:rPr>
                        <a:t>Mentalitatea Digitală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A8C6D"/>
                    </a:solidFill>
                  </a:tcPr>
                </a:tc>
              </a:tr>
              <a:tr h="370850">
                <a:tc>
                  <a:txBody>
                    <a:bodyPr/>
                    <a:lstStyle/>
                    <a:p>
                      <a:pPr indent="0" lvl="0" marL="0" marR="0" rtl="0" algn="l">
                        <a:lnSpc>
                          <a:spcPct val="100000"/>
                        </a:lnSpc>
                        <a:spcBef>
                          <a:spcPts val="0"/>
                        </a:spcBef>
                        <a:spcAft>
                          <a:spcPts val="0"/>
                        </a:spcAft>
                        <a:buNone/>
                      </a:pPr>
                      <a:r>
                        <a:rPr b="1" lang="ro-RO" sz="1000" u="none" cap="none" strike="noStrike">
                          <a:solidFill>
                            <a:srgbClr val="0A8C6D"/>
                          </a:solidFill>
                          <a:latin typeface="Raleway Thin"/>
                          <a:ea typeface="Raleway Thin"/>
                          <a:cs typeface="Raleway Thin"/>
                          <a:sym typeface="Raleway Thin"/>
                        </a:rPr>
                        <a:t>M1: Transformarea digitală</a:t>
                      </a:r>
                      <a:endParaRPr b="1" sz="1000" u="none" cap="none" strike="noStrike">
                        <a:solidFill>
                          <a:srgbClr val="0A8C6D"/>
                        </a:solidFill>
                        <a:latin typeface="Raleway Thin"/>
                        <a:ea typeface="Raleway Thin"/>
                        <a:cs typeface="Raleway Thin"/>
                        <a:sym typeface="Raleway Thi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b="1" lang="ro-RO" sz="1000" u="none" cap="none" strike="noStrike">
                          <a:solidFill>
                            <a:srgbClr val="0A8C6D"/>
                          </a:solidFill>
                          <a:latin typeface="Raleway Thin"/>
                          <a:ea typeface="Raleway Thin"/>
                          <a:cs typeface="Raleway Thin"/>
                          <a:sym typeface="Raleway Thin"/>
                        </a:rPr>
                        <a:t>M2: </a:t>
                      </a:r>
                      <a:r>
                        <a:rPr b="1" lang="ro-RO" sz="1000" u="none" cap="none" strike="noStrike">
                          <a:solidFill>
                            <a:srgbClr val="000000"/>
                          </a:solidFill>
                          <a:latin typeface="Raleway Thin"/>
                          <a:ea typeface="Raleway Thin"/>
                          <a:cs typeface="Raleway Thin"/>
                          <a:sym typeface="Raleway Thin"/>
                        </a:rPr>
                        <a:t>Lucru</a:t>
                      </a:r>
                      <a:r>
                        <a:rPr b="1" lang="ro-RO" sz="1000" u="none" cap="none" strike="noStrike">
                          <a:solidFill>
                            <a:srgbClr val="000000"/>
                          </a:solidFill>
                          <a:latin typeface="Raleway Thin"/>
                          <a:ea typeface="Raleway Thin"/>
                          <a:cs typeface="Raleway Thin"/>
                          <a:sym typeface="Raleway Thin"/>
                        </a:rPr>
                        <a:t> de la distanță</a:t>
                      </a:r>
                      <a:endParaRPr b="1" sz="1000" u="none" cap="none" strike="noStrike">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b="1" lang="ro-RO" sz="1000" u="none" cap="none" strike="noStrike">
                          <a:solidFill>
                            <a:srgbClr val="0A8C6D"/>
                          </a:solidFill>
                          <a:latin typeface="Raleway Thin"/>
                          <a:ea typeface="Raleway Thin"/>
                          <a:cs typeface="Raleway Thin"/>
                          <a:sym typeface="Raleway Thin"/>
                        </a:rPr>
                        <a:t>M3: </a:t>
                      </a:r>
                      <a:r>
                        <a:rPr b="1" lang="ro-RO" sz="1000" u="none" cap="none" strike="noStrike">
                          <a:latin typeface="Raleway Thin"/>
                          <a:ea typeface="Raleway Thin"/>
                          <a:cs typeface="Raleway Thin"/>
                          <a:sym typeface="Raleway Thin"/>
                        </a:rPr>
                        <a:t>Introducere</a:t>
                      </a:r>
                      <a:r>
                        <a:rPr b="1" lang="ro-RO" sz="1000" u="none" cap="none" strike="noStrike">
                          <a:latin typeface="Raleway Thin"/>
                          <a:ea typeface="Raleway Thin"/>
                          <a:cs typeface="Raleway Thin"/>
                          <a:sym typeface="Raleway Thin"/>
                        </a:rPr>
                        <a:t> în media </a:t>
                      </a:r>
                      <a:r>
                        <a:rPr b="1" lang="ro-RO" sz="1000" u="none" cap="none" strike="noStrike">
                          <a:latin typeface="Raleway Thin"/>
                          <a:ea typeface="Raleway Thin"/>
                          <a:cs typeface="Raleway Thin"/>
                          <a:sym typeface="Raleway Thin"/>
                        </a:rPr>
                        <a:t>digitală și marketing</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b="1" lang="ro-RO" sz="1000" u="none" cap="none" strike="noStrike">
                          <a:solidFill>
                            <a:srgbClr val="0A8C6D"/>
                          </a:solidFill>
                          <a:latin typeface="Raleway Thin"/>
                          <a:ea typeface="Raleway Thin"/>
                          <a:cs typeface="Raleway Thin"/>
                          <a:sym typeface="Raleway Thin"/>
                        </a:rPr>
                        <a:t>M4: </a:t>
                      </a:r>
                      <a:r>
                        <a:rPr b="1" lang="ro-RO" sz="1000" u="none" cap="none" strike="noStrike">
                          <a:latin typeface="Raleway Thin"/>
                          <a:ea typeface="Raleway Thin"/>
                          <a:cs typeface="Raleway Thin"/>
                          <a:sym typeface="Raleway Thin"/>
                        </a:rPr>
                        <a:t>Introducere</a:t>
                      </a:r>
                      <a:r>
                        <a:rPr b="1" lang="ro-RO" sz="1000" u="none" cap="none" strike="noStrike">
                          <a:latin typeface="Raleway Thin"/>
                          <a:ea typeface="Raleway Thin"/>
                          <a:cs typeface="Raleway Thin"/>
                          <a:sym typeface="Raleway Thin"/>
                        </a:rPr>
                        <a:t> </a:t>
                      </a:r>
                      <a:r>
                        <a:rPr b="1" lang="ro-RO" sz="1000">
                          <a:latin typeface="Raleway Thin"/>
                          <a:ea typeface="Raleway Thin"/>
                          <a:cs typeface="Raleway Thin"/>
                          <a:sym typeface="Raleway Thin"/>
                        </a:rPr>
                        <a:t>în gândirea de proiectare</a:t>
                      </a:r>
                      <a:endParaRPr b="1" sz="1000" u="none" cap="none" strike="noStrike">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sz="1000" u="none" cap="none" strike="noStrike">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b="1" lang="ro-RO" sz="1000" u="none" cap="none" strike="noStrike">
                          <a:solidFill>
                            <a:srgbClr val="0A8C6D"/>
                          </a:solidFill>
                          <a:latin typeface="Raleway Thin"/>
                          <a:ea typeface="Raleway Thin"/>
                          <a:cs typeface="Raleway Thin"/>
                          <a:sym typeface="Raleway Thin"/>
                        </a:rPr>
                        <a:t>M5: </a:t>
                      </a:r>
                      <a:r>
                        <a:rPr b="1" lang="ro-RO" sz="1000" u="none" cap="none" strike="noStrike">
                          <a:latin typeface="Raleway Thin"/>
                          <a:ea typeface="Raleway Thin"/>
                          <a:cs typeface="Raleway Thin"/>
                          <a:sym typeface="Raleway Thin"/>
                        </a:rPr>
                        <a:t>Creativitate</a:t>
                      </a:r>
                      <a:r>
                        <a:rPr b="1" lang="ro-RO" sz="1000" u="none" cap="none" strike="noStrike">
                          <a:latin typeface="Raleway Thin"/>
                          <a:ea typeface="Raleway Thin"/>
                          <a:cs typeface="Raleway Thin"/>
                          <a:sym typeface="Raleway Thin"/>
                        </a:rPr>
                        <a:t> și</a:t>
                      </a:r>
                      <a:r>
                        <a:rPr b="1" lang="ro-RO" sz="1000" u="none" cap="none" strike="noStrike">
                          <a:latin typeface="Raleway Thin"/>
                          <a:ea typeface="Raleway Thin"/>
                          <a:cs typeface="Raleway Thin"/>
                          <a:sym typeface="Raleway Thin"/>
                        </a:rPr>
                        <a:t> inovație</a:t>
                      </a:r>
                      <a:endParaRPr b="1" sz="1000" u="none" cap="none" strike="noStrike">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sz="1000" u="none" cap="none" strike="noStrike">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9"/>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ro-RO"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sz="700"/>
          </a:p>
          <a:p>
            <a:pPr indent="0" lvl="0" marL="0" rtl="0" algn="l">
              <a:lnSpc>
                <a:spcPct val="100000"/>
              </a:lnSpc>
              <a:spcBef>
                <a:spcPts val="0"/>
              </a:spcBef>
              <a:spcAft>
                <a:spcPts val="0"/>
              </a:spcAft>
              <a:buSzPts val="1800"/>
              <a:buNone/>
            </a:pPr>
            <a:r>
              <a:rPr lang="ro-RO"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77" name="Google Shape;377;p29"/>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sp>
        <p:nvSpPr>
          <p:cNvPr descr="Text&#10;&#10;Description automatically generated with medium confidence" id="378" name="Google Shape;378;p29"/>
          <p:cNvSpPr/>
          <p:nvPr/>
        </p:nvSpPr>
        <p:spPr>
          <a:xfrm>
            <a:off x="922001" y="4031027"/>
            <a:ext cx="2838616" cy="595528"/>
          </a:xfrm>
          <a:prstGeom prst="rect">
            <a:avLst/>
          </a:prstGeom>
          <a:solidFill>
            <a:srgbClr val="FFFFFF"/>
          </a:solidFill>
          <a:ln>
            <a:noFill/>
          </a:ln>
        </p:spPr>
      </p:sp>
      <p:pic>
        <p:nvPicPr>
          <p:cNvPr id="379" name="Google Shape;379;p29"/>
          <p:cNvPicPr preferRelativeResize="0"/>
          <p:nvPr/>
        </p:nvPicPr>
        <p:blipFill rotWithShape="1">
          <a:blip r:embed="rId4">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idx="1" type="body"/>
          </p:nvPr>
        </p:nvSpPr>
        <p:spPr>
          <a:xfrm>
            <a:off x="1298713" y="1345096"/>
            <a:ext cx="6681505" cy="163660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ro-RO">
                <a:latin typeface="Raleway Medium"/>
                <a:ea typeface="Raleway Medium"/>
                <a:cs typeface="Raleway Medium"/>
                <a:sym typeface="Raleway Medium"/>
              </a:rPr>
              <a:t>Transformarea digitală nu se referă la tehnologie; este vorba despre oameni, proces și cultură. </a:t>
            </a:r>
            <a:endParaRPr/>
          </a:p>
          <a:p>
            <a:pPr indent="0" lvl="0" marL="0" rtl="0" algn="ctr">
              <a:lnSpc>
                <a:spcPct val="100000"/>
              </a:lnSpc>
              <a:spcBef>
                <a:spcPts val="601"/>
              </a:spcBef>
              <a:spcAft>
                <a:spcPts val="0"/>
              </a:spcAft>
              <a:buSzPts val="3000"/>
              <a:buNone/>
            </a:pPr>
            <a:r>
              <a:rPr i="0" lang="ro-RO">
                <a:latin typeface="Raleway Medium"/>
                <a:ea typeface="Raleway Medium"/>
                <a:cs typeface="Raleway Medium"/>
                <a:sym typeface="Raleway Medium"/>
              </a:rPr>
              <a:t>Susan Hauser, </a:t>
            </a:r>
            <a:r>
              <a:rPr lang="ro-RO">
                <a:latin typeface="Raleway Medium"/>
                <a:ea typeface="Raleway Medium"/>
                <a:cs typeface="Raleway Medium"/>
                <a:sym typeface="Raleway Medium"/>
              </a:rPr>
              <a:t>Microsoft, Vicepreședinte</a:t>
            </a:r>
            <a:endParaRPr>
              <a:latin typeface="Raleway Medium"/>
              <a:ea typeface="Raleway Medium"/>
              <a:cs typeface="Raleway Medium"/>
              <a:sym typeface="Raleway Medium"/>
            </a:endParaRPr>
          </a:p>
        </p:txBody>
      </p:sp>
      <p:sp>
        <p:nvSpPr>
          <p:cNvPr id="120" name="Google Shape;120;p3"/>
          <p:cNvSpPr/>
          <p:nvPr/>
        </p:nvSpPr>
        <p:spPr>
          <a:xfrm>
            <a:off x="0" y="67017"/>
            <a:ext cx="184731" cy="323165"/>
          </a:xfrm>
          <a:prstGeom prst="rect">
            <a:avLst/>
          </a:prstGeom>
          <a:solidFill>
            <a:srgbClr val="F8F9FA"/>
          </a:solidFill>
          <a:ln>
            <a:noFill/>
          </a:ln>
        </p:spPr>
        <p:txBody>
          <a:bodyPr anchorCtr="0" anchor="ctr" bIns="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24" name="Shape 124"/>
        <p:cNvGrpSpPr/>
        <p:nvPr/>
      </p:nvGrpSpPr>
      <p:grpSpPr>
        <a:xfrm>
          <a:off x="0" y="0"/>
          <a:ext cx="0" cy="0"/>
          <a:chOff x="0" y="0"/>
          <a:chExt cx="0" cy="0"/>
        </a:xfrm>
      </p:grpSpPr>
      <p:sp>
        <p:nvSpPr>
          <p:cNvPr id="125" name="Google Shape;125;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ro-RO">
                <a:solidFill>
                  <a:srgbClr val="981C22"/>
                </a:solidFill>
              </a:rPr>
              <a:t>Transformarea digitală</a:t>
            </a:r>
            <a:endParaRPr>
              <a:solidFill>
                <a:srgbClr val="981C22"/>
              </a:solidFill>
            </a:endParaRPr>
          </a:p>
        </p:txBody>
      </p:sp>
      <p:sp>
        <p:nvSpPr>
          <p:cNvPr id="126" name="Google Shape;126;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ro-RO" sz="2800"/>
              <a:t>Elaborat de: Found.ation</a:t>
            </a:r>
            <a:endParaRPr b="1" sz="2800"/>
          </a:p>
        </p:txBody>
      </p:sp>
      <p:sp>
        <p:nvSpPr>
          <p:cNvPr id="127" name="Google Shape;127;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9600" u="none" cap="none" strike="noStrike">
                <a:solidFill>
                  <a:srgbClr val="981C22"/>
                </a:solidFill>
                <a:latin typeface="Raleway Thin"/>
                <a:ea typeface="Raleway Thin"/>
                <a:cs typeface="Raleway Thin"/>
                <a:sym typeface="Raleway Thin"/>
              </a:rPr>
              <a:t>1</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934860" y="628666"/>
            <a:ext cx="6900024" cy="10197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200">
                <a:latin typeface="Raleway ExtraLight"/>
                <a:ea typeface="Raleway ExtraLight"/>
                <a:cs typeface="Raleway ExtraLight"/>
                <a:sym typeface="Raleway ExtraLight"/>
              </a:rPr>
              <a:t>După parcurgerea acestui modul veți fi putea să</a:t>
            </a:r>
            <a:r>
              <a:rPr lang="ro-RO" sz="3600">
                <a:latin typeface="Raleway ExtraLight"/>
                <a:ea typeface="Raleway ExtraLight"/>
                <a:cs typeface="Raleway ExtraLight"/>
                <a:sym typeface="Raleway ExtraLight"/>
              </a:rPr>
              <a:t>:</a:t>
            </a:r>
            <a:endParaRPr sz="3600">
              <a:latin typeface="Raleway ExtraLight"/>
              <a:ea typeface="Raleway ExtraLight"/>
              <a:cs typeface="Raleway ExtraLight"/>
              <a:sym typeface="Raleway ExtraLight"/>
            </a:endParaRPr>
          </a:p>
        </p:txBody>
      </p:sp>
      <p:sp>
        <p:nvSpPr>
          <p:cNvPr id="133" name="Google Shape;133;p5"/>
          <p:cNvSpPr txBox="1"/>
          <p:nvPr>
            <p:ph idx="1" type="body"/>
          </p:nvPr>
        </p:nvSpPr>
        <p:spPr>
          <a:xfrm>
            <a:off x="922001" y="1828800"/>
            <a:ext cx="2332201" cy="28803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ro-RO"/>
              <a:t>Definiți ce este transformarea digitală și de ce este importantă.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Clr>
                <a:srgbClr val="0A8C6D"/>
              </a:buClr>
              <a:buSzPts val="1400"/>
              <a:buFont typeface="Noto Sans Symbols"/>
              <a:buChar char="▪"/>
            </a:pPr>
            <a:r>
              <a:rPr lang="ro-RO"/>
              <a:t>Recunoașteți pașii pentru stabilirea și sprijinirea inițiativelor de transformare digitală.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Clr>
                <a:srgbClr val="0A8C6D"/>
              </a:buClr>
              <a:buSzPts val="1400"/>
              <a:buFont typeface="Noto Sans Symbols"/>
              <a:buChar char="▪"/>
            </a:pPr>
            <a:r>
              <a:rPr lang="ro-RO"/>
              <a:t>Definiți diferențele dintre o creștere și o mentalitate fixă. 	</a:t>
            </a:r>
            <a:endParaRPr>
              <a:latin typeface="Raleway Light"/>
              <a:ea typeface="Raleway Light"/>
              <a:cs typeface="Raleway Light"/>
              <a:sym typeface="Raleway Light"/>
            </a:endParaRPr>
          </a:p>
          <a:p>
            <a:pPr indent="0" lvl="0" marL="0" rtl="0" algn="l">
              <a:lnSpc>
                <a:spcPct val="100000"/>
              </a:lnSpc>
              <a:spcBef>
                <a:spcPts val="601"/>
              </a:spcBef>
              <a:spcAft>
                <a:spcPts val="0"/>
              </a:spcAft>
              <a:buSzPts val="1400"/>
              <a:buNone/>
            </a:pPr>
            <a:r>
              <a:t/>
            </a:r>
            <a:endParaRPr/>
          </a:p>
        </p:txBody>
      </p:sp>
      <p:sp>
        <p:nvSpPr>
          <p:cNvPr id="134" name="Google Shape;134;p5"/>
          <p:cNvSpPr txBox="1"/>
          <p:nvPr>
            <p:ph idx="2" type="body"/>
          </p:nvPr>
        </p:nvSpPr>
        <p:spPr>
          <a:xfrm>
            <a:off x="3373779" y="1828800"/>
            <a:ext cx="2332201" cy="28803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ro-RO"/>
              <a:t>Recunoașteți beneficiile reinventării modelelor de afaceri pentru spațiul digital.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Clr>
                <a:srgbClr val="0A8C6D"/>
              </a:buClr>
              <a:buSzPts val="1400"/>
              <a:buFont typeface="Noto Sans Symbols"/>
              <a:buChar char="▪"/>
            </a:pPr>
            <a:r>
              <a:rPr lang="ro-RO"/>
              <a:t>Proiectați și să dezvoltați o foaie de parcurs pentru transformarea digitală. </a:t>
            </a:r>
            <a:endParaRPr/>
          </a:p>
          <a:p>
            <a:pPr indent="-285750" lvl="0" marL="285750" rtl="0" algn="l">
              <a:lnSpc>
                <a:spcPct val="100000"/>
              </a:lnSpc>
              <a:spcBef>
                <a:spcPts val="601"/>
              </a:spcBef>
              <a:spcAft>
                <a:spcPts val="0"/>
              </a:spcAft>
              <a:buClr>
                <a:srgbClr val="0A8C6D"/>
              </a:buClr>
              <a:buSzPts val="1400"/>
              <a:buFont typeface="Noto Sans Symbols"/>
              <a:buChar char="▪"/>
            </a:pPr>
            <a:r>
              <a:rPr lang="ro-RO"/>
              <a:t>Să învățați să renunțați la modul analog de lucru și la vechile obiceiuri. 	</a:t>
            </a:r>
            <a:endParaRPr/>
          </a:p>
          <a:p>
            <a:pPr indent="-196850" lvl="0" marL="285750" rtl="0" algn="l">
              <a:lnSpc>
                <a:spcPct val="100000"/>
              </a:lnSpc>
              <a:spcBef>
                <a:spcPts val="601"/>
              </a:spcBef>
              <a:spcAft>
                <a:spcPts val="0"/>
              </a:spcAft>
              <a:buSzPts val="1400"/>
              <a:buFont typeface="Noto Sans Symbols"/>
              <a:buNone/>
            </a:pPr>
            <a:r>
              <a:t/>
            </a:r>
            <a:endParaRPr>
              <a:latin typeface="Raleway Medium"/>
              <a:ea typeface="Raleway Medium"/>
              <a:cs typeface="Raleway Medium"/>
              <a:sym typeface="Raleway Medium"/>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sp>
        <p:nvSpPr>
          <p:cNvPr id="135" name="Google Shape;135;p5"/>
          <p:cNvSpPr txBox="1"/>
          <p:nvPr>
            <p:ph idx="3" type="body"/>
          </p:nvPr>
        </p:nvSpPr>
        <p:spPr>
          <a:xfrm>
            <a:off x="5825558" y="1828800"/>
            <a:ext cx="2332201" cy="28803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ro-RO"/>
              <a:t>Adoptați o mentalitate digitală.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Clr>
                <a:srgbClr val="0A8C6D"/>
              </a:buClr>
              <a:buSzPts val="1400"/>
              <a:buFont typeface="Noto Sans Symbols"/>
              <a:buChar char="▪"/>
            </a:pPr>
            <a:r>
              <a:rPr lang="ro-RO"/>
              <a:t>Gestionați și să susțineți provocările procesului de transformare digitală.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Clr>
                <a:srgbClr val="0A8C6D"/>
              </a:buClr>
              <a:buSzPts val="1400"/>
              <a:buFont typeface="Noto Sans Symbols"/>
              <a:buChar char="▪"/>
            </a:pPr>
            <a:r>
              <a:rPr lang="ro-RO"/>
              <a:t>Deveniți mai dinamic și adaptabil în sarcinile zilnice utilizând instrumentele digitale. </a:t>
            </a:r>
            <a:endParaRPr>
              <a:latin typeface="Raleway Light"/>
              <a:ea typeface="Raleway Light"/>
              <a:cs typeface="Raleway Light"/>
              <a:sym typeface="Raleway Light"/>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pic>
        <p:nvPicPr>
          <p:cNvPr id="136" name="Google Shape;136;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40" name="Shape 140"/>
        <p:cNvGrpSpPr/>
        <p:nvPr/>
      </p:nvGrpSpPr>
      <p:grpSpPr>
        <a:xfrm>
          <a:off x="0" y="0"/>
          <a:ext cx="0" cy="0"/>
          <a:chOff x="0" y="0"/>
          <a:chExt cx="0" cy="0"/>
        </a:xfrm>
      </p:grpSpPr>
      <p:sp>
        <p:nvSpPr>
          <p:cNvPr id="141" name="Google Shape;141;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000"/>
              <a:buNone/>
            </a:pPr>
            <a:r>
              <a:rPr b="1" lang="ro-RO">
                <a:solidFill>
                  <a:schemeClr val="lt1"/>
                </a:solidFill>
              </a:rPr>
              <a:t>Domeniile principale ale transformării digitale</a:t>
            </a:r>
            <a:endParaRPr b="1">
              <a:solidFill>
                <a:schemeClr val="lt1"/>
              </a:solidFill>
            </a:endParaRPr>
          </a:p>
        </p:txBody>
      </p:sp>
      <p:pic>
        <p:nvPicPr>
          <p:cNvPr id="142" name="Google Shape;142;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922000" y="576470"/>
            <a:ext cx="7191221" cy="117270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Ce presupune transformarea digitală?</a:t>
            </a:r>
            <a:endParaRPr sz="3600">
              <a:solidFill>
                <a:srgbClr val="0A8C6D"/>
              </a:solidFill>
              <a:latin typeface="Raleway ExtraLight"/>
              <a:ea typeface="Raleway ExtraLight"/>
              <a:cs typeface="Raleway ExtraLight"/>
              <a:sym typeface="Raleway ExtraLight"/>
            </a:endParaRPr>
          </a:p>
        </p:txBody>
      </p:sp>
      <p:sp>
        <p:nvSpPr>
          <p:cNvPr id="148" name="Google Shape;148;p7"/>
          <p:cNvSpPr txBox="1"/>
          <p:nvPr>
            <p:ph idx="1" type="body"/>
          </p:nvPr>
        </p:nvSpPr>
        <p:spPr>
          <a:xfrm>
            <a:off x="922000" y="1749176"/>
            <a:ext cx="7274349"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ro-RO" sz="1200">
                <a:latin typeface="Raleway Thin"/>
                <a:ea typeface="Raleway Thin"/>
                <a:cs typeface="Raleway Thin"/>
                <a:sym typeface="Raleway Thin"/>
              </a:rPr>
              <a:t>Digitalizarea, digitalizarea și transformarea digitală sunt folosite deseori în mod interschimbabil, dar au semnificații diferite.</a:t>
            </a:r>
            <a:endParaRPr sz="1200">
              <a:latin typeface="Raleway Thin"/>
              <a:ea typeface="Raleway Thin"/>
              <a:cs typeface="Raleway Thin"/>
              <a:sym typeface="Raleway Thin"/>
            </a:endParaRPr>
          </a:p>
          <a:p>
            <a:pPr indent="0" lvl="0" marL="114302" rtl="0" algn="l">
              <a:lnSpc>
                <a:spcPct val="100000"/>
              </a:lnSpc>
              <a:spcBef>
                <a:spcPts val="601"/>
              </a:spcBef>
              <a:spcAft>
                <a:spcPts val="0"/>
              </a:spcAft>
              <a:buSzPts val="1800"/>
              <a:buNone/>
            </a:pPr>
            <a:r>
              <a:rPr b="1" lang="ro-RO" sz="1200">
                <a:solidFill>
                  <a:srgbClr val="0A8C6D"/>
                </a:solidFill>
                <a:latin typeface="Raleway Thin"/>
                <a:ea typeface="Raleway Thin"/>
                <a:cs typeface="Raleway Thin"/>
                <a:sym typeface="Raleway Thin"/>
              </a:rPr>
              <a:t>Digitalizarea</a:t>
            </a:r>
            <a:r>
              <a:rPr lang="ro-RO" sz="1200">
                <a:latin typeface="Raleway Thin"/>
                <a:ea typeface="Raleway Thin"/>
                <a:cs typeface="Raleway Thin"/>
                <a:sym typeface="Raleway Thin"/>
              </a:rPr>
              <a:t> se referă la procesul de conversie a informațiilor analogice în format digital, cum ar fi scanarea unui document pe hârtie pentru a crea o versiune digitală. Acest proces face posibilă stocarea, preluarea și manipularea informațiilor într-un mod mai eficient și mai rentabil.</a:t>
            </a:r>
            <a:endParaRPr sz="1200">
              <a:latin typeface="Raleway Thin"/>
              <a:ea typeface="Raleway Thin"/>
              <a:cs typeface="Raleway Thin"/>
              <a:sym typeface="Raleway Thin"/>
            </a:endParaRPr>
          </a:p>
          <a:p>
            <a:pPr indent="0" lvl="0" marL="114302" rtl="0" algn="l">
              <a:lnSpc>
                <a:spcPct val="100000"/>
              </a:lnSpc>
              <a:spcBef>
                <a:spcPts val="601"/>
              </a:spcBef>
              <a:spcAft>
                <a:spcPts val="0"/>
              </a:spcAft>
              <a:buSzPts val="1800"/>
              <a:buNone/>
            </a:pPr>
            <a:r>
              <a:rPr b="1" lang="ro-RO" sz="1200">
                <a:solidFill>
                  <a:srgbClr val="0A8C6D"/>
                </a:solidFill>
                <a:latin typeface="Raleway Thin"/>
                <a:ea typeface="Raleway Thin"/>
                <a:cs typeface="Raleway Thin"/>
                <a:sym typeface="Raleway Thin"/>
              </a:rPr>
              <a:t>Digitalizarea</a:t>
            </a:r>
            <a:r>
              <a:rPr lang="ro-RO" sz="1200">
                <a:latin typeface="Raleway Thin"/>
                <a:ea typeface="Raleway Thin"/>
                <a:cs typeface="Raleway Thin"/>
                <a:sym typeface="Raleway Thin"/>
              </a:rPr>
              <a:t>, pe de altă parte, se referă la încorporarea tehnologiilor digitale în operațiunile zilnice ale unei organizații. Aceasta poate include utilizarea instrumentelor digitale pentru a automatiza procesele, pentru a colecta date sau a îmbunătăți comunicarea și colaborarea dintre angajați.</a:t>
            </a:r>
            <a:endParaRPr sz="1200">
              <a:latin typeface="Raleway Thin"/>
              <a:ea typeface="Raleway Thin"/>
              <a:cs typeface="Raleway Thin"/>
              <a:sym typeface="Raleway Thin"/>
            </a:endParaRPr>
          </a:p>
          <a:p>
            <a:pPr indent="0" lvl="0" marL="114302" rtl="0" algn="l">
              <a:lnSpc>
                <a:spcPct val="100000"/>
              </a:lnSpc>
              <a:spcBef>
                <a:spcPts val="601"/>
              </a:spcBef>
              <a:spcAft>
                <a:spcPts val="0"/>
              </a:spcAft>
              <a:buSzPts val="1800"/>
              <a:buNone/>
            </a:pPr>
            <a:r>
              <a:rPr b="1" lang="ro-RO" sz="1200">
                <a:solidFill>
                  <a:srgbClr val="0A8C6D"/>
                </a:solidFill>
                <a:latin typeface="Raleway Thin"/>
                <a:ea typeface="Raleway Thin"/>
                <a:cs typeface="Raleway Thin"/>
                <a:sym typeface="Raleway Thin"/>
              </a:rPr>
              <a:t> Transformarea digitală</a:t>
            </a:r>
            <a:r>
              <a:rPr lang="ro-RO" sz="1200">
                <a:latin typeface="Raleway Thin"/>
                <a:ea typeface="Raleway Thin"/>
                <a:cs typeface="Raleway Thin"/>
                <a:sym typeface="Raleway Thin"/>
              </a:rPr>
              <a:t> face un pas mai departe, fiind procesul de utilizare a tehnologiilor digitale, menit să schimbe fundamental modul în care funcționează și oferă valoare o organizație. Aceasta implică regândirea modelelor de afaceri, a proceselor și structurilor organizaționale pentru a profita din plin de oportunitățile oferite de digitalizare, </a:t>
            </a:r>
            <a:endParaRPr sz="1200">
              <a:latin typeface="Raleway Thin"/>
              <a:ea typeface="Raleway Thin"/>
              <a:cs typeface="Raleway Thin"/>
              <a:sym typeface="Raleway Thin"/>
            </a:endParaRPr>
          </a:p>
        </p:txBody>
      </p:sp>
      <p:sp>
        <p:nvSpPr>
          <p:cNvPr id="149" name="Google Shape;149;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A patra Revoluție Industrială</a:t>
            </a:r>
            <a:endParaRPr sz="3600">
              <a:solidFill>
                <a:srgbClr val="0A8C6D"/>
              </a:solidFill>
              <a:latin typeface="Raleway ExtraLight"/>
              <a:ea typeface="Raleway ExtraLight"/>
              <a:cs typeface="Raleway ExtraLight"/>
              <a:sym typeface="Raleway ExtraLight"/>
            </a:endParaRPr>
          </a:p>
        </p:txBody>
      </p:sp>
      <p:sp>
        <p:nvSpPr>
          <p:cNvPr id="155" name="Google Shape;155;p8"/>
          <p:cNvSpPr txBox="1"/>
          <p:nvPr>
            <p:ph idx="1" type="body"/>
          </p:nvPr>
        </p:nvSpPr>
        <p:spPr>
          <a:xfrm>
            <a:off x="639646" y="1587821"/>
            <a:ext cx="7681394" cy="953901"/>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Clr>
                <a:srgbClr val="0A8C6D"/>
              </a:buClr>
              <a:buSzPts val="1800"/>
              <a:buNone/>
            </a:pPr>
            <a:r>
              <a:rPr lang="ro-RO" sz="1100">
                <a:latin typeface="Raleway Thin"/>
                <a:ea typeface="Raleway Thin"/>
                <a:cs typeface="Raleway Thin"/>
                <a:sym typeface="Raleway Thin"/>
              </a:rPr>
              <a:t>Revoluția Transformării Digitale, cunoscută de asemenea ca, Industrială 4.0, se caracterizează prin integrarea unor tehnologii precum inteligența artificială, internetul obiectelor și biotehnologia. Aceste tehnologii conduc la apariția sistemelor inteligente și la dezvoltarea unor noi industrii cum ar fi economia partajată și economia gig.</a:t>
            </a:r>
            <a:endParaRPr sz="1100">
              <a:latin typeface="Raleway Thin"/>
              <a:ea typeface="Raleway Thin"/>
              <a:cs typeface="Raleway Thin"/>
              <a:sym typeface="Raleway Thin"/>
            </a:endParaRPr>
          </a:p>
          <a:p>
            <a:pPr indent="0" lvl="0" marL="114302" rtl="0" algn="l">
              <a:lnSpc>
                <a:spcPct val="100000"/>
              </a:lnSpc>
              <a:spcBef>
                <a:spcPts val="601"/>
              </a:spcBef>
              <a:spcAft>
                <a:spcPts val="0"/>
              </a:spcAft>
              <a:buClr>
                <a:srgbClr val="0A8C6D"/>
              </a:buClr>
              <a:buSzPts val="1800"/>
              <a:buNone/>
            </a:pPr>
            <a:r>
              <a:rPr lang="ro-RO" sz="1100">
                <a:latin typeface="Raleway Thin"/>
                <a:ea typeface="Raleway Thin"/>
                <a:cs typeface="Raleway Thin"/>
                <a:sym typeface="Raleway Thin"/>
              </a:rPr>
              <a:t>Unele dintre aceste tehnologii sunt:</a:t>
            </a:r>
            <a:endParaRPr/>
          </a:p>
        </p:txBody>
      </p:sp>
      <p:sp>
        <p:nvSpPr>
          <p:cNvPr id="156" name="Google Shape;156;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157" name="Google Shape;157;p8"/>
          <p:cNvSpPr txBox="1"/>
          <p:nvPr/>
        </p:nvSpPr>
        <p:spPr>
          <a:xfrm>
            <a:off x="1184386" y="2476218"/>
            <a:ext cx="4823177" cy="2366100"/>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0A8C6D"/>
              </a:buClr>
              <a:buSzPts val="1800"/>
              <a:buFont typeface="Raleway Thin"/>
              <a:buNone/>
            </a:pPr>
            <a:r>
              <a:rPr b="1" i="0" lang="ro-RO" sz="1100" u="none" cap="none" strike="noStrike">
                <a:solidFill>
                  <a:srgbClr val="0A8C6D"/>
                </a:solidFill>
                <a:latin typeface="Raleway Thin"/>
                <a:ea typeface="Raleway Thin"/>
                <a:cs typeface="Raleway Thin"/>
                <a:sym typeface="Raleway Thin"/>
              </a:rPr>
              <a:t>Tehnica de calcul</a:t>
            </a:r>
            <a:r>
              <a:rPr b="0" i="0" lang="ro-RO" sz="1100" u="none" cap="none" strike="noStrike">
                <a:solidFill>
                  <a:schemeClr val="dk2"/>
                </a:solidFill>
                <a:latin typeface="Raleway Thin"/>
                <a:ea typeface="Raleway Thin"/>
                <a:cs typeface="Raleway Thin"/>
                <a:sym typeface="Raleway Thin"/>
              </a:rPr>
              <a:t>: A permis o creștere masivă a capacității noastre de a stoca și a partaja date între părți diferite. </a:t>
            </a:r>
            <a:endParaRPr/>
          </a:p>
          <a:p>
            <a:pPr indent="0" lvl="0" marL="114302" marR="0" rtl="0" algn="l">
              <a:lnSpc>
                <a:spcPct val="100000"/>
              </a:lnSpc>
              <a:spcBef>
                <a:spcPts val="601"/>
              </a:spcBef>
              <a:spcAft>
                <a:spcPts val="0"/>
              </a:spcAft>
              <a:buClr>
                <a:srgbClr val="0A8C6D"/>
              </a:buClr>
              <a:buSzPts val="1800"/>
              <a:buFont typeface="Raleway Thin"/>
              <a:buNone/>
            </a:pPr>
            <a:r>
              <a:rPr b="1" i="0" lang="ro-RO" sz="1100" u="none" cap="none" strike="noStrike">
                <a:solidFill>
                  <a:srgbClr val="0A8C6D"/>
                </a:solidFill>
                <a:latin typeface="Raleway Thin"/>
                <a:ea typeface="Raleway Thin"/>
                <a:cs typeface="Raleway Thin"/>
                <a:sym typeface="Raleway Thin"/>
              </a:rPr>
              <a:t>Internetul lucrurilor: </a:t>
            </a:r>
            <a:r>
              <a:rPr b="0" i="0" lang="ro-RO" sz="1100" u="none" cap="none" strike="noStrike">
                <a:solidFill>
                  <a:schemeClr val="dk2"/>
                </a:solidFill>
                <a:latin typeface="Raleway Thin"/>
                <a:ea typeface="Raleway Thin"/>
                <a:cs typeface="Raleway Thin"/>
                <a:sym typeface="Raleway Thin"/>
              </a:rPr>
              <a:t>Astăzi există peste opt miliarde de dispozitive conectate în lume, număr care promite să crească exponențial. </a:t>
            </a:r>
            <a:endParaRPr/>
          </a:p>
          <a:p>
            <a:pPr indent="0" lvl="0" marL="114302" marR="0" rtl="0" algn="l">
              <a:lnSpc>
                <a:spcPct val="100000"/>
              </a:lnSpc>
              <a:spcBef>
                <a:spcPts val="601"/>
              </a:spcBef>
              <a:spcAft>
                <a:spcPts val="0"/>
              </a:spcAft>
              <a:buClr>
                <a:srgbClr val="0A8C6D"/>
              </a:buClr>
              <a:buSzPts val="1800"/>
              <a:buFont typeface="Raleway Thin"/>
              <a:buNone/>
            </a:pPr>
            <a:r>
              <a:rPr b="1" i="0" lang="ro-RO" sz="1100" u="none" cap="none" strike="noStrike">
                <a:solidFill>
                  <a:srgbClr val="0A8C6D"/>
                </a:solidFill>
                <a:latin typeface="Raleway Thin"/>
                <a:ea typeface="Raleway Thin"/>
                <a:cs typeface="Raleway Thin"/>
                <a:sym typeface="Raleway Thin"/>
              </a:rPr>
              <a:t>Analiza datelor</a:t>
            </a:r>
            <a:r>
              <a:rPr b="0" i="0" lang="ro-RO" sz="1100" u="none" cap="none" strike="noStrike">
                <a:solidFill>
                  <a:schemeClr val="dk2"/>
                </a:solidFill>
                <a:latin typeface="Raleway Thin"/>
                <a:ea typeface="Raleway Thin"/>
                <a:cs typeface="Raleway Thin"/>
                <a:sym typeface="Raleway Thin"/>
              </a:rPr>
              <a:t>: Procesul de inspectare, curățare, transformare și modelare a datelor cu scopul de a descoperi informații utile, de a stabili concluziile și de a sprijini luarea deciziilor.</a:t>
            </a:r>
            <a:endParaRPr/>
          </a:p>
          <a:p>
            <a:pPr indent="0" lvl="0" marL="114302" marR="0" rtl="0" algn="l">
              <a:lnSpc>
                <a:spcPct val="100000"/>
              </a:lnSpc>
              <a:spcBef>
                <a:spcPts val="601"/>
              </a:spcBef>
              <a:spcAft>
                <a:spcPts val="0"/>
              </a:spcAft>
              <a:buClr>
                <a:srgbClr val="0A8C6D"/>
              </a:buClr>
              <a:buSzPts val="1800"/>
              <a:buFont typeface="Raleway Thin"/>
              <a:buNone/>
            </a:pPr>
            <a:r>
              <a:rPr b="1" i="0" lang="ro-RO" sz="1100" u="none" cap="none" strike="noStrike">
                <a:solidFill>
                  <a:srgbClr val="0A8C6D"/>
                </a:solidFill>
                <a:latin typeface="Raleway Thin"/>
                <a:ea typeface="Raleway Thin"/>
                <a:cs typeface="Raleway Thin"/>
                <a:sym typeface="Raleway Thin"/>
              </a:rPr>
              <a:t>Inteligența artificială: </a:t>
            </a:r>
            <a:r>
              <a:rPr b="0" i="0" lang="ro-RO" sz="1100" u="none" cap="none" strike="noStrike">
                <a:solidFill>
                  <a:schemeClr val="dk2"/>
                </a:solidFill>
                <a:latin typeface="Raleway Thin"/>
                <a:ea typeface="Raleway Thin"/>
                <a:cs typeface="Raleway Thin"/>
                <a:sym typeface="Raleway Thin"/>
              </a:rPr>
              <a:t>Simularea proceselor de inteligență umană de către mașini, în special sisteme informatice. </a:t>
            </a:r>
            <a:endParaRPr/>
          </a:p>
        </p:txBody>
      </p:sp>
      <p:pic>
        <p:nvPicPr>
          <p:cNvPr id="158" name="Google Shape;158;p8"/>
          <p:cNvPicPr preferRelativeResize="0"/>
          <p:nvPr/>
        </p:nvPicPr>
        <p:blipFill rotWithShape="1">
          <a:blip r:embed="rId3">
            <a:alphaModFix/>
          </a:blip>
          <a:srcRect b="18620" l="34254" r="32164" t="21380"/>
          <a:stretch/>
        </p:blipFill>
        <p:spPr>
          <a:xfrm>
            <a:off x="922001" y="2566596"/>
            <a:ext cx="346796" cy="348530"/>
          </a:xfrm>
          <a:prstGeom prst="rect">
            <a:avLst/>
          </a:prstGeom>
          <a:noFill/>
          <a:ln>
            <a:noFill/>
          </a:ln>
        </p:spPr>
      </p:pic>
      <p:pic>
        <p:nvPicPr>
          <p:cNvPr id="159" name="Google Shape;159;p8"/>
          <p:cNvPicPr preferRelativeResize="0"/>
          <p:nvPr/>
        </p:nvPicPr>
        <p:blipFill rotWithShape="1">
          <a:blip r:embed="rId4">
            <a:alphaModFix/>
          </a:blip>
          <a:srcRect b="14589" l="31315" r="30653" t="16305"/>
          <a:stretch/>
        </p:blipFill>
        <p:spPr>
          <a:xfrm>
            <a:off x="922001" y="3060350"/>
            <a:ext cx="347171" cy="354834"/>
          </a:xfrm>
          <a:prstGeom prst="rect">
            <a:avLst/>
          </a:prstGeom>
          <a:noFill/>
          <a:ln>
            <a:noFill/>
          </a:ln>
        </p:spPr>
      </p:pic>
      <p:pic>
        <p:nvPicPr>
          <p:cNvPr id="160" name="Google Shape;160;p8"/>
          <p:cNvPicPr preferRelativeResize="0"/>
          <p:nvPr/>
        </p:nvPicPr>
        <p:blipFill rotWithShape="1">
          <a:blip r:embed="rId5">
            <a:alphaModFix/>
          </a:blip>
          <a:srcRect b="17128" l="30979" r="31156" t="17499"/>
          <a:stretch/>
        </p:blipFill>
        <p:spPr>
          <a:xfrm>
            <a:off x="940268" y="3560408"/>
            <a:ext cx="293684" cy="285219"/>
          </a:xfrm>
          <a:prstGeom prst="rect">
            <a:avLst/>
          </a:prstGeom>
          <a:noFill/>
          <a:ln>
            <a:noFill/>
          </a:ln>
        </p:spPr>
      </p:pic>
      <p:pic>
        <p:nvPicPr>
          <p:cNvPr id="161" name="Google Shape;161;p8"/>
          <p:cNvPicPr preferRelativeResize="0"/>
          <p:nvPr/>
        </p:nvPicPr>
        <p:blipFill rotWithShape="1">
          <a:blip r:embed="rId6">
            <a:alphaModFix/>
          </a:blip>
          <a:srcRect b="28024" l="37948" r="38293" t="28692"/>
          <a:stretch/>
        </p:blipFill>
        <p:spPr>
          <a:xfrm>
            <a:off x="962482" y="4066538"/>
            <a:ext cx="306315" cy="313892"/>
          </a:xfrm>
          <a:prstGeom prst="rect">
            <a:avLst/>
          </a:prstGeom>
          <a:noFill/>
          <a:ln>
            <a:noFill/>
          </a:ln>
        </p:spPr>
      </p:pic>
      <p:pic>
        <p:nvPicPr>
          <p:cNvPr descr="Matrix movie still" id="162" name="Google Shape;162;p8"/>
          <p:cNvPicPr preferRelativeResize="0"/>
          <p:nvPr/>
        </p:nvPicPr>
        <p:blipFill rotWithShape="1">
          <a:blip r:embed="rId7">
            <a:alphaModFix/>
          </a:blip>
          <a:srcRect b="0" l="0" r="0" t="0"/>
          <a:stretch/>
        </p:blipFill>
        <p:spPr>
          <a:xfrm>
            <a:off x="6269948" y="2476218"/>
            <a:ext cx="2313477" cy="1543089"/>
          </a:xfrm>
          <a:prstGeom prst="rect">
            <a:avLst/>
          </a:prstGeom>
          <a:noFill/>
          <a:ln>
            <a:noFill/>
          </a:ln>
        </p:spPr>
      </p:pic>
      <p:sp>
        <p:nvSpPr>
          <p:cNvPr id="163" name="Google Shape;163;p8"/>
          <p:cNvSpPr/>
          <p:nvPr/>
        </p:nvSpPr>
        <p:spPr>
          <a:xfrm>
            <a:off x="6449164" y="4019307"/>
            <a:ext cx="1970411"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o-RO" sz="600" u="none" cap="none" strike="noStrike">
                <a:solidFill>
                  <a:srgbClr val="0A8C6D"/>
                </a:solidFill>
                <a:latin typeface="Raleway Thin"/>
                <a:ea typeface="Raleway Thin"/>
                <a:cs typeface="Raleway Thin"/>
                <a:sym typeface="Raleway Thin"/>
              </a:rPr>
              <a:t>Sursa:</a:t>
            </a:r>
            <a:r>
              <a:rPr b="0" i="0" lang="ro-RO" sz="600" u="none" cap="none" strike="noStrike">
                <a:solidFill>
                  <a:schemeClr val="dk2"/>
                </a:solidFill>
                <a:latin typeface="Raleway Thin"/>
                <a:ea typeface="Raleway Thin"/>
                <a:cs typeface="Raleway Thin"/>
                <a:sym typeface="Raleway Thin"/>
              </a:rPr>
              <a:t>  https://unsplash.com/photos/iar-afB0QQw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20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9"/>
          <p:cNvGrpSpPr/>
          <p:nvPr/>
        </p:nvGrpSpPr>
        <p:grpSpPr>
          <a:xfrm>
            <a:off x="3703042" y="600903"/>
            <a:ext cx="4036590" cy="3941675"/>
            <a:chOff x="2256567" y="677103"/>
            <a:chExt cx="4036590" cy="3941675"/>
          </a:xfrm>
        </p:grpSpPr>
        <p:sp>
          <p:nvSpPr>
            <p:cNvPr id="169" name="Google Shape;169;p9"/>
            <p:cNvSpPr/>
            <p:nvPr/>
          </p:nvSpPr>
          <p:spPr>
            <a:xfrm rot="-6597333">
              <a:off x="4296826" y="3950027"/>
              <a:ext cx="586303" cy="586303"/>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70" name="Google Shape;170;p9"/>
            <p:cNvSpPr/>
            <p:nvPr/>
          </p:nvSpPr>
          <p:spPr>
            <a:xfrm rot="-6599386">
              <a:off x="2318596" y="1407533"/>
              <a:ext cx="440541" cy="440541"/>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71" name="Google Shape;171;p9"/>
            <p:cNvSpPr/>
            <p:nvPr/>
          </p:nvSpPr>
          <p:spPr>
            <a:xfrm rot="-6598839">
              <a:off x="2887641" y="2346984"/>
              <a:ext cx="1199287" cy="1199287"/>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72" name="Google Shape;172;p9"/>
            <p:cNvSpPr/>
            <p:nvPr/>
          </p:nvSpPr>
          <p:spPr>
            <a:xfrm rot="-6598620">
              <a:off x="4374916" y="913763"/>
              <a:ext cx="1681581" cy="1681581"/>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73" name="Google Shape;173;p9"/>
            <p:cNvSpPr/>
            <p:nvPr/>
          </p:nvSpPr>
          <p:spPr>
            <a:xfrm rot="-6597866">
              <a:off x="2661829" y="2208216"/>
              <a:ext cx="629106" cy="629106"/>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74" name="Google Shape;174;p9"/>
            <p:cNvSpPr/>
            <p:nvPr/>
          </p:nvSpPr>
          <p:spPr>
            <a:xfrm rot="-6597701">
              <a:off x="3267625" y="1113818"/>
              <a:ext cx="274172" cy="274172"/>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75" name="Google Shape;175;p9"/>
          <p:cNvGrpSpPr/>
          <p:nvPr/>
        </p:nvGrpSpPr>
        <p:grpSpPr>
          <a:xfrm>
            <a:off x="5893670" y="1739566"/>
            <a:ext cx="2440201" cy="2440201"/>
            <a:chOff x="4447194" y="1815766"/>
            <a:chExt cx="2440200" cy="2440200"/>
          </a:xfrm>
        </p:grpSpPr>
        <p:sp>
          <p:nvSpPr>
            <p:cNvPr id="176" name="Google Shape;176;p9"/>
            <p:cNvSpPr/>
            <p:nvPr/>
          </p:nvSpPr>
          <p:spPr>
            <a:xfrm>
              <a:off x="4447194" y="1815766"/>
              <a:ext cx="2440200" cy="24402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77" name="Google Shape;177;p9"/>
            <p:cNvSpPr txBox="1"/>
            <p:nvPr/>
          </p:nvSpPr>
          <p:spPr>
            <a:xfrm>
              <a:off x="4735950" y="2504275"/>
              <a:ext cx="1862700" cy="11634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200" u="none" cap="none" strike="noStrike">
                  <a:solidFill>
                    <a:srgbClr val="FFFFFF"/>
                  </a:solidFill>
                  <a:latin typeface="Raleway Thin"/>
                  <a:ea typeface="Raleway Thin"/>
                  <a:cs typeface="Raleway Thin"/>
                  <a:sym typeface="Raleway Thin"/>
                </a:rPr>
                <a:t>Schimbări în forța de muncă și pe piața muncii</a:t>
              </a:r>
              <a:endParaRPr b="0" i="0" sz="1200" u="none" cap="none" strike="noStrike">
                <a:solidFill>
                  <a:srgbClr val="FFFFFF"/>
                </a:solidFill>
                <a:latin typeface="Raleway Thin"/>
                <a:ea typeface="Raleway Thin"/>
                <a:cs typeface="Raleway Thin"/>
                <a:sym typeface="Raleway Thin"/>
              </a:endParaRPr>
            </a:p>
          </p:txBody>
        </p:sp>
      </p:grpSp>
      <p:grpSp>
        <p:nvGrpSpPr>
          <p:cNvPr id="178" name="Google Shape;178;p9"/>
          <p:cNvGrpSpPr/>
          <p:nvPr/>
        </p:nvGrpSpPr>
        <p:grpSpPr>
          <a:xfrm>
            <a:off x="5013412" y="1297853"/>
            <a:ext cx="1423801" cy="1423801"/>
            <a:chOff x="3490737" y="1374053"/>
            <a:chExt cx="1423800" cy="1423800"/>
          </a:xfrm>
        </p:grpSpPr>
        <p:sp>
          <p:nvSpPr>
            <p:cNvPr id="179" name="Google Shape;179;p9"/>
            <p:cNvSpPr/>
            <p:nvPr/>
          </p:nvSpPr>
          <p:spPr>
            <a:xfrm>
              <a:off x="3490737" y="1374053"/>
              <a:ext cx="1423800" cy="1423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80" name="Google Shape;180;p9"/>
            <p:cNvSpPr txBox="1"/>
            <p:nvPr/>
          </p:nvSpPr>
          <p:spPr>
            <a:xfrm>
              <a:off x="3718754" y="1613603"/>
              <a:ext cx="9678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Raleway Thin"/>
                  <a:ea typeface="Raleway Thin"/>
                  <a:cs typeface="Raleway Thin"/>
                  <a:sym typeface="Raleway Thin"/>
                </a:rPr>
                <a:t>Eficiență </a:t>
              </a:r>
              <a:endParaRPr b="0" i="0" sz="1001" u="none" cap="none" strike="noStrike">
                <a:solidFill>
                  <a:srgbClr val="FFFFFF"/>
                </a:solidFill>
                <a:latin typeface="Raleway Thin"/>
                <a:ea typeface="Raleway Thin"/>
                <a:cs typeface="Raleway Thin"/>
                <a:sym typeface="Raleway Thin"/>
              </a:endParaRPr>
            </a:p>
          </p:txBody>
        </p:sp>
      </p:grpSp>
      <p:grpSp>
        <p:nvGrpSpPr>
          <p:cNvPr id="181" name="Google Shape;181;p9"/>
          <p:cNvGrpSpPr/>
          <p:nvPr/>
        </p:nvGrpSpPr>
        <p:grpSpPr>
          <a:xfrm>
            <a:off x="4672228" y="2862090"/>
            <a:ext cx="1498800" cy="1498800"/>
            <a:chOff x="644203" y="3718814"/>
            <a:chExt cx="1498800" cy="1498800"/>
          </a:xfrm>
        </p:grpSpPr>
        <p:sp>
          <p:nvSpPr>
            <p:cNvPr id="182" name="Google Shape;182;p9"/>
            <p:cNvSpPr/>
            <p:nvPr/>
          </p:nvSpPr>
          <p:spPr>
            <a:xfrm>
              <a:off x="644203" y="3718814"/>
              <a:ext cx="1498800" cy="1498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83" name="Google Shape;183;p9"/>
            <p:cNvSpPr txBox="1"/>
            <p:nvPr/>
          </p:nvSpPr>
          <p:spPr>
            <a:xfrm>
              <a:off x="856976" y="3995875"/>
              <a:ext cx="10734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Raleway Thin"/>
                  <a:ea typeface="Raleway Thin"/>
                  <a:cs typeface="Raleway Thin"/>
                  <a:sym typeface="Raleway Thin"/>
                </a:rPr>
                <a:t>Decizii mai bune</a:t>
              </a:r>
              <a:endParaRPr b="0" i="0" sz="1001" u="none" cap="none" strike="noStrike">
                <a:solidFill>
                  <a:srgbClr val="FFFFFF"/>
                </a:solidFill>
                <a:latin typeface="Raleway Thin"/>
                <a:ea typeface="Raleway Thin"/>
                <a:cs typeface="Raleway Thin"/>
                <a:sym typeface="Raleway Thin"/>
              </a:endParaRPr>
            </a:p>
          </p:txBody>
        </p:sp>
      </p:grpSp>
      <p:grpSp>
        <p:nvGrpSpPr>
          <p:cNvPr id="184" name="Google Shape;184;p9"/>
          <p:cNvGrpSpPr/>
          <p:nvPr/>
        </p:nvGrpSpPr>
        <p:grpSpPr>
          <a:xfrm>
            <a:off x="7334059" y="1114294"/>
            <a:ext cx="1030261" cy="1030261"/>
            <a:chOff x="3490737" y="1374053"/>
            <a:chExt cx="1423800" cy="1423800"/>
          </a:xfrm>
        </p:grpSpPr>
        <p:sp>
          <p:nvSpPr>
            <p:cNvPr id="185" name="Google Shape;185;p9"/>
            <p:cNvSpPr/>
            <p:nvPr/>
          </p:nvSpPr>
          <p:spPr>
            <a:xfrm>
              <a:off x="3490737" y="1374053"/>
              <a:ext cx="1423800" cy="1423800"/>
            </a:xfrm>
            <a:prstGeom prst="ellipse">
              <a:avLst/>
            </a:prstGeom>
            <a:solidFill>
              <a:srgbClr val="0A8C6D"/>
            </a:solidFill>
            <a:ln cap="flat" cmpd="sng" w="9525">
              <a:solidFill>
                <a:srgbClr val="0A8C6D"/>
              </a:solidFill>
              <a:prstDash val="solid"/>
              <a:round/>
              <a:headEnd len="sm" w="sm" type="none"/>
              <a:tailEnd len="sm" w="sm" type="none"/>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86" name="Google Shape;186;p9"/>
            <p:cNvSpPr txBox="1"/>
            <p:nvPr/>
          </p:nvSpPr>
          <p:spPr>
            <a:xfrm>
              <a:off x="3645274" y="1750717"/>
              <a:ext cx="1088041" cy="754937"/>
            </a:xfrm>
            <a:prstGeom prst="rect">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1001" u="none" cap="none" strike="noStrike">
                  <a:solidFill>
                    <a:srgbClr val="FFFFFF"/>
                  </a:solidFill>
                  <a:latin typeface="Raleway Thin"/>
                  <a:ea typeface="Raleway Thin"/>
                  <a:cs typeface="Raleway Thin"/>
                  <a:sym typeface="Raleway Thin"/>
                </a:rPr>
                <a:t>Inovație</a:t>
              </a:r>
              <a:endParaRPr b="0" i="0" sz="1001" u="none" cap="none" strike="noStrike">
                <a:solidFill>
                  <a:srgbClr val="FFFFFF"/>
                </a:solidFill>
                <a:latin typeface="Raleway Thin"/>
                <a:ea typeface="Raleway Thin"/>
                <a:cs typeface="Raleway Thin"/>
                <a:sym typeface="Raleway Thin"/>
              </a:endParaRPr>
            </a:p>
          </p:txBody>
        </p:sp>
      </p:grpSp>
      <p:sp>
        <p:nvSpPr>
          <p:cNvPr id="187" name="Google Shape;187;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88" name="Google Shape;188;p9"/>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ro-RO" sz="1300" u="none" cap="none" strike="noStrike">
                <a:solidFill>
                  <a:schemeClr val="dk2"/>
                </a:solidFill>
                <a:latin typeface="Raleway Light"/>
                <a:ea typeface="Raleway Light"/>
                <a:cs typeface="Raleway Light"/>
                <a:sym typeface="Raleway Light"/>
              </a:rPr>
              <a:t>Transformarea digitală are potentialul de a avea impact asupra diferitelor aspecte ale unei  organizații și ale societății în ansamblu. Unele dintre efectele-cheie ale transformării digitale includ:</a:t>
            </a:r>
            <a:endParaRPr/>
          </a:p>
          <a:p>
            <a:pPr indent="0" lvl="0" marL="114302" marR="0" rtl="0" algn="l">
              <a:lnSpc>
                <a:spcPct val="100000"/>
              </a:lnSpc>
              <a:spcBef>
                <a:spcPts val="0"/>
              </a:spcBef>
              <a:spcAft>
                <a:spcPts val="0"/>
              </a:spcAft>
              <a:buClr>
                <a:srgbClr val="0A8C6D"/>
              </a:buClr>
              <a:buSzPts val="1300"/>
              <a:buFont typeface="Arial"/>
              <a:buNone/>
            </a:pPr>
            <a:r>
              <a:rPr b="1" i="0" lang="ro-RO" sz="1300" u="none" cap="none" strike="noStrike">
                <a:solidFill>
                  <a:schemeClr val="dk2"/>
                </a:solidFill>
                <a:latin typeface="Raleway Light"/>
                <a:ea typeface="Raleway Light"/>
                <a:cs typeface="Raleway Light"/>
                <a:sym typeface="Raleway Light"/>
              </a:rPr>
              <a:t>Nivel personal </a:t>
            </a:r>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Noi obiceiuri</a:t>
            </a:r>
            <a:endParaRPr b="0" i="0" sz="1300" u="none" cap="none" strike="noStrike">
              <a:solidFill>
                <a:schemeClr val="dk2"/>
              </a:solidFill>
              <a:latin typeface="Raleway Light"/>
              <a:ea typeface="Raleway Light"/>
              <a:cs typeface="Raleway Light"/>
              <a:sym typeface="Raleway Light"/>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Comportamente de consumatori</a:t>
            </a:r>
            <a:endParaRPr b="0" i="0" sz="1300" u="none" cap="none" strike="noStrike">
              <a:solidFill>
                <a:schemeClr val="dk2"/>
              </a:solidFill>
              <a:latin typeface="Raleway Light"/>
              <a:ea typeface="Raleway Light"/>
              <a:cs typeface="Raleway Light"/>
              <a:sym typeface="Raleway Light"/>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Noi modalități de a munci și învăța</a:t>
            </a:r>
            <a:endParaRPr b="0" i="0" sz="1300" u="none" cap="none" strike="noStrike">
              <a:solidFill>
                <a:schemeClr val="dk2"/>
              </a:solidFill>
              <a:latin typeface="Raleway Light"/>
              <a:ea typeface="Raleway Light"/>
              <a:cs typeface="Raleway Light"/>
              <a:sym typeface="Raleway Light"/>
            </a:endParaRPr>
          </a:p>
          <a:p>
            <a:pPr indent="0" lvl="0" marL="114302" marR="0" rtl="0" algn="l">
              <a:lnSpc>
                <a:spcPct val="100000"/>
              </a:lnSpc>
              <a:spcBef>
                <a:spcPts val="0"/>
              </a:spcBef>
              <a:spcAft>
                <a:spcPts val="0"/>
              </a:spcAft>
              <a:buClr>
                <a:srgbClr val="0A8C6D"/>
              </a:buClr>
              <a:buSzPts val="1300"/>
              <a:buFont typeface="Raleway Thin"/>
              <a:buNone/>
            </a:pPr>
            <a:r>
              <a:rPr b="1" i="0" lang="ro-RO" sz="1300" u="none" cap="none" strike="noStrike">
                <a:solidFill>
                  <a:schemeClr val="dk2"/>
                </a:solidFill>
                <a:latin typeface="Raleway Light"/>
                <a:ea typeface="Raleway Light"/>
                <a:cs typeface="Raleway Light"/>
                <a:sym typeface="Raleway Light"/>
              </a:rPr>
              <a:t>Nivel social </a:t>
            </a:r>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Comunicare și Interacțiuni</a:t>
            </a:r>
            <a:endParaRPr b="0" i="0" sz="1300" u="none" cap="none" strike="noStrike">
              <a:solidFill>
                <a:schemeClr val="dk2"/>
              </a:solidFill>
              <a:latin typeface="Raleway Light"/>
              <a:ea typeface="Raleway Light"/>
              <a:cs typeface="Raleway Light"/>
              <a:sym typeface="Raleway Light"/>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Leadership și Influență</a:t>
            </a:r>
            <a:endParaRPr b="0" i="0" sz="1300" u="none" cap="none" strike="noStrike">
              <a:solidFill>
                <a:schemeClr val="dk2"/>
              </a:solidFill>
              <a:latin typeface="Raleway Light"/>
              <a:ea typeface="Raleway Light"/>
              <a:cs typeface="Raleway Light"/>
              <a:sym typeface="Raleway Light"/>
            </a:endParaRPr>
          </a:p>
          <a:p>
            <a:pPr indent="0" lvl="0" marL="114302" marR="0" rtl="0" algn="l">
              <a:lnSpc>
                <a:spcPct val="100000"/>
              </a:lnSpc>
              <a:spcBef>
                <a:spcPts val="0"/>
              </a:spcBef>
              <a:spcAft>
                <a:spcPts val="0"/>
              </a:spcAft>
              <a:buClr>
                <a:srgbClr val="0A8C6D"/>
              </a:buClr>
              <a:buSzPts val="1300"/>
              <a:buFont typeface="Raleway Thin"/>
              <a:buNone/>
            </a:pPr>
            <a:r>
              <a:rPr b="1" i="0" lang="ro-RO" sz="1300" u="none" cap="none" strike="noStrike">
                <a:solidFill>
                  <a:schemeClr val="dk2"/>
                </a:solidFill>
                <a:latin typeface="Raleway Light"/>
                <a:ea typeface="Raleway Light"/>
                <a:cs typeface="Raleway Light"/>
                <a:sym typeface="Raleway Light"/>
              </a:rPr>
              <a:t>Nivel de afaceri</a:t>
            </a:r>
            <a:endParaRPr b="1" i="0" sz="1300" u="none" cap="none" strike="noStrike">
              <a:solidFill>
                <a:schemeClr val="dk2"/>
              </a:solidFill>
              <a:latin typeface="Raleway Light"/>
              <a:ea typeface="Raleway Light"/>
              <a:cs typeface="Raleway Light"/>
              <a:sym typeface="Raleway Light"/>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Așteptările clienților</a:t>
            </a:r>
            <a:endParaRPr b="0" i="0" sz="1300" u="none" cap="none" strike="noStrike">
              <a:solidFill>
                <a:schemeClr val="dk2"/>
              </a:solidFill>
              <a:latin typeface="Raleway Light"/>
              <a:ea typeface="Raleway Light"/>
              <a:cs typeface="Raleway Light"/>
              <a:sym typeface="Raleway Light"/>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Produse bazate pe date</a:t>
            </a:r>
            <a:endParaRPr b="0" i="0" sz="1300" u="none" cap="none" strike="noStrike">
              <a:solidFill>
                <a:schemeClr val="dk2"/>
              </a:solidFill>
              <a:latin typeface="Raleway Light"/>
              <a:ea typeface="Raleway Light"/>
              <a:cs typeface="Raleway Light"/>
              <a:sym typeface="Raleway Light"/>
            </a:endParaRPr>
          </a:p>
          <a:p>
            <a:pPr indent="-285750" lvl="0" marL="400052" marR="0" rtl="0" algn="l">
              <a:lnSpc>
                <a:spcPct val="100000"/>
              </a:lnSpc>
              <a:spcBef>
                <a:spcPts val="0"/>
              </a:spcBef>
              <a:spcAft>
                <a:spcPts val="0"/>
              </a:spcAft>
              <a:buClr>
                <a:srgbClr val="0A8C6D"/>
              </a:buClr>
              <a:buSzPts val="1300"/>
              <a:buFont typeface="Arial"/>
              <a:buChar char="•"/>
            </a:pPr>
            <a:r>
              <a:rPr b="0" i="0" lang="ro-RO" sz="1300" u="none" cap="none" strike="noStrike">
                <a:solidFill>
                  <a:schemeClr val="dk2"/>
                </a:solidFill>
                <a:latin typeface="Raleway Light"/>
                <a:ea typeface="Raleway Light"/>
                <a:cs typeface="Raleway Light"/>
                <a:sym typeface="Raleway Light"/>
              </a:rPr>
              <a:t>Noi modele de afaceri</a:t>
            </a:r>
            <a:endParaRPr b="0" i="0" sz="1300" u="none" cap="none" strike="noStrike">
              <a:solidFill>
                <a:schemeClr val="dk2"/>
              </a:solidFill>
              <a:latin typeface="Raleway Light"/>
              <a:ea typeface="Raleway Light"/>
              <a:cs typeface="Raleway Light"/>
              <a:sym typeface="Raleway Light"/>
            </a:endParaRPr>
          </a:p>
          <a:p>
            <a:pPr indent="0" lvl="0" marL="114302" marR="0" rtl="0" algn="l">
              <a:lnSpc>
                <a:spcPct val="100000"/>
              </a:lnSpc>
              <a:spcBef>
                <a:spcPts val="0"/>
              </a:spcBef>
              <a:spcAft>
                <a:spcPts val="0"/>
              </a:spcAft>
              <a:buClr>
                <a:srgbClr val="0A8C6D"/>
              </a:buClr>
              <a:buSzPts val="1200"/>
              <a:buFont typeface="Raleway Thin"/>
              <a:buNone/>
            </a:pPr>
            <a:r>
              <a:t/>
            </a:r>
            <a:endParaRPr b="0" i="0" sz="1200" u="none" cap="none" strike="noStrike">
              <a:solidFill>
                <a:srgbClr val="000000"/>
              </a:solidFill>
              <a:latin typeface="Raleway Medium"/>
              <a:ea typeface="Raleway Medium"/>
              <a:cs typeface="Raleway Medium"/>
              <a:sym typeface="Raleway Medium"/>
            </a:endParaRPr>
          </a:p>
          <a:p>
            <a:pPr indent="0" lvl="0" marL="114302" marR="0" rtl="0" algn="l">
              <a:lnSpc>
                <a:spcPct val="100000"/>
              </a:lnSpc>
              <a:spcBef>
                <a:spcPts val="0"/>
              </a:spcBef>
              <a:spcAft>
                <a:spcPts val="0"/>
              </a:spcAft>
              <a:buNone/>
            </a:pPr>
            <a:r>
              <a:t/>
            </a:r>
            <a:endParaRPr b="0" i="0" sz="13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