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Raleway Thin"/>
      <p:regular r:id="rId41"/>
      <p:bold r:id="rId42"/>
      <p:italic r:id="rId43"/>
      <p:boldItalic r:id="rId44"/>
    </p:embeddedFont>
    <p:embeddedFont>
      <p:font typeface="Raleway Light"/>
      <p:regular r:id="rId45"/>
      <p:bold r:id="rId46"/>
      <p:italic r:id="rId47"/>
      <p:boldItalic r:id="rId48"/>
    </p:embeddedFont>
    <p:embeddedFont>
      <p:font typeface="Raleway Medium"/>
      <p:regular r:id="rId49"/>
      <p:bold r:id="rId50"/>
      <p:italic r:id="rId51"/>
      <p:boldItalic r:id="rId52"/>
    </p:embeddedFont>
    <p:embeddedFont>
      <p:font typeface="Arial Black"/>
      <p:regular r:id="rId53"/>
    </p:embeddedFont>
    <p:embeddedFont>
      <p:font typeface="Raleway Extra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8" roundtripDataSignature="AMtx7mghpA+DRTRH8AU/NLd3A+n6E79S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79DD8A-8FDC-43C4-B47C-9CAB4391AF47}">
  <a:tblStyle styleId="{6A79DD8A-8FDC-43C4-B47C-9CAB4391AF47}"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RalewayThin-bold.fntdata"/><Relationship Id="rId41" Type="http://schemas.openxmlformats.org/officeDocument/2006/relationships/font" Target="fonts/RalewayThin-regular.fntdata"/><Relationship Id="rId44" Type="http://schemas.openxmlformats.org/officeDocument/2006/relationships/font" Target="fonts/RalewayThin-boldItalic.fntdata"/><Relationship Id="rId43" Type="http://schemas.openxmlformats.org/officeDocument/2006/relationships/font" Target="fonts/RalewayThin-italic.fntdata"/><Relationship Id="rId46" Type="http://schemas.openxmlformats.org/officeDocument/2006/relationships/font" Target="fonts/RalewayLight-bold.fntdata"/><Relationship Id="rId45" Type="http://schemas.openxmlformats.org/officeDocument/2006/relationships/font" Target="fonts/RalewayLigh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Italic.fntdata"/><Relationship Id="rId47" Type="http://schemas.openxmlformats.org/officeDocument/2006/relationships/font" Target="fonts/RalewayLight-italic.fntdata"/><Relationship Id="rId49" Type="http://schemas.openxmlformats.org/officeDocument/2006/relationships/font" Target="fonts/Raleway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Medium-italic.fntdata"/><Relationship Id="rId50" Type="http://schemas.openxmlformats.org/officeDocument/2006/relationships/font" Target="fonts/RalewayMedium-bold.fntdata"/><Relationship Id="rId53" Type="http://schemas.openxmlformats.org/officeDocument/2006/relationships/font" Target="fonts/ArialBlack-regular.fntdata"/><Relationship Id="rId52" Type="http://schemas.openxmlformats.org/officeDocument/2006/relationships/font" Target="fonts/RalewayMedium-boldItalic.fntdata"/><Relationship Id="rId11" Type="http://schemas.openxmlformats.org/officeDocument/2006/relationships/slide" Target="slides/slide4.xml"/><Relationship Id="rId55" Type="http://schemas.openxmlformats.org/officeDocument/2006/relationships/font" Target="fonts/RalewayExtraLight-bold.fntdata"/><Relationship Id="rId10" Type="http://schemas.openxmlformats.org/officeDocument/2006/relationships/slide" Target="slides/slide3.xml"/><Relationship Id="rId54" Type="http://schemas.openxmlformats.org/officeDocument/2006/relationships/font" Target="fonts/RalewayExtraLight-regular.fntdata"/><Relationship Id="rId13" Type="http://schemas.openxmlformats.org/officeDocument/2006/relationships/slide" Target="slides/slide6.xml"/><Relationship Id="rId57" Type="http://schemas.openxmlformats.org/officeDocument/2006/relationships/font" Target="fonts/RalewayExtraLight-boldItalic.fntdata"/><Relationship Id="rId12" Type="http://schemas.openxmlformats.org/officeDocument/2006/relationships/slide" Target="slides/slide5.xml"/><Relationship Id="rId56" Type="http://schemas.openxmlformats.org/officeDocument/2006/relationships/font" Target="fonts/RalewayExtraLight-italic.fntdata"/><Relationship Id="rId15" Type="http://schemas.openxmlformats.org/officeDocument/2006/relationships/slide" Target="slides/slide8.xml"/><Relationship Id="rId14" Type="http://schemas.openxmlformats.org/officeDocument/2006/relationships/slide" Target="slides/slide7.xml"/><Relationship Id="rId58"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youtube.com/watch?v=8S0FDjFBj8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europa.eu/europass/en/create-europass-cv" TargetMode="External"/><Relationship Id="rId4" Type="http://schemas.openxmlformats.org/officeDocument/2006/relationships/hyperlink" Target="https://www.cover-letter-now.com/build-letter/contact?doctypecode=LETR" TargetMode="External"/><Relationship Id="rId5" Type="http://schemas.openxmlformats.org/officeDocument/2006/relationships/hyperlink" Target="https://www.jobseeker.com/app/letters/36a3126f-5cc5-4352-9b06-a64920a6d018/edi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12.jp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sz="4000"/>
              <a:t>Programma di formazione per le donne</a:t>
            </a:r>
            <a:br>
              <a:rPr lang="en-US" sz="4000"/>
            </a:br>
            <a:r>
              <a:rPr b="1" lang="en-US"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title"/>
          </p:nvPr>
        </p:nvSpPr>
        <p:spPr>
          <a:xfrm>
            <a:off x="597050" y="519925"/>
            <a:ext cx="6866100" cy="1003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300">
                <a:solidFill>
                  <a:schemeClr val="accent1"/>
                </a:solidFill>
                <a:latin typeface="Raleway Light"/>
                <a:ea typeface="Raleway Light"/>
                <a:cs typeface="Raleway Light"/>
                <a:sym typeface="Raleway Light"/>
              </a:rPr>
              <a:t>Esercitati a parlare in pubblico</a:t>
            </a:r>
            <a:br>
              <a:rPr b="1" lang="en-US" sz="1300">
                <a:solidFill>
                  <a:schemeClr val="accent1"/>
                </a:solidFill>
                <a:latin typeface="Raleway Light"/>
                <a:ea typeface="Raleway Light"/>
                <a:cs typeface="Raleway Light"/>
                <a:sym typeface="Raleway Light"/>
              </a:rPr>
            </a:br>
            <a:r>
              <a:rPr lang="en-US" sz="1300">
                <a:solidFill>
                  <a:schemeClr val="dk1"/>
                </a:solidFill>
                <a:latin typeface="Raleway"/>
                <a:ea typeface="Raleway"/>
                <a:cs typeface="Raleway"/>
                <a:sym typeface="Raleway"/>
              </a:rPr>
              <a:t>Parlare in pubblico è una sfida anche per le persone più esperte e altrimenti sicure</a:t>
            </a:r>
            <a:r>
              <a:rPr lang="en-US" sz="1300">
                <a:solidFill>
                  <a:schemeClr val="dk1"/>
                </a:solidFill>
                <a:latin typeface="Raleway Light"/>
                <a:ea typeface="Raleway Light"/>
                <a:cs typeface="Raleway Light"/>
                <a:sym typeface="Raleway Light"/>
              </a:rPr>
              <a:t>.</a:t>
            </a:r>
            <a:br>
              <a:rPr lang="en-US" sz="1300">
                <a:solidFill>
                  <a:schemeClr val="dk1"/>
                </a:solidFill>
                <a:latin typeface="Raleway Light"/>
                <a:ea typeface="Raleway Light"/>
                <a:cs typeface="Raleway Light"/>
                <a:sym typeface="Raleway Light"/>
              </a:rPr>
            </a:br>
            <a:r>
              <a:rPr lang="en-US" sz="1300">
                <a:solidFill>
                  <a:schemeClr val="dk1"/>
                </a:solidFill>
                <a:latin typeface="Raleway Light"/>
                <a:ea typeface="Raleway Light"/>
                <a:cs typeface="Raleway Light"/>
                <a:sym typeface="Raleway Light"/>
              </a:rPr>
              <a:t>Esercitati a prestare attenzione ai dettagli quando guardi gli altri oratori, in modo da prestare attenzione al tuo atteggiamento ogni volta che pronunci un discorso.</a:t>
            </a:r>
            <a:endParaRPr sz="1300">
              <a:solidFill>
                <a:schemeClr val="dk1"/>
              </a:solidFill>
              <a:latin typeface="Raleway Light"/>
              <a:ea typeface="Raleway Light"/>
              <a:cs typeface="Raleway Light"/>
              <a:sym typeface="Raleway Light"/>
            </a:endParaRPr>
          </a:p>
        </p:txBody>
      </p:sp>
      <p:sp>
        <p:nvSpPr>
          <p:cNvPr id="147" name="Google Shape;147;p10"/>
          <p:cNvSpPr txBox="1"/>
          <p:nvPr>
            <p:ph idx="1" type="body"/>
          </p:nvPr>
        </p:nvSpPr>
        <p:spPr>
          <a:xfrm>
            <a:off x="597050" y="1877840"/>
            <a:ext cx="3543300" cy="282180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US"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Step1</a:t>
            </a:r>
            <a:r>
              <a:rPr b="1" lang="en-US" sz="1100">
                <a:latin typeface="Raleway Light"/>
                <a:ea typeface="Raleway Light"/>
                <a:cs typeface="Raleway Light"/>
                <a:sym typeface="Raleway Light"/>
              </a:rPr>
              <a:t>: </a:t>
            </a:r>
            <a:r>
              <a:rPr lang="en-US" sz="1100">
                <a:latin typeface="Raleway Light"/>
                <a:ea typeface="Raleway Light"/>
                <a:cs typeface="Raleway Light"/>
                <a:sym typeface="Raleway Light"/>
              </a:rPr>
              <a:t>Guarda il video suggerito.  </a:t>
            </a:r>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Step2</a:t>
            </a:r>
            <a:r>
              <a:rPr b="1" lang="en-US" sz="1100">
                <a:latin typeface="Raleway Light"/>
                <a:ea typeface="Raleway Light"/>
                <a:cs typeface="Raleway Light"/>
                <a:sym typeface="Raleway Light"/>
              </a:rPr>
              <a:t>: </a:t>
            </a:r>
            <a:r>
              <a:rPr lang="en-US" sz="1100">
                <a:latin typeface="Raleway Light"/>
                <a:ea typeface="Raleway Light"/>
                <a:cs typeface="Raleway Light"/>
                <a:sym typeface="Raleway Light"/>
              </a:rPr>
              <a:t>Identificare l'argomento del discorso pronunciato</a:t>
            </a:r>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Step3</a:t>
            </a:r>
            <a:r>
              <a:rPr b="1" lang="en-US" sz="1100">
                <a:latin typeface="Raleway Light"/>
                <a:ea typeface="Raleway Light"/>
                <a:cs typeface="Raleway Light"/>
                <a:sym typeface="Raleway Light"/>
              </a:rPr>
              <a:t>: </a:t>
            </a:r>
            <a:r>
              <a:rPr lang="en-US" sz="1100">
                <a:latin typeface="Raleway Light"/>
                <a:ea typeface="Raleway Light"/>
                <a:cs typeface="Raleway Light"/>
                <a:sym typeface="Raleway Light"/>
              </a:rPr>
              <a:t>Identificare gli elementi della comunicazione non verbale</a:t>
            </a:r>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Step4</a:t>
            </a:r>
            <a:r>
              <a:rPr b="1" lang="en-US" sz="1100">
                <a:latin typeface="Raleway Light"/>
                <a:ea typeface="Raleway Light"/>
                <a:cs typeface="Raleway Light"/>
                <a:sym typeface="Raleway Light"/>
              </a:rPr>
              <a:t>: </a:t>
            </a:r>
            <a:r>
              <a:rPr lang="en-US" sz="1100">
                <a:latin typeface="Raleway Light"/>
                <a:ea typeface="Raleway Light"/>
                <a:cs typeface="Raleway Light"/>
                <a:sym typeface="Raleway Light"/>
              </a:rPr>
              <a:t>Discutete con il gruppo e decidete cosa rende un buon discorso</a:t>
            </a:r>
            <a:endParaRPr/>
          </a:p>
          <a:p>
            <a:pPr indent="0" lvl="0" marL="0" rtl="0" algn="l">
              <a:lnSpc>
                <a:spcPct val="100000"/>
              </a:lnSpc>
              <a:spcBef>
                <a:spcPts val="601"/>
              </a:spcBef>
              <a:spcAft>
                <a:spcPts val="0"/>
              </a:spcAft>
              <a:buSzPts val="1800"/>
              <a:buNone/>
            </a:pPr>
            <a:r>
              <a:rPr lang="en-US" sz="1200">
                <a:solidFill>
                  <a:schemeClr val="lt1"/>
                </a:solidFill>
                <a:highlight>
                  <a:srgbClr val="FFB600"/>
                </a:highlight>
                <a:latin typeface="Raleway Light"/>
                <a:ea typeface="Raleway Light"/>
                <a:cs typeface="Raleway Light"/>
                <a:sym typeface="Raleway Light"/>
              </a:rPr>
              <a:t>TEMPO:</a:t>
            </a:r>
            <a:r>
              <a:rPr lang="en-US" sz="1200">
                <a:solidFill>
                  <a:schemeClr val="lt1"/>
                </a:solidFill>
                <a:latin typeface="Raleway Light"/>
                <a:ea typeface="Raleway Light"/>
                <a:cs typeface="Raleway Light"/>
                <a:sym typeface="Raleway Light"/>
              </a:rPr>
              <a:t> </a:t>
            </a:r>
            <a:r>
              <a:rPr lang="en-US" sz="1200">
                <a:solidFill>
                  <a:schemeClr val="dk1"/>
                </a:solidFill>
                <a:latin typeface="Raleway Light"/>
                <a:ea typeface="Raleway Light"/>
                <a:cs typeface="Raleway Light"/>
                <a:sym typeface="Raleway Light"/>
              </a:rPr>
              <a:t>20 minuti</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48" name="Google Shape;148;p10"/>
          <p:cNvSpPr txBox="1"/>
          <p:nvPr>
            <p:ph idx="2" type="body"/>
          </p:nvPr>
        </p:nvSpPr>
        <p:spPr>
          <a:xfrm>
            <a:off x="5038726" y="1877853"/>
            <a:ext cx="329565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Risorse &amp; strumenti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200"/>
              <a:t>Come sembrare intelligente nel tuo TEDx Talk</a:t>
            </a:r>
            <a:endParaRPr/>
          </a:p>
          <a:p>
            <a:pPr indent="0" lvl="0" marL="0" rtl="0" algn="l">
              <a:lnSpc>
                <a:spcPct val="100000"/>
              </a:lnSpc>
              <a:spcBef>
                <a:spcPts val="601"/>
              </a:spcBef>
              <a:spcAft>
                <a:spcPts val="0"/>
              </a:spcAft>
              <a:buSzPts val="1800"/>
              <a:buNone/>
            </a:pPr>
            <a:r>
              <a:rPr lang="en-US" sz="1200" u="sng">
                <a:solidFill>
                  <a:schemeClr val="hlink"/>
                </a:solidFill>
                <a:latin typeface="Raleway Light"/>
                <a:ea typeface="Raleway Light"/>
                <a:cs typeface="Raleway Light"/>
                <a:sym typeface="Raleway Light"/>
                <a:hlinkClick r:id="rId3"/>
              </a:rPr>
              <a:t>www.youtube.com/watch?v=8S0FDjFBj8o</a:t>
            </a:r>
            <a:r>
              <a:rPr lang="en-US"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149" name="Google Shape;149;p10"/>
          <p:cNvGrpSpPr/>
          <p:nvPr/>
        </p:nvGrpSpPr>
        <p:grpSpPr>
          <a:xfrm>
            <a:off x="7964732" y="329097"/>
            <a:ext cx="977040" cy="722852"/>
            <a:chOff x="5255200" y="3006475"/>
            <a:chExt cx="511700" cy="378575"/>
          </a:xfrm>
        </p:grpSpPr>
        <p:sp>
          <p:nvSpPr>
            <p:cNvPr id="150" name="Google Shape;150;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1" name="Google Shape;151;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Superare la paura di parlare in pubblico</a:t>
            </a:r>
            <a:endParaRPr b="1" sz="1200">
              <a:solidFill>
                <a:schemeClr val="accent1"/>
              </a:solidFill>
              <a:latin typeface="Raleway Light"/>
              <a:ea typeface="Raleway Light"/>
              <a:cs typeface="Raleway Light"/>
              <a:sym typeface="Raleway Light"/>
            </a:endParaRPr>
          </a:p>
        </p:txBody>
      </p:sp>
      <p:sp>
        <p:nvSpPr>
          <p:cNvPr id="157" name="Google Shape;157;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Riflessione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Cosa indosseresti per un colloquio?</a:t>
            </a:r>
            <a:endParaRPr/>
          </a:p>
          <a:p>
            <a:pPr indent="-285750" lvl="0" marL="285750" rtl="0" algn="l">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Preferiresti sederti o stare in piedi?</a:t>
            </a:r>
            <a:endParaRPr/>
          </a:p>
          <a:p>
            <a:pPr indent="-285750" lvl="0" marL="285750" rtl="0" algn="l">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Pratica la tua posa davanti a uno specchio.</a:t>
            </a:r>
            <a:endParaRPr/>
          </a:p>
          <a:p>
            <a:pPr indent="-285750" lvl="0" marL="285750" rtl="0" algn="l">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Pratica un discorso</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58" name="Google Shape;158;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Action</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200">
                <a:solidFill>
                  <a:srgbClr val="FFB600"/>
                </a:solidFill>
                <a:latin typeface="Raleway Light"/>
                <a:ea typeface="Raleway Light"/>
                <a:cs typeface="Raleway Light"/>
                <a:sym typeface="Raleway Light"/>
              </a:rPr>
              <a:t>Successivamente puoi registrarti mentre parli e ascoltare la tua voce, prestando attenzione al tuo tono, ritmo, pronuncia</a:t>
            </a:r>
            <a:r>
              <a:rPr lang="en-US" sz="1200">
                <a:latin typeface="Raleway Light"/>
                <a:ea typeface="Raleway Light"/>
                <a:cs typeface="Raleway Light"/>
                <a:sym typeface="Raleway Light"/>
              </a:rPr>
              <a:t>.</a:t>
            </a:r>
            <a:endParaRPr/>
          </a:p>
          <a:p>
            <a:pPr indent="0" lvl="0" marL="0" rtl="0" algn="just">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latin typeface="Raleway Light"/>
                <a:ea typeface="Raleway Light"/>
                <a:cs typeface="Raleway Light"/>
                <a:sym typeface="Raleway Light"/>
              </a:rPr>
              <a:t>Puoi usare VOCAROO, registratore vocale online</a:t>
            </a:r>
            <a:endParaRPr/>
          </a:p>
          <a:p>
            <a:pPr indent="0" lvl="0" marL="0" rtl="0" algn="l">
              <a:lnSpc>
                <a:spcPct val="100000"/>
              </a:lnSpc>
              <a:spcBef>
                <a:spcPts val="601"/>
              </a:spcBef>
              <a:spcAft>
                <a:spcPts val="0"/>
              </a:spcAft>
              <a:buSzPts val="1800"/>
              <a:buNone/>
            </a:pPr>
            <a:r>
              <a:rPr lang="en-US" sz="1200">
                <a:latin typeface="Raleway Light"/>
                <a:ea typeface="Raleway Light"/>
                <a:cs typeface="Raleway Light"/>
                <a:sym typeface="Raleway Light"/>
              </a:rPr>
              <a:t>https://vocaroo.com/</a:t>
            </a:r>
            <a:endParaRPr/>
          </a:p>
          <a:p>
            <a:pPr indent="0" lvl="0" marL="139702" rtl="0" algn="l">
              <a:lnSpc>
                <a:spcPct val="100000"/>
              </a:lnSpc>
              <a:spcBef>
                <a:spcPts val="601"/>
              </a:spcBef>
              <a:spcAft>
                <a:spcPts val="0"/>
              </a:spcAft>
              <a:buSzPts val="1800"/>
              <a:buNone/>
            </a:pPr>
            <a:r>
              <a:t/>
            </a:r>
            <a:endParaRPr/>
          </a:p>
        </p:txBody>
      </p:sp>
      <p:grpSp>
        <p:nvGrpSpPr>
          <p:cNvPr id="159" name="Google Shape;159;p11"/>
          <p:cNvGrpSpPr/>
          <p:nvPr/>
        </p:nvGrpSpPr>
        <p:grpSpPr>
          <a:xfrm>
            <a:off x="7964732" y="329097"/>
            <a:ext cx="977040" cy="722852"/>
            <a:chOff x="5255200" y="3006475"/>
            <a:chExt cx="511700" cy="378575"/>
          </a:xfrm>
        </p:grpSpPr>
        <p:sp>
          <p:nvSpPr>
            <p:cNvPr id="160" name="Google Shape;160;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61" name="Google Shape;161;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Cos'è un atteggiamento positivo e proattivo?</a:t>
            </a:r>
            <a:endParaRPr/>
          </a:p>
        </p:txBody>
      </p:sp>
      <p:pic>
        <p:nvPicPr>
          <p:cNvPr id="167" name="Google Shape;167;p12"/>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txBox="1"/>
          <p:nvPr>
            <p:ph type="title"/>
          </p:nvPr>
        </p:nvSpPr>
        <p:spPr>
          <a:xfrm>
            <a:off x="569801" y="5633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Che ne sai di </a:t>
            </a:r>
            <a:r>
              <a:rPr lang="en-US" sz="3600">
                <a:solidFill>
                  <a:schemeClr val="accent1"/>
                </a:solidFill>
                <a:latin typeface="Raleway ExtraLight"/>
                <a:ea typeface="Raleway ExtraLight"/>
                <a:cs typeface="Raleway ExtraLight"/>
                <a:sym typeface="Raleway ExtraLight"/>
              </a:rPr>
              <a:t>descriverti come parte di una squadra</a:t>
            </a:r>
            <a:r>
              <a:rPr lang="en-US" sz="3600">
                <a:solidFill>
                  <a:srgbClr val="FFC000"/>
                </a:solidFill>
                <a:latin typeface="Raleway ExtraLight"/>
                <a:ea typeface="Raleway ExtraLight"/>
                <a:cs typeface="Raleway ExtraLight"/>
                <a:sym typeface="Raleway ExtraLight"/>
              </a:rPr>
              <a:t>?</a:t>
            </a:r>
            <a:endParaRPr sz="3600">
              <a:solidFill>
                <a:srgbClr val="FFC000"/>
              </a:solidFill>
              <a:latin typeface="Raleway ExtraLight"/>
              <a:ea typeface="Raleway ExtraLight"/>
              <a:cs typeface="Raleway ExtraLight"/>
              <a:sym typeface="Raleway ExtraLight"/>
            </a:endParaRPr>
          </a:p>
        </p:txBody>
      </p:sp>
      <p:sp>
        <p:nvSpPr>
          <p:cNvPr id="173" name="Google Shape;173;p13"/>
          <p:cNvSpPr txBox="1"/>
          <p:nvPr>
            <p:ph idx="1" type="body"/>
          </p:nvPr>
        </p:nvSpPr>
        <p:spPr>
          <a:xfrm>
            <a:off x="569799" y="1995550"/>
            <a:ext cx="8083200" cy="208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Un team efficace richiede una varietà di tipi di personalità che possono assumere ruoli diversi. Assegnare i ruoli del team in base ai punti di forza e alle carenze dei dipendenti è un modo efficace per costruire una squadra, poiché le persone se la cavano meglio nelle attività che attingono ai loro punti di forza.</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Hai svolto le tue ricerche sull'azienda e hai scoperto che la cultura del lavoro si basa sulla comunità, sul gruppo e sul lavoro di squadra. In tal caso, assicurati che l'intervistatore sappia che puoi funzionare bene all'interno di quella cultura e che ti piace la socializzazione al di fuori di essa. Ricorda, per molti datori di lavoro, è altrettanto importante adattarsi a una cultura del lavoro quanto essere in grado di svolgere bene il lavoro.</a:t>
            </a:r>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a:t>
            </a:r>
            <a:endParaRPr sz="1300">
              <a:latin typeface="Raleway ExtraLight"/>
              <a:ea typeface="Raleway ExtraLight"/>
              <a:cs typeface="Raleway ExtraLight"/>
              <a:sym typeface="Raleway ExtraLight"/>
            </a:endParaRPr>
          </a:p>
        </p:txBody>
      </p:sp>
      <p:sp>
        <p:nvSpPr>
          <p:cNvPr id="174" name="Google Shape;174;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idx="1" type="body"/>
          </p:nvPr>
        </p:nvSpPr>
        <p:spPr>
          <a:xfrm>
            <a:off x="495301" y="361950"/>
            <a:ext cx="6115050" cy="2981326"/>
          </a:xfrm>
          <a:prstGeom prst="rect">
            <a:avLst/>
          </a:prstGeom>
          <a:noFill/>
          <a:ln>
            <a:noFill/>
          </a:ln>
        </p:spPr>
        <p:txBody>
          <a:bodyPr anchorCtr="0" anchor="t" bIns="91425" lIns="91425" spcFirstLastPara="1" rIns="91425" wrap="square" tIns="91425">
            <a:noAutofit/>
          </a:bodyPr>
          <a:lstStyle/>
          <a:p>
            <a:pPr indent="-342904" lvl="0" marL="457206" rtl="0" algn="just">
              <a:lnSpc>
                <a:spcPct val="100000"/>
              </a:lnSpc>
              <a:spcBef>
                <a:spcPts val="601"/>
              </a:spcBef>
              <a:spcAft>
                <a:spcPts val="0"/>
              </a:spcAft>
              <a:buSzPts val="1800"/>
              <a:buNone/>
            </a:pPr>
            <a:r>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sz="1400">
              <a:latin typeface="Raleway Light"/>
              <a:ea typeface="Raleway Light"/>
              <a:cs typeface="Raleway Light"/>
              <a:sym typeface="Raleway Light"/>
            </a:endParaRPr>
          </a:p>
        </p:txBody>
      </p:sp>
      <p:pic>
        <p:nvPicPr>
          <p:cNvPr id="180" name="Google Shape;180;p14"/>
          <p:cNvPicPr preferRelativeResize="0"/>
          <p:nvPr/>
        </p:nvPicPr>
        <p:blipFill rotWithShape="1">
          <a:blip r:embed="rId3">
            <a:alphaModFix/>
          </a:blip>
          <a:srcRect b="79" l="0" r="0" t="89"/>
          <a:stretch/>
        </p:blipFill>
        <p:spPr>
          <a:xfrm>
            <a:off x="5838825" y="860278"/>
            <a:ext cx="2133600" cy="1422600"/>
          </a:xfrm>
          <a:prstGeom prst="ellipse">
            <a:avLst/>
          </a:prstGeom>
          <a:noFill/>
          <a:ln>
            <a:noFill/>
          </a:ln>
        </p:spPr>
      </p:pic>
      <p:sp>
        <p:nvSpPr>
          <p:cNvPr id="181" name="Google Shape;181;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2" name="Google Shape;182;p14"/>
          <p:cNvSpPr/>
          <p:nvPr/>
        </p:nvSpPr>
        <p:spPr>
          <a:xfrm>
            <a:off x="752474" y="835134"/>
            <a:ext cx="5019675" cy="32931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I nove ruoli del team Belbin sono descrizioni delle mansioni lavorative che rientrano in tre grandi categorie: ruoli orientati al pensiero, ruoli orientati all'azione e ruoli orientati alle persone. Comprendere ogni ruolo che un membro del team può svolgere può aiutarti a lavorare in modo più efficiente come squadra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1. Il Monitor Evaluator (orientato al pensiero)</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2. Lo specialista (orientato al pensiero)</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3. La pianta (orientata al pensiero)</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4. The Shaper (orientato all'azione)</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5. L'implementatore (orientato all'azione)</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6. The Completer/Finisher (orientato all'azione)</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7. Il Coordinatore (orientato alle persone)</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8. Il Team Worker (orientato alle persone)</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9. The Resource Investigator (orientato alle persone)</a:t>
            </a:r>
            <a:endParaRPr b="0" i="0" sz="1400" u="none" cap="none" strike="noStrike">
              <a:solidFill>
                <a:srgbClr val="000000"/>
              </a:solidFill>
              <a:latin typeface="Arial"/>
              <a:ea typeface="Arial"/>
              <a:cs typeface="Arial"/>
              <a:sym typeface="Arial"/>
            </a:endParaRPr>
          </a:p>
        </p:txBody>
      </p:sp>
      <p:pic>
        <p:nvPicPr>
          <p:cNvPr descr="photo-1481456384069-0effc539ab7e" id="183" name="Google Shape;183;p14"/>
          <p:cNvPicPr preferRelativeResize="0"/>
          <p:nvPr/>
        </p:nvPicPr>
        <p:blipFill rotWithShape="1">
          <a:blip r:embed="rId4">
            <a:alphaModFix/>
          </a:blip>
          <a:srcRect b="0" l="0" r="0" t="0"/>
          <a:stretch/>
        </p:blipFill>
        <p:spPr>
          <a:xfrm>
            <a:off x="6134100" y="2099875"/>
            <a:ext cx="2133601" cy="1422400"/>
          </a:xfrm>
          <a:prstGeom prst="ellipse">
            <a:avLst/>
          </a:prstGeom>
          <a:noFill/>
          <a:ln>
            <a:noFill/>
          </a:ln>
        </p:spPr>
      </p:pic>
      <p:sp>
        <p:nvSpPr>
          <p:cNvPr id="184" name="Google Shape;184;p14"/>
          <p:cNvSpPr txBox="1"/>
          <p:nvPr/>
        </p:nvSpPr>
        <p:spPr>
          <a:xfrm>
            <a:off x="5358850" y="3618825"/>
            <a:ext cx="3394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accent1"/>
                </a:solidFill>
                <a:latin typeface="Raleway Thin"/>
                <a:ea typeface="Raleway Thin"/>
                <a:cs typeface="Raleway Thin"/>
                <a:sym typeface="Raleway Thin"/>
              </a:rPr>
              <a:t>Source</a:t>
            </a:r>
            <a:r>
              <a:rPr b="0" i="0" lang="en-US" sz="600" u="none" cap="none" strike="noStrike">
                <a:solidFill>
                  <a:srgbClr val="000000"/>
                </a:solidFill>
                <a:latin typeface="Raleway Thin"/>
                <a:ea typeface="Raleway Thin"/>
                <a:cs typeface="Raleway Thin"/>
                <a:sym typeface="Raleway Thin"/>
              </a:rPr>
              <a:t>: </a:t>
            </a:r>
            <a:endParaRPr b="0" i="0" sz="6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Raleway Thin"/>
                <a:ea typeface="Raleway Thin"/>
                <a:cs typeface="Raleway Thin"/>
                <a:sym typeface="Raleway Thin"/>
              </a:rPr>
              <a:t>https://unsplash.com/photos/tXiMrX3Gc-g</a:t>
            </a:r>
            <a:endParaRPr b="0" i="0" sz="6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Raleway Thin"/>
                <a:ea typeface="Raleway Thin"/>
                <a:cs typeface="Raleway Thin"/>
                <a:sym typeface="Raleway Thin"/>
              </a:rPr>
              <a:t>https://unsplash.com/photos/w55SpMmoPgE</a:t>
            </a:r>
            <a:endParaRPr b="0" i="0" sz="600" u="none" cap="none" strike="noStrike">
              <a:solidFill>
                <a:srgbClr val="000000"/>
              </a:solidFill>
              <a:latin typeface="Raleway Thin"/>
              <a:ea typeface="Raleway Thin"/>
              <a:cs typeface="Raleway Thin"/>
              <a:sym typeface="Raleway Th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pSp>
        <p:nvGrpSpPr>
          <p:cNvPr id="189" name="Google Shape;189;p15"/>
          <p:cNvGrpSpPr/>
          <p:nvPr/>
        </p:nvGrpSpPr>
        <p:grpSpPr>
          <a:xfrm>
            <a:off x="7256123" y="789911"/>
            <a:ext cx="1419963" cy="1935158"/>
            <a:chOff x="2573303" y="1075254"/>
            <a:chExt cx="3716209" cy="3349764"/>
          </a:xfrm>
        </p:grpSpPr>
        <p:sp>
          <p:nvSpPr>
            <p:cNvPr id="190" name="Google Shape;190;p15"/>
            <p:cNvSpPr/>
            <p:nvPr/>
          </p:nvSpPr>
          <p:spPr>
            <a:xfrm rot="-6599386">
              <a:off x="2635332" y="1391651"/>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91" name="Google Shape;191;p15"/>
            <p:cNvSpPr/>
            <p:nvPr/>
          </p:nvSpPr>
          <p:spPr>
            <a:xfrm rot="-203981">
              <a:off x="3885027" y="2675039"/>
              <a:ext cx="2356699" cy="1681581"/>
            </a:xfrm>
            <a:prstGeom prst="ellipse">
              <a:avLst/>
            </a:prstGeom>
            <a:solidFill>
              <a:srgbClr val="FFE599"/>
            </a:solidFill>
            <a:ln>
              <a:noFill/>
            </a:ln>
          </p:spPr>
          <p:txBody>
            <a:bodyPr anchorCtr="0" anchor="t" bIns="91425" lIns="91425" spcFirstLastPara="1" rIns="91425" wrap="square" tIns="91425">
              <a:noAutofit/>
            </a:bodyPr>
            <a:lstStyle/>
            <a:p>
              <a:pPr indent="-266700" lvl="0" marL="26670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Black"/>
                  <a:ea typeface="Arial Black"/>
                  <a:cs typeface="Arial Black"/>
                  <a:sym typeface="Arial Black"/>
                </a:rPr>
                <a:t>   </a:t>
              </a:r>
              <a:endParaRPr b="0" i="0" sz="900" u="none" cap="none" strike="noStrike">
                <a:solidFill>
                  <a:schemeClr val="lt1"/>
                </a:solidFill>
                <a:latin typeface="Arial Black"/>
                <a:ea typeface="Arial Black"/>
                <a:cs typeface="Arial Black"/>
                <a:sym typeface="Arial Black"/>
              </a:endParaRPr>
            </a:p>
          </p:txBody>
        </p:sp>
        <p:sp>
          <p:nvSpPr>
            <p:cNvPr id="192" name="Google Shape;192;p15"/>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93" name="Google Shape;193;p15"/>
            <p:cNvSpPr/>
            <p:nvPr/>
          </p:nvSpPr>
          <p:spPr>
            <a:xfrm rot="-6597701">
              <a:off x="3020079"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sp>
        <p:nvSpPr>
          <p:cNvPr id="194" name="Google Shape;194;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5" name="Google Shape;195;p15"/>
          <p:cNvSpPr txBox="1"/>
          <p:nvPr/>
        </p:nvSpPr>
        <p:spPr>
          <a:xfrm>
            <a:off x="522425" y="476325"/>
            <a:ext cx="6812100" cy="4058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Punti chiave</a:t>
            </a:r>
            <a:endParaRPr b="1"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Gli intervistatori fanno domande sul lavoro di squadra perché la capacità dei membri del team di lavorare insieme è importante.</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Se ti manca esperienza lavorativa, parla di come hai fatto parte di team per progetti scolastici o come volontario con organizzazioni comunitarie.</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t/>
            </a:r>
            <a:endParaRPr sz="1300">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Descrivi le abilità rilevanti</a:t>
            </a:r>
            <a:endParaRPr b="1"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Rispondere alla domanda "Come ti descriveresti come membro del team?" è un'eccellente opportunità per condividere le tue forti competenze in relazione alla posizione per cui ti stai candidando. Tuttavia, dovresti evitare di fornire un lungo elenco delle tue capacità e abilità.</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t/>
            </a:r>
            <a:endParaRPr sz="1300">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Non ignorare la domanda</a:t>
            </a:r>
            <a:endParaRPr b="1"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Per chi non ha esperienza in una certa area può essere allettante provare a velocizzare una risposta; tuttavia, non è mai una buona idea ignorare o saltare le domande del colloquio. Potrebbe sembrare che tu stia cercando di nascondere qualcosa e potrebbe destare sospetti. Anche se hai una storia di lavoro da solo o se il lavoro non richiede il lavoro di squadra, avrai una qualche forma di comunicazione con gli altri ed è fondamentale dimostrare di essere affabile e in grado di interagire efficacemente con gli altri.</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821036" y="981311"/>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br>
              <a:rPr b="1" lang="en-US" sz="1600">
                <a:solidFill>
                  <a:schemeClr val="accent1"/>
                </a:solidFill>
                <a:latin typeface="Raleway ExtraLight"/>
                <a:ea typeface="Raleway ExtraLight"/>
                <a:cs typeface="Raleway ExtraLight"/>
                <a:sym typeface="Raleway ExtraLight"/>
              </a:rPr>
            </a:br>
            <a:r>
              <a:rPr b="1" lang="en-US" sz="1600">
                <a:solidFill>
                  <a:schemeClr val="accent1"/>
                </a:solidFill>
                <a:latin typeface="Raleway ExtraLight"/>
                <a:ea typeface="Raleway ExtraLight"/>
                <a:cs typeface="Raleway ExtraLight"/>
                <a:sym typeface="Raleway ExtraLight"/>
              </a:rPr>
              <a:t>Descrivere te stesso</a:t>
            </a:r>
            <a:br>
              <a:rPr b="1" lang="en-US" sz="1400">
                <a:solidFill>
                  <a:schemeClr val="accent1"/>
                </a:solidFill>
                <a:latin typeface="Raleway ExtraLight"/>
                <a:ea typeface="Raleway ExtraLight"/>
                <a:cs typeface="Raleway ExtraLight"/>
                <a:sym typeface="Raleway ExtraLight"/>
              </a:rPr>
            </a:br>
            <a:r>
              <a:rPr lang="en-US" sz="1200">
                <a:solidFill>
                  <a:schemeClr val="dk1"/>
                </a:solidFill>
                <a:latin typeface="Raleway Light"/>
                <a:ea typeface="Raleway Light"/>
                <a:cs typeface="Raleway Light"/>
                <a:sym typeface="Raleway Light"/>
              </a:rPr>
              <a:t>Ovviamente, un intervistatore non sarà interessato ad ascoltare un saggio descrittivo. Dovrai descrivere le competenze rilevanti per quel particolare lavoro. Pensa a questi scenari. Come ti descriveresti a un intervistatore in ciascuno dei casi?</a:t>
            </a:r>
            <a:br>
              <a:rPr lang="en-US" sz="1300">
                <a:solidFill>
                  <a:schemeClr val="dk1"/>
                </a:solidFill>
                <a:latin typeface="Raleway Light"/>
                <a:ea typeface="Raleway Light"/>
                <a:cs typeface="Raleway Light"/>
                <a:sym typeface="Raleway Light"/>
              </a:rPr>
            </a:br>
            <a:endParaRPr b="1" sz="1300">
              <a:solidFill>
                <a:schemeClr val="dk1"/>
              </a:solidFill>
              <a:latin typeface="Raleway ExtraLight"/>
              <a:ea typeface="Raleway ExtraLight"/>
              <a:cs typeface="Raleway ExtraLight"/>
              <a:sym typeface="Raleway ExtraLight"/>
            </a:endParaRPr>
          </a:p>
        </p:txBody>
      </p:sp>
      <p:sp>
        <p:nvSpPr>
          <p:cNvPr id="201" name="Google Shape;201;p16"/>
          <p:cNvSpPr txBox="1"/>
          <p:nvPr>
            <p:ph idx="1" type="body"/>
          </p:nvPr>
        </p:nvSpPr>
        <p:spPr>
          <a:xfrm>
            <a:off x="947400" y="1823878"/>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US"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Step1</a:t>
            </a:r>
            <a:r>
              <a:rPr lang="en-US" sz="1100">
                <a:latin typeface="Raleway"/>
                <a:ea typeface="Raleway"/>
                <a:cs typeface="Raleway"/>
                <a:sym typeface="Raleway"/>
              </a:rPr>
              <a:t>: </a:t>
            </a:r>
            <a:r>
              <a:rPr lang="en-US" sz="1100">
                <a:solidFill>
                  <a:schemeClr val="dk1"/>
                </a:solidFill>
                <a:latin typeface="Raleway Light"/>
                <a:ea typeface="Raleway Light"/>
                <a:cs typeface="Raleway Light"/>
                <a:sym typeface="Raleway Light"/>
              </a:rPr>
              <a:t>Descriviti come uno “studente costante”</a:t>
            </a:r>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Step2</a:t>
            </a:r>
            <a:r>
              <a:rPr lang="en-US" sz="1100">
                <a:latin typeface="Raleway"/>
                <a:ea typeface="Raleway"/>
                <a:cs typeface="Raleway"/>
                <a:sym typeface="Raleway"/>
              </a:rPr>
              <a:t>: </a:t>
            </a:r>
            <a:r>
              <a:rPr lang="en-US" sz="1100">
                <a:solidFill>
                  <a:schemeClr val="dk1"/>
                </a:solidFill>
                <a:latin typeface="Raleway Light"/>
                <a:ea typeface="Raleway Light"/>
                <a:cs typeface="Raleway Light"/>
                <a:sym typeface="Raleway Light"/>
              </a:rPr>
              <a:t>Descriviti come una "persona popolare" (per lavori orientati al team o rivolti al cliente)</a:t>
            </a:r>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Step3</a:t>
            </a:r>
            <a:r>
              <a:rPr lang="en-US" sz="1100">
                <a:latin typeface="Raleway"/>
                <a:ea typeface="Raleway"/>
                <a:cs typeface="Raleway"/>
                <a:sym typeface="Raleway"/>
              </a:rPr>
              <a:t>: </a:t>
            </a:r>
            <a:r>
              <a:rPr lang="en-US" sz="1100">
                <a:solidFill>
                  <a:schemeClr val="dk1"/>
                </a:solidFill>
                <a:latin typeface="Raleway Light"/>
                <a:ea typeface="Raleway Light"/>
                <a:cs typeface="Raleway Light"/>
                <a:sym typeface="Raleway Light"/>
              </a:rPr>
              <a:t>Presentati come un self-starter o una persona indipendente</a:t>
            </a:r>
            <a:endParaRPr/>
          </a:p>
          <a:p>
            <a:pPr indent="-285750" lvl="0" marL="285750" rtl="0" algn="l">
              <a:lnSpc>
                <a:spcPct val="100000"/>
              </a:lnSpc>
              <a:spcBef>
                <a:spcPts val="601"/>
              </a:spcBef>
              <a:spcAft>
                <a:spcPts val="0"/>
              </a:spcAft>
              <a:buSzPts val="1800"/>
              <a:buNone/>
            </a:pPr>
            <a:r>
              <a:rPr b="1" lang="en-US" sz="1100">
                <a:latin typeface="Raleway"/>
                <a:ea typeface="Raleway"/>
                <a:cs typeface="Raleway"/>
                <a:sym typeface="Raleway"/>
              </a:rPr>
              <a:t>Step4</a:t>
            </a:r>
            <a:r>
              <a:rPr lang="en-US" sz="1100">
                <a:latin typeface="Raleway"/>
                <a:ea typeface="Raleway"/>
                <a:cs typeface="Raleway"/>
                <a:sym typeface="Raleway"/>
              </a:rPr>
              <a:t>: </a:t>
            </a:r>
            <a:r>
              <a:rPr lang="en-US" sz="1100">
                <a:solidFill>
                  <a:schemeClr val="dk1"/>
                </a:solidFill>
                <a:latin typeface="Raleway Light"/>
                <a:ea typeface="Raleway Light"/>
                <a:cs typeface="Raleway Light"/>
                <a:sym typeface="Raleway Light"/>
              </a:rPr>
              <a:t>Presentati come sicuro di te (ma non presuntuoso)</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solidFill>
                  <a:schemeClr val="lt1"/>
                </a:solidFill>
                <a:highlight>
                  <a:srgbClr val="FFB600"/>
                </a:highlight>
                <a:latin typeface="Raleway Light"/>
                <a:ea typeface="Raleway Light"/>
                <a:cs typeface="Raleway Light"/>
                <a:sym typeface="Raleway Light"/>
              </a:rPr>
              <a:t>TEMPO:</a:t>
            </a:r>
            <a:r>
              <a:rPr lang="en-US" sz="1200">
                <a:solidFill>
                  <a:schemeClr val="lt1"/>
                </a:solidFill>
                <a:latin typeface="Raleway Light"/>
                <a:ea typeface="Raleway Light"/>
                <a:cs typeface="Raleway Light"/>
                <a:sym typeface="Raleway Light"/>
              </a:rPr>
              <a:t> </a:t>
            </a:r>
            <a:r>
              <a:rPr lang="en-US" sz="1200">
                <a:solidFill>
                  <a:schemeClr val="dk1"/>
                </a:solidFill>
                <a:latin typeface="Raleway Light"/>
                <a:ea typeface="Raleway Light"/>
                <a:cs typeface="Raleway Light"/>
                <a:sym typeface="Raleway Light"/>
              </a:rPr>
              <a:t>20 minuti</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02" name="Google Shape;202;p16"/>
          <p:cNvSpPr txBox="1"/>
          <p:nvPr>
            <p:ph idx="2" type="body"/>
          </p:nvPr>
        </p:nvSpPr>
        <p:spPr>
          <a:xfrm>
            <a:off x="5696624" y="1863878"/>
            <a:ext cx="2211600" cy="282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Risorse &amp; strumenti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200"/>
              <a:t>Aggettivi utili per descriversi</a:t>
            </a:r>
            <a:endParaRPr b="1" sz="1200"/>
          </a:p>
          <a:p>
            <a:pPr indent="0" lvl="0" marL="0" rtl="0" algn="l">
              <a:lnSpc>
                <a:spcPct val="100000"/>
              </a:lnSpc>
              <a:spcBef>
                <a:spcPts val="601"/>
              </a:spcBef>
              <a:spcAft>
                <a:spcPts val="0"/>
              </a:spcAft>
              <a:buSzPts val="1800"/>
              <a:buNone/>
            </a:pPr>
            <a:r>
              <a:rPr lang="en-US" sz="1200">
                <a:latin typeface="Raleway Light"/>
                <a:ea typeface="Raleway Light"/>
                <a:cs typeface="Raleway Light"/>
                <a:sym typeface="Raleway Light"/>
              </a:rPr>
              <a:t>novoresume.com/career-blog/words-to-describe-yourself</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03" name="Google Shape;203;p16"/>
          <p:cNvGrpSpPr/>
          <p:nvPr/>
        </p:nvGrpSpPr>
        <p:grpSpPr>
          <a:xfrm>
            <a:off x="7964732" y="329097"/>
            <a:ext cx="977040" cy="722852"/>
            <a:chOff x="5255200" y="3006475"/>
            <a:chExt cx="511700" cy="378575"/>
          </a:xfrm>
        </p:grpSpPr>
        <p:sp>
          <p:nvSpPr>
            <p:cNvPr id="204" name="Google Shape;204;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05" name="Google Shape;205;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ph type="title"/>
          </p:nvPr>
        </p:nvSpPr>
        <p:spPr>
          <a:xfrm>
            <a:off x="692531" y="526396"/>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Descrivere te stesso</a:t>
            </a:r>
            <a:endParaRPr b="1" sz="1200">
              <a:solidFill>
                <a:schemeClr val="accent1"/>
              </a:solidFill>
              <a:latin typeface="Raleway Light"/>
              <a:ea typeface="Raleway Light"/>
              <a:cs typeface="Raleway Light"/>
              <a:sym typeface="Raleway Light"/>
            </a:endParaRPr>
          </a:p>
        </p:txBody>
      </p:sp>
      <p:sp>
        <p:nvSpPr>
          <p:cNvPr id="211" name="Google Shape;211;p17"/>
          <p:cNvSpPr txBox="1"/>
          <p:nvPr>
            <p:ph idx="1" type="body"/>
          </p:nvPr>
        </p:nvSpPr>
        <p:spPr>
          <a:xfrm>
            <a:off x="692525" y="1192570"/>
            <a:ext cx="3543300" cy="316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Riflessione</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Domanda: quali parole ti vengono in mente quando pensi a te stesso?</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Pensa a un'attività di squadra che hai dovuto svolgere. Cerca di identificare i ruoli di ciascun membro del team. Che ruolo hai avuto? Tendevi a prendere decisioni? Hai rispettato quanto suggerito dagli altri membri?</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12" name="Google Shape;212;p17"/>
          <p:cNvSpPr txBox="1"/>
          <p:nvPr>
            <p:ph idx="2" type="body"/>
          </p:nvPr>
        </p:nvSpPr>
        <p:spPr>
          <a:xfrm>
            <a:off x="4572000" y="1192580"/>
            <a:ext cx="3543300" cy="172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Azione</a:t>
            </a:r>
            <a:endParaRPr b="1" sz="1200">
              <a:solidFill>
                <a:srgbClr val="FFB600"/>
              </a:solidFill>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200">
                <a:solidFill>
                  <a:srgbClr val="FFB600"/>
                </a:solidFill>
                <a:latin typeface="Raleway Light"/>
                <a:ea typeface="Raleway Light"/>
                <a:cs typeface="Raleway Light"/>
                <a:sym typeface="Raleway Light"/>
              </a:rPr>
              <a:t>Dopodiché puoi avere un'idea </a:t>
            </a:r>
            <a:r>
              <a:rPr lang="en-US" sz="1200">
                <a:solidFill>
                  <a:schemeClr val="dk1"/>
                </a:solidFill>
                <a:latin typeface="Raleway Light"/>
                <a:ea typeface="Raleway Light"/>
                <a:cs typeface="Raleway Light"/>
                <a:sym typeface="Raleway Light"/>
              </a:rPr>
              <a:t>più chiara del tipo di giocatore di squadra che sei e di come puoi presentarti in base ai requisiti del lavoro per cui ti stai candidando.</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213" name="Google Shape;213;p17"/>
          <p:cNvGrpSpPr/>
          <p:nvPr/>
        </p:nvGrpSpPr>
        <p:grpSpPr>
          <a:xfrm>
            <a:off x="7964732" y="329097"/>
            <a:ext cx="977040" cy="722852"/>
            <a:chOff x="5255200" y="3006475"/>
            <a:chExt cx="511700" cy="378575"/>
          </a:xfrm>
        </p:grpSpPr>
        <p:sp>
          <p:nvSpPr>
            <p:cNvPr id="214" name="Google Shape;214;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5" name="Google Shape;215;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8"/>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Qual è l'interazione orale efficace?</a:t>
            </a:r>
            <a:br>
              <a:rPr b="1" lang="en-US">
                <a:solidFill>
                  <a:schemeClr val="lt1"/>
                </a:solidFill>
              </a:rPr>
            </a:br>
            <a:endParaRPr b="1" sz="2400">
              <a:solidFill>
                <a:schemeClr val="lt1"/>
              </a:solidFill>
            </a:endParaRPr>
          </a:p>
        </p:txBody>
      </p:sp>
      <p:pic>
        <p:nvPicPr>
          <p:cNvPr id="221" name="Google Shape;221;p18"/>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txBox="1"/>
          <p:nvPr>
            <p:ph type="title"/>
          </p:nvPr>
        </p:nvSpPr>
        <p:spPr>
          <a:xfrm>
            <a:off x="510625" y="548875"/>
            <a:ext cx="7306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Cosa sai </a:t>
            </a:r>
            <a:r>
              <a:rPr lang="en-US" sz="3600">
                <a:solidFill>
                  <a:schemeClr val="accent1"/>
                </a:solidFill>
                <a:latin typeface="Raleway ExtraLight"/>
                <a:ea typeface="Raleway ExtraLight"/>
                <a:cs typeface="Raleway ExtraLight"/>
                <a:sym typeface="Raleway ExtraLight"/>
              </a:rPr>
              <a:t>dell'interazione orale efficace?</a:t>
            </a:r>
            <a:endParaRPr sz="3600">
              <a:solidFill>
                <a:schemeClr val="accent1"/>
              </a:solidFill>
              <a:latin typeface="Raleway ExtraLight"/>
              <a:ea typeface="Raleway ExtraLight"/>
              <a:cs typeface="Raleway ExtraLight"/>
              <a:sym typeface="Raleway ExtraLight"/>
            </a:endParaRPr>
          </a:p>
        </p:txBody>
      </p:sp>
      <p:sp>
        <p:nvSpPr>
          <p:cNvPr id="227" name="Google Shape;227;p19"/>
          <p:cNvSpPr txBox="1"/>
          <p:nvPr>
            <p:ph idx="1" type="body"/>
          </p:nvPr>
        </p:nvSpPr>
        <p:spPr>
          <a:xfrm>
            <a:off x="510625" y="2057400"/>
            <a:ext cx="8100000" cy="2520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Affinché la comunicazione orale sia efficace, dovrebbe essere chiara, pertinente, delicata nella fraseologia e nel tono, concisa e informativa.</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Le capacità di comunicazione verbale sono importanti perché ti consentono di costruire un rapporto con altre persone, il che crea interazioni più positive e rapporti di lavoro più forti. Con queste abilità, puoi trasmettere un senso di fiducia e assicurarti che il tuo pubblico capisca il tuo messaggio o le tue aspettative. La capacità di comunicare chiaramente ti aiuta ad avere successo in varie situazioni lavorative, inclusi progetti, trattative e colloqui di lavoro.</a:t>
            </a:r>
            <a:endParaRPr sz="1300">
              <a:latin typeface="Raleway ExtraLight"/>
              <a:ea typeface="Raleway ExtraLight"/>
              <a:cs typeface="Raleway ExtraLight"/>
              <a:sym typeface="Raleway ExtraLight"/>
            </a:endParaRPr>
          </a:p>
        </p:txBody>
      </p:sp>
      <p:sp>
        <p:nvSpPr>
          <p:cNvPr id="228" name="Google Shape;228;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0"/>
          <p:cNvSpPr txBox="1"/>
          <p:nvPr>
            <p:ph idx="1" type="body"/>
          </p:nvPr>
        </p:nvSpPr>
        <p:spPr>
          <a:xfrm>
            <a:off x="495301" y="361950"/>
            <a:ext cx="6257924" cy="4305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300">
                <a:latin typeface="Raleway"/>
                <a:ea typeface="Raleway"/>
                <a:cs typeface="Raleway"/>
                <a:sym typeface="Raleway"/>
              </a:rPr>
              <a:t>Ci sono 5 principi per una comunicazione efficace :</a:t>
            </a:r>
            <a:endParaRPr b="1">
              <a:latin typeface="Raleway"/>
              <a:ea typeface="Raleway"/>
              <a:cs typeface="Raleway"/>
              <a:sym typeface="Raleway"/>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ctr">
              <a:lnSpc>
                <a:spcPct val="100000"/>
              </a:lnSpc>
              <a:spcBef>
                <a:spcPts val="0"/>
              </a:spcBef>
              <a:spcAft>
                <a:spcPts val="0"/>
              </a:spcAft>
              <a:buSzPts val="1800"/>
              <a:buNone/>
            </a:pPr>
            <a:r>
              <a:rPr b="1" lang="en-US" sz="1300">
                <a:latin typeface="Raleway Light"/>
                <a:ea typeface="Raleway Light"/>
                <a:cs typeface="Raleway Light"/>
                <a:sym typeface="Raleway Light"/>
              </a:rPr>
              <a:t>Consapevolezza </a:t>
            </a:r>
            <a:r>
              <a:rPr lang="en-US" sz="1300">
                <a:latin typeface="Raleway Light"/>
                <a:ea typeface="Raleway Light"/>
                <a:cs typeface="Raleway Light"/>
                <a:sym typeface="Raleway Light"/>
              </a:rPr>
              <a:t>  </a:t>
            </a:r>
            <a:endParaRPr/>
          </a:p>
          <a:p>
            <a:pPr indent="0" lvl="0" marL="0" rtl="0" algn="just">
              <a:lnSpc>
                <a:spcPct val="100000"/>
              </a:lnSpc>
              <a:spcBef>
                <a:spcPts val="0"/>
              </a:spcBef>
              <a:spcAft>
                <a:spcPts val="0"/>
              </a:spcAft>
              <a:buSzPts val="1800"/>
              <a:buNone/>
            </a:pPr>
            <a:r>
              <a:rPr lang="en-US" sz="1300">
                <a:latin typeface="Raleway Light"/>
                <a:ea typeface="Raleway Light"/>
                <a:cs typeface="Raleway Light"/>
                <a:sym typeface="Raleway Light"/>
              </a:rPr>
              <a:t>I comunicatori esperti non si limitano a parlare o ad ascoltare, infatti possono stabilire connessioni, imparare dai propri errori, preparare e orientare la propria comunicazione.</a:t>
            </a:r>
            <a:endParaRPr/>
          </a:p>
          <a:p>
            <a:pPr indent="0" lvl="0" marL="0" rtl="0" algn="ctr">
              <a:lnSpc>
                <a:spcPct val="100000"/>
              </a:lnSpc>
              <a:spcBef>
                <a:spcPts val="0"/>
              </a:spcBef>
              <a:spcAft>
                <a:spcPts val="0"/>
              </a:spcAft>
              <a:buSzPts val="1800"/>
              <a:buNone/>
            </a:pPr>
            <a:r>
              <a:rPr b="1" lang="en-US" sz="1300">
                <a:latin typeface="Raleway Light"/>
                <a:ea typeface="Raleway Light"/>
                <a:cs typeface="Raleway Light"/>
                <a:sym typeface="Raleway Light"/>
              </a:rPr>
              <a:t>Responsabilità</a:t>
            </a:r>
            <a:endParaRPr/>
          </a:p>
          <a:p>
            <a:pPr indent="0" lvl="0" marL="0" rtl="0" algn="just">
              <a:lnSpc>
                <a:spcPct val="100000"/>
              </a:lnSpc>
              <a:spcBef>
                <a:spcPts val="0"/>
              </a:spcBef>
              <a:spcAft>
                <a:spcPts val="0"/>
              </a:spcAft>
              <a:buSzPts val="1800"/>
              <a:buNone/>
            </a:pPr>
            <a:r>
              <a:rPr lang="en-US" sz="1300">
                <a:latin typeface="Raleway Light"/>
                <a:ea typeface="Raleway Light"/>
                <a:cs typeface="Raleway Light"/>
                <a:sym typeface="Raleway Light"/>
              </a:rPr>
              <a:t>In termini di comunicazione efficace questo significa essere responsabili dei risultati della nostra stessa comunicazione.</a:t>
            </a:r>
            <a:endParaRPr/>
          </a:p>
          <a:p>
            <a:pPr indent="0" lvl="0" marL="0" rtl="0" algn="ctr">
              <a:lnSpc>
                <a:spcPct val="100000"/>
              </a:lnSpc>
              <a:spcBef>
                <a:spcPts val="0"/>
              </a:spcBef>
              <a:spcAft>
                <a:spcPts val="0"/>
              </a:spcAft>
              <a:buSzPts val="1800"/>
              <a:buNone/>
            </a:pPr>
            <a:r>
              <a:rPr b="1" lang="en-US" sz="1300">
                <a:latin typeface="Raleway Light"/>
                <a:ea typeface="Raleway Light"/>
                <a:cs typeface="Raleway Light"/>
                <a:sym typeface="Raleway Light"/>
              </a:rPr>
              <a:t>Rispetto</a:t>
            </a:r>
            <a:endParaRPr/>
          </a:p>
          <a:p>
            <a:pPr indent="0" lvl="0" marL="0" rtl="0" algn="just">
              <a:lnSpc>
                <a:spcPct val="100000"/>
              </a:lnSpc>
              <a:spcBef>
                <a:spcPts val="0"/>
              </a:spcBef>
              <a:spcAft>
                <a:spcPts val="0"/>
              </a:spcAft>
              <a:buSzPts val="1800"/>
              <a:buNone/>
            </a:pPr>
            <a:r>
              <a:rPr lang="en-US" sz="1300">
                <a:latin typeface="Raleway Light"/>
                <a:ea typeface="Raleway Light"/>
                <a:cs typeface="Raleway Light"/>
                <a:sym typeface="Raleway Light"/>
              </a:rPr>
              <a:t>Una comunicazione efficace promuove il rispetto anche quando si tratta di dire cose spiacevoli, come accade durante le discussioni o nelle interazioni quotidiane.</a:t>
            </a:r>
            <a:endParaRPr/>
          </a:p>
          <a:p>
            <a:pPr indent="0" lvl="0" marL="0" rtl="0" algn="ctr">
              <a:lnSpc>
                <a:spcPct val="100000"/>
              </a:lnSpc>
              <a:spcBef>
                <a:spcPts val="0"/>
              </a:spcBef>
              <a:spcAft>
                <a:spcPts val="0"/>
              </a:spcAft>
              <a:buSzPts val="1800"/>
              <a:buNone/>
            </a:pPr>
            <a:r>
              <a:rPr b="1" lang="en-US" sz="1300">
                <a:latin typeface="Raleway Light"/>
                <a:ea typeface="Raleway Light"/>
                <a:cs typeface="Raleway Light"/>
                <a:sym typeface="Raleway Light"/>
              </a:rPr>
              <a:t>Fiducia</a:t>
            </a:r>
            <a:endParaRPr/>
          </a:p>
          <a:p>
            <a:pPr indent="0" lvl="0" marL="0" rtl="0" algn="l">
              <a:lnSpc>
                <a:spcPct val="100000"/>
              </a:lnSpc>
              <a:spcBef>
                <a:spcPts val="0"/>
              </a:spcBef>
              <a:spcAft>
                <a:spcPts val="0"/>
              </a:spcAft>
              <a:buSzPts val="1800"/>
              <a:buNone/>
            </a:pPr>
            <a:r>
              <a:rPr lang="en-US" sz="1300">
                <a:latin typeface="Raleway Light"/>
                <a:ea typeface="Raleway Light"/>
                <a:cs typeface="Raleway Light"/>
                <a:sym typeface="Raleway Light"/>
              </a:rPr>
              <a:t>Tutti i tipi di comunicazione efficace si basano sulla fiducia, come del resto nel caso di clienti e venditori, datori di lavoro e dipendenti.</a:t>
            </a:r>
            <a:endParaRPr/>
          </a:p>
          <a:p>
            <a:pPr indent="0" lvl="0" marL="0" rtl="0" algn="ctr">
              <a:lnSpc>
                <a:spcPct val="100000"/>
              </a:lnSpc>
              <a:spcBef>
                <a:spcPts val="0"/>
              </a:spcBef>
              <a:spcAft>
                <a:spcPts val="0"/>
              </a:spcAft>
              <a:buSzPts val="1800"/>
              <a:buNone/>
            </a:pPr>
            <a:r>
              <a:rPr b="1" lang="en-US" sz="1300">
                <a:latin typeface="Raleway Light"/>
                <a:ea typeface="Raleway Light"/>
                <a:cs typeface="Raleway Light"/>
                <a:sym typeface="Raleway Light"/>
              </a:rPr>
              <a:t>Creatività</a:t>
            </a:r>
            <a:endParaRPr/>
          </a:p>
          <a:p>
            <a:pPr indent="0" lvl="0" marL="0" rtl="0" algn="just">
              <a:lnSpc>
                <a:spcPct val="100000"/>
              </a:lnSpc>
              <a:spcBef>
                <a:spcPts val="0"/>
              </a:spcBef>
              <a:spcAft>
                <a:spcPts val="0"/>
              </a:spcAft>
              <a:buSzPts val="1800"/>
              <a:buNone/>
            </a:pPr>
            <a:r>
              <a:rPr lang="en-US" sz="1300">
                <a:latin typeface="Raleway Light"/>
                <a:ea typeface="Raleway Light"/>
                <a:cs typeface="Raleway Light"/>
                <a:sym typeface="Raleway Light"/>
              </a:rPr>
              <a:t>La comunicazione efficace  è comunicazione creativa, è flessibile e aperta a nuove possibilità: è flessibile e aperta ai diversi contesti in cui si svolge. La creatività è il risultato di un'interazione positiva tra omogeneità e differenza. </a:t>
            </a:r>
            <a:endParaRPr/>
          </a:p>
          <a:p>
            <a:pPr indent="-342904" lvl="0" marL="457206" rtl="0" algn="just">
              <a:lnSpc>
                <a:spcPct val="100000"/>
              </a:lnSpc>
              <a:spcBef>
                <a:spcPts val="601"/>
              </a:spcBef>
              <a:spcAft>
                <a:spcPts val="0"/>
              </a:spcAft>
              <a:buSzPts val="1800"/>
              <a:buNone/>
            </a:pPr>
            <a:r>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sz="1400">
              <a:latin typeface="Raleway Light"/>
              <a:ea typeface="Raleway Light"/>
              <a:cs typeface="Raleway Light"/>
              <a:sym typeface="Raleway Light"/>
            </a:endParaRPr>
          </a:p>
        </p:txBody>
      </p:sp>
      <p:pic>
        <p:nvPicPr>
          <p:cNvPr descr="photo-1481456384069-0effc539ab7e" id="234" name="Google Shape;234;p20"/>
          <p:cNvPicPr preferRelativeResize="0"/>
          <p:nvPr/>
        </p:nvPicPr>
        <p:blipFill rotWithShape="1">
          <a:blip r:embed="rId3">
            <a:alphaModFix/>
          </a:blip>
          <a:srcRect b="0" l="0" r="0" t="0"/>
          <a:stretch/>
        </p:blipFill>
        <p:spPr>
          <a:xfrm>
            <a:off x="6971185" y="990599"/>
            <a:ext cx="1609993" cy="2533651"/>
          </a:xfrm>
          <a:prstGeom prst="ellipse">
            <a:avLst/>
          </a:prstGeom>
          <a:noFill/>
          <a:ln>
            <a:noFill/>
          </a:ln>
        </p:spPr>
      </p:pic>
      <p:sp>
        <p:nvSpPr>
          <p:cNvPr id="235" name="Google Shape;235;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6" name="Google Shape;236;p20"/>
          <p:cNvSpPr txBox="1"/>
          <p:nvPr/>
        </p:nvSpPr>
        <p:spPr>
          <a:xfrm>
            <a:off x="6254875" y="4362800"/>
            <a:ext cx="29115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FFB600"/>
                </a:solidFill>
                <a:latin typeface="Raleway Thin"/>
                <a:ea typeface="Raleway Thin"/>
                <a:cs typeface="Raleway Thin"/>
                <a:sym typeface="Raleway Thin"/>
              </a:rPr>
              <a:t>Source</a:t>
            </a:r>
            <a:r>
              <a:rPr b="0" i="0" lang="en-US" sz="700" u="none" cap="none" strike="noStrike">
                <a:solidFill>
                  <a:srgbClr val="000000"/>
                </a:solidFill>
                <a:latin typeface="Raleway Thin"/>
                <a:ea typeface="Raleway Thin"/>
                <a:cs typeface="Raleway Thin"/>
                <a:sym typeface="Raleway Thin"/>
              </a:rPr>
              <a:t>: https://unsplash.com/photos/MtHiQ8NCIoM</a:t>
            </a:r>
            <a:endParaRPr b="0" i="0" sz="700" u="none" cap="none" strike="noStrike">
              <a:solidFill>
                <a:srgbClr val="000000"/>
              </a:solidFill>
              <a:latin typeface="Raleway Thin"/>
              <a:ea typeface="Raleway Thin"/>
              <a:cs typeface="Raleway Thin"/>
              <a:sym typeface="Raleway Th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pSp>
        <p:nvGrpSpPr>
          <p:cNvPr id="241" name="Google Shape;241;p21"/>
          <p:cNvGrpSpPr/>
          <p:nvPr/>
        </p:nvGrpSpPr>
        <p:grpSpPr>
          <a:xfrm>
            <a:off x="5111549" y="363876"/>
            <a:ext cx="2557710" cy="4085030"/>
            <a:chOff x="4080768" y="385641"/>
            <a:chExt cx="2985743" cy="4233138"/>
          </a:xfrm>
        </p:grpSpPr>
        <p:sp>
          <p:nvSpPr>
            <p:cNvPr id="242" name="Google Shape;242;p21"/>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43" name="Google Shape;243;p21"/>
            <p:cNvSpPr/>
            <p:nvPr/>
          </p:nvSpPr>
          <p:spPr>
            <a:xfrm rot="-6599386">
              <a:off x="5604721" y="169328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44" name="Google Shape;244;p21"/>
            <p:cNvSpPr/>
            <p:nvPr/>
          </p:nvSpPr>
          <p:spPr>
            <a:xfrm rot="-43048">
              <a:off x="4090659" y="402078"/>
              <a:ext cx="2635407" cy="1596300"/>
            </a:xfrm>
            <a:prstGeom prst="ellipse">
              <a:avLst/>
            </a:prstGeom>
            <a:solidFill>
              <a:srgbClr val="FFE599"/>
            </a:solidFill>
            <a:ln>
              <a:noFill/>
            </a:ln>
          </p:spPr>
          <p:txBody>
            <a:bodyPr anchorCtr="0" anchor="ctr" bIns="91425" lIns="91425" spcFirstLastPara="1" rIns="91425" wrap="square" tIns="91425">
              <a:noAutofit/>
            </a:bodyPr>
            <a:lstStyle/>
            <a:p>
              <a:pPr indent="-266700" lvl="0" marL="26670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Black"/>
                  <a:ea typeface="Arial Black"/>
                  <a:cs typeface="Arial Black"/>
                  <a:sym typeface="Arial Black"/>
                </a:rPr>
                <a:t> Comprensione</a:t>
              </a:r>
              <a:endParaRPr b="0" i="0" sz="1000" u="none" cap="none" strike="noStrike">
                <a:solidFill>
                  <a:schemeClr val="lt1"/>
                </a:solidFill>
                <a:latin typeface="Arial Black"/>
                <a:ea typeface="Arial Black"/>
                <a:cs typeface="Arial Black"/>
                <a:sym typeface="Arial Black"/>
              </a:endParaRPr>
            </a:p>
          </p:txBody>
        </p:sp>
        <p:sp>
          <p:nvSpPr>
            <p:cNvPr id="245" name="Google Shape;245;p21"/>
            <p:cNvSpPr/>
            <p:nvPr/>
          </p:nvSpPr>
          <p:spPr>
            <a:xfrm rot="-6597866">
              <a:off x="6176554" y="1208090"/>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46" name="Google Shape;246;p21"/>
            <p:cNvSpPr/>
            <p:nvPr/>
          </p:nvSpPr>
          <p:spPr>
            <a:xfrm rot="-6597701">
              <a:off x="6753775" y="2437793"/>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47" name="Google Shape;247;p21"/>
            <p:cNvSpPr/>
            <p:nvPr/>
          </p:nvSpPr>
          <p:spPr>
            <a:xfrm>
              <a:off x="4168667" y="2873487"/>
              <a:ext cx="1359464" cy="1184100"/>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Arial"/>
                  <a:ea typeface="Arial"/>
                  <a:cs typeface="Arial"/>
                  <a:sym typeface="Arial"/>
                </a:rPr>
                <a:t>Umorismo</a:t>
              </a:r>
              <a:endParaRPr b="1" i="0" sz="1000" u="none" cap="none" strike="noStrike">
                <a:solidFill>
                  <a:schemeClr val="lt1"/>
                </a:solidFill>
                <a:latin typeface="Arial"/>
                <a:ea typeface="Arial"/>
                <a:cs typeface="Arial"/>
                <a:sym typeface="Arial"/>
              </a:endParaRPr>
            </a:p>
          </p:txBody>
        </p:sp>
      </p:grpSp>
      <p:grpSp>
        <p:nvGrpSpPr>
          <p:cNvPr id="248" name="Google Shape;248;p21"/>
          <p:cNvGrpSpPr/>
          <p:nvPr/>
        </p:nvGrpSpPr>
        <p:grpSpPr>
          <a:xfrm>
            <a:off x="6227043" y="1739565"/>
            <a:ext cx="2440200" cy="2440200"/>
            <a:chOff x="4447194" y="1815766"/>
            <a:chExt cx="2440200" cy="2440200"/>
          </a:xfrm>
        </p:grpSpPr>
        <p:sp>
          <p:nvSpPr>
            <p:cNvPr id="249" name="Google Shape;249;p21"/>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50" name="Google Shape;250;p21"/>
            <p:cNvSpPr txBox="1"/>
            <p:nvPr/>
          </p:nvSpPr>
          <p:spPr>
            <a:xfrm>
              <a:off x="4735950" y="2504275"/>
              <a:ext cx="2104323"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Black"/>
                  <a:ea typeface="Arial Black"/>
                  <a:cs typeface="Arial Black"/>
                  <a:sym typeface="Arial Black"/>
                </a:rPr>
                <a:t>Comunicazione</a:t>
              </a:r>
              <a:endParaRPr b="0" i="0" sz="1400" u="none" cap="none" strike="noStrike">
                <a:solidFill>
                  <a:srgbClr val="FFFFFF"/>
                </a:solidFill>
                <a:latin typeface="Arial Black"/>
                <a:ea typeface="Arial Black"/>
                <a:cs typeface="Arial Black"/>
                <a:sym typeface="Arial Black"/>
              </a:endParaRPr>
            </a:p>
          </p:txBody>
        </p:sp>
      </p:grpSp>
      <p:grpSp>
        <p:nvGrpSpPr>
          <p:cNvPr id="251" name="Google Shape;251;p21"/>
          <p:cNvGrpSpPr/>
          <p:nvPr/>
        </p:nvGrpSpPr>
        <p:grpSpPr>
          <a:xfrm>
            <a:off x="7600759" y="1038094"/>
            <a:ext cx="1030261" cy="1030261"/>
            <a:chOff x="3490737" y="1374053"/>
            <a:chExt cx="1423800" cy="1423800"/>
          </a:xfrm>
        </p:grpSpPr>
        <p:sp>
          <p:nvSpPr>
            <p:cNvPr id="252" name="Google Shape;252;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53" name="Google Shape;253;p21"/>
            <p:cNvSpPr txBox="1"/>
            <p:nvPr/>
          </p:nvSpPr>
          <p:spPr>
            <a:xfrm>
              <a:off x="3718754" y="1613603"/>
              <a:ext cx="106225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254" name="Google Shape;254;p21"/>
          <p:cNvGrpSpPr/>
          <p:nvPr/>
        </p:nvGrpSpPr>
        <p:grpSpPr>
          <a:xfrm>
            <a:off x="4861012" y="1593128"/>
            <a:ext cx="1423801" cy="1423801"/>
            <a:chOff x="3490737" y="1374053"/>
            <a:chExt cx="1423800" cy="1423800"/>
          </a:xfrm>
        </p:grpSpPr>
        <p:sp>
          <p:nvSpPr>
            <p:cNvPr id="255" name="Google Shape;255;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56" name="Google Shape;256;p21"/>
            <p:cNvSpPr txBox="1"/>
            <p:nvPr/>
          </p:nvSpPr>
          <p:spPr>
            <a:xfrm>
              <a:off x="3718754" y="1613603"/>
              <a:ext cx="104507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FFFFFF"/>
                  </a:solidFill>
                  <a:latin typeface="Arial Black"/>
                  <a:ea typeface="Arial Black"/>
                  <a:cs typeface="Arial Black"/>
                  <a:sym typeface="Arial Black"/>
                </a:rPr>
                <a:t>Ascoltando</a:t>
              </a:r>
              <a:endParaRPr b="0" i="0" sz="1050" u="none" cap="none" strike="noStrike">
                <a:solidFill>
                  <a:srgbClr val="FFFFFF"/>
                </a:solidFill>
                <a:latin typeface="Arial Black"/>
                <a:ea typeface="Arial Black"/>
                <a:cs typeface="Arial Black"/>
                <a:sym typeface="Arial Black"/>
              </a:endParaRPr>
            </a:p>
          </p:txBody>
        </p:sp>
      </p:grpSp>
      <p:grpSp>
        <p:nvGrpSpPr>
          <p:cNvPr id="257" name="Google Shape;257;p21"/>
          <p:cNvGrpSpPr/>
          <p:nvPr/>
        </p:nvGrpSpPr>
        <p:grpSpPr>
          <a:xfrm>
            <a:off x="7263028" y="3252615"/>
            <a:ext cx="1498800" cy="1498800"/>
            <a:chOff x="644203" y="3718814"/>
            <a:chExt cx="1498800" cy="1498800"/>
          </a:xfrm>
        </p:grpSpPr>
        <p:sp>
          <p:nvSpPr>
            <p:cNvPr id="258" name="Google Shape;258;p21"/>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59" name="Google Shape;259;p21"/>
            <p:cNvSpPr txBox="1"/>
            <p:nvPr/>
          </p:nvSpPr>
          <p:spPr>
            <a:xfrm>
              <a:off x="820200" y="3995875"/>
              <a:ext cx="1110176"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US" sz="1001" u="none" cap="none" strike="noStrike">
                  <a:solidFill>
                    <a:srgbClr val="FFFFFF"/>
                  </a:solidFill>
                  <a:latin typeface="Arial Black"/>
                  <a:ea typeface="Arial Black"/>
                  <a:cs typeface="Arial Black"/>
                  <a:sym typeface="Arial Black"/>
                </a:rPr>
                <a:t>Chiarezza</a:t>
              </a:r>
              <a:endParaRPr b="0" i="0" sz="1001" u="none" cap="none" strike="noStrike">
                <a:solidFill>
                  <a:srgbClr val="FFFFFF"/>
                </a:solidFill>
                <a:latin typeface="Arial Black"/>
                <a:ea typeface="Arial Black"/>
                <a:cs typeface="Arial Black"/>
                <a:sym typeface="Arial Black"/>
              </a:endParaRPr>
            </a:p>
          </p:txBody>
        </p:sp>
      </p:grpSp>
      <p:sp>
        <p:nvSpPr>
          <p:cNvPr id="260" name="Google Shape;260;p21"/>
          <p:cNvSpPr/>
          <p:nvPr/>
        </p:nvSpPr>
        <p:spPr>
          <a:xfrm>
            <a:off x="8063761"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1" name="Google Shape;261;p21"/>
          <p:cNvSpPr txBox="1"/>
          <p:nvPr/>
        </p:nvSpPr>
        <p:spPr>
          <a:xfrm>
            <a:off x="685800" y="504825"/>
            <a:ext cx="4419600" cy="3850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000000"/>
              </a:buClr>
              <a:buSzPts val="1300"/>
              <a:buFont typeface="Arial"/>
              <a:buNone/>
            </a:pPr>
            <a:r>
              <a:rPr b="0" i="0" lang="en-US" sz="1300" u="none" cap="none" strike="noStrike">
                <a:solidFill>
                  <a:schemeClr val="dk2"/>
                </a:solidFill>
                <a:latin typeface="Raleway Light"/>
                <a:ea typeface="Raleway Light"/>
                <a:cs typeface="Raleway Light"/>
                <a:sym typeface="Raleway Light"/>
              </a:rPr>
              <a:t>Interagisci con una varietà di persone al lavoro e sapere come migliorare le tue capacità di comunicazione verbale può fare una differenza significativa in quelle interazioni. Non si tratta solo delle parole che dici, ma anche dei segnali verbali e non verbali che usi durante la comunicazione.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rPr b="1" i="0" lang="en-US" sz="1300" u="none" cap="none" strike="noStrike">
                <a:solidFill>
                  <a:schemeClr val="dk2"/>
                </a:solidFill>
                <a:latin typeface="Raleway Light"/>
                <a:ea typeface="Raleway Light"/>
                <a:cs typeface="Raleway Light"/>
                <a:sym typeface="Raleway Light"/>
              </a:rPr>
              <a:t>Quali sono le abilità di comunicazione verbale?</a:t>
            </a:r>
            <a:endParaRPr b="1"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rPr b="0" i="0" lang="en-US" sz="1300" u="none" cap="none" strike="noStrike">
                <a:solidFill>
                  <a:schemeClr val="dk2"/>
                </a:solidFill>
                <a:latin typeface="Raleway Light"/>
                <a:ea typeface="Raleway Light"/>
                <a:cs typeface="Raleway Light"/>
                <a:sym typeface="Raleway Light"/>
              </a:rPr>
              <a:t>Ascolto attivo.</a:t>
            </a:r>
            <a:endParaRPr/>
          </a:p>
          <a:p>
            <a:pPr indent="0" lvl="0" marL="0" marR="0" rtl="0" algn="l">
              <a:lnSpc>
                <a:spcPct val="100000"/>
              </a:lnSpc>
              <a:spcBef>
                <a:spcPts val="601"/>
              </a:spcBef>
              <a:spcAft>
                <a:spcPts val="0"/>
              </a:spcAft>
              <a:buClr>
                <a:srgbClr val="000000"/>
              </a:buClr>
              <a:buSzPts val="1300"/>
              <a:buFont typeface="Arial"/>
              <a:buNone/>
            </a:pPr>
            <a:r>
              <a:rPr b="0" i="0" lang="en-US" sz="1300" u="none" cap="none" strike="noStrike">
                <a:solidFill>
                  <a:schemeClr val="dk2"/>
                </a:solidFill>
                <a:latin typeface="Raleway Light"/>
                <a:ea typeface="Raleway Light"/>
                <a:cs typeface="Raleway Light"/>
                <a:sym typeface="Raleway Light"/>
              </a:rPr>
              <a:t>Chiedere chiarificazioni.</a:t>
            </a:r>
            <a:endParaRPr/>
          </a:p>
          <a:p>
            <a:pPr indent="0" lvl="0" marL="0" marR="0" rtl="0" algn="l">
              <a:lnSpc>
                <a:spcPct val="100000"/>
              </a:lnSpc>
              <a:spcBef>
                <a:spcPts val="601"/>
              </a:spcBef>
              <a:spcAft>
                <a:spcPts val="0"/>
              </a:spcAft>
              <a:buClr>
                <a:srgbClr val="000000"/>
              </a:buClr>
              <a:buSzPts val="1300"/>
              <a:buFont typeface="Arial"/>
              <a:buNone/>
            </a:pPr>
            <a:r>
              <a:rPr b="0" i="0" lang="en-US" sz="1300" u="none" cap="none" strike="noStrike">
                <a:solidFill>
                  <a:schemeClr val="dk2"/>
                </a:solidFill>
                <a:latin typeface="Raleway Light"/>
                <a:ea typeface="Raleway Light"/>
                <a:cs typeface="Raleway Light"/>
                <a:sym typeface="Raleway Light"/>
              </a:rPr>
              <a:t>Porre domande a risposta aperta per ottenere approfondimenti.</a:t>
            </a:r>
            <a:endParaRPr/>
          </a:p>
          <a:p>
            <a:pPr indent="0" lvl="0" marL="0" marR="0" rtl="0" algn="l">
              <a:lnSpc>
                <a:spcPct val="100000"/>
              </a:lnSpc>
              <a:spcBef>
                <a:spcPts val="601"/>
              </a:spcBef>
              <a:spcAft>
                <a:spcPts val="0"/>
              </a:spcAft>
              <a:buClr>
                <a:srgbClr val="000000"/>
              </a:buClr>
              <a:buSzPts val="1300"/>
              <a:buFont typeface="Arial"/>
              <a:buNone/>
            </a:pPr>
            <a:r>
              <a:rPr b="0" i="0" lang="en-US" sz="1300" u="none" cap="none" strike="noStrike">
                <a:solidFill>
                  <a:schemeClr val="dk2"/>
                </a:solidFill>
                <a:latin typeface="Raleway Light"/>
                <a:ea typeface="Raleway Light"/>
                <a:cs typeface="Raleway Light"/>
                <a:sym typeface="Raleway Light"/>
              </a:rPr>
              <a:t>Riconoscere e rispondere a segnali non verbali.</a:t>
            </a:r>
            <a:endParaRPr/>
          </a:p>
          <a:p>
            <a:pPr indent="0" lvl="0" marL="0" marR="0" rtl="0" algn="l">
              <a:lnSpc>
                <a:spcPct val="100000"/>
              </a:lnSpc>
              <a:spcBef>
                <a:spcPts val="601"/>
              </a:spcBef>
              <a:spcAft>
                <a:spcPts val="0"/>
              </a:spcAft>
              <a:buClr>
                <a:srgbClr val="000000"/>
              </a:buClr>
              <a:buSzPts val="1300"/>
              <a:buFont typeface="Arial"/>
              <a:buNone/>
            </a:pPr>
            <a:r>
              <a:rPr b="0" i="0" lang="en-US" sz="1300" u="none" cap="none" strike="noStrike">
                <a:solidFill>
                  <a:schemeClr val="dk2"/>
                </a:solidFill>
                <a:latin typeface="Raleway Light"/>
                <a:ea typeface="Raleway Light"/>
                <a:cs typeface="Raleway Light"/>
                <a:sym typeface="Raleway Light"/>
              </a:rPr>
              <a:t>Parlando in modo chiaro e conciso.</a:t>
            </a:r>
            <a:endParaRPr/>
          </a:p>
          <a:p>
            <a:pPr indent="0" lvl="0" marL="0" marR="0" rtl="0" algn="l">
              <a:lnSpc>
                <a:spcPct val="100000"/>
              </a:lnSpc>
              <a:spcBef>
                <a:spcPts val="601"/>
              </a:spcBef>
              <a:spcAft>
                <a:spcPts val="0"/>
              </a:spcAft>
              <a:buClr>
                <a:srgbClr val="000000"/>
              </a:buClr>
              <a:buSzPts val="1300"/>
              <a:buFont typeface="Arial"/>
              <a:buNone/>
            </a:pPr>
            <a:r>
              <a:rPr b="0" i="0" lang="en-US" sz="1300" u="none" cap="none" strike="noStrike">
                <a:solidFill>
                  <a:schemeClr val="dk2"/>
                </a:solidFill>
                <a:latin typeface="Raleway Light"/>
                <a:ea typeface="Raleway Light"/>
                <a:cs typeface="Raleway Light"/>
                <a:sym typeface="Raleway Light"/>
              </a:rPr>
              <a:t>Usare l'umorismo per coinvolgere il pubblico.</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p:txBody>
      </p:sp>
      <p:sp>
        <p:nvSpPr>
          <p:cNvPr id="262" name="Google Shape;262;p21"/>
          <p:cNvSpPr txBox="1"/>
          <p:nvPr/>
        </p:nvSpPr>
        <p:spPr>
          <a:xfrm>
            <a:off x="788025" y="4355625"/>
            <a:ext cx="6133800" cy="36930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aleway Thin"/>
                <a:ea typeface="Raleway Thin"/>
                <a:cs typeface="Raleway Thin"/>
                <a:sym typeface="Raleway Thin"/>
              </a:rPr>
              <a:t>*Informazioni più approfondite sono fornite nel Modulo 6_Abilità comunicative</a:t>
            </a:r>
            <a:endParaRPr b="0" i="1" sz="1200" u="none" cap="none" strike="noStrike">
              <a:solidFill>
                <a:srgbClr val="000000"/>
              </a:solidFill>
              <a:latin typeface="Raleway Thin"/>
              <a:ea typeface="Raleway Thin"/>
              <a:cs typeface="Raleway Thin"/>
              <a:sym typeface="Raleway Th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2"/>
          <p:cNvSpPr txBox="1"/>
          <p:nvPr>
            <p:ph type="title"/>
          </p:nvPr>
        </p:nvSpPr>
        <p:spPr>
          <a:xfrm>
            <a:off x="836276" y="787001"/>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ExtraLight"/>
                <a:ea typeface="Raleway ExtraLight"/>
                <a:cs typeface="Raleway ExtraLight"/>
                <a:sym typeface="Raleway ExtraLight"/>
              </a:rPr>
              <a:t>Impara a interagire con sicurezza</a:t>
            </a:r>
            <a:br>
              <a:rPr b="1" lang="en-US" sz="1400">
                <a:solidFill>
                  <a:schemeClr val="accent1"/>
                </a:solidFill>
                <a:latin typeface="Raleway ExtraLight"/>
                <a:ea typeface="Raleway ExtraLight"/>
                <a:cs typeface="Raleway ExtraLight"/>
                <a:sym typeface="Raleway ExtraLight"/>
              </a:rPr>
            </a:br>
            <a:r>
              <a:rPr lang="en-US" sz="1200">
                <a:solidFill>
                  <a:schemeClr val="dk1"/>
                </a:solidFill>
                <a:latin typeface="Raleway Light"/>
                <a:ea typeface="Raleway Light"/>
                <a:cs typeface="Raleway Light"/>
                <a:sym typeface="Raleway Light"/>
              </a:rPr>
              <a:t>Hai fatto domanda per un lavoro. Sei stato selezionato per un colloquio. Ovviamente, sei interessato a ottenere quel lavoro. Ma devi essere consapevole di ciò che dici durante il colloquio e di come lo dici.</a:t>
            </a:r>
            <a:endParaRPr sz="1200">
              <a:solidFill>
                <a:schemeClr val="dk1"/>
              </a:solidFill>
              <a:latin typeface="Raleway Light"/>
              <a:ea typeface="Raleway Light"/>
              <a:cs typeface="Raleway Light"/>
              <a:sym typeface="Raleway Light"/>
            </a:endParaRPr>
          </a:p>
        </p:txBody>
      </p:sp>
      <p:sp>
        <p:nvSpPr>
          <p:cNvPr id="268" name="Google Shape;268;p22"/>
          <p:cNvSpPr txBox="1"/>
          <p:nvPr>
            <p:ph idx="1" type="body"/>
          </p:nvPr>
        </p:nvSpPr>
        <p:spPr>
          <a:xfrm>
            <a:off x="947400" y="1811178"/>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US"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Step1</a:t>
            </a:r>
            <a:r>
              <a:rPr b="1" lang="en-US" sz="1100">
                <a:latin typeface="Raleway Light"/>
                <a:ea typeface="Raleway Light"/>
                <a:cs typeface="Raleway Light"/>
                <a:sym typeface="Raleway Light"/>
              </a:rPr>
              <a:t>: </a:t>
            </a:r>
            <a:r>
              <a:rPr lang="en-US" sz="1100">
                <a:latin typeface="Raleway Light"/>
                <a:ea typeface="Raleway Light"/>
                <a:cs typeface="Raleway Light"/>
                <a:sym typeface="Raleway Light"/>
              </a:rPr>
              <a:t>Guarda il video</a:t>
            </a:r>
            <a:endParaRPr/>
          </a:p>
          <a:p>
            <a:pPr indent="0" lvl="0" marL="0" rtl="0" algn="l">
              <a:lnSpc>
                <a:spcPct val="100000"/>
              </a:lnSpc>
              <a:spcBef>
                <a:spcPts val="601"/>
              </a:spcBef>
              <a:spcAft>
                <a:spcPts val="0"/>
              </a:spcAft>
              <a:buSzPts val="1800"/>
              <a:buNone/>
            </a:pPr>
            <a:r>
              <a:rPr b="1" lang="en-US" sz="1100">
                <a:latin typeface="Raleway"/>
                <a:ea typeface="Raleway"/>
                <a:cs typeface="Raleway"/>
                <a:sym typeface="Raleway"/>
              </a:rPr>
              <a:t>Step2</a:t>
            </a:r>
            <a:r>
              <a:rPr b="1" lang="en-US" sz="1100">
                <a:latin typeface="Raleway Light"/>
                <a:ea typeface="Raleway Light"/>
                <a:cs typeface="Raleway Light"/>
                <a:sym typeface="Raleway Light"/>
              </a:rPr>
              <a:t>: </a:t>
            </a:r>
            <a:r>
              <a:rPr lang="en-US" sz="1100">
                <a:latin typeface="Raleway Light"/>
                <a:ea typeface="Raleway Light"/>
                <a:cs typeface="Raleway Light"/>
                <a:sym typeface="Raleway Light"/>
              </a:rPr>
              <a:t>Definisci la tua lista non negoziabile</a:t>
            </a:r>
            <a:endParaRPr/>
          </a:p>
          <a:p>
            <a:pPr indent="0" lvl="0" marL="0" rtl="0" algn="l">
              <a:lnSpc>
                <a:spcPct val="100000"/>
              </a:lnSpc>
              <a:spcBef>
                <a:spcPts val="601"/>
              </a:spcBef>
              <a:spcAft>
                <a:spcPts val="0"/>
              </a:spcAft>
              <a:buSzPts val="1800"/>
              <a:buNone/>
            </a:pPr>
            <a:r>
              <a:t/>
            </a:r>
            <a:endParaRPr sz="12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solidFill>
                  <a:schemeClr val="lt1"/>
                </a:solidFill>
                <a:highlight>
                  <a:srgbClr val="FFB600"/>
                </a:highlight>
                <a:latin typeface="Raleway Light"/>
                <a:ea typeface="Raleway Light"/>
                <a:cs typeface="Raleway Light"/>
                <a:sym typeface="Raleway Light"/>
              </a:rPr>
              <a:t>TEMPO:</a:t>
            </a:r>
            <a:r>
              <a:rPr lang="en-US" sz="1200">
                <a:solidFill>
                  <a:schemeClr val="lt1"/>
                </a:solidFill>
                <a:latin typeface="Raleway Light"/>
                <a:ea typeface="Raleway Light"/>
                <a:cs typeface="Raleway Light"/>
                <a:sym typeface="Raleway Light"/>
              </a:rPr>
              <a:t> </a:t>
            </a:r>
            <a:r>
              <a:rPr lang="en-US" sz="1200">
                <a:solidFill>
                  <a:schemeClr val="dk1"/>
                </a:solidFill>
                <a:latin typeface="Raleway Light"/>
                <a:ea typeface="Raleway Light"/>
                <a:cs typeface="Raleway Light"/>
                <a:sym typeface="Raleway Light"/>
              </a:rPr>
              <a:t>20 minuti</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69" name="Google Shape;269;p22"/>
          <p:cNvSpPr txBox="1"/>
          <p:nvPr>
            <p:ph idx="2" type="body"/>
          </p:nvPr>
        </p:nvSpPr>
        <p:spPr>
          <a:xfrm>
            <a:off x="5711825" y="1884200"/>
            <a:ext cx="2948100" cy="273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Risorse &amp; strumenti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200"/>
              <a:t>Padroneggiare l'arte dell'intervista</a:t>
            </a:r>
            <a:endParaRPr b="1" sz="1200"/>
          </a:p>
          <a:p>
            <a:pPr indent="0" lvl="0" marL="0" rtl="0" algn="l">
              <a:lnSpc>
                <a:spcPct val="100000"/>
              </a:lnSpc>
              <a:spcBef>
                <a:spcPts val="601"/>
              </a:spcBef>
              <a:spcAft>
                <a:spcPts val="0"/>
              </a:spcAft>
              <a:buSzPts val="1800"/>
              <a:buNone/>
            </a:pPr>
            <a:r>
              <a:rPr lang="en-US" sz="1200">
                <a:latin typeface="Raleway Light"/>
                <a:ea typeface="Raleway Light"/>
                <a:cs typeface="Raleway Light"/>
                <a:sym typeface="Raleway Light"/>
              </a:rPr>
              <a:t>www.youtube.com/watch?v=ppf9j8x0LA8</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70" name="Google Shape;270;p22"/>
          <p:cNvGrpSpPr/>
          <p:nvPr/>
        </p:nvGrpSpPr>
        <p:grpSpPr>
          <a:xfrm>
            <a:off x="7964732" y="329097"/>
            <a:ext cx="977040" cy="722852"/>
            <a:chOff x="5255200" y="3006475"/>
            <a:chExt cx="511700" cy="378575"/>
          </a:xfrm>
        </p:grpSpPr>
        <p:sp>
          <p:nvSpPr>
            <p:cNvPr id="271" name="Google Shape;271;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72" name="Google Shape;272;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3"/>
          <p:cNvSpPr txBox="1"/>
          <p:nvPr>
            <p:ph type="title"/>
          </p:nvPr>
        </p:nvSpPr>
        <p:spPr>
          <a:xfrm>
            <a:off x="845801" y="4726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Impara a interagire con sicurezza</a:t>
            </a:r>
            <a:endParaRPr b="1" sz="1200">
              <a:solidFill>
                <a:schemeClr val="accent1"/>
              </a:solidFill>
              <a:latin typeface="Raleway Light"/>
              <a:ea typeface="Raleway Light"/>
              <a:cs typeface="Raleway Light"/>
              <a:sym typeface="Raleway Light"/>
            </a:endParaRPr>
          </a:p>
        </p:txBody>
      </p:sp>
      <p:sp>
        <p:nvSpPr>
          <p:cNvPr id="278" name="Google Shape;278;p23"/>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Riflessione</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Pensa al modo in cui normalmente costruisci le tue argomentazioni. Non significa necessariamente che dovresti essere in costante dibattito con tutti intorno a te, ma dovresti imparare a essere convincente.</a:t>
            </a:r>
            <a:endParaRPr/>
          </a:p>
          <a:p>
            <a:pPr indent="-285750" lvl="0" marL="285750" rtl="0" algn="l">
              <a:lnSpc>
                <a:spcPct val="100000"/>
              </a:lnSpc>
              <a:spcBef>
                <a:spcPts val="601"/>
              </a:spcBef>
              <a:spcAft>
                <a:spcPts val="0"/>
              </a:spcAft>
              <a:buSzPts val="1800"/>
              <a:buNone/>
            </a:pPr>
            <a:r>
              <a:rPr lang="en-US" sz="1300">
                <a:solidFill>
                  <a:schemeClr val="dk1"/>
                </a:solidFill>
              </a:rPr>
              <a:t>S (affermazione) - inizia con il generale</a:t>
            </a:r>
            <a:endParaRPr/>
          </a:p>
          <a:p>
            <a:pPr indent="-285750" lvl="0" marL="285750" rtl="0" algn="l">
              <a:lnSpc>
                <a:spcPct val="100000"/>
              </a:lnSpc>
              <a:spcBef>
                <a:spcPts val="601"/>
              </a:spcBef>
              <a:spcAft>
                <a:spcPts val="0"/>
              </a:spcAft>
              <a:buSzPts val="1800"/>
              <a:buNone/>
            </a:pPr>
            <a:r>
              <a:rPr lang="en-US" sz="1300">
                <a:solidFill>
                  <a:schemeClr val="dk1"/>
                </a:solidFill>
              </a:rPr>
              <a:t>Ex (spiegazione) - supporta la tua opinione</a:t>
            </a:r>
            <a:endParaRPr/>
          </a:p>
          <a:p>
            <a:pPr indent="-285750" lvl="0" marL="285750" rtl="0" algn="l">
              <a:lnSpc>
                <a:spcPct val="100000"/>
              </a:lnSpc>
              <a:spcBef>
                <a:spcPts val="601"/>
              </a:spcBef>
              <a:spcAft>
                <a:spcPts val="0"/>
              </a:spcAft>
              <a:buSzPts val="1800"/>
              <a:buNone/>
            </a:pPr>
            <a:r>
              <a:rPr lang="en-US" sz="1300">
                <a:solidFill>
                  <a:schemeClr val="dk1"/>
                </a:solidFill>
              </a:rPr>
              <a:t>I (illustrazione) - dare esempi concreti, terminare con il particolare</a:t>
            </a:r>
            <a:endParaRPr b="1" sz="1200">
              <a:solidFill>
                <a:srgbClr val="FFB600"/>
              </a:solidFill>
            </a:endParaRPr>
          </a:p>
        </p:txBody>
      </p:sp>
      <p:sp>
        <p:nvSpPr>
          <p:cNvPr id="279" name="Google Shape;279;p23"/>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Azione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200">
                <a:solidFill>
                  <a:srgbClr val="FFB600"/>
                </a:solidFill>
                <a:latin typeface="Raleway Light"/>
                <a:ea typeface="Raleway Light"/>
                <a:cs typeface="Raleway Light"/>
                <a:sym typeface="Raleway Light"/>
              </a:rPr>
              <a:t>Dopo questo </a:t>
            </a:r>
            <a:r>
              <a:rPr lang="en-US" sz="1200">
                <a:solidFill>
                  <a:schemeClr val="dk1"/>
                </a:solidFill>
                <a:latin typeface="Raleway Light"/>
                <a:ea typeface="Raleway Light"/>
                <a:cs typeface="Raleway Light"/>
                <a:sym typeface="Raleway Light"/>
              </a:rPr>
              <a:t>potresti diventare più sicuro quando interagisci con altre persone</a:t>
            </a:r>
            <a:r>
              <a:rPr lang="en-US" sz="1200">
                <a:latin typeface="Raleway Light"/>
                <a:ea typeface="Raleway Light"/>
                <a:cs typeface="Raleway Light"/>
                <a:sym typeface="Raleway Light"/>
              </a:rPr>
              <a:t>.</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280" name="Google Shape;280;p23"/>
          <p:cNvGrpSpPr/>
          <p:nvPr/>
        </p:nvGrpSpPr>
        <p:grpSpPr>
          <a:xfrm>
            <a:off x="7964732" y="329097"/>
            <a:ext cx="977040" cy="722852"/>
            <a:chOff x="5255200" y="3006475"/>
            <a:chExt cx="511700" cy="378575"/>
          </a:xfrm>
        </p:grpSpPr>
        <p:sp>
          <p:nvSpPr>
            <p:cNvPr id="281" name="Google Shape;281;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2" name="Google Shape;282;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4"/>
          <p:cNvSpPr txBox="1"/>
          <p:nvPr>
            <p:ph type="title"/>
          </p:nvPr>
        </p:nvSpPr>
        <p:spPr>
          <a:xfrm>
            <a:off x="883900" y="510775"/>
            <a:ext cx="7597277"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FFB600"/>
                </a:solidFill>
                <a:latin typeface="Raleway Medium"/>
                <a:ea typeface="Raleway Medium"/>
                <a:cs typeface="Raleway Medium"/>
                <a:sym typeface="Raleway Medium"/>
              </a:rPr>
              <a:t>Per saperne di più su questo modulo :</a:t>
            </a:r>
            <a:endParaRPr sz="3200">
              <a:solidFill>
                <a:srgbClr val="FFB600"/>
              </a:solidFill>
              <a:latin typeface="Raleway Medium"/>
              <a:ea typeface="Raleway Medium"/>
              <a:cs typeface="Raleway Medium"/>
              <a:sym typeface="Raleway Medium"/>
            </a:endParaRPr>
          </a:p>
        </p:txBody>
      </p:sp>
      <p:sp>
        <p:nvSpPr>
          <p:cNvPr id="288" name="Google Shape;288;p24"/>
          <p:cNvSpPr txBox="1"/>
          <p:nvPr>
            <p:ph idx="1" type="body"/>
          </p:nvPr>
        </p:nvSpPr>
        <p:spPr>
          <a:xfrm>
            <a:off x="681700" y="1183774"/>
            <a:ext cx="7782000" cy="3019925"/>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FFB600"/>
                </a:solidFill>
              </a:rPr>
              <a:t>10 modi per migliorare le tue capacità di parlare in pubblico </a:t>
            </a:r>
            <a:r>
              <a:rPr lang="en-US" sz="1300">
                <a:solidFill>
                  <a:schemeClr val="dk1"/>
                </a:solidFill>
              </a:rPr>
              <a:t>www.bestcolleges.com/blog/how-to-improve-public-speaking-skills/</a:t>
            </a:r>
            <a:endParaRPr>
              <a:solidFill>
                <a:schemeClr val="dk1"/>
              </a:solidFill>
            </a:endParaRPr>
          </a:p>
          <a:p>
            <a:pPr indent="0" lvl="0" marL="114302" rtl="0" algn="l">
              <a:lnSpc>
                <a:spcPct val="100000"/>
              </a:lnSpc>
              <a:spcBef>
                <a:spcPts val="601"/>
              </a:spcBef>
              <a:spcAft>
                <a:spcPts val="0"/>
              </a:spcAft>
              <a:buSzPts val="1800"/>
              <a:buNone/>
            </a:pPr>
            <a:r>
              <a:rPr b="1" lang="en-US" sz="1300">
                <a:solidFill>
                  <a:srgbClr val="FFB600"/>
                </a:solidFill>
              </a:rPr>
              <a:t>Esempio di piattaforma per la ricerca di lavoro : </a:t>
            </a:r>
            <a:r>
              <a:rPr lang="en-US" sz="1300">
                <a:solidFill>
                  <a:srgbClr val="423A32"/>
                </a:solidFill>
                <a:latin typeface="Raleway Light"/>
                <a:ea typeface="Raleway Light"/>
                <a:cs typeface="Raleway Light"/>
                <a:sym typeface="Raleway Light"/>
              </a:rPr>
              <a:t>www.inc.com/encyclopedia/oral-communication.html#:~:text=For%20oral%20communication%20to%20be,ensuring%20business%20health%20and%20growth</a:t>
            </a:r>
            <a:endParaRPr>
              <a:solidFill>
                <a:srgbClr val="423A32"/>
              </a:solidFill>
            </a:endParaRPr>
          </a:p>
          <a:p>
            <a:pPr indent="0" lvl="0" marL="114302" rtl="0" algn="l">
              <a:lnSpc>
                <a:spcPct val="100000"/>
              </a:lnSpc>
              <a:spcBef>
                <a:spcPts val="601"/>
              </a:spcBef>
              <a:spcAft>
                <a:spcPts val="0"/>
              </a:spcAft>
              <a:buSzPts val="1800"/>
              <a:buNone/>
            </a:pPr>
            <a:r>
              <a:rPr b="1" lang="en-US" sz="1300">
                <a:solidFill>
                  <a:srgbClr val="FFB600"/>
                </a:solidFill>
              </a:rPr>
              <a:t>Formato CV Europass : </a:t>
            </a:r>
            <a:r>
              <a:rPr lang="en-US" sz="1300">
                <a:solidFill>
                  <a:srgbClr val="FFB600"/>
                </a:solidFill>
              </a:rPr>
              <a:t> </a:t>
            </a:r>
            <a:endParaRPr sz="1300">
              <a:solidFill>
                <a:srgbClr val="FFB600"/>
              </a:solidFill>
            </a:endParaRPr>
          </a:p>
          <a:p>
            <a:pPr indent="0" lvl="0" marL="114302" rtl="0" algn="l">
              <a:lnSpc>
                <a:spcPct val="100000"/>
              </a:lnSpc>
              <a:spcBef>
                <a:spcPts val="601"/>
              </a:spcBef>
              <a:spcAft>
                <a:spcPts val="0"/>
              </a:spcAft>
              <a:buSzPts val="1800"/>
              <a:buNone/>
            </a:pPr>
            <a:r>
              <a:rPr lang="en-US" sz="1300">
                <a:solidFill>
                  <a:srgbClr val="434343"/>
                </a:solidFill>
              </a:rPr>
              <a:t>www.</a:t>
            </a:r>
            <a:r>
              <a:rPr lang="en-US" sz="1300">
                <a:solidFill>
                  <a:srgbClr val="434343"/>
                </a:solidFill>
                <a:uFill>
                  <a:noFill/>
                </a:uFill>
                <a:hlinkClick r:id="rId3">
                  <a:extLst>
                    <a:ext uri="{A12FA001-AC4F-418D-AE19-62706E023703}">
                      <ahyp:hlinkClr val="tx"/>
                    </a:ext>
                  </a:extLst>
                </a:hlinkClick>
              </a:rPr>
              <a:t>europa.eu/europass/en/create-europass-cv</a:t>
            </a:r>
            <a:endParaRPr sz="1300">
              <a:solidFill>
                <a:srgbClr val="434343"/>
              </a:solidFill>
            </a:endParaRPr>
          </a:p>
          <a:p>
            <a:pPr indent="0" lvl="0" marL="114302" rtl="0" algn="l">
              <a:lnSpc>
                <a:spcPct val="100000"/>
              </a:lnSpc>
              <a:spcBef>
                <a:spcPts val="601"/>
              </a:spcBef>
              <a:spcAft>
                <a:spcPts val="0"/>
              </a:spcAft>
              <a:buSzPts val="1800"/>
              <a:buNone/>
            </a:pPr>
            <a:r>
              <a:rPr b="1" lang="en-US" sz="1300">
                <a:solidFill>
                  <a:srgbClr val="FFB600"/>
                </a:solidFill>
              </a:rPr>
              <a:t>Redattore di lettere di presentazione : </a:t>
            </a:r>
            <a:endParaRPr b="1" sz="1300">
              <a:solidFill>
                <a:srgbClr val="FFB600"/>
              </a:solidFill>
            </a:endParaRPr>
          </a:p>
          <a:p>
            <a:pPr indent="0" lvl="0" marL="114302" rtl="0" algn="l">
              <a:lnSpc>
                <a:spcPct val="100000"/>
              </a:lnSpc>
              <a:spcBef>
                <a:spcPts val="601"/>
              </a:spcBef>
              <a:spcAft>
                <a:spcPts val="0"/>
              </a:spcAft>
              <a:buSzPts val="1800"/>
              <a:buNone/>
            </a:pPr>
            <a:r>
              <a:rPr lang="en-US" sz="1300">
                <a:solidFill>
                  <a:srgbClr val="666666"/>
                </a:solidFill>
                <a:uFill>
                  <a:noFill/>
                </a:uFill>
                <a:hlinkClick r:id="rId4">
                  <a:extLst>
                    <a:ext uri="{A12FA001-AC4F-418D-AE19-62706E023703}">
                      <ahyp:hlinkClr val="tx"/>
                    </a:ext>
                  </a:extLst>
                </a:hlinkClick>
              </a:rPr>
              <a:t>www.cover-letter-now.com/build-letter/contact?doctypecode=LETR</a:t>
            </a:r>
            <a:r>
              <a:rPr lang="en-US" sz="1300">
                <a:solidFill>
                  <a:srgbClr val="666666"/>
                </a:solidFill>
              </a:rPr>
              <a:t> </a:t>
            </a:r>
            <a:endParaRPr>
              <a:solidFill>
                <a:srgbClr val="666666"/>
              </a:solidFill>
            </a:endParaRPr>
          </a:p>
          <a:p>
            <a:pPr indent="0" lvl="0" marL="114302" rtl="0" algn="l">
              <a:lnSpc>
                <a:spcPct val="100000"/>
              </a:lnSpc>
              <a:spcBef>
                <a:spcPts val="601"/>
              </a:spcBef>
              <a:spcAft>
                <a:spcPts val="0"/>
              </a:spcAft>
              <a:buSzPts val="1800"/>
              <a:buNone/>
            </a:pPr>
            <a:r>
              <a:rPr b="1" lang="en-US" sz="1300">
                <a:solidFill>
                  <a:srgbClr val="FFB600"/>
                </a:solidFill>
              </a:rPr>
              <a:t>Redattore di lettere di presentazione : </a:t>
            </a:r>
            <a:endParaRPr b="1" sz="1300">
              <a:solidFill>
                <a:srgbClr val="FFB600"/>
              </a:solidFill>
            </a:endParaRPr>
          </a:p>
          <a:p>
            <a:pPr indent="0" lvl="0" marL="114302" rtl="0" algn="l">
              <a:lnSpc>
                <a:spcPct val="100000"/>
              </a:lnSpc>
              <a:spcBef>
                <a:spcPts val="601"/>
              </a:spcBef>
              <a:spcAft>
                <a:spcPts val="0"/>
              </a:spcAft>
              <a:buSzPts val="1800"/>
              <a:buNone/>
            </a:pPr>
            <a:r>
              <a:rPr lang="en-US" sz="1300">
                <a:solidFill>
                  <a:srgbClr val="666666"/>
                </a:solidFill>
                <a:uFill>
                  <a:noFill/>
                </a:uFill>
                <a:hlinkClick r:id="rId5">
                  <a:extLst>
                    <a:ext uri="{A12FA001-AC4F-418D-AE19-62706E023703}">
                      <ahyp:hlinkClr val="tx"/>
                    </a:ext>
                  </a:extLst>
                </a:hlinkClick>
              </a:rPr>
              <a:t>www.jobseeker.com/app/letters/36a3126f-5cc5-4352-9b06-a64920a6d018/edit</a:t>
            </a:r>
            <a:r>
              <a:rPr lang="en-US" sz="1300">
                <a:solidFill>
                  <a:srgbClr val="666666"/>
                </a:solidFill>
              </a:rPr>
              <a:t> </a:t>
            </a:r>
            <a:endParaRPr>
              <a:solidFill>
                <a:srgbClr val="666666"/>
              </a:solidFill>
            </a:endParaRPr>
          </a:p>
          <a:p>
            <a:pPr indent="0" lvl="0" marL="114302"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p:txBody>
      </p:sp>
      <p:grpSp>
        <p:nvGrpSpPr>
          <p:cNvPr id="289" name="Google Shape;289;p24"/>
          <p:cNvGrpSpPr/>
          <p:nvPr/>
        </p:nvGrpSpPr>
        <p:grpSpPr>
          <a:xfrm>
            <a:off x="8089119" y="319162"/>
            <a:ext cx="728350" cy="743348"/>
            <a:chOff x="3955900" y="2984500"/>
            <a:chExt cx="414000" cy="422525"/>
          </a:xfrm>
        </p:grpSpPr>
        <p:sp>
          <p:nvSpPr>
            <p:cNvPr id="290" name="Google Shape;290;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91" name="Google Shape;291;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92" name="Google Shape;292;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US">
                <a:solidFill>
                  <a:srgbClr val="981C22"/>
                </a:solidFill>
                <a:latin typeface="Raleway ExtraBold"/>
                <a:ea typeface="Raleway ExtraBold"/>
                <a:cs typeface="Raleway ExtraBold"/>
                <a:sym typeface="Raleway ExtraBold"/>
              </a:rPr>
              <a:t>Il tuo aspetto esteriore rispecchia il tuo stato d'animo interiore</a:t>
            </a:r>
            <a:endParaRPr/>
          </a:p>
          <a:p>
            <a:pPr indent="0" lvl="0" marL="0" rtl="0" algn="ctr">
              <a:lnSpc>
                <a:spcPct val="100000"/>
              </a:lnSpc>
              <a:spcBef>
                <a:spcPts val="601"/>
              </a:spcBef>
              <a:spcAft>
                <a:spcPts val="0"/>
              </a:spcAft>
              <a:buSzPts val="3000"/>
              <a:buNone/>
            </a:pPr>
            <a:r>
              <a:rPr i="0" lang="en-US">
                <a:solidFill>
                  <a:srgbClr val="981C22"/>
                </a:solidFill>
                <a:latin typeface="Raleway ExtraBold"/>
                <a:ea typeface="Raleway ExtraBold"/>
                <a:cs typeface="Raleway ExtraBold"/>
                <a:sym typeface="Raleway ExtraBold"/>
              </a:rPr>
              <a:t>Hildebrandt, Murphy and Thomas</a:t>
            </a:r>
            <a:endParaRPr/>
          </a:p>
          <a:p>
            <a:pPr indent="0" lvl="0" marL="0" rtl="0" algn="ctr">
              <a:lnSpc>
                <a:spcPct val="100000"/>
              </a:lnSpc>
              <a:spcBef>
                <a:spcPts val="601"/>
              </a:spcBef>
              <a:spcAft>
                <a:spcPts val="0"/>
              </a:spcAft>
              <a:buSzPts val="3000"/>
              <a:buNone/>
            </a:pPr>
            <a:r>
              <a:t/>
            </a:r>
            <a:endParaRPr>
              <a:latin typeface="Raleway ExtraBold"/>
              <a:ea typeface="Raleway ExtraBold"/>
              <a:cs typeface="Raleway ExtraBold"/>
              <a:sym typeface="Raleway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t>Stabilisci </a:t>
            </a:r>
            <a:r>
              <a:rPr lang="en-US" sz="3600">
                <a:solidFill>
                  <a:schemeClr val="accent1"/>
                </a:solidFill>
              </a:rPr>
              <a:t>un nuovo obiettivo</a:t>
            </a:r>
            <a:r>
              <a:rPr lang="en-US" sz="3600"/>
              <a:t> e completa un altro modulo!</a:t>
            </a:r>
            <a:endParaRPr sz="3600"/>
          </a:p>
        </p:txBody>
      </p:sp>
      <p:sp>
        <p:nvSpPr>
          <p:cNvPr id="303" name="Google Shape;303;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304" name="Google Shape;304;p26"/>
          <p:cNvGrpSpPr/>
          <p:nvPr/>
        </p:nvGrpSpPr>
        <p:grpSpPr>
          <a:xfrm>
            <a:off x="8152039" y="369833"/>
            <a:ext cx="602425" cy="641836"/>
            <a:chOff x="5970800" y="1619250"/>
            <a:chExt cx="428650" cy="456725"/>
          </a:xfrm>
        </p:grpSpPr>
        <p:sp>
          <p:nvSpPr>
            <p:cNvPr id="305" name="Google Shape;305;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6" name="Google Shape;306;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7" name="Google Shape;307;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8" name="Google Shape;308;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9" name="Google Shape;309;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10" name="Google Shape;310;p26"/>
          <p:cNvGraphicFramePr/>
          <p:nvPr/>
        </p:nvGraphicFramePr>
        <p:xfrm>
          <a:off x="3925427" y="703846"/>
          <a:ext cx="3000000" cy="3000000"/>
        </p:xfrm>
        <a:graphic>
          <a:graphicData uri="http://schemas.openxmlformats.org/drawingml/2006/table">
            <a:tbl>
              <a:tblPr bandRow="1" firstRow="1">
                <a:noFill/>
                <a:tableStyleId>{6A79DD8A-8FDC-43C4-B47C-9CAB4391AF47}</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en-US" sz="2250" u="none" cap="none" strike="noStrike">
                          <a:solidFill>
                            <a:schemeClr val="lt1"/>
                          </a:solidFill>
                          <a:latin typeface="Raleway Thin"/>
                          <a:ea typeface="Raleway Thin"/>
                          <a:cs typeface="Raleway Thin"/>
                          <a:sym typeface="Raleway Thin"/>
                        </a:rPr>
                        <a:t>Soft skills riqualificazione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M6: </a:t>
                      </a:r>
                      <a:r>
                        <a:rPr b="1" i="0" lang="en-US" sz="1000" u="none" cap="none" strike="noStrike">
                          <a:solidFill>
                            <a:srgbClr val="000000"/>
                          </a:solidFill>
                          <a:latin typeface="Raleway Thin"/>
                          <a:ea typeface="Raleway Thin"/>
                          <a:cs typeface="Raleway Thin"/>
                          <a:sym typeface="Raleway Thin"/>
                        </a:rPr>
                        <a:t>Abilità comunicative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8600">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M7: </a:t>
                      </a:r>
                      <a:r>
                        <a:rPr b="1" i="0" lang="en-US" sz="1000" u="none" cap="none" strike="noStrike">
                          <a:solidFill>
                            <a:srgbClr val="000000"/>
                          </a:solidFill>
                          <a:latin typeface="Raleway Thin"/>
                          <a:ea typeface="Raleway Thin"/>
                          <a:cs typeface="Raleway Thin"/>
                          <a:sym typeface="Raleway Thin"/>
                        </a:rPr>
                        <a:t>Motivazione e potenziamento personale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M8: </a:t>
                      </a:r>
                      <a:r>
                        <a:rPr b="1" i="0" lang="en-US" sz="1000" u="none" cap="none" strike="noStrike">
                          <a:solidFill>
                            <a:srgbClr val="000000"/>
                          </a:solidFill>
                          <a:latin typeface="Raleway Thin"/>
                          <a:ea typeface="Raleway Thin"/>
                          <a:cs typeface="Raleway Thin"/>
                          <a:sym typeface="Raleway Thin"/>
                        </a:rPr>
                        <a:t>Gestione del tempo</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M9: </a:t>
                      </a:r>
                      <a:r>
                        <a:rPr b="1" i="0" lang="en-US" sz="1000" u="none" cap="none" strike="noStrike">
                          <a:solidFill>
                            <a:srgbClr val="000000"/>
                          </a:solidFill>
                          <a:latin typeface="Raleway Thin"/>
                          <a:ea typeface="Raleway Thin"/>
                          <a:cs typeface="Raleway Thin"/>
                          <a:sym typeface="Raleway Thin"/>
                        </a:rPr>
                        <a:t>Equilibrio vita-lavoro</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M10: </a:t>
                      </a:r>
                      <a:r>
                        <a:rPr b="1" i="0" lang="en-US" sz="1000" u="none" cap="none" strike="noStrike">
                          <a:solidFill>
                            <a:srgbClr val="000000"/>
                          </a:solidFill>
                          <a:latin typeface="Raleway Thin"/>
                          <a:ea typeface="Raleway Thin"/>
                          <a:cs typeface="Raleway Thin"/>
                          <a:sym typeface="Raleway Thin"/>
                        </a:rPr>
                        <a:t>Impostazione degli obiettivi</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M11: </a:t>
                      </a:r>
                      <a:r>
                        <a:rPr b="1" i="0" lang="en-US" sz="1000" u="none" cap="none" strike="noStrike">
                          <a:solidFill>
                            <a:srgbClr val="000000"/>
                          </a:solidFill>
                          <a:latin typeface="Raleway Thin"/>
                          <a:ea typeface="Raleway Thin"/>
                          <a:cs typeface="Raleway Thin"/>
                          <a:sym typeface="Raleway Thin"/>
                        </a:rPr>
                        <a:t>Risoluzione dei problemi</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M12: </a:t>
                      </a:r>
                      <a:r>
                        <a:rPr b="1" i="0" lang="en-US" sz="1000" u="none" cap="none" strike="noStrike">
                          <a:solidFill>
                            <a:srgbClr val="000000"/>
                          </a:solidFill>
                          <a:latin typeface="Raleway Thin"/>
                          <a:ea typeface="Raleway Thin"/>
                          <a:cs typeface="Raleway Thin"/>
                          <a:sym typeface="Raleway Thin"/>
                        </a:rPr>
                        <a:t>Autopromozione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M13: </a:t>
                      </a:r>
                      <a:r>
                        <a:rPr b="1" i="0" lang="en-US" sz="1000" u="none" cap="none" strike="noStrike">
                          <a:solidFill>
                            <a:srgbClr val="000000"/>
                          </a:solidFill>
                          <a:latin typeface="Raleway Thin"/>
                          <a:ea typeface="Raleway Thin"/>
                          <a:cs typeface="Raleway Thin"/>
                          <a:sym typeface="Raleway Thin"/>
                        </a:rPr>
                        <a:t>Abilità di presentazione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16" name="Google Shape;316;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17" name="Google Shape;317;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18" name="Google Shape;318;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6139024"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Le prime impressioni contano. Gli esperti dicono che valutiamo nuove persone in un tempo compreso tra 30 secondi e due minuti.</a:t>
            </a:r>
            <a:endParaRPr/>
          </a:p>
          <a:p>
            <a:pPr indent="0" lvl="0" marL="0" rtl="0" algn="ctr">
              <a:lnSpc>
                <a:spcPct val="100000"/>
              </a:lnSpc>
              <a:spcBef>
                <a:spcPts val="601"/>
              </a:spcBef>
              <a:spcAft>
                <a:spcPts val="0"/>
              </a:spcAft>
              <a:buSzPts val="3000"/>
              <a:buNone/>
            </a:pPr>
            <a:r>
              <a:rPr i="0" lang="en-US">
                <a:latin typeface="Raleway Medium"/>
                <a:ea typeface="Raleway Medium"/>
                <a:cs typeface="Raleway Medium"/>
                <a:sym typeface="Raleway Medium"/>
              </a:rPr>
              <a:t>Elliott Abrams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US">
                <a:solidFill>
                  <a:srgbClr val="981C22"/>
                </a:solidFill>
              </a:rPr>
              <a:t>Abilità di presentazione</a:t>
            </a:r>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t>Sviluppatore: Asociatia Culturala ARTEC</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981C22"/>
                </a:solidFill>
                <a:latin typeface="Raleway Thin"/>
                <a:ea typeface="Raleway Thin"/>
                <a:cs typeface="Raleway Thin"/>
                <a:sym typeface="Raleway Thin"/>
              </a:rPr>
              <a:t>13</a:t>
            </a:r>
            <a:endParaRPr b="0" i="0" sz="54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latin typeface="Raleway ExtraLight"/>
                <a:ea typeface="Raleway ExtraLight"/>
                <a:cs typeface="Raleway ExtraLight"/>
                <a:sym typeface="Raleway ExtraLight"/>
              </a:rPr>
              <a:t>Dopo aver completato questo modulo </a:t>
            </a:r>
            <a:r>
              <a:rPr lang="en-US" sz="3200">
                <a:solidFill>
                  <a:schemeClr val="accent1"/>
                </a:solidFill>
                <a:latin typeface="Raleway ExtraLight"/>
                <a:ea typeface="Raleway ExtraLight"/>
                <a:cs typeface="Raleway ExtraLight"/>
                <a:sym typeface="Raleway ExtraLight"/>
              </a:rPr>
              <a:t>sarai in grado di</a:t>
            </a:r>
            <a:r>
              <a:rPr lang="en-US" sz="3200">
                <a:latin typeface="Raleway ExtraLight"/>
                <a:ea typeface="Raleway ExtraLight"/>
                <a:cs typeface="Raleway ExtraLight"/>
                <a:sym typeface="Raleway ExtraLight"/>
              </a:rPr>
              <a:t> :</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817226" y="1978125"/>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sz="1400">
                <a:latin typeface="Raleway Light"/>
                <a:ea typeface="Raleway Light"/>
                <a:cs typeface="Raleway Light"/>
                <a:sym typeface="Raleway Light"/>
              </a:rPr>
              <a:t>Utilizzare le strategie del parlare in pubblico (linguaggio del corpo, tono della voce, scelta delle parole)</a:t>
            </a:r>
            <a:endParaRPr/>
          </a:p>
          <a:p>
            <a:pPr indent="-285750" lvl="0" marL="285750" rtl="0" algn="l">
              <a:lnSpc>
                <a:spcPct val="100000"/>
              </a:lnSpc>
              <a:spcBef>
                <a:spcPts val="601"/>
              </a:spcBef>
              <a:spcAft>
                <a:spcPts val="0"/>
              </a:spcAft>
              <a:buSzPts val="1400"/>
              <a:buFont typeface="Noto Sans Symbols"/>
              <a:buChar char="▪"/>
            </a:pPr>
            <a:r>
              <a:rPr lang="en-US" sz="1400">
                <a:latin typeface="Raleway Light"/>
                <a:ea typeface="Raleway Light"/>
                <a:cs typeface="Raleway Light"/>
                <a:sym typeface="Raleway Light"/>
              </a:rPr>
              <a:t>Descriviti</a:t>
            </a:r>
            <a:endParaRPr/>
          </a:p>
          <a:p>
            <a:pPr indent="-285750" lvl="0" marL="285750" rtl="0" algn="l">
              <a:lnSpc>
                <a:spcPct val="100000"/>
              </a:lnSpc>
              <a:spcBef>
                <a:spcPts val="601"/>
              </a:spcBef>
              <a:spcAft>
                <a:spcPts val="0"/>
              </a:spcAft>
              <a:buSzPts val="1400"/>
              <a:buFont typeface="Noto Sans Symbols"/>
              <a:buChar char="▪"/>
            </a:pPr>
            <a:r>
              <a:rPr lang="en-US" sz="1400">
                <a:latin typeface="Raleway Light"/>
                <a:ea typeface="Raleway Light"/>
                <a:cs typeface="Raleway Light"/>
                <a:sym typeface="Raleway Light"/>
              </a:rPr>
              <a:t>Rispondi chiaramente alle domande dell'intervistatore</a:t>
            </a:r>
            <a:endParaRPr>
              <a:latin typeface="Raleway Medium"/>
              <a:ea typeface="Raleway Medium"/>
              <a:cs typeface="Raleway Medium"/>
              <a:sym typeface="Raleway Medium"/>
            </a:endParaRPr>
          </a:p>
        </p:txBody>
      </p:sp>
      <p:sp>
        <p:nvSpPr>
          <p:cNvPr id="92" name="Google Shape;92;p5"/>
          <p:cNvSpPr txBox="1"/>
          <p:nvPr>
            <p:ph idx="2" type="body"/>
          </p:nvPr>
        </p:nvSpPr>
        <p:spPr>
          <a:xfrm>
            <a:off x="3373779" y="1930500"/>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Parla con sicurezza; presentarsi al potenziale datore di lavoro</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Competenze statali rilevanti per il lavoro; Sii conciso</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Interagisci con sicurezza con il tuo intervistatore</a:t>
            </a:r>
            <a:endParaRPr>
              <a:latin typeface="Raleway Medium"/>
              <a:ea typeface="Raleway Medium"/>
              <a:cs typeface="Raleway Medium"/>
              <a:sym typeface="Raleway Medium"/>
            </a:endParaRPr>
          </a:p>
        </p:txBody>
      </p:sp>
      <p:sp>
        <p:nvSpPr>
          <p:cNvPr id="93" name="Google Shape;93;p5"/>
          <p:cNvSpPr txBox="1"/>
          <p:nvPr>
            <p:ph idx="3" type="body"/>
          </p:nvPr>
        </p:nvSpPr>
        <p:spPr>
          <a:xfrm>
            <a:off x="5705974" y="1978150"/>
            <a:ext cx="2937600" cy="27786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Rispettare le regole e le norme comportamentali</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Sii responsabile del modo in cui ti presenti; presta attenzione ai tuoi account sui social media (scegli saggiamente le informazioni che condividi)</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Collaborare e mostrare capacità di lavoro di squadra</a:t>
            </a:r>
            <a:endParaRPr>
              <a:latin typeface="Raleway Medium"/>
              <a:ea typeface="Raleway Medium"/>
              <a:cs typeface="Raleway Medium"/>
              <a:sym typeface="Raleway Medium"/>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Cos'è la paura di parlare in pubblico?</a:t>
            </a:r>
            <a:endParaRPr/>
          </a:p>
        </p:txBody>
      </p:sp>
      <p:pic>
        <p:nvPicPr>
          <p:cNvPr id="100" name="Google Shape;100;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50576" y="5488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Cosa sai delle </a:t>
            </a:r>
            <a:r>
              <a:rPr lang="en-US" sz="3600">
                <a:solidFill>
                  <a:schemeClr val="accent1"/>
                </a:solidFill>
                <a:latin typeface="Raleway ExtraLight"/>
                <a:ea typeface="Raleway ExtraLight"/>
                <a:cs typeface="Raleway ExtraLight"/>
                <a:sym typeface="Raleway ExtraLight"/>
              </a:rPr>
              <a:t>capacità di parlare in pubblico</a:t>
            </a:r>
            <a:r>
              <a:rPr lang="en-US"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982960" y="1819275"/>
            <a:ext cx="7627639" cy="2758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La maggior parte delle persone possiede almeno un certo grado di paura di parlare in pubblico. In effetti, pochissime persone riferiscono di apprezzarlo davvero. Sviluppare le tue capacità di parlare in pubblico può darti un grande vantaggio nella tua carriera.</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Serpenti? Bene. Volare? Nessun problema. Discorso pubblico? Accidenti! Il solo pensiero di parlare in pubblico, descritto abitualmente come una delle più grandi (e più comuni) paure, può far sudare i palmi delle mani. Ma ci sono molti modi per affrontare questa ansia e imparare a tenere un discorso memorabile</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Non esiste un'unica formula per un bel discorso, ma ci sono alcuni suggerimenti che possono aiutarti:</a:t>
            </a:r>
            <a:endParaRPr sz="1300">
              <a:latin typeface="Raleway ExtraLight"/>
              <a:ea typeface="Raleway ExtraLight"/>
              <a:cs typeface="Raleway ExtraLight"/>
              <a:sym typeface="Raleway ExtraLight"/>
            </a:endParaRPr>
          </a:p>
        </p:txBody>
      </p:sp>
      <p:sp>
        <p:nvSpPr>
          <p:cNvPr id="107" name="Google Shape;107;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photo-1481456384069-0effc539ab7e" id="112" name="Google Shape;112;p8"/>
          <p:cNvPicPr preferRelativeResize="0"/>
          <p:nvPr/>
        </p:nvPicPr>
        <p:blipFill rotWithShape="1">
          <a:blip r:embed="rId3">
            <a:alphaModFix/>
          </a:blip>
          <a:srcRect b="0" l="0" r="0" t="0"/>
          <a:stretch/>
        </p:blipFill>
        <p:spPr>
          <a:xfrm>
            <a:off x="6867525" y="1633973"/>
            <a:ext cx="1781176" cy="1007627"/>
          </a:xfrm>
          <a:prstGeom prst="ellipse">
            <a:avLst/>
          </a:prstGeom>
          <a:noFill/>
          <a:ln>
            <a:noFill/>
          </a:ln>
        </p:spPr>
      </p:pic>
      <p:sp>
        <p:nvSpPr>
          <p:cNvPr id="113" name="Google Shape;113;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4" name="Google Shape;114;p8"/>
          <p:cNvSpPr txBox="1"/>
          <p:nvPr/>
        </p:nvSpPr>
        <p:spPr>
          <a:xfrm>
            <a:off x="628651" y="504975"/>
            <a:ext cx="6238874" cy="413385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Rilassa il tuo linguaggio del corpo</a:t>
            </a:r>
            <a:r>
              <a:rPr b="0" i="0" lang="en-US" sz="1300" u="none" cap="none" strike="noStrike">
                <a:solidFill>
                  <a:srgbClr val="000000"/>
                </a:solidFill>
                <a:latin typeface="Raleway Light"/>
                <a:ea typeface="Raleway Light"/>
                <a:cs typeface="Raleway Light"/>
                <a:sym typeface="Raleway Light"/>
              </a:rPr>
              <a:t>. Cerca di mantenere una postura corretta, stabilire un contatto visivo con il pubblico e muoverti in modi che sembrino naturali. Evita di mettere le mani in tasca o di incrociare le braccia. Usa gesti delle mani mirati mentre fai i tuoi punti. Non fissare il pavimento o i tuoi appunti per lunghi periodi di tempo.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Pratica il controllo della voce e del respiro</a:t>
            </a:r>
            <a:r>
              <a:rPr b="0" i="0" lang="en-US" sz="1300" u="none" cap="none" strike="noStrike">
                <a:solidFill>
                  <a:srgbClr val="000000"/>
                </a:solidFill>
                <a:latin typeface="Raleway Light"/>
                <a:ea typeface="Raleway Light"/>
                <a:cs typeface="Raleway Light"/>
                <a:sym typeface="Raleway Light"/>
              </a:rPr>
              <a:t>. Considera il tono, la velocità e il volume della tua voce.</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Prepara punti di discussione </a:t>
            </a:r>
            <a:r>
              <a:rPr b="0" i="0" lang="en-US" sz="1300" u="none" cap="none" strike="noStrike">
                <a:solidFill>
                  <a:srgbClr val="000000"/>
                </a:solidFill>
                <a:latin typeface="Raleway Light"/>
                <a:ea typeface="Raleway Light"/>
                <a:cs typeface="Raleway Light"/>
                <a:sym typeface="Raleway Light"/>
              </a:rPr>
              <a:t>che contengono i messaggi chiave che vuoi che il tuo pubblico conosca, senta e comprenda prima che tu abbia finito di parlare. Questo ti aiuta a evitare di andare fuori strada nella tua presentazione e ti assicura di non dimenticare di coprire punti importanti.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Conosci il tuo pubblico</a:t>
            </a:r>
            <a:r>
              <a:rPr b="0" i="0" lang="en-US" sz="1300" u="none" cap="none" strike="noStrike">
                <a:solidFill>
                  <a:srgbClr val="000000"/>
                </a:solidFill>
                <a:latin typeface="Raleway Light"/>
                <a:ea typeface="Raleway Light"/>
                <a:cs typeface="Raleway Light"/>
                <a:sym typeface="Raleway Light"/>
              </a:rPr>
              <a:t>. Prenditi il tempo per capire il tuo pubblico in modo da poter adattare il tuo discorso a loro. Pensa a cosa è importante per loro e cosa è più probabile che trovino utile.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Aggiungi un aiuto visivo</a:t>
            </a:r>
            <a:r>
              <a:rPr b="0" i="0" lang="en-US" sz="1300" u="none" cap="none" strike="noStrike">
                <a:solidFill>
                  <a:srgbClr val="000000"/>
                </a:solidFill>
                <a:latin typeface="Raleway Light"/>
                <a:ea typeface="Raleway Light"/>
                <a:cs typeface="Raleway Light"/>
                <a:sym typeface="Raleway Light"/>
              </a:rPr>
              <a:t>, come una presentazione PowerPoint, può aiutarti a esprimere i tuoi punti chiave coinvolgendo meglio il pubblico. </a:t>
            </a:r>
            <a:endParaRPr b="0" i="0" sz="1400" u="none" cap="none" strike="noStrike">
              <a:solidFill>
                <a:srgbClr val="000000"/>
              </a:solidFill>
              <a:latin typeface="Arial"/>
              <a:ea typeface="Arial"/>
              <a:cs typeface="Arial"/>
              <a:sym typeface="Arial"/>
            </a:endParaRPr>
          </a:p>
          <a:p>
            <a:pPr indent="-342904" lvl="0" marL="457206" marR="0" rtl="0" algn="just">
              <a:lnSpc>
                <a:spcPct val="100000"/>
              </a:lnSpc>
              <a:spcBef>
                <a:spcPts val="601"/>
              </a:spcBef>
              <a:spcAft>
                <a:spcPts val="0"/>
              </a:spcAft>
              <a:buClr>
                <a:srgbClr val="FFB600"/>
              </a:buClr>
              <a:buSzPts val="1800"/>
              <a:buFont typeface="Raleway Thin"/>
              <a:buNone/>
            </a:pPr>
            <a:r>
              <a:t/>
            </a:r>
            <a:endParaRPr b="1" i="0" sz="1400" u="none" cap="none" strike="noStrike">
              <a:solidFill>
                <a:schemeClr val="dk2"/>
              </a:solidFill>
              <a:latin typeface="Raleway Light"/>
              <a:ea typeface="Raleway Light"/>
              <a:cs typeface="Raleway Light"/>
              <a:sym typeface="Raleway Light"/>
            </a:endParaRPr>
          </a:p>
          <a:p>
            <a:pPr indent="-228604" lvl="0" marL="457206" marR="0" rtl="0" algn="l">
              <a:lnSpc>
                <a:spcPct val="100000"/>
              </a:lnSpc>
              <a:spcBef>
                <a:spcPts val="601"/>
              </a:spcBef>
              <a:spcAft>
                <a:spcPts val="0"/>
              </a:spcAft>
              <a:buClr>
                <a:srgbClr val="FFB600"/>
              </a:buClr>
              <a:buSzPts val="1800"/>
              <a:buFont typeface="Raleway Thin"/>
              <a:buNone/>
            </a:pPr>
            <a:r>
              <a:t/>
            </a:r>
            <a:endParaRPr b="1" i="0" sz="1400" u="none" cap="none" strike="noStrike">
              <a:solidFill>
                <a:schemeClr val="dk2"/>
              </a:solidFill>
              <a:latin typeface="Raleway Light"/>
              <a:ea typeface="Raleway Light"/>
              <a:cs typeface="Raleway Light"/>
              <a:sym typeface="Raleway Light"/>
            </a:endParaRPr>
          </a:p>
          <a:p>
            <a:pPr indent="-342904" lvl="0" marL="457206" marR="0" rtl="0" algn="l">
              <a:lnSpc>
                <a:spcPct val="100000"/>
              </a:lnSpc>
              <a:spcBef>
                <a:spcPts val="601"/>
              </a:spcBef>
              <a:spcAft>
                <a:spcPts val="0"/>
              </a:spcAft>
              <a:buClr>
                <a:srgbClr val="FFB600"/>
              </a:buClr>
              <a:buSzPts val="1800"/>
              <a:buFont typeface="Raleway Thin"/>
              <a:buNone/>
            </a:pPr>
            <a:r>
              <a:t/>
            </a:r>
            <a:endParaRPr b="0" i="0" sz="1400" u="none" cap="none" strike="noStrike">
              <a:solidFill>
                <a:schemeClr val="dk2"/>
              </a:solidFill>
              <a:latin typeface="Raleway Light"/>
              <a:ea typeface="Raleway Light"/>
              <a:cs typeface="Raleway Light"/>
              <a:sym typeface="Raleway Light"/>
            </a:endParaRPr>
          </a:p>
        </p:txBody>
      </p:sp>
      <p:sp>
        <p:nvSpPr>
          <p:cNvPr id="115" name="Google Shape;115;p8"/>
          <p:cNvSpPr txBox="1"/>
          <p:nvPr/>
        </p:nvSpPr>
        <p:spPr>
          <a:xfrm>
            <a:off x="6614438" y="4238325"/>
            <a:ext cx="214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chemeClr val="accent1"/>
                </a:solidFill>
                <a:latin typeface="Raleway Thin"/>
                <a:ea typeface="Raleway Thin"/>
                <a:cs typeface="Raleway Thin"/>
                <a:sym typeface="Raleway Thin"/>
              </a:rPr>
              <a:t>Source</a:t>
            </a:r>
            <a:r>
              <a:rPr b="0" i="0" lang="en-US" sz="700" u="none" cap="none" strike="noStrike">
                <a:solidFill>
                  <a:srgbClr val="000000"/>
                </a:solidFill>
                <a:latin typeface="Raleway Thin"/>
                <a:ea typeface="Raleway Thin"/>
                <a:cs typeface="Raleway Thin"/>
                <a:sym typeface="Raleway Thin"/>
              </a:rPr>
              <a:t>: https://unsplash.com/photos/cW4lLTavU80</a:t>
            </a:r>
            <a:endParaRPr b="0" i="0" sz="700" u="none" cap="none" strike="noStrike">
              <a:solidFill>
                <a:srgbClr val="000000"/>
              </a:solidFill>
              <a:latin typeface="Raleway Thin"/>
              <a:ea typeface="Raleway Thin"/>
              <a:cs typeface="Raleway Thin"/>
              <a:sym typeface="Raleway Th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9"/>
          <p:cNvGrpSpPr/>
          <p:nvPr/>
        </p:nvGrpSpPr>
        <p:grpSpPr>
          <a:xfrm>
            <a:off x="5031879" y="507350"/>
            <a:ext cx="2667963" cy="4035228"/>
            <a:chOff x="3207384" y="583550"/>
            <a:chExt cx="3072981" cy="4035228"/>
          </a:xfrm>
        </p:grpSpPr>
        <p:sp>
          <p:nvSpPr>
            <p:cNvPr id="121" name="Google Shape;121;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2" name="Google Shape;122;p9"/>
            <p:cNvSpPr/>
            <p:nvPr/>
          </p:nvSpPr>
          <p:spPr>
            <a:xfrm rot="-6599386">
              <a:off x="3269413" y="1915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3" name="Google Shape;123;p9"/>
            <p:cNvSpPr/>
            <p:nvPr/>
          </p:nvSpPr>
          <p:spPr>
            <a:xfrm>
              <a:off x="4419165" y="583550"/>
              <a:ext cx="1861200" cy="1681500"/>
            </a:xfrm>
            <a:prstGeom prst="ellipse">
              <a:avLst/>
            </a:prstGeom>
            <a:solidFill>
              <a:srgbClr val="FFE599"/>
            </a:solidFill>
            <a:ln>
              <a:noFill/>
            </a:ln>
          </p:spPr>
          <p:txBody>
            <a:bodyPr anchorCtr="0" anchor="ctr" bIns="91425" lIns="91425" spcFirstLastPara="1" rIns="91425" wrap="square" tIns="91425">
              <a:noAutofit/>
            </a:bodyPr>
            <a:lstStyle/>
            <a:p>
              <a:pPr indent="-266700" lvl="0" marL="26670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Black"/>
                  <a:ea typeface="Arial Black"/>
                  <a:cs typeface="Arial Black"/>
                  <a:sym typeface="Arial Black"/>
                </a:rPr>
                <a:t>   Passione</a:t>
              </a:r>
              <a:endParaRPr b="0" i="0" sz="1200" u="none" cap="none" strike="noStrike">
                <a:solidFill>
                  <a:schemeClr val="lt1"/>
                </a:solidFill>
                <a:latin typeface="Arial Black"/>
                <a:ea typeface="Arial Black"/>
                <a:cs typeface="Arial Black"/>
                <a:sym typeface="Arial Black"/>
              </a:endParaRPr>
            </a:p>
          </p:txBody>
        </p:sp>
        <p:sp>
          <p:nvSpPr>
            <p:cNvPr id="124" name="Google Shape;124;p9"/>
            <p:cNvSpPr/>
            <p:nvPr/>
          </p:nvSpPr>
          <p:spPr>
            <a:xfrm rot="-6597866">
              <a:off x="3829071" y="798292"/>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5" name="Google Shape;125;p9"/>
            <p:cNvSpPr/>
            <p:nvPr/>
          </p:nvSpPr>
          <p:spPr>
            <a:xfrm rot="-6597701">
              <a:off x="3633325" y="12916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6" name="Google Shape;126;p9"/>
            <p:cNvSpPr/>
            <p:nvPr/>
          </p:nvSpPr>
          <p:spPr>
            <a:xfrm>
              <a:off x="3224083" y="2334284"/>
              <a:ext cx="1199400" cy="1199400"/>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Arial"/>
                  <a:ea typeface="Arial"/>
                  <a:cs typeface="Arial"/>
                  <a:sym typeface="Arial"/>
                </a:rPr>
                <a:t>Pausa</a:t>
              </a:r>
              <a:endParaRPr b="1" i="0" sz="1000" u="none" cap="none" strike="noStrike">
                <a:solidFill>
                  <a:schemeClr val="lt1"/>
                </a:solidFill>
                <a:latin typeface="Arial"/>
                <a:ea typeface="Arial"/>
                <a:cs typeface="Arial"/>
                <a:sym typeface="Arial"/>
              </a:endParaRPr>
            </a:p>
          </p:txBody>
        </p:sp>
      </p:grpSp>
      <p:grpSp>
        <p:nvGrpSpPr>
          <p:cNvPr id="127" name="Google Shape;127;p9"/>
          <p:cNvGrpSpPr/>
          <p:nvPr/>
        </p:nvGrpSpPr>
        <p:grpSpPr>
          <a:xfrm>
            <a:off x="6236570" y="1777666"/>
            <a:ext cx="2440201" cy="2440201"/>
            <a:chOff x="4447194" y="1815766"/>
            <a:chExt cx="2440200" cy="2440200"/>
          </a:xfrm>
        </p:grpSpPr>
        <p:sp>
          <p:nvSpPr>
            <p:cNvPr id="128" name="Google Shape;128;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29" name="Google Shape;129;p9"/>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Arial Black"/>
                  <a:ea typeface="Arial Black"/>
                  <a:cs typeface="Arial Black"/>
                  <a:sym typeface="Arial Black"/>
                </a:rPr>
                <a:t>Postura</a:t>
              </a:r>
              <a:endParaRPr b="0" i="0" sz="2400" u="none" cap="none" strike="noStrike">
                <a:solidFill>
                  <a:srgbClr val="FFFFFF"/>
                </a:solidFill>
                <a:latin typeface="Arial Black"/>
                <a:ea typeface="Arial Black"/>
                <a:cs typeface="Arial Black"/>
                <a:sym typeface="Arial Black"/>
              </a:endParaRPr>
            </a:p>
          </p:txBody>
        </p:sp>
      </p:grpSp>
      <p:grpSp>
        <p:nvGrpSpPr>
          <p:cNvPr id="130" name="Google Shape;130;p9"/>
          <p:cNvGrpSpPr/>
          <p:nvPr/>
        </p:nvGrpSpPr>
        <p:grpSpPr>
          <a:xfrm>
            <a:off x="5369148" y="1278477"/>
            <a:ext cx="1504949" cy="1423800"/>
            <a:chOff x="3363650" y="1345478"/>
            <a:chExt cx="1504949" cy="1423800"/>
          </a:xfrm>
        </p:grpSpPr>
        <p:sp>
          <p:nvSpPr>
            <p:cNvPr id="131" name="Google Shape;131;p9"/>
            <p:cNvSpPr/>
            <p:nvPr/>
          </p:nvSpPr>
          <p:spPr>
            <a:xfrm>
              <a:off x="3424062" y="1345478"/>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2" name="Google Shape;132;p9"/>
            <p:cNvSpPr txBox="1"/>
            <p:nvPr/>
          </p:nvSpPr>
          <p:spPr>
            <a:xfrm>
              <a:off x="3363650" y="1613603"/>
              <a:ext cx="150494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FFFFFF"/>
                  </a:solidFill>
                  <a:latin typeface="Arial Black"/>
                  <a:ea typeface="Arial Black"/>
                  <a:cs typeface="Arial Black"/>
                  <a:sym typeface="Arial Black"/>
                </a:rPr>
                <a:t>Pronuncia</a:t>
              </a:r>
              <a:endParaRPr b="0" i="0" sz="1050" u="none" cap="none" strike="noStrike">
                <a:solidFill>
                  <a:srgbClr val="FFFFFF"/>
                </a:solidFill>
                <a:latin typeface="Arial Black"/>
                <a:ea typeface="Arial Black"/>
                <a:cs typeface="Arial Black"/>
                <a:sym typeface="Arial Black"/>
              </a:endParaRPr>
            </a:p>
          </p:txBody>
        </p:sp>
      </p:grpSp>
      <p:grpSp>
        <p:nvGrpSpPr>
          <p:cNvPr id="133" name="Google Shape;133;p9"/>
          <p:cNvGrpSpPr/>
          <p:nvPr/>
        </p:nvGrpSpPr>
        <p:grpSpPr>
          <a:xfrm>
            <a:off x="5397153" y="2987165"/>
            <a:ext cx="1498800" cy="1498800"/>
            <a:chOff x="644203" y="3718814"/>
            <a:chExt cx="1498800" cy="1498800"/>
          </a:xfrm>
        </p:grpSpPr>
        <p:sp>
          <p:nvSpPr>
            <p:cNvPr id="134" name="Google Shape;134;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5" name="Google Shape;135;p9"/>
            <p:cNvSpPr txBox="1"/>
            <p:nvPr/>
          </p:nvSpPr>
          <p:spPr>
            <a:xfrm>
              <a:off x="820200" y="3995875"/>
              <a:ext cx="1110176"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US" sz="1001" u="none" cap="none" strike="noStrike">
                  <a:solidFill>
                    <a:srgbClr val="FFFFFF"/>
                  </a:solidFill>
                  <a:latin typeface="Arial Black"/>
                  <a:ea typeface="Arial Black"/>
                  <a:cs typeface="Arial Black"/>
                  <a:sym typeface="Arial Black"/>
                </a:rPr>
                <a:t>Potere</a:t>
              </a:r>
              <a:endParaRPr b="0" i="0" sz="1001" u="none" cap="none" strike="noStrike">
                <a:solidFill>
                  <a:srgbClr val="FFFFFF"/>
                </a:solidFill>
                <a:latin typeface="Arial Black"/>
                <a:ea typeface="Arial Black"/>
                <a:cs typeface="Arial Black"/>
                <a:sym typeface="Arial Black"/>
              </a:endParaRPr>
            </a:p>
          </p:txBody>
        </p:sp>
      </p:grpSp>
      <p:grpSp>
        <p:nvGrpSpPr>
          <p:cNvPr id="136" name="Google Shape;136;p9"/>
          <p:cNvGrpSpPr/>
          <p:nvPr/>
        </p:nvGrpSpPr>
        <p:grpSpPr>
          <a:xfrm>
            <a:off x="7334059" y="1114294"/>
            <a:ext cx="1030261" cy="1030261"/>
            <a:chOff x="3490737" y="1374053"/>
            <a:chExt cx="1423800" cy="1423800"/>
          </a:xfrm>
        </p:grpSpPr>
        <p:sp>
          <p:nvSpPr>
            <p:cNvPr id="137" name="Google Shape;137;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8" name="Google Shape;138;p9"/>
            <p:cNvSpPr txBox="1"/>
            <p:nvPr/>
          </p:nvSpPr>
          <p:spPr>
            <a:xfrm>
              <a:off x="3718754" y="1613603"/>
              <a:ext cx="106225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Ritmo</a:t>
              </a:r>
              <a:endParaRPr b="0" i="0" sz="1400" u="none" cap="none" strike="noStrike">
                <a:solidFill>
                  <a:srgbClr val="FFFFFF"/>
                </a:solidFill>
                <a:latin typeface="Arial"/>
                <a:ea typeface="Arial"/>
                <a:cs typeface="Arial"/>
                <a:sym typeface="Arial"/>
              </a:endParaRPr>
            </a:p>
          </p:txBody>
        </p:sp>
      </p:grpSp>
      <p:sp>
        <p:nvSpPr>
          <p:cNvPr id="139" name="Google Shape;139;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0" name="Google Shape;140;p9"/>
          <p:cNvSpPr txBox="1"/>
          <p:nvPr/>
        </p:nvSpPr>
        <p:spPr>
          <a:xfrm>
            <a:off x="921999" y="541020"/>
            <a:ext cx="3164225"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300"/>
              <a:buFont typeface="Arial"/>
              <a:buNone/>
            </a:pPr>
            <a:r>
              <a:rPr b="0" i="0" lang="en-US" sz="1300" u="none" cap="none" strike="noStrike">
                <a:solidFill>
                  <a:schemeClr val="dk2"/>
                </a:solidFill>
                <a:latin typeface="Raleway Light"/>
                <a:ea typeface="Raleway Light"/>
                <a:cs typeface="Raleway Light"/>
                <a:sym typeface="Raleway Light"/>
              </a:rPr>
              <a:t>.</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p:txBody>
      </p:sp>
      <p:sp>
        <p:nvSpPr>
          <p:cNvPr id="141" name="Google Shape;141;p9"/>
          <p:cNvSpPr/>
          <p:nvPr/>
        </p:nvSpPr>
        <p:spPr>
          <a:xfrm>
            <a:off x="479188" y="494649"/>
            <a:ext cx="4524612" cy="4093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300" u="none" cap="none" strike="noStrike">
                <a:solidFill>
                  <a:srgbClr val="000000"/>
                </a:solidFill>
                <a:latin typeface="Raleway Light"/>
                <a:ea typeface="Raleway Light"/>
                <a:cs typeface="Raleway Light"/>
                <a:sym typeface="Raleway Light"/>
              </a:rPr>
              <a:t>Nessuno si aspetta che tu sia perfetto.</a:t>
            </a:r>
            <a:endParaRPr/>
          </a:p>
          <a:p>
            <a:pPr indent="0" lvl="0" marL="0" marR="0" rtl="0" algn="just">
              <a:lnSpc>
                <a:spcPct val="100000"/>
              </a:lnSpc>
              <a:spcBef>
                <a:spcPts val="0"/>
              </a:spcBef>
              <a:spcAft>
                <a:spcPts val="0"/>
              </a:spcAft>
              <a:buNone/>
            </a:pPr>
            <a:r>
              <a:rPr b="0" i="0" lang="en-US" sz="1300" u="none" cap="none" strike="noStrike">
                <a:solidFill>
                  <a:srgbClr val="000000"/>
                </a:solidFill>
                <a:latin typeface="Raleway Light"/>
                <a:ea typeface="Raleway Light"/>
                <a:cs typeface="Raleway Light"/>
                <a:sym typeface="Raleway Light"/>
              </a:rPr>
              <a:t>Una buona comunicazione non è mai perfetta. Tuttavia, dedicare il tempo necessario alla preparazione ti aiuterà a pronunciare un discorso migliore. Potresti non essere in grado di scuotere completamente i tuoi nervi, ma puoi imparare a minimizzarli.</a:t>
            </a:r>
            <a:endParaRPr/>
          </a:p>
          <a:p>
            <a:pPr indent="0" lvl="0" marL="0" marR="0" rtl="0" algn="just">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en-US" sz="1300" u="none" cap="none" strike="noStrike">
                <a:solidFill>
                  <a:srgbClr val="000000"/>
                </a:solidFill>
                <a:latin typeface="Raleway Light"/>
                <a:ea typeface="Raleway Light"/>
                <a:cs typeface="Raleway Light"/>
                <a:sym typeface="Raleway Light"/>
              </a:rPr>
              <a:t>Non leggere a meno che non sia necessario.</a:t>
            </a:r>
            <a:endParaRPr/>
          </a:p>
          <a:p>
            <a:pPr indent="0" lvl="0" marL="0" marR="0" rtl="0" algn="just">
              <a:lnSpc>
                <a:spcPct val="100000"/>
              </a:lnSpc>
              <a:spcBef>
                <a:spcPts val="0"/>
              </a:spcBef>
              <a:spcAft>
                <a:spcPts val="0"/>
              </a:spcAft>
              <a:buNone/>
            </a:pPr>
            <a:r>
              <a:rPr b="0" i="0" lang="en-US" sz="1300" u="none" cap="none" strike="noStrike">
                <a:solidFill>
                  <a:srgbClr val="000000"/>
                </a:solidFill>
                <a:latin typeface="Raleway Light"/>
                <a:ea typeface="Raleway Light"/>
                <a:cs typeface="Raleway Light"/>
                <a:sym typeface="Raleway Light"/>
              </a:rPr>
              <a:t>Lavora da uno schema.</a:t>
            </a:r>
            <a:endParaRPr/>
          </a:p>
          <a:p>
            <a:pPr indent="0" lvl="0" marL="0" marR="0" rtl="0" algn="just">
              <a:lnSpc>
                <a:spcPct val="100000"/>
              </a:lnSpc>
              <a:spcBef>
                <a:spcPts val="0"/>
              </a:spcBef>
              <a:spcAft>
                <a:spcPts val="0"/>
              </a:spcAft>
              <a:buNone/>
            </a:pPr>
            <a:r>
              <a:rPr b="0" i="0" lang="en-US" sz="1300" u="none" cap="none" strike="noStrike">
                <a:solidFill>
                  <a:srgbClr val="000000"/>
                </a:solidFill>
                <a:latin typeface="Raleway Light"/>
                <a:ea typeface="Raleway Light"/>
                <a:cs typeface="Raleway Light"/>
                <a:sym typeface="Raleway Light"/>
              </a:rPr>
              <a:t>La lettura di un copione o di una diapositiva rompe la connessione interpersonale. Mantenendo il contatto visivo con il pubblico, mantieni l'attenzione su te stesso e sul tuo messaggio. Un breve schema può servire per rinfrescare la memoria e mantenerti concentrato.</a:t>
            </a:r>
            <a:endParaRPr/>
          </a:p>
          <a:p>
            <a:pPr indent="0" lvl="0" marL="0" marR="0" rtl="0" algn="just">
              <a:lnSpc>
                <a:spcPct val="100000"/>
              </a:lnSpc>
              <a:spcBef>
                <a:spcPts val="0"/>
              </a:spcBef>
              <a:spcAft>
                <a:spcPts val="0"/>
              </a:spcAft>
              <a:buNone/>
            </a:pPr>
            <a:r>
              <a:t/>
            </a:r>
            <a:endParaRPr b="0" i="0" sz="13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en-US" sz="1300" u="none" cap="none" strike="noStrike">
                <a:solidFill>
                  <a:srgbClr val="000000"/>
                </a:solidFill>
                <a:latin typeface="Raleway Light"/>
                <a:ea typeface="Raleway Light"/>
                <a:cs typeface="Raleway Light"/>
                <a:sym typeface="Raleway Light"/>
              </a:rPr>
              <a:t>Guarda il feedback e adattati ad esso.</a:t>
            </a:r>
            <a:endParaRPr/>
          </a:p>
          <a:p>
            <a:pPr indent="0" lvl="0" marL="0" marR="0" rtl="0" algn="just">
              <a:lnSpc>
                <a:spcPct val="100000"/>
              </a:lnSpc>
              <a:spcBef>
                <a:spcPts val="0"/>
              </a:spcBef>
              <a:spcAft>
                <a:spcPts val="0"/>
              </a:spcAft>
              <a:buNone/>
            </a:pPr>
            <a:r>
              <a:rPr b="0" i="0" lang="en-US" sz="1300" u="none" cap="none" strike="noStrike">
                <a:solidFill>
                  <a:srgbClr val="000000"/>
                </a:solidFill>
                <a:latin typeface="Raleway Light"/>
                <a:ea typeface="Raleway Light"/>
                <a:cs typeface="Raleway Light"/>
                <a:sym typeface="Raleway Light"/>
              </a:rPr>
              <a:t>Mantieni l'attenzione sul pubblico. Misura le loro reazioni, adatta il tuo messaggio e resta flessibile. Fare un discorso fisso ti garantirà di perdere l'attenzione o di confondere anche gli ascoltatori più devoti.</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adina.demetrian</dc:creator>
</cp:coreProperties>
</file>