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6858000" cy="9144000"/>
  <p:embeddedFontLst>
    <p:embeddedFont>
      <p:font typeface="Raleway"/>
      <p:regular r:id="rId35"/>
      <p:bold r:id="rId36"/>
      <p:italic r:id="rId37"/>
      <p:boldItalic r:id="rId38"/>
    </p:embeddedFont>
    <p:embeddedFont>
      <p:font typeface="Pinyon Script"/>
      <p:regular r:id="rId39"/>
    </p:embeddedFont>
    <p:embeddedFont>
      <p:font typeface="Raleway ExtraBold"/>
      <p:bold r:id="rId40"/>
      <p:boldItalic r:id="rId41"/>
    </p:embeddedFont>
    <p:embeddedFont>
      <p:font typeface="Raleway Thin"/>
      <p:regular r:id="rId42"/>
      <p:bold r:id="rId43"/>
      <p:italic r:id="rId44"/>
      <p:boldItalic r:id="rId45"/>
    </p:embeddedFont>
    <p:embeddedFont>
      <p:font typeface="Raleway Light"/>
      <p:regular r:id="rId46"/>
      <p:bold r:id="rId47"/>
      <p:italic r:id="rId48"/>
      <p:boldItalic r:id="rId49"/>
    </p:embeddedFont>
    <p:embeddedFont>
      <p:font typeface="Raleway Medium"/>
      <p:regular r:id="rId50"/>
      <p:bold r:id="rId51"/>
      <p:italic r:id="rId52"/>
      <p:boldItalic r:id="rId53"/>
    </p:embeddedFont>
    <p:embeddedFont>
      <p:font typeface="Arial Black"/>
      <p:regular r:id="rId54"/>
    </p:embeddedFont>
    <p:embeddedFont>
      <p:font typeface="Raleway ExtraLight"/>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9" roundtripDataSignature="AMtx7mjcadGHqQysrGF4QHA13Amxq7bJ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B68992-A3AA-4776-9C71-EB78A5E2A060}">
  <a:tblStyle styleId="{44B68992-A3AA-4776-9C71-EB78A5E2A060}" styleName="Table_0">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ExtraBold-bold.fntdata"/><Relationship Id="rId42" Type="http://schemas.openxmlformats.org/officeDocument/2006/relationships/font" Target="fonts/RalewayThin-regular.fntdata"/><Relationship Id="rId41" Type="http://schemas.openxmlformats.org/officeDocument/2006/relationships/font" Target="fonts/RalewayExtraBold-boldItalic.fntdata"/><Relationship Id="rId44" Type="http://schemas.openxmlformats.org/officeDocument/2006/relationships/font" Target="fonts/RalewayThin-italic.fntdata"/><Relationship Id="rId43" Type="http://schemas.openxmlformats.org/officeDocument/2006/relationships/font" Target="fonts/RalewayThin-bold.fntdata"/><Relationship Id="rId46" Type="http://schemas.openxmlformats.org/officeDocument/2006/relationships/font" Target="fonts/RalewayLight-regular.fntdata"/><Relationship Id="rId45" Type="http://schemas.openxmlformats.org/officeDocument/2006/relationships/font" Target="fonts/RalewayThin-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alewayLight-italic.fntdata"/><Relationship Id="rId47" Type="http://schemas.openxmlformats.org/officeDocument/2006/relationships/font" Target="fonts/RalewayLight-bold.fntdata"/><Relationship Id="rId49" Type="http://schemas.openxmlformats.org/officeDocument/2006/relationships/font" Target="fonts/RalewayLight-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font" Target="fonts/Raleway-regular.fntdata"/><Relationship Id="rId34" Type="http://schemas.openxmlformats.org/officeDocument/2006/relationships/slide" Target="slides/slide27.xml"/><Relationship Id="rId37" Type="http://schemas.openxmlformats.org/officeDocument/2006/relationships/font" Target="fonts/Raleway-italic.fntdata"/><Relationship Id="rId36" Type="http://schemas.openxmlformats.org/officeDocument/2006/relationships/font" Target="fonts/Raleway-bold.fntdata"/><Relationship Id="rId39" Type="http://schemas.openxmlformats.org/officeDocument/2006/relationships/font" Target="fonts/PinyonScript-regular.fntdata"/><Relationship Id="rId38" Type="http://schemas.openxmlformats.org/officeDocument/2006/relationships/font" Target="fonts/Raleway-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alewayMedium-bold.fntdata"/><Relationship Id="rId50" Type="http://schemas.openxmlformats.org/officeDocument/2006/relationships/font" Target="fonts/RalewayMedium-regular.fntdata"/><Relationship Id="rId53" Type="http://schemas.openxmlformats.org/officeDocument/2006/relationships/font" Target="fonts/RalewayMedium-boldItalic.fntdata"/><Relationship Id="rId52" Type="http://schemas.openxmlformats.org/officeDocument/2006/relationships/font" Target="fonts/RalewayMedium-italic.fntdata"/><Relationship Id="rId11" Type="http://schemas.openxmlformats.org/officeDocument/2006/relationships/slide" Target="slides/slide4.xml"/><Relationship Id="rId55" Type="http://schemas.openxmlformats.org/officeDocument/2006/relationships/font" Target="fonts/RalewayExtraLight-regular.fntdata"/><Relationship Id="rId10" Type="http://schemas.openxmlformats.org/officeDocument/2006/relationships/slide" Target="slides/slide3.xml"/><Relationship Id="rId54" Type="http://schemas.openxmlformats.org/officeDocument/2006/relationships/font" Target="fonts/ArialBlack-regular.fntdata"/><Relationship Id="rId13" Type="http://schemas.openxmlformats.org/officeDocument/2006/relationships/slide" Target="slides/slide6.xml"/><Relationship Id="rId57" Type="http://schemas.openxmlformats.org/officeDocument/2006/relationships/font" Target="fonts/RalewayExtraLight-italic.fntdata"/><Relationship Id="rId12" Type="http://schemas.openxmlformats.org/officeDocument/2006/relationships/slide" Target="slides/slide5.xml"/><Relationship Id="rId56" Type="http://schemas.openxmlformats.org/officeDocument/2006/relationships/font" Target="fonts/RalewayExtraLight-bold.fntdata"/><Relationship Id="rId15" Type="http://schemas.openxmlformats.org/officeDocument/2006/relationships/slide" Target="slides/slide8.xml"/><Relationship Id="rId59" Type="http://customschemas.google.com/relationships/presentationmetadata" Target="metadata"/><Relationship Id="rId14" Type="http://schemas.openxmlformats.org/officeDocument/2006/relationships/slide" Target="slides/slide7.xml"/><Relationship Id="rId58" Type="http://schemas.openxmlformats.org/officeDocument/2006/relationships/font" Target="fonts/RalewayExtraLight-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b="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b="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accent1"/>
        </a:solidFill>
      </p:bgPr>
    </p:bg>
    <p:spTree>
      <p:nvGrpSpPr>
        <p:cNvPr id="9" name="Shape 9"/>
        <p:cNvGrpSpPr/>
        <p:nvPr/>
      </p:nvGrpSpPr>
      <p:grpSpPr>
        <a:xfrm>
          <a:off x="0" y="0"/>
          <a:ext cx="0" cy="0"/>
          <a:chOff x="0" y="0"/>
          <a:chExt cx="0" cy="0"/>
        </a:xfrm>
      </p:grpSpPr>
      <p:sp>
        <p:nvSpPr>
          <p:cNvPr id="10" name="Google Shape;10;p29"/>
          <p:cNvSpPr/>
          <p:nvPr/>
        </p:nvSpPr>
        <p:spPr>
          <a:xfrm>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chemeClr val="lt1"/>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1" name="Google Shape;11;p29"/>
          <p:cNvSpPr txBox="1"/>
          <p:nvPr>
            <p:ph type="ctrTitle"/>
          </p:nvPr>
        </p:nvSpPr>
        <p:spPr>
          <a:xfrm>
            <a:off x="685802" y="3287213"/>
            <a:ext cx="7772400" cy="1159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1_Quote">
    <p:bg>
      <p:bgPr>
        <a:solidFill>
          <a:srgbClr val="FFB600"/>
        </a:solidFill>
      </p:bgPr>
    </p:bg>
    <p:spTree>
      <p:nvGrpSpPr>
        <p:cNvPr id="56" name="Shape 56"/>
        <p:cNvGrpSpPr/>
        <p:nvPr/>
      </p:nvGrpSpPr>
      <p:grpSpPr>
        <a:xfrm>
          <a:off x="0" y="0"/>
          <a:ext cx="0" cy="0"/>
          <a:chOff x="0" y="0"/>
          <a:chExt cx="0" cy="0"/>
        </a:xfrm>
      </p:grpSpPr>
      <p:sp>
        <p:nvSpPr>
          <p:cNvPr id="57" name="Google Shape;57;p39"/>
          <p:cNvSpPr/>
          <p:nvPr/>
        </p:nvSpPr>
        <p:spPr>
          <a:xfrm flipH="1">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981C2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58" name="Google Shape;58;p39"/>
          <p:cNvSpPr txBox="1"/>
          <p:nvPr>
            <p:ph idx="1" type="body"/>
          </p:nvPr>
        </p:nvSpPr>
        <p:spPr>
          <a:xfrm>
            <a:off x="1757201" y="2161800"/>
            <a:ext cx="5629801" cy="819900"/>
          </a:xfrm>
          <a:prstGeom prst="rect">
            <a:avLst/>
          </a:prstGeom>
          <a:noFill/>
          <a:ln>
            <a:noFill/>
          </a:ln>
        </p:spPr>
        <p:txBody>
          <a:bodyPr anchorCtr="0" anchor="ctr" bIns="91425" lIns="91425" spcFirstLastPara="1" rIns="91425" wrap="square" tIns="91425">
            <a:noAutofit/>
          </a:bodyPr>
          <a:lstStyle>
            <a:lvl1pPr indent="-228600" lvl="0" marL="457200" algn="ctr">
              <a:lnSpc>
                <a:spcPct val="100000"/>
              </a:lnSpc>
              <a:spcBef>
                <a:spcPts val="601"/>
              </a:spcBef>
              <a:spcAft>
                <a:spcPts val="0"/>
              </a:spcAft>
              <a:buClr>
                <a:schemeClr val="dk1"/>
              </a:buClr>
              <a:buSzPts val="3000"/>
              <a:buFont typeface="Raleway Thin"/>
              <a:buNone/>
              <a:defRPr i="1" sz="2400">
                <a:solidFill>
                  <a:schemeClr val="dk1"/>
                </a:solidFill>
              </a:defRPr>
            </a:lvl1pPr>
            <a:lvl2pPr indent="-419100" lvl="1" marL="914400" algn="ctr">
              <a:lnSpc>
                <a:spcPct val="100000"/>
              </a:lnSpc>
              <a:spcBef>
                <a:spcPts val="0"/>
              </a:spcBef>
              <a:spcAft>
                <a:spcPts val="0"/>
              </a:spcAft>
              <a:buClr>
                <a:schemeClr val="dk1"/>
              </a:buClr>
              <a:buSzPts val="3000"/>
              <a:buChar char="○"/>
              <a:defRPr i="1" sz="3001">
                <a:solidFill>
                  <a:schemeClr val="dk1"/>
                </a:solidFill>
              </a:defRPr>
            </a:lvl2pPr>
            <a:lvl3pPr indent="-419100" lvl="2" marL="1371600" algn="ctr">
              <a:lnSpc>
                <a:spcPct val="100000"/>
              </a:lnSpc>
              <a:spcBef>
                <a:spcPts val="0"/>
              </a:spcBef>
              <a:spcAft>
                <a:spcPts val="0"/>
              </a:spcAft>
              <a:buClr>
                <a:schemeClr val="dk1"/>
              </a:buClr>
              <a:buSzPts val="3000"/>
              <a:buChar char="■"/>
              <a:defRPr i="1" sz="3001">
                <a:solidFill>
                  <a:schemeClr val="dk1"/>
                </a:solidFill>
              </a:defRPr>
            </a:lvl3pPr>
            <a:lvl4pPr indent="-419100" lvl="3" marL="1828800" algn="ctr">
              <a:lnSpc>
                <a:spcPct val="100000"/>
              </a:lnSpc>
              <a:spcBef>
                <a:spcPts val="0"/>
              </a:spcBef>
              <a:spcAft>
                <a:spcPts val="0"/>
              </a:spcAft>
              <a:buClr>
                <a:schemeClr val="dk1"/>
              </a:buClr>
              <a:buSzPts val="3000"/>
              <a:buChar char="●"/>
              <a:defRPr i="1" sz="3001">
                <a:solidFill>
                  <a:schemeClr val="dk1"/>
                </a:solidFill>
              </a:defRPr>
            </a:lvl4pPr>
            <a:lvl5pPr indent="-419100" lvl="4" marL="2286000" algn="ctr">
              <a:lnSpc>
                <a:spcPct val="100000"/>
              </a:lnSpc>
              <a:spcBef>
                <a:spcPts val="0"/>
              </a:spcBef>
              <a:spcAft>
                <a:spcPts val="0"/>
              </a:spcAft>
              <a:buClr>
                <a:schemeClr val="dk1"/>
              </a:buClr>
              <a:buSzPts val="3000"/>
              <a:buChar char="○"/>
              <a:defRPr i="1" sz="3001">
                <a:solidFill>
                  <a:schemeClr val="dk1"/>
                </a:solidFill>
              </a:defRPr>
            </a:lvl5pPr>
            <a:lvl6pPr indent="-419100" lvl="5" marL="2743200" algn="ctr">
              <a:lnSpc>
                <a:spcPct val="100000"/>
              </a:lnSpc>
              <a:spcBef>
                <a:spcPts val="0"/>
              </a:spcBef>
              <a:spcAft>
                <a:spcPts val="0"/>
              </a:spcAft>
              <a:buClr>
                <a:schemeClr val="dk1"/>
              </a:buClr>
              <a:buSzPts val="3000"/>
              <a:buChar char="■"/>
              <a:defRPr i="1" sz="3001">
                <a:solidFill>
                  <a:schemeClr val="dk1"/>
                </a:solidFill>
              </a:defRPr>
            </a:lvl6pPr>
            <a:lvl7pPr indent="-419100" lvl="6" marL="3200400" algn="ctr">
              <a:lnSpc>
                <a:spcPct val="100000"/>
              </a:lnSpc>
              <a:spcBef>
                <a:spcPts val="0"/>
              </a:spcBef>
              <a:spcAft>
                <a:spcPts val="0"/>
              </a:spcAft>
              <a:buClr>
                <a:schemeClr val="dk1"/>
              </a:buClr>
              <a:buSzPts val="3000"/>
              <a:buChar char="●"/>
              <a:defRPr i="1" sz="3001">
                <a:solidFill>
                  <a:schemeClr val="dk1"/>
                </a:solidFill>
              </a:defRPr>
            </a:lvl7pPr>
            <a:lvl8pPr indent="-419100" lvl="7" marL="3657600" algn="ctr">
              <a:lnSpc>
                <a:spcPct val="100000"/>
              </a:lnSpc>
              <a:spcBef>
                <a:spcPts val="0"/>
              </a:spcBef>
              <a:spcAft>
                <a:spcPts val="0"/>
              </a:spcAft>
              <a:buClr>
                <a:schemeClr val="dk1"/>
              </a:buClr>
              <a:buSzPts val="3000"/>
              <a:buChar char="○"/>
              <a:defRPr i="1" sz="3001">
                <a:solidFill>
                  <a:schemeClr val="dk1"/>
                </a:solidFill>
              </a:defRPr>
            </a:lvl8pPr>
            <a:lvl9pPr indent="-419100" lvl="8" marL="4114800" algn="ctr">
              <a:lnSpc>
                <a:spcPct val="100000"/>
              </a:lnSpc>
              <a:spcBef>
                <a:spcPts val="0"/>
              </a:spcBef>
              <a:spcAft>
                <a:spcPts val="0"/>
              </a:spcAft>
              <a:buClr>
                <a:schemeClr val="dk1"/>
              </a:buClr>
              <a:buSzPts val="3000"/>
              <a:buChar char="■"/>
              <a:defRPr i="1" sz="3001">
                <a:solidFill>
                  <a:schemeClr val="dk1"/>
                </a:solidFill>
              </a:defRPr>
            </a:lvl9pPr>
          </a:lstStyle>
          <a:p/>
        </p:txBody>
      </p:sp>
      <p:sp>
        <p:nvSpPr>
          <p:cNvPr id="59" name="Google Shape;59;p39"/>
          <p:cNvSpPr txBox="1"/>
          <p:nvPr/>
        </p:nvSpPr>
        <p:spPr>
          <a:xfrm>
            <a:off x="205551" y="75075"/>
            <a:ext cx="799500" cy="65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0"/>
              <a:buFont typeface="Arial"/>
              <a:buNone/>
            </a:pPr>
            <a:r>
              <a:rPr b="1" i="0" lang="en-GB" sz="12000" u="none" cap="none" strike="noStrike">
                <a:solidFill>
                  <a:srgbClr val="981C22"/>
                </a:solidFill>
                <a:latin typeface="Raleway"/>
                <a:ea typeface="Raleway"/>
                <a:cs typeface="Raleway"/>
                <a:sym typeface="Raleway"/>
              </a:rPr>
              <a:t>“</a:t>
            </a:r>
            <a:endParaRPr b="1" i="0" sz="12000" u="none" cap="none" strike="noStrike">
              <a:solidFill>
                <a:srgbClr val="981C22"/>
              </a:solidFill>
              <a:latin typeface="Raleway"/>
              <a:ea typeface="Raleway"/>
              <a:cs typeface="Raleway"/>
              <a:sym typeface="Raleway"/>
            </a:endParaRPr>
          </a:p>
        </p:txBody>
      </p:sp>
      <p:sp>
        <p:nvSpPr>
          <p:cNvPr id="60" name="Google Shape;60;p39"/>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2" name="Shape 12"/>
        <p:cNvGrpSpPr/>
        <p:nvPr/>
      </p:nvGrpSpPr>
      <p:grpSpPr>
        <a:xfrm>
          <a:off x="0" y="0"/>
          <a:ext cx="0" cy="0"/>
          <a:chOff x="0" y="0"/>
          <a:chExt cx="0" cy="0"/>
        </a:xfrm>
      </p:grpSpPr>
      <p:sp>
        <p:nvSpPr>
          <p:cNvPr id="13" name="Google Shape;13;p30"/>
          <p:cNvSpPr/>
          <p:nvPr/>
        </p:nvSpPr>
        <p:spPr>
          <a:xfrm>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4" name="Google Shape;14;p30"/>
          <p:cNvSpPr txBox="1"/>
          <p:nvPr>
            <p:ph type="title"/>
          </p:nvPr>
        </p:nvSpPr>
        <p:spPr>
          <a:xfrm>
            <a:off x="922001" y="891776"/>
            <a:ext cx="6866100" cy="85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p:txBody>
      </p:sp>
      <p:sp>
        <p:nvSpPr>
          <p:cNvPr id="15" name="Google Shape;15;p30"/>
          <p:cNvSpPr txBox="1"/>
          <p:nvPr>
            <p:ph idx="1" type="body"/>
          </p:nvPr>
        </p:nvSpPr>
        <p:spPr>
          <a:xfrm>
            <a:off x="922001" y="1885951"/>
            <a:ext cx="6866100" cy="23661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1"/>
              </a:spcBef>
              <a:spcAft>
                <a:spcPts val="0"/>
              </a:spcAft>
              <a:buClr>
                <a:srgbClr val="FFB600"/>
              </a:buClr>
              <a:buSzPts val="1800"/>
              <a:buChar char="●"/>
              <a:defRPr/>
            </a:lvl1pPr>
            <a:lvl2pPr indent="-342900" lvl="1" marL="914400" algn="l">
              <a:lnSpc>
                <a:spcPct val="100000"/>
              </a:lnSpc>
              <a:spcBef>
                <a:spcPts val="0"/>
              </a:spcBef>
              <a:spcAft>
                <a:spcPts val="0"/>
              </a:spcAft>
              <a:buClr>
                <a:srgbClr val="FFB600"/>
              </a:buClr>
              <a:buSzPts val="1800"/>
              <a:buChar char="○"/>
              <a:defRPr/>
            </a:lvl2pPr>
            <a:lvl3pPr indent="-342900" lvl="2" marL="1371600" algn="l">
              <a:lnSpc>
                <a:spcPct val="100000"/>
              </a:lnSpc>
              <a:spcBef>
                <a:spcPts val="0"/>
              </a:spcBef>
              <a:spcAft>
                <a:spcPts val="0"/>
              </a:spcAft>
              <a:buClr>
                <a:srgbClr val="FFB600"/>
              </a:buClr>
              <a:buSzPts val="1800"/>
              <a:buChar char="■"/>
              <a:defRPr/>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16" name="Google Shape;16;p30"/>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rgbClr val="FFB600"/>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accent1"/>
        </a:solidFill>
      </p:bgPr>
    </p:bg>
    <p:spTree>
      <p:nvGrpSpPr>
        <p:cNvPr id="17" name="Shape 17"/>
        <p:cNvGrpSpPr/>
        <p:nvPr/>
      </p:nvGrpSpPr>
      <p:grpSpPr>
        <a:xfrm>
          <a:off x="0" y="0"/>
          <a:ext cx="0" cy="0"/>
          <a:chOff x="0" y="0"/>
          <a:chExt cx="0" cy="0"/>
        </a:xfrm>
      </p:grpSpPr>
      <p:sp>
        <p:nvSpPr>
          <p:cNvPr id="18" name="Google Shape;18;p34"/>
          <p:cNvSpPr/>
          <p:nvPr/>
        </p:nvSpPr>
        <p:spPr>
          <a:xfrm>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981C22"/>
          </a:solidFill>
          <a:ln cap="flat" cmpd="sng" w="19050">
            <a:solidFill>
              <a:srgbClr val="981C2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9" name="Google Shape;19;p34"/>
          <p:cNvSpPr txBox="1"/>
          <p:nvPr>
            <p:ph type="ctrTitle"/>
          </p:nvPr>
        </p:nvSpPr>
        <p:spPr>
          <a:xfrm>
            <a:off x="685802" y="2726342"/>
            <a:ext cx="7772400" cy="1159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0" name="Google Shape;20;p34"/>
          <p:cNvSpPr txBox="1"/>
          <p:nvPr>
            <p:ph idx="1" type="subTitle"/>
          </p:nvPr>
        </p:nvSpPr>
        <p:spPr>
          <a:xfrm>
            <a:off x="685802" y="3830653"/>
            <a:ext cx="7772400" cy="78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3000"/>
              <a:buNone/>
              <a:defRPr sz="3001">
                <a:solidFill>
                  <a:schemeClr val="lt1"/>
                </a:solidFill>
              </a:defRPr>
            </a:lvl2pPr>
            <a:lvl3pPr lvl="2" algn="l">
              <a:lnSpc>
                <a:spcPct val="100000"/>
              </a:lnSpc>
              <a:spcBef>
                <a:spcPts val="0"/>
              </a:spcBef>
              <a:spcAft>
                <a:spcPts val="0"/>
              </a:spcAft>
              <a:buClr>
                <a:schemeClr val="lt1"/>
              </a:buClr>
              <a:buSzPts val="3000"/>
              <a:buNone/>
              <a:defRPr sz="3001">
                <a:solidFill>
                  <a:schemeClr val="lt1"/>
                </a:solidFill>
              </a:defRPr>
            </a:lvl3pPr>
            <a:lvl4pPr lvl="3" algn="l">
              <a:lnSpc>
                <a:spcPct val="100000"/>
              </a:lnSpc>
              <a:spcBef>
                <a:spcPts val="0"/>
              </a:spcBef>
              <a:spcAft>
                <a:spcPts val="0"/>
              </a:spcAft>
              <a:buClr>
                <a:schemeClr val="lt1"/>
              </a:buClr>
              <a:buSzPts val="3000"/>
              <a:buNone/>
              <a:defRPr sz="3001">
                <a:solidFill>
                  <a:schemeClr val="lt1"/>
                </a:solidFill>
              </a:defRPr>
            </a:lvl4pPr>
            <a:lvl5pPr lvl="4" algn="l">
              <a:lnSpc>
                <a:spcPct val="100000"/>
              </a:lnSpc>
              <a:spcBef>
                <a:spcPts val="0"/>
              </a:spcBef>
              <a:spcAft>
                <a:spcPts val="0"/>
              </a:spcAft>
              <a:buClr>
                <a:schemeClr val="lt1"/>
              </a:buClr>
              <a:buSzPts val="3000"/>
              <a:buNone/>
              <a:defRPr sz="3001">
                <a:solidFill>
                  <a:schemeClr val="lt1"/>
                </a:solidFill>
              </a:defRPr>
            </a:lvl5pPr>
            <a:lvl6pPr lvl="5" algn="l">
              <a:lnSpc>
                <a:spcPct val="100000"/>
              </a:lnSpc>
              <a:spcBef>
                <a:spcPts val="0"/>
              </a:spcBef>
              <a:spcAft>
                <a:spcPts val="0"/>
              </a:spcAft>
              <a:buClr>
                <a:schemeClr val="lt1"/>
              </a:buClr>
              <a:buSzPts val="3000"/>
              <a:buNone/>
              <a:defRPr sz="3001">
                <a:solidFill>
                  <a:schemeClr val="lt1"/>
                </a:solidFill>
              </a:defRPr>
            </a:lvl6pPr>
            <a:lvl7pPr lvl="6" algn="l">
              <a:lnSpc>
                <a:spcPct val="100000"/>
              </a:lnSpc>
              <a:spcBef>
                <a:spcPts val="0"/>
              </a:spcBef>
              <a:spcAft>
                <a:spcPts val="0"/>
              </a:spcAft>
              <a:buClr>
                <a:schemeClr val="lt1"/>
              </a:buClr>
              <a:buSzPts val="3000"/>
              <a:buNone/>
              <a:defRPr sz="3001">
                <a:solidFill>
                  <a:schemeClr val="lt1"/>
                </a:solidFill>
              </a:defRPr>
            </a:lvl7pPr>
            <a:lvl8pPr lvl="7" algn="l">
              <a:lnSpc>
                <a:spcPct val="100000"/>
              </a:lnSpc>
              <a:spcBef>
                <a:spcPts val="0"/>
              </a:spcBef>
              <a:spcAft>
                <a:spcPts val="0"/>
              </a:spcAft>
              <a:buClr>
                <a:schemeClr val="lt1"/>
              </a:buClr>
              <a:buSzPts val="3000"/>
              <a:buNone/>
              <a:defRPr sz="3001">
                <a:solidFill>
                  <a:schemeClr val="lt1"/>
                </a:solidFill>
              </a:defRPr>
            </a:lvl8pPr>
            <a:lvl9pPr lvl="8" algn="l">
              <a:lnSpc>
                <a:spcPct val="100000"/>
              </a:lnSpc>
              <a:spcBef>
                <a:spcPts val="0"/>
              </a:spcBef>
              <a:spcAft>
                <a:spcPts val="0"/>
              </a:spcAft>
              <a:buClr>
                <a:schemeClr val="lt1"/>
              </a:buClr>
              <a:buSzPts val="3000"/>
              <a:buNone/>
              <a:defRPr sz="3001">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1" name="Shape 21"/>
        <p:cNvGrpSpPr/>
        <p:nvPr/>
      </p:nvGrpSpPr>
      <p:grpSpPr>
        <a:xfrm>
          <a:off x="0" y="0"/>
          <a:ext cx="0" cy="0"/>
          <a:chOff x="0" y="0"/>
          <a:chExt cx="0" cy="0"/>
        </a:xfrm>
      </p:grpSpPr>
      <p:sp>
        <p:nvSpPr>
          <p:cNvPr id="22" name="Google Shape;22;p35"/>
          <p:cNvSpPr/>
          <p:nvPr/>
        </p:nvSpPr>
        <p:spPr>
          <a:xfrm>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chemeClr val="accent1"/>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23" name="Google Shape;23;p35"/>
          <p:cNvSpPr txBox="1"/>
          <p:nvPr>
            <p:ph type="title"/>
          </p:nvPr>
        </p:nvSpPr>
        <p:spPr>
          <a:xfrm>
            <a:off x="922001" y="891776"/>
            <a:ext cx="6866100" cy="85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p:txBody>
      </p:sp>
      <p:sp>
        <p:nvSpPr>
          <p:cNvPr id="24" name="Google Shape;24;p35"/>
          <p:cNvSpPr txBox="1"/>
          <p:nvPr>
            <p:ph idx="1" type="body"/>
          </p:nvPr>
        </p:nvSpPr>
        <p:spPr>
          <a:xfrm>
            <a:off x="922001" y="1930500"/>
            <a:ext cx="2332201" cy="2919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1"/>
              </a:spcBef>
              <a:spcAft>
                <a:spcPts val="0"/>
              </a:spcAft>
              <a:buSzPts val="1400"/>
              <a:buChar char="●"/>
              <a:defRPr sz="1401"/>
            </a:lvl1pPr>
            <a:lvl2pPr indent="-317500" lvl="1" marL="914400" algn="l">
              <a:lnSpc>
                <a:spcPct val="100000"/>
              </a:lnSpc>
              <a:spcBef>
                <a:spcPts val="0"/>
              </a:spcBef>
              <a:spcAft>
                <a:spcPts val="0"/>
              </a:spcAft>
              <a:buSzPts val="1400"/>
              <a:buChar char="○"/>
              <a:defRPr sz="1401"/>
            </a:lvl2pPr>
            <a:lvl3pPr indent="-317500" lvl="2" marL="1371600" algn="l">
              <a:lnSpc>
                <a:spcPct val="100000"/>
              </a:lnSpc>
              <a:spcBef>
                <a:spcPts val="0"/>
              </a:spcBef>
              <a:spcAft>
                <a:spcPts val="0"/>
              </a:spcAft>
              <a:buSzPts val="1400"/>
              <a:buChar char="■"/>
              <a:defRPr sz="1401"/>
            </a:lvl3pPr>
            <a:lvl4pPr indent="-317500" lvl="3" marL="1828800" algn="l">
              <a:lnSpc>
                <a:spcPct val="100000"/>
              </a:lnSpc>
              <a:spcBef>
                <a:spcPts val="0"/>
              </a:spcBef>
              <a:spcAft>
                <a:spcPts val="0"/>
              </a:spcAft>
              <a:buSzPts val="1400"/>
              <a:buChar char="●"/>
              <a:defRPr sz="1401"/>
            </a:lvl4pPr>
            <a:lvl5pPr indent="-317500" lvl="4" marL="2286000" algn="l">
              <a:lnSpc>
                <a:spcPct val="100000"/>
              </a:lnSpc>
              <a:spcBef>
                <a:spcPts val="0"/>
              </a:spcBef>
              <a:spcAft>
                <a:spcPts val="0"/>
              </a:spcAft>
              <a:buSzPts val="1400"/>
              <a:buChar char="○"/>
              <a:defRPr sz="1401"/>
            </a:lvl5pPr>
            <a:lvl6pPr indent="-317500" lvl="5" marL="2743200" algn="l">
              <a:lnSpc>
                <a:spcPct val="100000"/>
              </a:lnSpc>
              <a:spcBef>
                <a:spcPts val="0"/>
              </a:spcBef>
              <a:spcAft>
                <a:spcPts val="0"/>
              </a:spcAft>
              <a:buSzPts val="1400"/>
              <a:buChar char="■"/>
              <a:defRPr sz="1401"/>
            </a:lvl6pPr>
            <a:lvl7pPr indent="-317500" lvl="6" marL="3200400" algn="l">
              <a:lnSpc>
                <a:spcPct val="100000"/>
              </a:lnSpc>
              <a:spcBef>
                <a:spcPts val="0"/>
              </a:spcBef>
              <a:spcAft>
                <a:spcPts val="0"/>
              </a:spcAft>
              <a:buSzPts val="1400"/>
              <a:buChar char="●"/>
              <a:defRPr sz="1401"/>
            </a:lvl7pPr>
            <a:lvl8pPr indent="-317500" lvl="7" marL="3657600" algn="l">
              <a:lnSpc>
                <a:spcPct val="100000"/>
              </a:lnSpc>
              <a:spcBef>
                <a:spcPts val="0"/>
              </a:spcBef>
              <a:spcAft>
                <a:spcPts val="0"/>
              </a:spcAft>
              <a:buSzPts val="1400"/>
              <a:buChar char="○"/>
              <a:defRPr sz="1401"/>
            </a:lvl8pPr>
            <a:lvl9pPr indent="-317500" lvl="8" marL="4114800" algn="l">
              <a:lnSpc>
                <a:spcPct val="100000"/>
              </a:lnSpc>
              <a:spcBef>
                <a:spcPts val="0"/>
              </a:spcBef>
              <a:spcAft>
                <a:spcPts val="0"/>
              </a:spcAft>
              <a:buSzPts val="1400"/>
              <a:buChar char="■"/>
              <a:defRPr sz="1401"/>
            </a:lvl9pPr>
          </a:lstStyle>
          <a:p/>
        </p:txBody>
      </p:sp>
      <p:sp>
        <p:nvSpPr>
          <p:cNvPr id="25" name="Google Shape;25;p35"/>
          <p:cNvSpPr txBox="1"/>
          <p:nvPr>
            <p:ph idx="2" type="body"/>
          </p:nvPr>
        </p:nvSpPr>
        <p:spPr>
          <a:xfrm>
            <a:off x="3373779" y="1930500"/>
            <a:ext cx="2332201" cy="2919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1"/>
              </a:spcBef>
              <a:spcAft>
                <a:spcPts val="0"/>
              </a:spcAft>
              <a:buSzPts val="1400"/>
              <a:buChar char="●"/>
              <a:defRPr sz="1401"/>
            </a:lvl1pPr>
            <a:lvl2pPr indent="-317500" lvl="1" marL="914400" algn="l">
              <a:lnSpc>
                <a:spcPct val="100000"/>
              </a:lnSpc>
              <a:spcBef>
                <a:spcPts val="0"/>
              </a:spcBef>
              <a:spcAft>
                <a:spcPts val="0"/>
              </a:spcAft>
              <a:buSzPts val="1400"/>
              <a:buChar char="○"/>
              <a:defRPr sz="1401"/>
            </a:lvl2pPr>
            <a:lvl3pPr indent="-317500" lvl="2" marL="1371600" algn="l">
              <a:lnSpc>
                <a:spcPct val="100000"/>
              </a:lnSpc>
              <a:spcBef>
                <a:spcPts val="0"/>
              </a:spcBef>
              <a:spcAft>
                <a:spcPts val="0"/>
              </a:spcAft>
              <a:buSzPts val="1400"/>
              <a:buChar char="■"/>
              <a:defRPr sz="1401"/>
            </a:lvl3pPr>
            <a:lvl4pPr indent="-317500" lvl="3" marL="1828800" algn="l">
              <a:lnSpc>
                <a:spcPct val="100000"/>
              </a:lnSpc>
              <a:spcBef>
                <a:spcPts val="0"/>
              </a:spcBef>
              <a:spcAft>
                <a:spcPts val="0"/>
              </a:spcAft>
              <a:buSzPts val="1400"/>
              <a:buChar char="●"/>
              <a:defRPr sz="1401"/>
            </a:lvl4pPr>
            <a:lvl5pPr indent="-317500" lvl="4" marL="2286000" algn="l">
              <a:lnSpc>
                <a:spcPct val="100000"/>
              </a:lnSpc>
              <a:spcBef>
                <a:spcPts val="0"/>
              </a:spcBef>
              <a:spcAft>
                <a:spcPts val="0"/>
              </a:spcAft>
              <a:buSzPts val="1400"/>
              <a:buChar char="○"/>
              <a:defRPr sz="1401"/>
            </a:lvl5pPr>
            <a:lvl6pPr indent="-317500" lvl="5" marL="2743200" algn="l">
              <a:lnSpc>
                <a:spcPct val="100000"/>
              </a:lnSpc>
              <a:spcBef>
                <a:spcPts val="0"/>
              </a:spcBef>
              <a:spcAft>
                <a:spcPts val="0"/>
              </a:spcAft>
              <a:buSzPts val="1400"/>
              <a:buChar char="■"/>
              <a:defRPr sz="1401"/>
            </a:lvl6pPr>
            <a:lvl7pPr indent="-317500" lvl="6" marL="3200400" algn="l">
              <a:lnSpc>
                <a:spcPct val="100000"/>
              </a:lnSpc>
              <a:spcBef>
                <a:spcPts val="0"/>
              </a:spcBef>
              <a:spcAft>
                <a:spcPts val="0"/>
              </a:spcAft>
              <a:buSzPts val="1400"/>
              <a:buChar char="●"/>
              <a:defRPr sz="1401"/>
            </a:lvl7pPr>
            <a:lvl8pPr indent="-317500" lvl="7" marL="3657600" algn="l">
              <a:lnSpc>
                <a:spcPct val="100000"/>
              </a:lnSpc>
              <a:spcBef>
                <a:spcPts val="0"/>
              </a:spcBef>
              <a:spcAft>
                <a:spcPts val="0"/>
              </a:spcAft>
              <a:buSzPts val="1400"/>
              <a:buChar char="○"/>
              <a:defRPr sz="1401"/>
            </a:lvl8pPr>
            <a:lvl9pPr indent="-317500" lvl="8" marL="4114800" algn="l">
              <a:lnSpc>
                <a:spcPct val="100000"/>
              </a:lnSpc>
              <a:spcBef>
                <a:spcPts val="0"/>
              </a:spcBef>
              <a:spcAft>
                <a:spcPts val="0"/>
              </a:spcAft>
              <a:buSzPts val="1400"/>
              <a:buChar char="■"/>
              <a:defRPr sz="1401"/>
            </a:lvl9pPr>
          </a:lstStyle>
          <a:p/>
        </p:txBody>
      </p:sp>
      <p:sp>
        <p:nvSpPr>
          <p:cNvPr id="26" name="Google Shape;26;p35"/>
          <p:cNvSpPr txBox="1"/>
          <p:nvPr>
            <p:ph idx="3" type="body"/>
          </p:nvPr>
        </p:nvSpPr>
        <p:spPr>
          <a:xfrm>
            <a:off x="5825558" y="1930500"/>
            <a:ext cx="2332201" cy="2919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601"/>
              </a:spcBef>
              <a:spcAft>
                <a:spcPts val="0"/>
              </a:spcAft>
              <a:buSzPts val="1400"/>
              <a:buChar char="●"/>
              <a:defRPr sz="1401"/>
            </a:lvl1pPr>
            <a:lvl2pPr indent="-317500" lvl="1" marL="914400" algn="l">
              <a:lnSpc>
                <a:spcPct val="100000"/>
              </a:lnSpc>
              <a:spcBef>
                <a:spcPts val="0"/>
              </a:spcBef>
              <a:spcAft>
                <a:spcPts val="0"/>
              </a:spcAft>
              <a:buSzPts val="1400"/>
              <a:buChar char="○"/>
              <a:defRPr sz="1401"/>
            </a:lvl2pPr>
            <a:lvl3pPr indent="-317500" lvl="2" marL="1371600" algn="l">
              <a:lnSpc>
                <a:spcPct val="100000"/>
              </a:lnSpc>
              <a:spcBef>
                <a:spcPts val="0"/>
              </a:spcBef>
              <a:spcAft>
                <a:spcPts val="0"/>
              </a:spcAft>
              <a:buSzPts val="1400"/>
              <a:buChar char="■"/>
              <a:defRPr sz="1401"/>
            </a:lvl3pPr>
            <a:lvl4pPr indent="-317500" lvl="3" marL="1828800" algn="l">
              <a:lnSpc>
                <a:spcPct val="100000"/>
              </a:lnSpc>
              <a:spcBef>
                <a:spcPts val="0"/>
              </a:spcBef>
              <a:spcAft>
                <a:spcPts val="0"/>
              </a:spcAft>
              <a:buSzPts val="1400"/>
              <a:buChar char="●"/>
              <a:defRPr sz="1401"/>
            </a:lvl4pPr>
            <a:lvl5pPr indent="-317500" lvl="4" marL="2286000" algn="l">
              <a:lnSpc>
                <a:spcPct val="100000"/>
              </a:lnSpc>
              <a:spcBef>
                <a:spcPts val="0"/>
              </a:spcBef>
              <a:spcAft>
                <a:spcPts val="0"/>
              </a:spcAft>
              <a:buSzPts val="1400"/>
              <a:buChar char="○"/>
              <a:defRPr sz="1401"/>
            </a:lvl5pPr>
            <a:lvl6pPr indent="-317500" lvl="5" marL="2743200" algn="l">
              <a:lnSpc>
                <a:spcPct val="100000"/>
              </a:lnSpc>
              <a:spcBef>
                <a:spcPts val="0"/>
              </a:spcBef>
              <a:spcAft>
                <a:spcPts val="0"/>
              </a:spcAft>
              <a:buSzPts val="1400"/>
              <a:buChar char="■"/>
              <a:defRPr sz="1401"/>
            </a:lvl6pPr>
            <a:lvl7pPr indent="-317500" lvl="6" marL="3200400" algn="l">
              <a:lnSpc>
                <a:spcPct val="100000"/>
              </a:lnSpc>
              <a:spcBef>
                <a:spcPts val="0"/>
              </a:spcBef>
              <a:spcAft>
                <a:spcPts val="0"/>
              </a:spcAft>
              <a:buSzPts val="1400"/>
              <a:buChar char="●"/>
              <a:defRPr sz="1401"/>
            </a:lvl7pPr>
            <a:lvl8pPr indent="-317500" lvl="7" marL="3657600" algn="l">
              <a:lnSpc>
                <a:spcPct val="100000"/>
              </a:lnSpc>
              <a:spcBef>
                <a:spcPts val="0"/>
              </a:spcBef>
              <a:spcAft>
                <a:spcPts val="0"/>
              </a:spcAft>
              <a:buSzPts val="1400"/>
              <a:buChar char="○"/>
              <a:defRPr sz="1401"/>
            </a:lvl8pPr>
            <a:lvl9pPr indent="-317500" lvl="8" marL="4114800" algn="l">
              <a:lnSpc>
                <a:spcPct val="100000"/>
              </a:lnSpc>
              <a:spcBef>
                <a:spcPts val="0"/>
              </a:spcBef>
              <a:spcAft>
                <a:spcPts val="0"/>
              </a:spcAft>
              <a:buSzPts val="1400"/>
              <a:buChar char="■"/>
              <a:defRPr sz="1401"/>
            </a:lvl9pPr>
          </a:lstStyle>
          <a:p/>
        </p:txBody>
      </p:sp>
      <p:sp>
        <p:nvSpPr>
          <p:cNvPr id="27" name="Google Shape;27;p35"/>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36"/>
          <p:cNvSpPr/>
          <p:nvPr/>
        </p:nvSpPr>
        <p:spPr>
          <a:xfrm>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chemeClr val="accent1"/>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0" name="Google Shape;30;p36"/>
          <p:cNvSpPr txBox="1"/>
          <p:nvPr>
            <p:ph type="title"/>
          </p:nvPr>
        </p:nvSpPr>
        <p:spPr>
          <a:xfrm>
            <a:off x="922001" y="891776"/>
            <a:ext cx="6866100" cy="85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p:txBody>
      </p:sp>
      <p:sp>
        <p:nvSpPr>
          <p:cNvPr id="31" name="Google Shape;31;p36"/>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2" name="Shape 32"/>
        <p:cNvGrpSpPr/>
        <p:nvPr/>
      </p:nvGrpSpPr>
      <p:grpSpPr>
        <a:xfrm>
          <a:off x="0" y="0"/>
          <a:ext cx="0" cy="0"/>
          <a:chOff x="0" y="0"/>
          <a:chExt cx="0" cy="0"/>
        </a:xfrm>
      </p:grpSpPr>
      <p:sp>
        <p:nvSpPr>
          <p:cNvPr id="33" name="Google Shape;33;p37"/>
          <p:cNvSpPr/>
          <p:nvPr/>
        </p:nvSpPr>
        <p:spPr>
          <a:xfrm>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solidFill>
            <a:srgbClr val="FFB600"/>
          </a:solid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4" name="Google Shape;34;p37"/>
          <p:cNvSpPr txBox="1"/>
          <p:nvPr>
            <p:ph type="title"/>
          </p:nvPr>
        </p:nvSpPr>
        <p:spPr>
          <a:xfrm>
            <a:off x="922001" y="891776"/>
            <a:ext cx="6866100" cy="85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5800"/>
              <a:buNone/>
              <a:defRPr/>
            </a:lvl1pPr>
            <a:lvl2pPr lvl="1" algn="l">
              <a:lnSpc>
                <a:spcPct val="100000"/>
              </a:lnSpc>
              <a:spcBef>
                <a:spcPts val="0"/>
              </a:spcBef>
              <a:spcAft>
                <a:spcPts val="0"/>
              </a:spcAft>
              <a:buSzPts val="5800"/>
              <a:buNone/>
              <a:defRPr/>
            </a:lvl2pPr>
            <a:lvl3pPr lvl="2" algn="l">
              <a:lnSpc>
                <a:spcPct val="100000"/>
              </a:lnSpc>
              <a:spcBef>
                <a:spcPts val="0"/>
              </a:spcBef>
              <a:spcAft>
                <a:spcPts val="0"/>
              </a:spcAft>
              <a:buSzPts val="5800"/>
              <a:buNone/>
              <a:defRPr/>
            </a:lvl3pPr>
            <a:lvl4pPr lvl="3" algn="l">
              <a:lnSpc>
                <a:spcPct val="100000"/>
              </a:lnSpc>
              <a:spcBef>
                <a:spcPts val="0"/>
              </a:spcBef>
              <a:spcAft>
                <a:spcPts val="0"/>
              </a:spcAft>
              <a:buSzPts val="5800"/>
              <a:buNone/>
              <a:defRPr/>
            </a:lvl4pPr>
            <a:lvl5pPr lvl="4" algn="l">
              <a:lnSpc>
                <a:spcPct val="100000"/>
              </a:lnSpc>
              <a:spcBef>
                <a:spcPts val="0"/>
              </a:spcBef>
              <a:spcAft>
                <a:spcPts val="0"/>
              </a:spcAft>
              <a:buSzPts val="5800"/>
              <a:buNone/>
              <a:defRPr/>
            </a:lvl5pPr>
            <a:lvl6pPr lvl="5" algn="l">
              <a:lnSpc>
                <a:spcPct val="100000"/>
              </a:lnSpc>
              <a:spcBef>
                <a:spcPts val="0"/>
              </a:spcBef>
              <a:spcAft>
                <a:spcPts val="0"/>
              </a:spcAft>
              <a:buSzPts val="5800"/>
              <a:buNone/>
              <a:defRPr/>
            </a:lvl6pPr>
            <a:lvl7pPr lvl="6" algn="l">
              <a:lnSpc>
                <a:spcPct val="100000"/>
              </a:lnSpc>
              <a:spcBef>
                <a:spcPts val="0"/>
              </a:spcBef>
              <a:spcAft>
                <a:spcPts val="0"/>
              </a:spcAft>
              <a:buSzPts val="5800"/>
              <a:buNone/>
              <a:defRPr/>
            </a:lvl7pPr>
            <a:lvl8pPr lvl="7" algn="l">
              <a:lnSpc>
                <a:spcPct val="100000"/>
              </a:lnSpc>
              <a:spcBef>
                <a:spcPts val="0"/>
              </a:spcBef>
              <a:spcAft>
                <a:spcPts val="0"/>
              </a:spcAft>
              <a:buSzPts val="5800"/>
              <a:buNone/>
              <a:defRPr/>
            </a:lvl8pPr>
            <a:lvl9pPr lvl="8" algn="l">
              <a:lnSpc>
                <a:spcPct val="100000"/>
              </a:lnSpc>
              <a:spcBef>
                <a:spcPts val="0"/>
              </a:spcBef>
              <a:spcAft>
                <a:spcPts val="0"/>
              </a:spcAft>
              <a:buSzPts val="5800"/>
              <a:buNone/>
              <a:defRPr/>
            </a:lvl9pPr>
          </a:lstStyle>
          <a:p/>
        </p:txBody>
      </p:sp>
      <p:sp>
        <p:nvSpPr>
          <p:cNvPr id="35" name="Google Shape;35;p37"/>
          <p:cNvSpPr txBox="1"/>
          <p:nvPr>
            <p:ph idx="1" type="body"/>
          </p:nvPr>
        </p:nvSpPr>
        <p:spPr>
          <a:xfrm>
            <a:off x="922000" y="1887378"/>
            <a:ext cx="3543300" cy="30276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1"/>
              </a:spcBef>
              <a:spcAft>
                <a:spcPts val="0"/>
              </a:spcAft>
              <a:buSzPts val="1800"/>
              <a:buChar char="●"/>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
        <p:nvSpPr>
          <p:cNvPr id="36" name="Google Shape;36;p37"/>
          <p:cNvSpPr txBox="1"/>
          <p:nvPr>
            <p:ph idx="2" type="body"/>
          </p:nvPr>
        </p:nvSpPr>
        <p:spPr>
          <a:xfrm>
            <a:off x="4678688" y="1887378"/>
            <a:ext cx="3543300" cy="30276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601"/>
              </a:spcBef>
              <a:spcAft>
                <a:spcPts val="0"/>
              </a:spcAft>
              <a:buSzPts val="1800"/>
              <a:buChar char="●"/>
              <a:defRPr/>
            </a:lvl1pPr>
            <a:lvl2pPr indent="-342900" lvl="1" marL="914400" algn="l">
              <a:lnSpc>
                <a:spcPct val="100000"/>
              </a:lnSpc>
              <a:spcBef>
                <a:spcPts val="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SzPts val="1800"/>
              <a:buChar char="●"/>
              <a:defRPr/>
            </a:lvl4pPr>
            <a:lvl5pPr indent="-342900" lvl="4" marL="2286000" algn="l">
              <a:lnSpc>
                <a:spcPct val="100000"/>
              </a:lnSpc>
              <a:spcBef>
                <a:spcPts val="0"/>
              </a:spcBef>
              <a:spcAft>
                <a:spcPts val="0"/>
              </a:spcAft>
              <a:buSzPts val="1800"/>
              <a:buChar char="○"/>
              <a:defRPr/>
            </a:lvl5pPr>
            <a:lvl6pPr indent="-342900" lvl="5" marL="2743200" algn="l">
              <a:lnSpc>
                <a:spcPct val="100000"/>
              </a:lnSpc>
              <a:spcBef>
                <a:spcPts val="0"/>
              </a:spcBef>
              <a:spcAft>
                <a:spcPts val="0"/>
              </a:spcAft>
              <a:buSzPts val="1800"/>
              <a:buChar char="■"/>
              <a:defRPr/>
            </a:lvl6pPr>
            <a:lvl7pPr indent="-342900" lvl="6" marL="3200400" algn="l">
              <a:lnSpc>
                <a:spcPct val="100000"/>
              </a:lnSpc>
              <a:spcBef>
                <a:spcPts val="0"/>
              </a:spcBef>
              <a:spcAft>
                <a:spcPts val="0"/>
              </a:spcAft>
              <a:buSzPts val="1800"/>
              <a:buChar char="●"/>
              <a:defRPr/>
            </a:lvl7pPr>
            <a:lvl8pPr indent="-342900" lvl="7" marL="3657600" algn="l">
              <a:lnSpc>
                <a:spcPct val="100000"/>
              </a:lnSpc>
              <a:spcBef>
                <a:spcPts val="0"/>
              </a:spcBef>
              <a:spcAft>
                <a:spcPts val="0"/>
              </a:spcAft>
              <a:buSzPts val="1800"/>
              <a:buChar char="○"/>
              <a:defRPr/>
            </a:lvl8pPr>
            <a:lvl9pPr indent="-342900" lvl="8" marL="4114800" algn="l">
              <a:lnSpc>
                <a:spcPct val="100000"/>
              </a:lnSpc>
              <a:spcBef>
                <a:spcPts val="0"/>
              </a:spcBef>
              <a:spcAft>
                <a:spcPts val="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lt1"/>
        </a:solidFill>
      </p:bgPr>
    </p:bg>
    <p:spTree>
      <p:nvGrpSpPr>
        <p:cNvPr id="37" name="Shape 37"/>
        <p:cNvGrpSpPr/>
        <p:nvPr/>
      </p:nvGrpSpPr>
      <p:grpSpPr>
        <a:xfrm>
          <a:off x="0" y="0"/>
          <a:ext cx="0" cy="0"/>
          <a:chOff x="0" y="0"/>
          <a:chExt cx="0" cy="0"/>
        </a:xfrm>
      </p:grpSpPr>
      <p:sp>
        <p:nvSpPr>
          <p:cNvPr id="38" name="Google Shape;38;p32"/>
          <p:cNvSpPr/>
          <p:nvPr/>
        </p:nvSpPr>
        <p:spPr>
          <a:xfrm flipH="1">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9" name="Google Shape;39;p32"/>
          <p:cNvSpPr txBox="1"/>
          <p:nvPr>
            <p:ph idx="1" type="body"/>
          </p:nvPr>
        </p:nvSpPr>
        <p:spPr>
          <a:xfrm>
            <a:off x="1757201" y="2161800"/>
            <a:ext cx="5629801" cy="819900"/>
          </a:xfrm>
          <a:prstGeom prst="rect">
            <a:avLst/>
          </a:prstGeom>
          <a:noFill/>
          <a:ln>
            <a:noFill/>
          </a:ln>
        </p:spPr>
        <p:txBody>
          <a:bodyPr anchorCtr="0" anchor="ctr" bIns="91425" lIns="91425" spcFirstLastPara="1" rIns="91425" wrap="square" tIns="91425">
            <a:noAutofit/>
          </a:bodyPr>
          <a:lstStyle>
            <a:lvl1pPr indent="-228600" lvl="0" marL="457200" algn="ctr">
              <a:lnSpc>
                <a:spcPct val="100000"/>
              </a:lnSpc>
              <a:spcBef>
                <a:spcPts val="601"/>
              </a:spcBef>
              <a:spcAft>
                <a:spcPts val="0"/>
              </a:spcAft>
              <a:buClr>
                <a:schemeClr val="dk1"/>
              </a:buClr>
              <a:buSzPts val="3000"/>
              <a:buFont typeface="Raleway Thin"/>
              <a:buNone/>
              <a:defRPr i="1" sz="2400">
                <a:solidFill>
                  <a:schemeClr val="dk1"/>
                </a:solidFill>
              </a:defRPr>
            </a:lvl1pPr>
            <a:lvl2pPr indent="-419100" lvl="1" marL="914400" algn="ctr">
              <a:lnSpc>
                <a:spcPct val="100000"/>
              </a:lnSpc>
              <a:spcBef>
                <a:spcPts val="0"/>
              </a:spcBef>
              <a:spcAft>
                <a:spcPts val="0"/>
              </a:spcAft>
              <a:buClr>
                <a:schemeClr val="dk1"/>
              </a:buClr>
              <a:buSzPts val="3000"/>
              <a:buChar char="○"/>
              <a:defRPr i="1" sz="3001">
                <a:solidFill>
                  <a:schemeClr val="dk1"/>
                </a:solidFill>
              </a:defRPr>
            </a:lvl2pPr>
            <a:lvl3pPr indent="-419100" lvl="2" marL="1371600" algn="ctr">
              <a:lnSpc>
                <a:spcPct val="100000"/>
              </a:lnSpc>
              <a:spcBef>
                <a:spcPts val="0"/>
              </a:spcBef>
              <a:spcAft>
                <a:spcPts val="0"/>
              </a:spcAft>
              <a:buClr>
                <a:schemeClr val="dk1"/>
              </a:buClr>
              <a:buSzPts val="3000"/>
              <a:buChar char="■"/>
              <a:defRPr i="1" sz="3001">
                <a:solidFill>
                  <a:schemeClr val="dk1"/>
                </a:solidFill>
              </a:defRPr>
            </a:lvl3pPr>
            <a:lvl4pPr indent="-419100" lvl="3" marL="1828800" algn="ctr">
              <a:lnSpc>
                <a:spcPct val="100000"/>
              </a:lnSpc>
              <a:spcBef>
                <a:spcPts val="0"/>
              </a:spcBef>
              <a:spcAft>
                <a:spcPts val="0"/>
              </a:spcAft>
              <a:buClr>
                <a:schemeClr val="dk1"/>
              </a:buClr>
              <a:buSzPts val="3000"/>
              <a:buChar char="●"/>
              <a:defRPr i="1" sz="3001">
                <a:solidFill>
                  <a:schemeClr val="dk1"/>
                </a:solidFill>
              </a:defRPr>
            </a:lvl4pPr>
            <a:lvl5pPr indent="-419100" lvl="4" marL="2286000" algn="ctr">
              <a:lnSpc>
                <a:spcPct val="100000"/>
              </a:lnSpc>
              <a:spcBef>
                <a:spcPts val="0"/>
              </a:spcBef>
              <a:spcAft>
                <a:spcPts val="0"/>
              </a:spcAft>
              <a:buClr>
                <a:schemeClr val="dk1"/>
              </a:buClr>
              <a:buSzPts val="3000"/>
              <a:buChar char="○"/>
              <a:defRPr i="1" sz="3001">
                <a:solidFill>
                  <a:schemeClr val="dk1"/>
                </a:solidFill>
              </a:defRPr>
            </a:lvl5pPr>
            <a:lvl6pPr indent="-419100" lvl="5" marL="2743200" algn="ctr">
              <a:lnSpc>
                <a:spcPct val="100000"/>
              </a:lnSpc>
              <a:spcBef>
                <a:spcPts val="0"/>
              </a:spcBef>
              <a:spcAft>
                <a:spcPts val="0"/>
              </a:spcAft>
              <a:buClr>
                <a:schemeClr val="dk1"/>
              </a:buClr>
              <a:buSzPts val="3000"/>
              <a:buChar char="■"/>
              <a:defRPr i="1" sz="3001">
                <a:solidFill>
                  <a:schemeClr val="dk1"/>
                </a:solidFill>
              </a:defRPr>
            </a:lvl6pPr>
            <a:lvl7pPr indent="-419100" lvl="6" marL="3200400" algn="ctr">
              <a:lnSpc>
                <a:spcPct val="100000"/>
              </a:lnSpc>
              <a:spcBef>
                <a:spcPts val="0"/>
              </a:spcBef>
              <a:spcAft>
                <a:spcPts val="0"/>
              </a:spcAft>
              <a:buClr>
                <a:schemeClr val="dk1"/>
              </a:buClr>
              <a:buSzPts val="3000"/>
              <a:buChar char="●"/>
              <a:defRPr i="1" sz="3001">
                <a:solidFill>
                  <a:schemeClr val="dk1"/>
                </a:solidFill>
              </a:defRPr>
            </a:lvl7pPr>
            <a:lvl8pPr indent="-419100" lvl="7" marL="3657600" algn="ctr">
              <a:lnSpc>
                <a:spcPct val="100000"/>
              </a:lnSpc>
              <a:spcBef>
                <a:spcPts val="0"/>
              </a:spcBef>
              <a:spcAft>
                <a:spcPts val="0"/>
              </a:spcAft>
              <a:buClr>
                <a:schemeClr val="dk1"/>
              </a:buClr>
              <a:buSzPts val="3000"/>
              <a:buChar char="○"/>
              <a:defRPr i="1" sz="3001">
                <a:solidFill>
                  <a:schemeClr val="dk1"/>
                </a:solidFill>
              </a:defRPr>
            </a:lvl8pPr>
            <a:lvl9pPr indent="-419100" lvl="8" marL="4114800" algn="ctr">
              <a:lnSpc>
                <a:spcPct val="100000"/>
              </a:lnSpc>
              <a:spcBef>
                <a:spcPts val="0"/>
              </a:spcBef>
              <a:spcAft>
                <a:spcPts val="0"/>
              </a:spcAft>
              <a:buClr>
                <a:schemeClr val="dk1"/>
              </a:buClr>
              <a:buSzPts val="3000"/>
              <a:buChar char="■"/>
              <a:defRPr i="1" sz="3001">
                <a:solidFill>
                  <a:schemeClr val="dk1"/>
                </a:solidFill>
              </a:defRPr>
            </a:lvl9pPr>
          </a:lstStyle>
          <a:p/>
        </p:txBody>
      </p:sp>
      <p:sp>
        <p:nvSpPr>
          <p:cNvPr id="40" name="Google Shape;40;p32"/>
          <p:cNvSpPr txBox="1"/>
          <p:nvPr/>
        </p:nvSpPr>
        <p:spPr>
          <a:xfrm>
            <a:off x="205551" y="75075"/>
            <a:ext cx="799500" cy="65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0"/>
              <a:buFont typeface="Arial"/>
              <a:buNone/>
            </a:pPr>
            <a:r>
              <a:rPr b="1" i="0" lang="en-GB" sz="12000" u="none" cap="none" strike="noStrike">
                <a:solidFill>
                  <a:srgbClr val="FFB600"/>
                </a:solidFill>
                <a:latin typeface="Raleway"/>
                <a:ea typeface="Raleway"/>
                <a:cs typeface="Raleway"/>
                <a:sym typeface="Raleway"/>
              </a:rPr>
              <a:t>“</a:t>
            </a:r>
            <a:endParaRPr b="1" i="0" sz="12000" u="none" cap="none" strike="noStrike">
              <a:solidFill>
                <a:srgbClr val="FFB600"/>
              </a:solidFill>
              <a:latin typeface="Raleway"/>
              <a:ea typeface="Raleway"/>
              <a:cs typeface="Raleway"/>
              <a:sym typeface="Raleway"/>
            </a:endParaRPr>
          </a:p>
        </p:txBody>
      </p:sp>
      <p:sp>
        <p:nvSpPr>
          <p:cNvPr id="41" name="Google Shape;41;p32"/>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1_Quote">
    <p:bg>
      <p:bgPr>
        <a:solidFill>
          <a:srgbClr val="FFB600"/>
        </a:solidFill>
      </p:bgPr>
    </p:bg>
    <p:spTree>
      <p:nvGrpSpPr>
        <p:cNvPr id="42" name="Shape 42"/>
        <p:cNvGrpSpPr/>
        <p:nvPr/>
      </p:nvGrpSpPr>
      <p:grpSpPr>
        <a:xfrm>
          <a:off x="0" y="0"/>
          <a:ext cx="0" cy="0"/>
          <a:chOff x="0" y="0"/>
          <a:chExt cx="0" cy="0"/>
        </a:xfrm>
      </p:grpSpPr>
      <p:sp>
        <p:nvSpPr>
          <p:cNvPr id="43" name="Google Shape;43;p38"/>
          <p:cNvSpPr/>
          <p:nvPr/>
        </p:nvSpPr>
        <p:spPr>
          <a:xfrm flipH="1">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981C2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44" name="Google Shape;44;p38"/>
          <p:cNvSpPr txBox="1"/>
          <p:nvPr>
            <p:ph idx="1" type="body"/>
          </p:nvPr>
        </p:nvSpPr>
        <p:spPr>
          <a:xfrm>
            <a:off x="1757201" y="2161800"/>
            <a:ext cx="5629801" cy="819900"/>
          </a:xfrm>
          <a:prstGeom prst="rect">
            <a:avLst/>
          </a:prstGeom>
          <a:noFill/>
          <a:ln>
            <a:noFill/>
          </a:ln>
        </p:spPr>
        <p:txBody>
          <a:bodyPr anchorCtr="0" anchor="ctr" bIns="91425" lIns="91425" spcFirstLastPara="1" rIns="91425" wrap="square" tIns="91425">
            <a:noAutofit/>
          </a:bodyPr>
          <a:lstStyle>
            <a:lvl1pPr indent="-228600" lvl="0" marL="457200" algn="ctr">
              <a:lnSpc>
                <a:spcPct val="100000"/>
              </a:lnSpc>
              <a:spcBef>
                <a:spcPts val="601"/>
              </a:spcBef>
              <a:spcAft>
                <a:spcPts val="0"/>
              </a:spcAft>
              <a:buClr>
                <a:schemeClr val="dk1"/>
              </a:buClr>
              <a:buSzPts val="3000"/>
              <a:buFont typeface="Raleway Thin"/>
              <a:buNone/>
              <a:defRPr i="1" sz="2400">
                <a:solidFill>
                  <a:schemeClr val="dk1"/>
                </a:solidFill>
              </a:defRPr>
            </a:lvl1pPr>
            <a:lvl2pPr indent="-419100" lvl="1" marL="914400" algn="ctr">
              <a:lnSpc>
                <a:spcPct val="100000"/>
              </a:lnSpc>
              <a:spcBef>
                <a:spcPts val="0"/>
              </a:spcBef>
              <a:spcAft>
                <a:spcPts val="0"/>
              </a:spcAft>
              <a:buClr>
                <a:schemeClr val="dk1"/>
              </a:buClr>
              <a:buSzPts val="3000"/>
              <a:buChar char="○"/>
              <a:defRPr i="1" sz="3001">
                <a:solidFill>
                  <a:schemeClr val="dk1"/>
                </a:solidFill>
              </a:defRPr>
            </a:lvl2pPr>
            <a:lvl3pPr indent="-419100" lvl="2" marL="1371600" algn="ctr">
              <a:lnSpc>
                <a:spcPct val="100000"/>
              </a:lnSpc>
              <a:spcBef>
                <a:spcPts val="0"/>
              </a:spcBef>
              <a:spcAft>
                <a:spcPts val="0"/>
              </a:spcAft>
              <a:buClr>
                <a:schemeClr val="dk1"/>
              </a:buClr>
              <a:buSzPts val="3000"/>
              <a:buChar char="■"/>
              <a:defRPr i="1" sz="3001">
                <a:solidFill>
                  <a:schemeClr val="dk1"/>
                </a:solidFill>
              </a:defRPr>
            </a:lvl3pPr>
            <a:lvl4pPr indent="-419100" lvl="3" marL="1828800" algn="ctr">
              <a:lnSpc>
                <a:spcPct val="100000"/>
              </a:lnSpc>
              <a:spcBef>
                <a:spcPts val="0"/>
              </a:spcBef>
              <a:spcAft>
                <a:spcPts val="0"/>
              </a:spcAft>
              <a:buClr>
                <a:schemeClr val="dk1"/>
              </a:buClr>
              <a:buSzPts val="3000"/>
              <a:buChar char="●"/>
              <a:defRPr i="1" sz="3001">
                <a:solidFill>
                  <a:schemeClr val="dk1"/>
                </a:solidFill>
              </a:defRPr>
            </a:lvl4pPr>
            <a:lvl5pPr indent="-419100" lvl="4" marL="2286000" algn="ctr">
              <a:lnSpc>
                <a:spcPct val="100000"/>
              </a:lnSpc>
              <a:spcBef>
                <a:spcPts val="0"/>
              </a:spcBef>
              <a:spcAft>
                <a:spcPts val="0"/>
              </a:spcAft>
              <a:buClr>
                <a:schemeClr val="dk1"/>
              </a:buClr>
              <a:buSzPts val="3000"/>
              <a:buChar char="○"/>
              <a:defRPr i="1" sz="3001">
                <a:solidFill>
                  <a:schemeClr val="dk1"/>
                </a:solidFill>
              </a:defRPr>
            </a:lvl5pPr>
            <a:lvl6pPr indent="-419100" lvl="5" marL="2743200" algn="ctr">
              <a:lnSpc>
                <a:spcPct val="100000"/>
              </a:lnSpc>
              <a:spcBef>
                <a:spcPts val="0"/>
              </a:spcBef>
              <a:spcAft>
                <a:spcPts val="0"/>
              </a:spcAft>
              <a:buClr>
                <a:schemeClr val="dk1"/>
              </a:buClr>
              <a:buSzPts val="3000"/>
              <a:buChar char="■"/>
              <a:defRPr i="1" sz="3001">
                <a:solidFill>
                  <a:schemeClr val="dk1"/>
                </a:solidFill>
              </a:defRPr>
            </a:lvl6pPr>
            <a:lvl7pPr indent="-419100" lvl="6" marL="3200400" algn="ctr">
              <a:lnSpc>
                <a:spcPct val="100000"/>
              </a:lnSpc>
              <a:spcBef>
                <a:spcPts val="0"/>
              </a:spcBef>
              <a:spcAft>
                <a:spcPts val="0"/>
              </a:spcAft>
              <a:buClr>
                <a:schemeClr val="dk1"/>
              </a:buClr>
              <a:buSzPts val="3000"/>
              <a:buChar char="●"/>
              <a:defRPr i="1" sz="3001">
                <a:solidFill>
                  <a:schemeClr val="dk1"/>
                </a:solidFill>
              </a:defRPr>
            </a:lvl7pPr>
            <a:lvl8pPr indent="-419100" lvl="7" marL="3657600" algn="ctr">
              <a:lnSpc>
                <a:spcPct val="100000"/>
              </a:lnSpc>
              <a:spcBef>
                <a:spcPts val="0"/>
              </a:spcBef>
              <a:spcAft>
                <a:spcPts val="0"/>
              </a:spcAft>
              <a:buClr>
                <a:schemeClr val="dk1"/>
              </a:buClr>
              <a:buSzPts val="3000"/>
              <a:buChar char="○"/>
              <a:defRPr i="1" sz="3001">
                <a:solidFill>
                  <a:schemeClr val="dk1"/>
                </a:solidFill>
              </a:defRPr>
            </a:lvl8pPr>
            <a:lvl9pPr indent="-419100" lvl="8" marL="4114800" algn="ctr">
              <a:lnSpc>
                <a:spcPct val="100000"/>
              </a:lnSpc>
              <a:spcBef>
                <a:spcPts val="0"/>
              </a:spcBef>
              <a:spcAft>
                <a:spcPts val="0"/>
              </a:spcAft>
              <a:buClr>
                <a:schemeClr val="dk1"/>
              </a:buClr>
              <a:buSzPts val="3000"/>
              <a:buChar char="■"/>
              <a:defRPr i="1" sz="3001">
                <a:solidFill>
                  <a:schemeClr val="dk1"/>
                </a:solidFill>
              </a:defRPr>
            </a:lvl9pPr>
          </a:lstStyle>
          <a:p/>
        </p:txBody>
      </p:sp>
      <p:sp>
        <p:nvSpPr>
          <p:cNvPr id="45" name="Google Shape;45;p38"/>
          <p:cNvSpPr txBox="1"/>
          <p:nvPr/>
        </p:nvSpPr>
        <p:spPr>
          <a:xfrm>
            <a:off x="205551" y="75075"/>
            <a:ext cx="799500" cy="65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0"/>
              <a:buFont typeface="Arial"/>
              <a:buNone/>
            </a:pPr>
            <a:r>
              <a:rPr b="1" i="0" lang="en-GB" sz="12000" u="none" cap="none" strike="noStrike">
                <a:solidFill>
                  <a:srgbClr val="981C22"/>
                </a:solidFill>
                <a:latin typeface="Raleway"/>
                <a:ea typeface="Raleway"/>
                <a:cs typeface="Raleway"/>
                <a:sym typeface="Raleway"/>
              </a:rPr>
              <a:t>“</a:t>
            </a:r>
            <a:endParaRPr b="1" i="0" sz="12000" u="none" cap="none" strike="noStrike">
              <a:solidFill>
                <a:srgbClr val="981C22"/>
              </a:solidFill>
              <a:latin typeface="Raleway"/>
              <a:ea typeface="Raleway"/>
              <a:cs typeface="Raleway"/>
              <a:sym typeface="Raleway"/>
            </a:endParaRPr>
          </a:p>
        </p:txBody>
      </p:sp>
      <p:sp>
        <p:nvSpPr>
          <p:cNvPr id="46" name="Google Shape;46;p38"/>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lt1"/>
        </a:solidFill>
      </p:bgPr>
    </p:bg>
    <p:spTree>
      <p:nvGrpSpPr>
        <p:cNvPr id="51" name="Shape 51"/>
        <p:cNvGrpSpPr/>
        <p:nvPr/>
      </p:nvGrpSpPr>
      <p:grpSpPr>
        <a:xfrm>
          <a:off x="0" y="0"/>
          <a:ext cx="0" cy="0"/>
          <a:chOff x="0" y="0"/>
          <a:chExt cx="0" cy="0"/>
        </a:xfrm>
      </p:grpSpPr>
      <p:sp>
        <p:nvSpPr>
          <p:cNvPr id="52" name="Google Shape;52;p33"/>
          <p:cNvSpPr/>
          <p:nvPr/>
        </p:nvSpPr>
        <p:spPr>
          <a:xfrm flipH="1">
            <a:off x="390737" y="379877"/>
            <a:ext cx="8362530"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53" name="Google Shape;53;p33"/>
          <p:cNvSpPr txBox="1"/>
          <p:nvPr>
            <p:ph idx="1" type="body"/>
          </p:nvPr>
        </p:nvSpPr>
        <p:spPr>
          <a:xfrm>
            <a:off x="1757201" y="2161800"/>
            <a:ext cx="5629801" cy="819900"/>
          </a:xfrm>
          <a:prstGeom prst="rect">
            <a:avLst/>
          </a:prstGeom>
          <a:noFill/>
          <a:ln>
            <a:noFill/>
          </a:ln>
        </p:spPr>
        <p:txBody>
          <a:bodyPr anchorCtr="0" anchor="ctr" bIns="91425" lIns="91425" spcFirstLastPara="1" rIns="91425" wrap="square" tIns="91425">
            <a:noAutofit/>
          </a:bodyPr>
          <a:lstStyle>
            <a:lvl1pPr indent="-228600" lvl="0" marL="457200" algn="ctr">
              <a:lnSpc>
                <a:spcPct val="100000"/>
              </a:lnSpc>
              <a:spcBef>
                <a:spcPts val="601"/>
              </a:spcBef>
              <a:spcAft>
                <a:spcPts val="0"/>
              </a:spcAft>
              <a:buClr>
                <a:schemeClr val="dk1"/>
              </a:buClr>
              <a:buSzPts val="3000"/>
              <a:buFont typeface="Raleway Thin"/>
              <a:buNone/>
              <a:defRPr i="1" sz="2400">
                <a:solidFill>
                  <a:schemeClr val="dk1"/>
                </a:solidFill>
              </a:defRPr>
            </a:lvl1pPr>
            <a:lvl2pPr indent="-419100" lvl="1" marL="914400" algn="ctr">
              <a:lnSpc>
                <a:spcPct val="100000"/>
              </a:lnSpc>
              <a:spcBef>
                <a:spcPts val="0"/>
              </a:spcBef>
              <a:spcAft>
                <a:spcPts val="0"/>
              </a:spcAft>
              <a:buClr>
                <a:schemeClr val="dk1"/>
              </a:buClr>
              <a:buSzPts val="3000"/>
              <a:buChar char="○"/>
              <a:defRPr i="1" sz="3001">
                <a:solidFill>
                  <a:schemeClr val="dk1"/>
                </a:solidFill>
              </a:defRPr>
            </a:lvl2pPr>
            <a:lvl3pPr indent="-419100" lvl="2" marL="1371600" algn="ctr">
              <a:lnSpc>
                <a:spcPct val="100000"/>
              </a:lnSpc>
              <a:spcBef>
                <a:spcPts val="0"/>
              </a:spcBef>
              <a:spcAft>
                <a:spcPts val="0"/>
              </a:spcAft>
              <a:buClr>
                <a:schemeClr val="dk1"/>
              </a:buClr>
              <a:buSzPts val="3000"/>
              <a:buChar char="■"/>
              <a:defRPr i="1" sz="3001">
                <a:solidFill>
                  <a:schemeClr val="dk1"/>
                </a:solidFill>
              </a:defRPr>
            </a:lvl3pPr>
            <a:lvl4pPr indent="-419100" lvl="3" marL="1828800" algn="ctr">
              <a:lnSpc>
                <a:spcPct val="100000"/>
              </a:lnSpc>
              <a:spcBef>
                <a:spcPts val="0"/>
              </a:spcBef>
              <a:spcAft>
                <a:spcPts val="0"/>
              </a:spcAft>
              <a:buClr>
                <a:schemeClr val="dk1"/>
              </a:buClr>
              <a:buSzPts val="3000"/>
              <a:buChar char="●"/>
              <a:defRPr i="1" sz="3001">
                <a:solidFill>
                  <a:schemeClr val="dk1"/>
                </a:solidFill>
              </a:defRPr>
            </a:lvl4pPr>
            <a:lvl5pPr indent="-419100" lvl="4" marL="2286000" algn="ctr">
              <a:lnSpc>
                <a:spcPct val="100000"/>
              </a:lnSpc>
              <a:spcBef>
                <a:spcPts val="0"/>
              </a:spcBef>
              <a:spcAft>
                <a:spcPts val="0"/>
              </a:spcAft>
              <a:buClr>
                <a:schemeClr val="dk1"/>
              </a:buClr>
              <a:buSzPts val="3000"/>
              <a:buChar char="○"/>
              <a:defRPr i="1" sz="3001">
                <a:solidFill>
                  <a:schemeClr val="dk1"/>
                </a:solidFill>
              </a:defRPr>
            </a:lvl5pPr>
            <a:lvl6pPr indent="-419100" lvl="5" marL="2743200" algn="ctr">
              <a:lnSpc>
                <a:spcPct val="100000"/>
              </a:lnSpc>
              <a:spcBef>
                <a:spcPts val="0"/>
              </a:spcBef>
              <a:spcAft>
                <a:spcPts val="0"/>
              </a:spcAft>
              <a:buClr>
                <a:schemeClr val="dk1"/>
              </a:buClr>
              <a:buSzPts val="3000"/>
              <a:buChar char="■"/>
              <a:defRPr i="1" sz="3001">
                <a:solidFill>
                  <a:schemeClr val="dk1"/>
                </a:solidFill>
              </a:defRPr>
            </a:lvl6pPr>
            <a:lvl7pPr indent="-419100" lvl="6" marL="3200400" algn="ctr">
              <a:lnSpc>
                <a:spcPct val="100000"/>
              </a:lnSpc>
              <a:spcBef>
                <a:spcPts val="0"/>
              </a:spcBef>
              <a:spcAft>
                <a:spcPts val="0"/>
              </a:spcAft>
              <a:buClr>
                <a:schemeClr val="dk1"/>
              </a:buClr>
              <a:buSzPts val="3000"/>
              <a:buChar char="●"/>
              <a:defRPr i="1" sz="3001">
                <a:solidFill>
                  <a:schemeClr val="dk1"/>
                </a:solidFill>
              </a:defRPr>
            </a:lvl7pPr>
            <a:lvl8pPr indent="-419100" lvl="7" marL="3657600" algn="ctr">
              <a:lnSpc>
                <a:spcPct val="100000"/>
              </a:lnSpc>
              <a:spcBef>
                <a:spcPts val="0"/>
              </a:spcBef>
              <a:spcAft>
                <a:spcPts val="0"/>
              </a:spcAft>
              <a:buClr>
                <a:schemeClr val="dk1"/>
              </a:buClr>
              <a:buSzPts val="3000"/>
              <a:buChar char="○"/>
              <a:defRPr i="1" sz="3001">
                <a:solidFill>
                  <a:schemeClr val="dk1"/>
                </a:solidFill>
              </a:defRPr>
            </a:lvl8pPr>
            <a:lvl9pPr indent="-419100" lvl="8" marL="4114800" algn="ctr">
              <a:lnSpc>
                <a:spcPct val="100000"/>
              </a:lnSpc>
              <a:spcBef>
                <a:spcPts val="0"/>
              </a:spcBef>
              <a:spcAft>
                <a:spcPts val="0"/>
              </a:spcAft>
              <a:buClr>
                <a:schemeClr val="dk1"/>
              </a:buClr>
              <a:buSzPts val="3000"/>
              <a:buChar char="■"/>
              <a:defRPr i="1" sz="3001">
                <a:solidFill>
                  <a:schemeClr val="dk1"/>
                </a:solidFill>
              </a:defRPr>
            </a:lvl9pPr>
          </a:lstStyle>
          <a:p/>
        </p:txBody>
      </p:sp>
      <p:sp>
        <p:nvSpPr>
          <p:cNvPr id="54" name="Google Shape;54;p33"/>
          <p:cNvSpPr txBox="1"/>
          <p:nvPr/>
        </p:nvSpPr>
        <p:spPr>
          <a:xfrm>
            <a:off x="205551" y="75075"/>
            <a:ext cx="799500" cy="65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0"/>
              <a:buFont typeface="Arial"/>
              <a:buNone/>
            </a:pPr>
            <a:r>
              <a:rPr b="1" i="0" lang="en-GB" sz="12000" u="none" cap="none" strike="noStrike">
                <a:solidFill>
                  <a:srgbClr val="FFB600"/>
                </a:solidFill>
                <a:latin typeface="Raleway"/>
                <a:ea typeface="Raleway"/>
                <a:cs typeface="Raleway"/>
                <a:sym typeface="Raleway"/>
              </a:rPr>
              <a:t>“</a:t>
            </a:r>
            <a:endParaRPr b="1" i="0" sz="12000" u="none" cap="none" strike="noStrike">
              <a:solidFill>
                <a:srgbClr val="FFB600"/>
              </a:solidFill>
              <a:latin typeface="Raleway"/>
              <a:ea typeface="Raleway"/>
              <a:cs typeface="Raleway"/>
              <a:sym typeface="Raleway"/>
            </a:endParaRPr>
          </a:p>
        </p:txBody>
      </p:sp>
      <p:sp>
        <p:nvSpPr>
          <p:cNvPr id="55" name="Google Shape;55;p33"/>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922001" y="891776"/>
            <a:ext cx="6866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1pPr>
            <a:lvl2pPr lvl="1"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2pPr>
            <a:lvl3pPr lvl="2"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3pPr>
            <a:lvl4pPr lvl="3"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4pPr>
            <a:lvl5pPr lvl="4"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5pPr>
            <a:lvl6pPr lvl="5"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6pPr>
            <a:lvl7pPr lvl="6"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7pPr>
            <a:lvl8pPr lvl="7"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8pPr>
            <a:lvl9pPr lvl="8"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9pPr>
          </a:lstStyle>
          <a:p/>
        </p:txBody>
      </p:sp>
      <p:sp>
        <p:nvSpPr>
          <p:cNvPr id="7" name="Google Shape;7;p28"/>
          <p:cNvSpPr txBox="1"/>
          <p:nvPr>
            <p:ph idx="1" type="body"/>
          </p:nvPr>
        </p:nvSpPr>
        <p:spPr>
          <a:xfrm>
            <a:off x="922001" y="1885951"/>
            <a:ext cx="6866100" cy="23661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600"/>
              </a:spcBef>
              <a:spcAft>
                <a:spcPts val="0"/>
              </a:spcAft>
              <a:buClr>
                <a:schemeClr val="accent1"/>
              </a:buClr>
              <a:buSzPts val="1800"/>
              <a:buFont typeface="Raleway Thin"/>
              <a:buChar char="●"/>
              <a:defRPr b="0" i="0" sz="1800" u="none" cap="none" strike="noStrike">
                <a:solidFill>
                  <a:schemeClr val="dk2"/>
                </a:solidFill>
                <a:latin typeface="Raleway Thin"/>
                <a:ea typeface="Raleway Thin"/>
                <a:cs typeface="Raleway Thin"/>
                <a:sym typeface="Raleway Thin"/>
              </a:defRPr>
            </a:lvl1pPr>
            <a:lvl2pPr indent="-342900" lvl="1" marL="914400" marR="0" rtl="0" algn="l">
              <a:lnSpc>
                <a:spcPct val="100000"/>
              </a:lnSpc>
              <a:spcBef>
                <a:spcPts val="0"/>
              </a:spcBef>
              <a:spcAft>
                <a:spcPts val="0"/>
              </a:spcAft>
              <a:buClr>
                <a:schemeClr val="accent1"/>
              </a:buClr>
              <a:buSzPts val="1800"/>
              <a:buFont typeface="Raleway Thin"/>
              <a:buChar char="○"/>
              <a:defRPr b="0" i="0" sz="1800" u="none" cap="none" strike="noStrike">
                <a:solidFill>
                  <a:schemeClr val="dk2"/>
                </a:solidFill>
                <a:latin typeface="Raleway Thin"/>
                <a:ea typeface="Raleway Thin"/>
                <a:cs typeface="Raleway Thin"/>
                <a:sym typeface="Raleway Thin"/>
              </a:defRPr>
            </a:lvl2pPr>
            <a:lvl3pPr indent="-342900" lvl="2" marL="1371600" marR="0" rtl="0" algn="l">
              <a:lnSpc>
                <a:spcPct val="100000"/>
              </a:lnSpc>
              <a:spcBef>
                <a:spcPts val="0"/>
              </a:spcBef>
              <a:spcAft>
                <a:spcPts val="0"/>
              </a:spcAft>
              <a:buClr>
                <a:schemeClr val="accent1"/>
              </a:buClr>
              <a:buSzPts val="1800"/>
              <a:buFont typeface="Raleway Thin"/>
              <a:buChar char="■"/>
              <a:defRPr b="0" i="0" sz="1800" u="none" cap="none" strike="noStrike">
                <a:solidFill>
                  <a:schemeClr val="dk2"/>
                </a:solidFill>
                <a:latin typeface="Raleway Thin"/>
                <a:ea typeface="Raleway Thin"/>
                <a:cs typeface="Raleway Thin"/>
                <a:sym typeface="Raleway Thin"/>
              </a:defRPr>
            </a:lvl3pPr>
            <a:lvl4pPr indent="-342900" lvl="3" marL="18288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4pPr>
            <a:lvl5pPr indent="-342900" lvl="4" marL="22860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5pPr>
            <a:lvl6pPr indent="-342900" lvl="5" marL="27432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6pPr>
            <a:lvl7pPr indent="-342900" lvl="6" marL="32004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7pPr>
            <a:lvl8pPr indent="-342900" lvl="7" marL="36576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8pPr>
            <a:lvl9pPr indent="-342900" lvl="8" marL="41148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9pPr>
          </a:lstStyle>
          <a:p/>
        </p:txBody>
      </p:sp>
      <p:sp>
        <p:nvSpPr>
          <p:cNvPr id="8" name="Google Shape;8;p28"/>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47" name="Shape 47"/>
        <p:cNvGrpSpPr/>
        <p:nvPr/>
      </p:nvGrpSpPr>
      <p:grpSpPr>
        <a:xfrm>
          <a:off x="0" y="0"/>
          <a:ext cx="0" cy="0"/>
          <a:chOff x="0" y="0"/>
          <a:chExt cx="0" cy="0"/>
        </a:xfrm>
      </p:grpSpPr>
      <p:sp>
        <p:nvSpPr>
          <p:cNvPr id="48" name="Google Shape;48;p31"/>
          <p:cNvSpPr txBox="1"/>
          <p:nvPr>
            <p:ph type="title"/>
          </p:nvPr>
        </p:nvSpPr>
        <p:spPr>
          <a:xfrm>
            <a:off x="922001" y="891776"/>
            <a:ext cx="6866100" cy="857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1pPr>
            <a:lvl2pPr lvl="1"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2pPr>
            <a:lvl3pPr lvl="2"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3pPr>
            <a:lvl4pPr lvl="3"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4pPr>
            <a:lvl5pPr lvl="4"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5pPr>
            <a:lvl6pPr lvl="5"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6pPr>
            <a:lvl7pPr lvl="6"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7pPr>
            <a:lvl8pPr lvl="7"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8pPr>
            <a:lvl9pPr lvl="8" marR="0" rtl="0" algn="l">
              <a:lnSpc>
                <a:spcPct val="100000"/>
              </a:lnSpc>
              <a:spcBef>
                <a:spcPts val="0"/>
              </a:spcBef>
              <a:spcAft>
                <a:spcPts val="0"/>
              </a:spcAft>
              <a:buClr>
                <a:schemeClr val="dk1"/>
              </a:buClr>
              <a:buSzPts val="5800"/>
              <a:buFont typeface="Raleway Thin"/>
              <a:buNone/>
              <a:defRPr b="0" i="0" sz="5800" u="none" cap="none" strike="noStrike">
                <a:solidFill>
                  <a:schemeClr val="dk1"/>
                </a:solidFill>
                <a:latin typeface="Raleway Thin"/>
                <a:ea typeface="Raleway Thin"/>
                <a:cs typeface="Raleway Thin"/>
                <a:sym typeface="Raleway Thin"/>
              </a:defRPr>
            </a:lvl9pPr>
          </a:lstStyle>
          <a:p/>
        </p:txBody>
      </p:sp>
      <p:sp>
        <p:nvSpPr>
          <p:cNvPr id="49" name="Google Shape;49;p31"/>
          <p:cNvSpPr txBox="1"/>
          <p:nvPr>
            <p:ph idx="1" type="body"/>
          </p:nvPr>
        </p:nvSpPr>
        <p:spPr>
          <a:xfrm>
            <a:off x="922001" y="1885951"/>
            <a:ext cx="6866100" cy="23661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600"/>
              </a:spcBef>
              <a:spcAft>
                <a:spcPts val="0"/>
              </a:spcAft>
              <a:buClr>
                <a:schemeClr val="accent1"/>
              </a:buClr>
              <a:buSzPts val="1800"/>
              <a:buFont typeface="Raleway Thin"/>
              <a:buChar char="●"/>
              <a:defRPr b="0" i="0" sz="1800" u="none" cap="none" strike="noStrike">
                <a:solidFill>
                  <a:schemeClr val="dk2"/>
                </a:solidFill>
                <a:latin typeface="Raleway Thin"/>
                <a:ea typeface="Raleway Thin"/>
                <a:cs typeface="Raleway Thin"/>
                <a:sym typeface="Raleway Thin"/>
              </a:defRPr>
            </a:lvl1pPr>
            <a:lvl2pPr indent="-342900" lvl="1" marL="914400" marR="0" rtl="0" algn="l">
              <a:lnSpc>
                <a:spcPct val="100000"/>
              </a:lnSpc>
              <a:spcBef>
                <a:spcPts val="0"/>
              </a:spcBef>
              <a:spcAft>
                <a:spcPts val="0"/>
              </a:spcAft>
              <a:buClr>
                <a:schemeClr val="accent1"/>
              </a:buClr>
              <a:buSzPts val="1800"/>
              <a:buFont typeface="Raleway Thin"/>
              <a:buChar char="○"/>
              <a:defRPr b="0" i="0" sz="1800" u="none" cap="none" strike="noStrike">
                <a:solidFill>
                  <a:schemeClr val="dk2"/>
                </a:solidFill>
                <a:latin typeface="Raleway Thin"/>
                <a:ea typeface="Raleway Thin"/>
                <a:cs typeface="Raleway Thin"/>
                <a:sym typeface="Raleway Thin"/>
              </a:defRPr>
            </a:lvl2pPr>
            <a:lvl3pPr indent="-342900" lvl="2" marL="1371600" marR="0" rtl="0" algn="l">
              <a:lnSpc>
                <a:spcPct val="100000"/>
              </a:lnSpc>
              <a:spcBef>
                <a:spcPts val="0"/>
              </a:spcBef>
              <a:spcAft>
                <a:spcPts val="0"/>
              </a:spcAft>
              <a:buClr>
                <a:schemeClr val="accent1"/>
              </a:buClr>
              <a:buSzPts val="1800"/>
              <a:buFont typeface="Raleway Thin"/>
              <a:buChar char="■"/>
              <a:defRPr b="0" i="0" sz="1800" u="none" cap="none" strike="noStrike">
                <a:solidFill>
                  <a:schemeClr val="dk2"/>
                </a:solidFill>
                <a:latin typeface="Raleway Thin"/>
                <a:ea typeface="Raleway Thin"/>
                <a:cs typeface="Raleway Thin"/>
                <a:sym typeface="Raleway Thin"/>
              </a:defRPr>
            </a:lvl3pPr>
            <a:lvl4pPr indent="-342900" lvl="3" marL="18288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4pPr>
            <a:lvl5pPr indent="-342900" lvl="4" marL="22860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5pPr>
            <a:lvl6pPr indent="-342900" lvl="5" marL="27432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6pPr>
            <a:lvl7pPr indent="-342900" lvl="6" marL="32004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7pPr>
            <a:lvl8pPr indent="-342900" lvl="7" marL="36576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8pPr>
            <a:lvl9pPr indent="-342900" lvl="8" marL="4114800" marR="0" rtl="0" algn="l">
              <a:lnSpc>
                <a:spcPct val="100000"/>
              </a:lnSpc>
              <a:spcBef>
                <a:spcPts val="0"/>
              </a:spcBef>
              <a:spcAft>
                <a:spcPts val="0"/>
              </a:spcAft>
              <a:buClr>
                <a:schemeClr val="dk2"/>
              </a:buClr>
              <a:buSzPts val="1800"/>
              <a:buFont typeface="Raleway Thin"/>
              <a:buChar char="■"/>
              <a:defRPr b="0" i="0" sz="1800" u="none" cap="none" strike="noStrike">
                <a:solidFill>
                  <a:schemeClr val="dk2"/>
                </a:solidFill>
                <a:latin typeface="Raleway Thin"/>
                <a:ea typeface="Raleway Thin"/>
                <a:cs typeface="Raleway Thin"/>
                <a:sym typeface="Raleway Thin"/>
              </a:defRPr>
            </a:lvl9pPr>
          </a:lstStyle>
          <a:p/>
        </p:txBody>
      </p:sp>
      <p:sp>
        <p:nvSpPr>
          <p:cNvPr id="50" name="Google Shape;50;p31"/>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1pPr>
            <a:lvl2pPr indent="0" lvl="1"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2pPr>
            <a:lvl3pPr indent="0" lvl="2"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3pPr>
            <a:lvl4pPr indent="0" lvl="3"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4pPr>
            <a:lvl5pPr indent="0" lvl="4"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5pPr>
            <a:lvl6pPr indent="0" lvl="5"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6pPr>
            <a:lvl7pPr indent="0" lvl="6"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7pPr>
            <a:lvl8pPr indent="0" lvl="7"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8pPr>
            <a:lvl9pPr indent="0" lvl="8" marL="0" marR="0" rtl="0" algn="ct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Raleway Thin"/>
                <a:ea typeface="Raleway Thin"/>
                <a:cs typeface="Raleway Thin"/>
                <a:sym typeface="Raleway Thin"/>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s://www.youtube.com/watch?v=pyLXbLdR75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hyperlink" Target="https://www.youtube.com/watch?v=guXxy8LH2QM" TargetMode="External"/><Relationship Id="rId4" Type="http://schemas.openxmlformats.org/officeDocument/2006/relationships/hyperlink" Target="https://www.cover-letter-now.com/build-letter/contact?doctypecode=LETR"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www.youtube.com/watch?v=tGdsOXZpyWE" TargetMode="External"/><Relationship Id="rId4" Type="http://schemas.openxmlformats.org/officeDocument/2006/relationships/hyperlink" Target="https://www.linkedin.com/jobs/search?trk=guest_homepage-basic_guest_nav_menu_jobs&amp;position=1&amp;pageNum=0" TargetMode="External"/><Relationship Id="rId5" Type="http://schemas.openxmlformats.org/officeDocument/2006/relationships/hyperlink" Target="https://europa.eu/europass/en/create-europass-cv" TargetMode="External"/><Relationship Id="rId6" Type="http://schemas.openxmlformats.org/officeDocument/2006/relationships/hyperlink" Target="https://www.cover-letter-now.com/build-letter/contact?doctypecode=LETR" TargetMode="External"/><Relationship Id="rId7" Type="http://schemas.openxmlformats.org/officeDocument/2006/relationships/hyperlink" Target="https://www.jobseeker.com/app/letters/36a3126f-5cc5-4352-9b06-a64920a6d018/edi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3.jp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
          <p:cNvSpPr txBox="1"/>
          <p:nvPr>
            <p:ph type="ctrTitle"/>
          </p:nvPr>
        </p:nvSpPr>
        <p:spPr>
          <a:xfrm>
            <a:off x="685802" y="3287213"/>
            <a:ext cx="7772400" cy="115980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6000"/>
              <a:buNone/>
            </a:pPr>
            <a:r>
              <a:rPr lang="en-GB" sz="4000"/>
              <a:t>Pro</a:t>
            </a:r>
            <a:r>
              <a:rPr lang="en-GB" sz="4000">
                <a:solidFill>
                  <a:schemeClr val="lt1"/>
                </a:solidFill>
              </a:rPr>
              <a:t>gram</a:t>
            </a:r>
            <a:r>
              <a:rPr lang="en-GB" sz="4000"/>
              <a:t>e de formare pentru femei</a:t>
            </a:r>
            <a:br>
              <a:rPr lang="en-GB" sz="4000"/>
            </a:br>
            <a:r>
              <a:rPr b="1" lang="en-GB" sz="4000">
                <a:solidFill>
                  <a:srgbClr val="981C22"/>
                </a:solidFill>
              </a:rPr>
              <a:t>S</a:t>
            </a:r>
            <a:r>
              <a:rPr b="1" lang="en-GB" sz="4000">
                <a:solidFill>
                  <a:srgbClr val="981C22"/>
                </a:solidFill>
              </a:rPr>
              <a:t>oft Skills</a:t>
            </a:r>
            <a:endParaRPr b="1" sz="4000">
              <a:solidFill>
                <a:srgbClr val="981C22"/>
              </a:solidFill>
            </a:endParaRPr>
          </a:p>
        </p:txBody>
      </p:sp>
      <p:pic>
        <p:nvPicPr>
          <p:cNvPr id="66" name="Google Shape;66;p1"/>
          <p:cNvPicPr preferRelativeResize="0"/>
          <p:nvPr/>
        </p:nvPicPr>
        <p:blipFill rotWithShape="1">
          <a:blip r:embed="rId3">
            <a:alphaModFix/>
          </a:blip>
          <a:srcRect b="0" l="0" r="0" t="0"/>
          <a:stretch/>
        </p:blipFill>
        <p:spPr>
          <a:xfrm>
            <a:off x="7489247" y="389614"/>
            <a:ext cx="1263188" cy="13193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Template_personal development plan.png" id="146" name="Google Shape;146;p10"/>
          <p:cNvPicPr preferRelativeResize="0"/>
          <p:nvPr/>
        </p:nvPicPr>
        <p:blipFill rotWithShape="1">
          <a:blip r:embed="rId3">
            <a:alphaModFix/>
          </a:blip>
          <a:srcRect b="0" l="0" r="0" t="0"/>
          <a:stretch/>
        </p:blipFill>
        <p:spPr>
          <a:xfrm>
            <a:off x="6083300" y="1237328"/>
            <a:ext cx="2582018" cy="3340100"/>
          </a:xfrm>
          <a:prstGeom prst="rect">
            <a:avLst/>
          </a:prstGeom>
          <a:noFill/>
          <a:ln>
            <a:noFill/>
          </a:ln>
        </p:spPr>
      </p:pic>
      <p:sp>
        <p:nvSpPr>
          <p:cNvPr id="147" name="Google Shape;147;p10"/>
          <p:cNvSpPr txBox="1"/>
          <p:nvPr>
            <p:ph type="title"/>
          </p:nvPr>
        </p:nvSpPr>
        <p:spPr>
          <a:xfrm>
            <a:off x="817226" y="606026"/>
            <a:ext cx="6929774" cy="1002642"/>
          </a:xfrm>
          <a:prstGeom prst="rect">
            <a:avLst/>
          </a:prstGeom>
          <a:noFill/>
          <a:ln>
            <a:noFill/>
          </a:ln>
        </p:spPr>
        <p:txBody>
          <a:bodyPr anchorCtr="0" anchor="b" bIns="91425" lIns="91425" spcFirstLastPara="1" rIns="91425" wrap="square" tIns="91425">
            <a:noAutofit/>
          </a:bodyPr>
          <a:lstStyle/>
          <a:p>
            <a:pPr indent="0" lvl="0" marL="0" rtl="0" algn="just">
              <a:lnSpc>
                <a:spcPct val="100000"/>
              </a:lnSpc>
              <a:spcBef>
                <a:spcPts val="0"/>
              </a:spcBef>
              <a:spcAft>
                <a:spcPts val="0"/>
              </a:spcAft>
              <a:buSzPts val="5800"/>
              <a:buNone/>
            </a:pPr>
            <a:r>
              <a:rPr b="1" lang="en-GB" sz="1300">
                <a:solidFill>
                  <a:schemeClr val="accent1"/>
                </a:solidFill>
                <a:latin typeface="Raleway Light"/>
                <a:ea typeface="Raleway Light"/>
                <a:cs typeface="Raleway Light"/>
                <a:sym typeface="Raleway Light"/>
              </a:rPr>
              <a:t>Planul meu de dezvoltare personală</a:t>
            </a:r>
            <a:br>
              <a:rPr b="1" lang="en-GB" sz="1300">
                <a:solidFill>
                  <a:schemeClr val="accent1"/>
                </a:solidFill>
                <a:latin typeface="Raleway Light"/>
                <a:ea typeface="Raleway Light"/>
                <a:cs typeface="Raleway Light"/>
                <a:sym typeface="Raleway Light"/>
              </a:rPr>
            </a:br>
            <a:r>
              <a:rPr lang="en-GB" sz="1300">
                <a:solidFill>
                  <a:schemeClr val="dk1"/>
                </a:solidFill>
                <a:latin typeface="Raleway"/>
                <a:ea typeface="Raleway"/>
                <a:cs typeface="Raleway"/>
                <a:sym typeface="Raleway"/>
              </a:rPr>
              <a:t>Pentru a te promova eficient,</a:t>
            </a:r>
            <a:r>
              <a:rPr b="1" lang="en-GB" sz="1300">
                <a:solidFill>
                  <a:schemeClr val="dk1"/>
                </a:solidFill>
                <a:latin typeface="Raleway Light"/>
                <a:ea typeface="Raleway Light"/>
                <a:cs typeface="Raleway Light"/>
                <a:sym typeface="Raleway Light"/>
              </a:rPr>
              <a:t> </a:t>
            </a:r>
            <a:r>
              <a:rPr lang="en-GB" sz="1300">
                <a:solidFill>
                  <a:schemeClr val="dk1"/>
                </a:solidFill>
                <a:latin typeface="Raleway Light"/>
                <a:ea typeface="Raleway Light"/>
                <a:cs typeface="Raleway Light"/>
                <a:sym typeface="Raleway Light"/>
              </a:rPr>
              <a:t>trebuie să știi ce vrei să obții. Această activitate vă va ajuta să vă definiți obiectivele și pașii necesari să vi le atingeți. </a:t>
            </a:r>
            <a:r>
              <a:rPr lang="en-GB" sz="1300">
                <a:latin typeface="Raleway Light"/>
                <a:ea typeface="Raleway Light"/>
                <a:cs typeface="Raleway Light"/>
                <a:sym typeface="Raleway Light"/>
              </a:rPr>
              <a:t>Stabilirea unor repere </a:t>
            </a:r>
            <a:r>
              <a:rPr lang="en-GB" sz="1300">
                <a:solidFill>
                  <a:schemeClr val="dk1"/>
                </a:solidFill>
                <a:latin typeface="Raleway Light"/>
                <a:ea typeface="Raleway Light"/>
                <a:cs typeface="Raleway Light"/>
                <a:sym typeface="Raleway Light"/>
              </a:rPr>
              <a:t>de-a lungul căii către atingerea obiectivului final vă va crește sentimentul de satisfacție.</a:t>
            </a:r>
            <a:endParaRPr b="1" sz="1300">
              <a:solidFill>
                <a:schemeClr val="dk1"/>
              </a:solidFill>
              <a:latin typeface="Raleway Light"/>
              <a:ea typeface="Raleway Light"/>
              <a:cs typeface="Raleway Light"/>
              <a:sym typeface="Raleway Light"/>
            </a:endParaRPr>
          </a:p>
        </p:txBody>
      </p:sp>
      <p:sp>
        <p:nvSpPr>
          <p:cNvPr id="148" name="Google Shape;148;p10"/>
          <p:cNvSpPr txBox="1"/>
          <p:nvPr>
            <p:ph idx="1" type="body"/>
          </p:nvPr>
        </p:nvSpPr>
        <p:spPr>
          <a:xfrm>
            <a:off x="477500" y="1628640"/>
            <a:ext cx="3336044" cy="294878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Pași pentru finalizarea  activității</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Pasul 1</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Identificați cariera pe care ați dori să o aveți.  </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Pasul 2</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Stabiliți o cronologie și identificați pașii pe care trebuie să îi faceți pentru a vă atinge obiectivul final.</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Pasul 3</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Identificați resursele pe care le aveți deja (cunoștințe, experiență, abilități), precum și resursele de care ați avea nevoie (aliați)</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Pasul 4</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Identificați obstacolele pe care credeți că le veți întâlni pe parcurs (zonă de risc)</a:t>
            </a:r>
            <a:endParaRPr sz="11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lang="en-GB" sz="1100">
                <a:latin typeface="Raleway Light"/>
                <a:ea typeface="Raleway Light"/>
                <a:cs typeface="Raleway Light"/>
                <a:sym typeface="Raleway Light"/>
              </a:rPr>
              <a:t>Prezentați-văi planul restului grupului.</a:t>
            </a:r>
            <a:endParaRPr sz="11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lang="en-GB" sz="1200">
                <a:solidFill>
                  <a:schemeClr val="lt1"/>
                </a:solidFill>
                <a:highlight>
                  <a:srgbClr val="FFB600"/>
                </a:highlight>
                <a:latin typeface="Raleway Light"/>
                <a:ea typeface="Raleway Light"/>
                <a:cs typeface="Raleway Light"/>
                <a:sym typeface="Raleway Light"/>
              </a:rPr>
              <a:t>TIMP:</a:t>
            </a:r>
            <a:r>
              <a:rPr lang="en-GB" sz="1200">
                <a:solidFill>
                  <a:schemeClr val="lt1"/>
                </a:solidFill>
                <a:latin typeface="Raleway Light"/>
                <a:ea typeface="Raleway Light"/>
                <a:cs typeface="Raleway Light"/>
                <a:sym typeface="Raleway Light"/>
              </a:rPr>
              <a:t> </a:t>
            </a:r>
            <a:r>
              <a:rPr lang="en-GB" sz="1200">
                <a:solidFill>
                  <a:schemeClr val="dk1"/>
                </a:solidFill>
                <a:latin typeface="Raleway Light"/>
                <a:ea typeface="Raleway Light"/>
                <a:cs typeface="Raleway Light"/>
                <a:sym typeface="Raleway Light"/>
              </a:rPr>
              <a:t>20 minute</a:t>
            </a:r>
            <a:endParaRPr/>
          </a:p>
          <a:p>
            <a:pPr indent="0" lvl="0" marL="0" rtl="0" algn="l">
              <a:lnSpc>
                <a:spcPct val="100000"/>
              </a:lnSpc>
              <a:spcBef>
                <a:spcPts val="601"/>
              </a:spcBef>
              <a:spcAft>
                <a:spcPts val="0"/>
              </a:spcAft>
              <a:buSzPts val="1800"/>
              <a:buNone/>
            </a:pPr>
            <a:r>
              <a:t/>
            </a:r>
            <a:endParaRPr b="1" sz="1200">
              <a:solidFill>
                <a:srgbClr val="FFB600"/>
              </a:solidFill>
            </a:endParaRPr>
          </a:p>
        </p:txBody>
      </p:sp>
      <p:sp>
        <p:nvSpPr>
          <p:cNvPr id="149" name="Google Shape;149;p10"/>
          <p:cNvSpPr txBox="1"/>
          <p:nvPr>
            <p:ph idx="2" type="body"/>
          </p:nvPr>
        </p:nvSpPr>
        <p:spPr>
          <a:xfrm>
            <a:off x="3924299" y="1755628"/>
            <a:ext cx="2211600" cy="282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Resurse și instrumente</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t>Psihologia Deciziilor de Carieră- TEDx</a:t>
            </a:r>
            <a:endParaRPr b="1" sz="1200"/>
          </a:p>
          <a:p>
            <a:pPr indent="0" lvl="0" marL="0" rtl="0" algn="l">
              <a:lnSpc>
                <a:spcPct val="100000"/>
              </a:lnSpc>
              <a:spcBef>
                <a:spcPts val="601"/>
              </a:spcBef>
              <a:spcAft>
                <a:spcPts val="0"/>
              </a:spcAft>
              <a:buSzPts val="1800"/>
              <a:buNone/>
            </a:pPr>
            <a:r>
              <a:rPr lang="en-GB" sz="1200">
                <a:latin typeface="Raleway Light"/>
                <a:ea typeface="Raleway Light"/>
                <a:cs typeface="Raleway Light"/>
                <a:sym typeface="Raleway Light"/>
              </a:rPr>
              <a:t>www.youtube.com/watch?v=4e6KSaCxcHs </a:t>
            </a:r>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139702" rtl="0" algn="l">
              <a:lnSpc>
                <a:spcPct val="100000"/>
              </a:lnSpc>
              <a:spcBef>
                <a:spcPts val="601"/>
              </a:spcBef>
              <a:spcAft>
                <a:spcPts val="0"/>
              </a:spcAft>
              <a:buSzPts val="1800"/>
              <a:buNone/>
            </a:pPr>
            <a:r>
              <a:t/>
            </a:r>
            <a:endParaRPr>
              <a:latin typeface="Raleway Light"/>
              <a:ea typeface="Raleway Light"/>
              <a:cs typeface="Raleway Light"/>
              <a:sym typeface="Raleway Light"/>
            </a:endParaRPr>
          </a:p>
        </p:txBody>
      </p:sp>
      <p:grpSp>
        <p:nvGrpSpPr>
          <p:cNvPr id="150" name="Google Shape;150;p10"/>
          <p:cNvGrpSpPr/>
          <p:nvPr/>
        </p:nvGrpSpPr>
        <p:grpSpPr>
          <a:xfrm>
            <a:off x="7964732" y="329097"/>
            <a:ext cx="977040" cy="722852"/>
            <a:chOff x="5255200" y="3006475"/>
            <a:chExt cx="511700" cy="378575"/>
          </a:xfrm>
        </p:grpSpPr>
        <p:sp>
          <p:nvSpPr>
            <p:cNvPr id="151" name="Google Shape;151;p10"/>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52" name="Google Shape;152;p10"/>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
        <p:nvSpPr>
          <p:cNvPr id="153" name="Google Shape;153;p10"/>
          <p:cNvSpPr txBox="1"/>
          <p:nvPr/>
        </p:nvSpPr>
        <p:spPr>
          <a:xfrm>
            <a:off x="6972299" y="1228051"/>
            <a:ext cx="1660531" cy="40007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Pinyon Script"/>
                <a:ea typeface="Pinyon Script"/>
                <a:cs typeface="Pinyon Script"/>
                <a:sym typeface="Pinyon Script"/>
              </a:rPr>
              <a:t>Obiectivul meu personal</a:t>
            </a:r>
            <a:endParaRPr b="0" i="0" sz="1400" u="none" cap="none" strike="noStrike">
              <a:solidFill>
                <a:srgbClr val="000000"/>
              </a:solidFill>
              <a:latin typeface="Pinyon Script"/>
              <a:ea typeface="Pinyon Script"/>
              <a:cs typeface="Pinyon Script"/>
              <a:sym typeface="Pinyon Script"/>
            </a:endParaRPr>
          </a:p>
        </p:txBody>
      </p:sp>
      <p:sp>
        <p:nvSpPr>
          <p:cNvPr id="154" name="Google Shape;154;p10"/>
          <p:cNvSpPr/>
          <p:nvPr/>
        </p:nvSpPr>
        <p:spPr>
          <a:xfrm>
            <a:off x="7670800" y="4483100"/>
            <a:ext cx="723900" cy="228600"/>
          </a:xfrm>
          <a:prstGeom prst="rect">
            <a:avLst/>
          </a:prstGeom>
          <a:solidFill>
            <a:schemeClr val="lt1"/>
          </a:solid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000" u="none" cap="none" strike="noStrike">
                <a:solidFill>
                  <a:srgbClr val="A60505"/>
                </a:solidFill>
                <a:latin typeface="Arial"/>
                <a:ea typeface="Arial"/>
                <a:cs typeface="Arial"/>
                <a:sym typeface="Arial"/>
              </a:rPr>
              <a:t>DE CE?</a:t>
            </a:r>
            <a:endParaRPr/>
          </a:p>
        </p:txBody>
      </p:sp>
      <p:sp>
        <p:nvSpPr>
          <p:cNvPr id="155" name="Google Shape;155;p10"/>
          <p:cNvSpPr/>
          <p:nvPr/>
        </p:nvSpPr>
        <p:spPr>
          <a:xfrm>
            <a:off x="6083300" y="3759200"/>
            <a:ext cx="889000" cy="355600"/>
          </a:xfrm>
          <a:prstGeom prst="rect">
            <a:avLst/>
          </a:prstGeom>
          <a:solidFill>
            <a:schemeClr val="lt1"/>
          </a:solid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000" u="none" cap="none" strike="noStrike">
                <a:solidFill>
                  <a:srgbClr val="A60505"/>
                </a:solidFill>
                <a:latin typeface="Arial"/>
                <a:ea typeface="Arial"/>
                <a:cs typeface="Arial"/>
                <a:sym typeface="Arial"/>
              </a:rPr>
              <a:t> ZONA DE RISC</a:t>
            </a:r>
            <a:endParaRPr b="0" i="0" sz="1000" u="none" cap="none" strike="noStrike">
              <a:solidFill>
                <a:srgbClr val="A60505"/>
              </a:solidFill>
              <a:latin typeface="Arial"/>
              <a:ea typeface="Arial"/>
              <a:cs typeface="Arial"/>
              <a:sym typeface="Arial"/>
            </a:endParaRPr>
          </a:p>
        </p:txBody>
      </p:sp>
      <p:sp>
        <p:nvSpPr>
          <p:cNvPr id="156" name="Google Shape;156;p10"/>
          <p:cNvSpPr/>
          <p:nvPr/>
        </p:nvSpPr>
        <p:spPr>
          <a:xfrm>
            <a:off x="7747000" y="3530600"/>
            <a:ext cx="889000" cy="355600"/>
          </a:xfrm>
          <a:prstGeom prst="rect">
            <a:avLst/>
          </a:prstGeom>
          <a:solidFill>
            <a:schemeClr val="lt1"/>
          </a:solid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000" u="none" cap="none" strike="noStrike">
                <a:solidFill>
                  <a:srgbClr val="A60505"/>
                </a:solidFill>
                <a:latin typeface="Arial"/>
                <a:ea typeface="Arial"/>
                <a:cs typeface="Arial"/>
                <a:sym typeface="Arial"/>
              </a:rPr>
              <a:t>ALIAȚI</a:t>
            </a:r>
            <a:endParaRPr b="0" i="0" sz="1000" u="none" cap="none" strike="noStrike">
              <a:solidFill>
                <a:srgbClr val="A60505"/>
              </a:solidFill>
              <a:latin typeface="Arial"/>
              <a:ea typeface="Arial"/>
              <a:cs typeface="Arial"/>
              <a:sym typeface="Arial"/>
            </a:endParaRPr>
          </a:p>
        </p:txBody>
      </p:sp>
      <p:sp>
        <p:nvSpPr>
          <p:cNvPr id="157" name="Google Shape;157;p10"/>
          <p:cNvSpPr/>
          <p:nvPr/>
        </p:nvSpPr>
        <p:spPr>
          <a:xfrm>
            <a:off x="5981700" y="3060700"/>
            <a:ext cx="889000" cy="355600"/>
          </a:xfrm>
          <a:prstGeom prst="rect">
            <a:avLst/>
          </a:prstGeom>
          <a:solidFill>
            <a:schemeClr val="lt1"/>
          </a:solid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050" u="none" cap="none" strike="noStrike">
                <a:solidFill>
                  <a:srgbClr val="A60505"/>
                </a:solidFill>
                <a:latin typeface="Arial"/>
                <a:ea typeface="Arial"/>
                <a:cs typeface="Arial"/>
                <a:sym typeface="Arial"/>
              </a:rPr>
              <a:t>PASUL 2</a:t>
            </a:r>
            <a:endParaRPr/>
          </a:p>
        </p:txBody>
      </p:sp>
      <p:sp>
        <p:nvSpPr>
          <p:cNvPr id="158" name="Google Shape;158;p10"/>
          <p:cNvSpPr/>
          <p:nvPr/>
        </p:nvSpPr>
        <p:spPr>
          <a:xfrm>
            <a:off x="7494799" y="2279524"/>
            <a:ext cx="889000" cy="355600"/>
          </a:xfrm>
          <a:prstGeom prst="rect">
            <a:avLst/>
          </a:prstGeom>
          <a:solidFill>
            <a:schemeClr val="lt1"/>
          </a:solid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050" u="none" cap="none" strike="noStrike">
                <a:solidFill>
                  <a:srgbClr val="A60505"/>
                </a:solidFill>
                <a:latin typeface="Arial"/>
                <a:ea typeface="Arial"/>
                <a:cs typeface="Arial"/>
                <a:sym typeface="Arial"/>
              </a:rPr>
              <a:t>PASUL 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1"/>
          <p:cNvSpPr txBox="1"/>
          <p:nvPr>
            <p:ph type="title"/>
          </p:nvPr>
        </p:nvSpPr>
        <p:spPr>
          <a:xfrm>
            <a:off x="922001" y="891776"/>
            <a:ext cx="6866100" cy="52554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800"/>
              <a:buNone/>
            </a:pPr>
            <a:r>
              <a:rPr b="1" lang="en-GB" sz="1600">
                <a:solidFill>
                  <a:schemeClr val="accent1"/>
                </a:solidFill>
                <a:latin typeface="Raleway Light"/>
                <a:ea typeface="Raleway Light"/>
                <a:cs typeface="Raleway Light"/>
                <a:sym typeface="Raleway Light"/>
              </a:rPr>
              <a:t>Conștientizarea de sine și auto-evaluarea</a:t>
            </a:r>
            <a:endParaRPr b="1" sz="1200">
              <a:solidFill>
                <a:schemeClr val="accent1"/>
              </a:solidFill>
              <a:latin typeface="Raleway Light"/>
              <a:ea typeface="Raleway Light"/>
              <a:cs typeface="Raleway Light"/>
              <a:sym typeface="Raleway Light"/>
            </a:endParaRPr>
          </a:p>
        </p:txBody>
      </p:sp>
      <p:sp>
        <p:nvSpPr>
          <p:cNvPr id="164" name="Google Shape;164;p11"/>
          <p:cNvSpPr txBox="1"/>
          <p:nvPr>
            <p:ph idx="1" type="body"/>
          </p:nvPr>
        </p:nvSpPr>
        <p:spPr>
          <a:xfrm>
            <a:off x="922000" y="1539240"/>
            <a:ext cx="3543300" cy="31699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Reflecție</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b="1" sz="1600">
              <a:solidFill>
                <a:schemeClr val="lt1"/>
              </a:solidFill>
              <a:highlight>
                <a:srgbClr val="FFB600"/>
              </a:highlight>
              <a:latin typeface="Raleway Light"/>
              <a:ea typeface="Raleway Light"/>
              <a:cs typeface="Raleway Light"/>
              <a:sym typeface="Raleway Light"/>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Poți să numești un loc de muncă pe care nu l-ai accepta niciodată? </a:t>
            </a:r>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Care este meseria pe care ai vrea să o faci cu adevărat? </a:t>
            </a:r>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Care sunt cerințele de bază pentru jobul pe care îl urmărești? Ai abilitățile necesare?</a:t>
            </a:r>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Ce ești dispus să faci pentru a obține jobul pe care ți-l dorești? </a:t>
            </a:r>
            <a:endParaRPr/>
          </a:p>
          <a:p>
            <a:pPr indent="-171450" lvl="0" marL="285750" rtl="0" algn="l">
              <a:lnSpc>
                <a:spcPct val="100000"/>
              </a:lnSpc>
              <a:spcBef>
                <a:spcPts val="601"/>
              </a:spcBef>
              <a:spcAft>
                <a:spcPts val="0"/>
              </a:spcAft>
              <a:buSzPts val="1800"/>
              <a:buFont typeface="Noto Sans Symbols"/>
              <a:buNone/>
            </a:pPr>
            <a:r>
              <a:t/>
            </a:r>
            <a:endParaRPr sz="1300">
              <a:solidFill>
                <a:schemeClr val="dk1"/>
              </a:solidFill>
            </a:endParaRPr>
          </a:p>
          <a:p>
            <a:pPr indent="0" lvl="0" marL="0" rtl="0" algn="l">
              <a:lnSpc>
                <a:spcPct val="100000"/>
              </a:lnSpc>
              <a:spcBef>
                <a:spcPts val="601"/>
              </a:spcBef>
              <a:spcAft>
                <a:spcPts val="0"/>
              </a:spcAft>
              <a:buSzPts val="1800"/>
              <a:buNone/>
            </a:pPr>
            <a:r>
              <a:t/>
            </a:r>
            <a:endParaRPr b="1" sz="1200">
              <a:solidFill>
                <a:srgbClr val="FFB600"/>
              </a:solidFill>
            </a:endParaRPr>
          </a:p>
        </p:txBody>
      </p:sp>
      <p:sp>
        <p:nvSpPr>
          <p:cNvPr id="165" name="Google Shape;165;p11"/>
          <p:cNvSpPr txBox="1"/>
          <p:nvPr>
            <p:ph idx="2" type="body"/>
          </p:nvPr>
        </p:nvSpPr>
        <p:spPr>
          <a:xfrm>
            <a:off x="4678688" y="1539240"/>
            <a:ext cx="3543300" cy="31699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Acțiune</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solidFill>
                  <a:srgbClr val="FFB600"/>
                </a:solidFill>
                <a:latin typeface="Raleway Light"/>
                <a:ea typeface="Raleway Light"/>
                <a:cs typeface="Raleway Light"/>
                <a:sym typeface="Raleway Light"/>
              </a:rPr>
              <a:t>După aceasta veți ști să </a:t>
            </a:r>
            <a:r>
              <a:rPr lang="en-GB" sz="1200">
                <a:latin typeface="Raleway Light"/>
                <a:ea typeface="Raleway Light"/>
                <a:cs typeface="Raleway Light"/>
                <a:sym typeface="Raleway Light"/>
              </a:rPr>
              <a:t>realizați o analiză SWOT asupra dumneavoastră, cât de realist posibil.</a:t>
            </a:r>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lang="en-GB" sz="1200">
                <a:latin typeface="Raleway Light"/>
                <a:ea typeface="Raleway Light"/>
                <a:cs typeface="Raleway Light"/>
                <a:sym typeface="Raleway Light"/>
              </a:rPr>
              <a:t>S- puncte forte</a:t>
            </a:r>
            <a:endParaRPr/>
          </a:p>
          <a:p>
            <a:pPr indent="0" lvl="0" marL="0" rtl="0" algn="l">
              <a:lnSpc>
                <a:spcPct val="100000"/>
              </a:lnSpc>
              <a:spcBef>
                <a:spcPts val="601"/>
              </a:spcBef>
              <a:spcAft>
                <a:spcPts val="0"/>
              </a:spcAft>
              <a:buSzPts val="1800"/>
              <a:buNone/>
            </a:pPr>
            <a:r>
              <a:rPr lang="en-GB" sz="1200">
                <a:latin typeface="Raleway Light"/>
                <a:ea typeface="Raleway Light"/>
                <a:cs typeface="Raleway Light"/>
                <a:sym typeface="Raleway Light"/>
              </a:rPr>
              <a:t>W- slăbiciuni</a:t>
            </a:r>
            <a:endParaRPr/>
          </a:p>
          <a:p>
            <a:pPr indent="0" lvl="0" marL="0" rtl="0" algn="l">
              <a:lnSpc>
                <a:spcPct val="100000"/>
              </a:lnSpc>
              <a:spcBef>
                <a:spcPts val="601"/>
              </a:spcBef>
              <a:spcAft>
                <a:spcPts val="0"/>
              </a:spcAft>
              <a:buSzPts val="1800"/>
              <a:buNone/>
            </a:pPr>
            <a:r>
              <a:rPr lang="en-GB" sz="1200">
                <a:latin typeface="Raleway Light"/>
                <a:ea typeface="Raleway Light"/>
                <a:cs typeface="Raleway Light"/>
                <a:sym typeface="Raleway Light"/>
              </a:rPr>
              <a:t>O- oportunități</a:t>
            </a:r>
            <a:endParaRPr/>
          </a:p>
          <a:p>
            <a:pPr indent="0" lvl="0" marL="0" rtl="0" algn="l">
              <a:lnSpc>
                <a:spcPct val="100000"/>
              </a:lnSpc>
              <a:spcBef>
                <a:spcPts val="601"/>
              </a:spcBef>
              <a:spcAft>
                <a:spcPts val="0"/>
              </a:spcAft>
              <a:buSzPts val="1800"/>
              <a:buNone/>
            </a:pPr>
            <a:r>
              <a:rPr lang="en-GB" sz="1200">
                <a:latin typeface="Raleway Light"/>
                <a:ea typeface="Raleway Light"/>
                <a:cs typeface="Raleway Light"/>
                <a:sym typeface="Raleway Light"/>
              </a:rPr>
              <a:t>T- amenințări</a:t>
            </a:r>
            <a:endParaRPr/>
          </a:p>
          <a:p>
            <a:pPr indent="0" lvl="0" marL="139702" rtl="0" algn="l">
              <a:lnSpc>
                <a:spcPct val="100000"/>
              </a:lnSpc>
              <a:spcBef>
                <a:spcPts val="601"/>
              </a:spcBef>
              <a:spcAft>
                <a:spcPts val="0"/>
              </a:spcAft>
              <a:buSzPts val="1800"/>
              <a:buNone/>
            </a:pPr>
            <a:r>
              <a:t/>
            </a:r>
            <a:endParaRPr/>
          </a:p>
        </p:txBody>
      </p:sp>
      <p:grpSp>
        <p:nvGrpSpPr>
          <p:cNvPr id="166" name="Google Shape;166;p11"/>
          <p:cNvGrpSpPr/>
          <p:nvPr/>
        </p:nvGrpSpPr>
        <p:grpSpPr>
          <a:xfrm>
            <a:off x="7964732" y="329097"/>
            <a:ext cx="977040" cy="722852"/>
            <a:chOff x="5255200" y="3006475"/>
            <a:chExt cx="511700" cy="378575"/>
          </a:xfrm>
        </p:grpSpPr>
        <p:sp>
          <p:nvSpPr>
            <p:cNvPr id="167" name="Google Shape;167;p11"/>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68" name="Google Shape;168;p11"/>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2"/>
          <p:cNvSpPr txBox="1"/>
          <p:nvPr>
            <p:ph type="ctrTitle"/>
          </p:nvPr>
        </p:nvSpPr>
        <p:spPr>
          <a:xfrm>
            <a:off x="685802" y="3287213"/>
            <a:ext cx="77724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lt1"/>
              </a:buClr>
              <a:buSzPts val="6000"/>
              <a:buNone/>
            </a:pPr>
            <a:r>
              <a:rPr b="1" lang="en-GB">
                <a:solidFill>
                  <a:schemeClr val="lt1"/>
                </a:solidFill>
              </a:rPr>
              <a:t>Ce este un site web/o aplicație de recrutare sigură?</a:t>
            </a:r>
            <a:endParaRPr/>
          </a:p>
        </p:txBody>
      </p:sp>
      <p:pic>
        <p:nvPicPr>
          <p:cNvPr id="174" name="Google Shape;174;p12"/>
          <p:cNvPicPr preferRelativeResize="0"/>
          <p:nvPr/>
        </p:nvPicPr>
        <p:blipFill rotWithShape="1">
          <a:blip r:embed="rId3">
            <a:alphaModFix/>
          </a:blip>
          <a:srcRect b="0" l="0" r="0" t="0"/>
          <a:stretch/>
        </p:blipFill>
        <p:spPr>
          <a:xfrm>
            <a:off x="7489247" y="389614"/>
            <a:ext cx="1263188" cy="13193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3"/>
          <p:cNvSpPr txBox="1"/>
          <p:nvPr>
            <p:ph type="title"/>
          </p:nvPr>
        </p:nvSpPr>
        <p:spPr>
          <a:xfrm>
            <a:off x="950576" y="386951"/>
            <a:ext cx="6866100" cy="85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800"/>
              <a:buNone/>
            </a:pPr>
            <a:r>
              <a:rPr lang="en-GB" sz="3600">
                <a:latin typeface="Raleway ExtraLight"/>
                <a:ea typeface="Raleway ExtraLight"/>
                <a:cs typeface="Raleway ExtraLight"/>
                <a:sym typeface="Raleway ExtraLight"/>
              </a:rPr>
              <a:t>Ce știi despre </a:t>
            </a:r>
            <a:br>
              <a:rPr lang="en-GB" sz="3600">
                <a:latin typeface="Raleway ExtraLight"/>
                <a:ea typeface="Raleway ExtraLight"/>
                <a:cs typeface="Raleway ExtraLight"/>
                <a:sym typeface="Raleway ExtraLight"/>
              </a:rPr>
            </a:br>
            <a:r>
              <a:rPr lang="en-GB" sz="3600">
                <a:solidFill>
                  <a:srgbClr val="FFB600"/>
                </a:solidFill>
                <a:latin typeface="Raleway ExtraLight"/>
                <a:ea typeface="Raleway ExtraLight"/>
                <a:cs typeface="Raleway ExtraLight"/>
                <a:sym typeface="Raleway ExtraLight"/>
              </a:rPr>
              <a:t>anunțurile de recrutare</a:t>
            </a:r>
            <a:r>
              <a:rPr lang="en-GB" sz="3600">
                <a:solidFill>
                  <a:srgbClr val="FFC000"/>
                </a:solidFill>
                <a:latin typeface="Raleway ExtraLight"/>
                <a:ea typeface="Raleway ExtraLight"/>
                <a:cs typeface="Raleway ExtraLight"/>
                <a:sym typeface="Raleway ExtraLight"/>
              </a:rPr>
              <a:t>?</a:t>
            </a:r>
            <a:endParaRPr sz="3600">
              <a:solidFill>
                <a:srgbClr val="FFC000"/>
              </a:solidFill>
              <a:latin typeface="Raleway ExtraLight"/>
              <a:ea typeface="Raleway ExtraLight"/>
              <a:cs typeface="Raleway ExtraLight"/>
              <a:sym typeface="Raleway ExtraLight"/>
            </a:endParaRPr>
          </a:p>
        </p:txBody>
      </p:sp>
      <p:sp>
        <p:nvSpPr>
          <p:cNvPr id="180" name="Google Shape;180;p13"/>
          <p:cNvSpPr txBox="1"/>
          <p:nvPr>
            <p:ph idx="1" type="body"/>
          </p:nvPr>
        </p:nvSpPr>
        <p:spPr>
          <a:xfrm>
            <a:off x="878185" y="1504950"/>
            <a:ext cx="7627639" cy="27581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Ați căutat anunțuri de angajare în ziare? Pe net? Ați contactat o agenție de recrutare?</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În această unitate, ne vom concentra pe asigurarea siguranței când sunteți în căutarea unui loc de muncă. Ar trebui să vă asigurați că utilizați site-uri web/aplicații/agenții de încredere și că aveți suficiente referințe  înainte de a trimite cererea și de a accepta orice propunere. Rețineți că atunci când trimteți CV-ul, furnizați  informații personale unor terți.</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Cum poți detecta recrutarea lipsită de etică?</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O postare de locuri de muncă falsă este un tip de înșelătorie (rar) conceput inteligent, care vizează solicitanții de locuri de muncă din o varietate de locuri de muncă neprofesioniste. Totuși, aceste escrocherii pot părea legitime pentru o persoană naivă care derulează prin marea mulțime de locuri de muncă. </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Pot exista diverse tipuri de recrutare lipsite de etică.</a:t>
            </a:r>
            <a:endParaRPr/>
          </a:p>
          <a:p>
            <a:pPr indent="0" lvl="0" marL="0" rtl="0" algn="l">
              <a:lnSpc>
                <a:spcPct val="100000"/>
              </a:lnSpc>
              <a:spcBef>
                <a:spcPts val="601"/>
              </a:spcBef>
              <a:spcAft>
                <a:spcPts val="0"/>
              </a:spcAft>
              <a:buSzPts val="1800"/>
              <a:buNone/>
            </a:pPr>
            <a:r>
              <a:t/>
            </a:r>
            <a:endParaRPr sz="14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300">
              <a:latin typeface="Raleway ExtraLight"/>
              <a:ea typeface="Raleway ExtraLight"/>
              <a:cs typeface="Raleway ExtraLight"/>
              <a:sym typeface="Raleway ExtraLight"/>
            </a:endParaRPr>
          </a:p>
        </p:txBody>
      </p:sp>
      <p:sp>
        <p:nvSpPr>
          <p:cNvPr id="181" name="Google Shape;181;p13"/>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4"/>
          <p:cNvSpPr txBox="1"/>
          <p:nvPr>
            <p:ph idx="1" type="body"/>
          </p:nvPr>
        </p:nvSpPr>
        <p:spPr>
          <a:xfrm>
            <a:off x="495301" y="361950"/>
            <a:ext cx="6115050" cy="2981326"/>
          </a:xfrm>
          <a:prstGeom prst="rect">
            <a:avLst/>
          </a:prstGeom>
          <a:noFill/>
          <a:ln>
            <a:noFill/>
          </a:ln>
        </p:spPr>
        <p:txBody>
          <a:bodyPr anchorCtr="0" anchor="t" bIns="91425" lIns="91425" spcFirstLastPara="1" rIns="91425" wrap="square" tIns="91425">
            <a:noAutofit/>
          </a:bodyPr>
          <a:lstStyle/>
          <a:p>
            <a:pPr indent="-342904" lvl="0" marL="457206" rtl="0" algn="just">
              <a:lnSpc>
                <a:spcPct val="100000"/>
              </a:lnSpc>
              <a:spcBef>
                <a:spcPts val="601"/>
              </a:spcBef>
              <a:spcAft>
                <a:spcPts val="0"/>
              </a:spcAft>
              <a:buSzPts val="1800"/>
              <a:buNone/>
            </a:pPr>
            <a:r>
              <a:t/>
            </a:r>
            <a:endParaRPr b="1" sz="1400">
              <a:latin typeface="Raleway Light"/>
              <a:ea typeface="Raleway Light"/>
              <a:cs typeface="Raleway Light"/>
              <a:sym typeface="Raleway Light"/>
            </a:endParaRPr>
          </a:p>
          <a:p>
            <a:pPr indent="-228604" lvl="0" marL="457206" rtl="0" algn="l">
              <a:lnSpc>
                <a:spcPct val="100000"/>
              </a:lnSpc>
              <a:spcBef>
                <a:spcPts val="601"/>
              </a:spcBef>
              <a:spcAft>
                <a:spcPts val="0"/>
              </a:spcAft>
              <a:buClr>
                <a:srgbClr val="FFB600"/>
              </a:buClr>
              <a:buSzPts val="1800"/>
              <a:buNone/>
            </a:pPr>
            <a:r>
              <a:t/>
            </a:r>
            <a:endParaRPr b="1" sz="1400">
              <a:latin typeface="Raleway Light"/>
              <a:ea typeface="Raleway Light"/>
              <a:cs typeface="Raleway Light"/>
              <a:sym typeface="Raleway Light"/>
            </a:endParaRPr>
          </a:p>
          <a:p>
            <a:pPr indent="-342904" lvl="0" marL="457206" rtl="0" algn="l">
              <a:lnSpc>
                <a:spcPct val="100000"/>
              </a:lnSpc>
              <a:spcBef>
                <a:spcPts val="601"/>
              </a:spcBef>
              <a:spcAft>
                <a:spcPts val="0"/>
              </a:spcAft>
              <a:buSzPts val="1800"/>
              <a:buNone/>
            </a:pPr>
            <a:r>
              <a:t/>
            </a:r>
            <a:endParaRPr sz="1400">
              <a:latin typeface="Raleway Light"/>
              <a:ea typeface="Raleway Light"/>
              <a:cs typeface="Raleway Light"/>
              <a:sym typeface="Raleway Light"/>
            </a:endParaRPr>
          </a:p>
        </p:txBody>
      </p:sp>
      <p:pic>
        <p:nvPicPr>
          <p:cNvPr descr="photo-1481456384069-0effc539ab7e" id="187" name="Google Shape;187;p14"/>
          <p:cNvPicPr preferRelativeResize="0"/>
          <p:nvPr/>
        </p:nvPicPr>
        <p:blipFill rotWithShape="1">
          <a:blip r:embed="rId3">
            <a:alphaModFix/>
          </a:blip>
          <a:srcRect b="0" l="0" r="0" t="0"/>
          <a:stretch/>
        </p:blipFill>
        <p:spPr>
          <a:xfrm>
            <a:off x="5838825" y="647698"/>
            <a:ext cx="2133601" cy="1847851"/>
          </a:xfrm>
          <a:prstGeom prst="ellipse">
            <a:avLst/>
          </a:prstGeom>
          <a:noFill/>
          <a:ln>
            <a:noFill/>
          </a:ln>
        </p:spPr>
      </p:pic>
      <p:sp>
        <p:nvSpPr>
          <p:cNvPr id="188" name="Google Shape;188;p14"/>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89" name="Google Shape;189;p14"/>
          <p:cNvSpPr/>
          <p:nvPr/>
        </p:nvSpPr>
        <p:spPr>
          <a:xfrm>
            <a:off x="752474" y="835134"/>
            <a:ext cx="5019675" cy="349322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Un recrutor lipsit de etică va atrage un candidat spre o oportunitate de angajare prin practicarea următorilor pași:</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1. Crearea unei fișe false a postului</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2. Face publicitate pentru a primi și a obține cel mai bun tip de  CV-uri</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3. Oferirea candidaților de oportunități uimitoare pe tot parcursul vieții pentru a se potrivi cu abilitățile și aspirațiile lor</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4. Dezvăluind că, din păcate, funcția a revenit cuiva în interior</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aleway Light"/>
              <a:ea typeface="Raleway Light"/>
              <a:cs typeface="Raleway Light"/>
              <a:sym typeface="Raleway Light"/>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Așadar, asigurați-vă că rețineți acest lucru: atunci când o fișă de post pare un vis devenit realitate, faceți o verificare amănunțită a antecedentelor companiei sau a agenției de recrutare care face publicitate. Căutați prin site-ul lor, prin rețelele de socializare  și prin diferite afișări de locuri de muncă înainte de a face un salt de credință și de a ajunge să vă pierdeți timpul într-un proces de angajare fără margini sau mai rău. </a:t>
            </a:r>
            <a:endParaRPr b="0" i="0" sz="1400" u="none" cap="none" strike="noStrike">
              <a:solidFill>
                <a:srgbClr val="000000"/>
              </a:solidFill>
              <a:latin typeface="Arial"/>
              <a:ea typeface="Arial"/>
              <a:cs typeface="Arial"/>
              <a:sym typeface="Arial"/>
            </a:endParaRPr>
          </a:p>
        </p:txBody>
      </p:sp>
      <p:pic>
        <p:nvPicPr>
          <p:cNvPr descr="photo-1481456384069-0effc539ab7e" id="190" name="Google Shape;190;p14"/>
          <p:cNvPicPr preferRelativeResize="0"/>
          <p:nvPr/>
        </p:nvPicPr>
        <p:blipFill rotWithShape="1">
          <a:blip r:embed="rId4">
            <a:alphaModFix/>
          </a:blip>
          <a:srcRect b="0" l="0" r="0" t="0"/>
          <a:stretch/>
        </p:blipFill>
        <p:spPr>
          <a:xfrm>
            <a:off x="6134100" y="1935975"/>
            <a:ext cx="2133601" cy="1750200"/>
          </a:xfrm>
          <a:prstGeom prst="ellipse">
            <a:avLst/>
          </a:prstGeom>
          <a:noFill/>
          <a:ln>
            <a:noFill/>
          </a:ln>
        </p:spPr>
      </p:pic>
      <p:sp>
        <p:nvSpPr>
          <p:cNvPr id="191" name="Google Shape;191;p14"/>
          <p:cNvSpPr txBox="1"/>
          <p:nvPr/>
        </p:nvSpPr>
        <p:spPr>
          <a:xfrm>
            <a:off x="6134100" y="3854975"/>
            <a:ext cx="2992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rgbClr val="FFB600"/>
                </a:solidFill>
                <a:latin typeface="Raleway Thin"/>
                <a:ea typeface="Raleway Thin"/>
                <a:cs typeface="Raleway Thin"/>
                <a:sym typeface="Raleway Thin"/>
              </a:rPr>
              <a:t>Source: </a:t>
            </a:r>
            <a:endParaRPr b="0" i="0" sz="700" u="none" cap="none" strike="noStrike">
              <a:solidFill>
                <a:srgbClr val="FFB600"/>
              </a:solidFill>
              <a:latin typeface="Raleway Thin"/>
              <a:ea typeface="Raleway Thin"/>
              <a:cs typeface="Raleway Thin"/>
              <a:sym typeface="Raleway Thin"/>
            </a:endParaRPr>
          </a:p>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dk1"/>
                </a:solidFill>
                <a:latin typeface="Raleway Thin"/>
                <a:ea typeface="Raleway Thin"/>
                <a:cs typeface="Raleway Thin"/>
                <a:sym typeface="Raleway Thin"/>
              </a:rPr>
              <a:t>https://unsplash.com/photos/7okkFhxrxNw</a:t>
            </a:r>
            <a:endParaRPr b="0" i="0" sz="700" u="none" cap="none" strike="noStrike">
              <a:solidFill>
                <a:schemeClr val="dk1"/>
              </a:solidFill>
              <a:latin typeface="Raleway Thin"/>
              <a:ea typeface="Raleway Thin"/>
              <a:cs typeface="Raleway Thin"/>
              <a:sym typeface="Raleway Thin"/>
            </a:endParaRPr>
          </a:p>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rgbClr val="000000"/>
                </a:solidFill>
                <a:latin typeface="Raleway Thin"/>
                <a:ea typeface="Raleway Thin"/>
                <a:cs typeface="Raleway Thin"/>
                <a:sym typeface="Raleway Thin"/>
              </a:rPr>
              <a:t>https://unsplash.com/photos/OQMZwNd3ThU</a:t>
            </a:r>
            <a:endParaRPr b="0" i="0" sz="700" u="none" cap="none" strike="noStrike">
              <a:solidFill>
                <a:srgbClr val="000000"/>
              </a:solidFill>
              <a:latin typeface="Raleway Thin"/>
              <a:ea typeface="Raleway Thin"/>
              <a:cs typeface="Raleway Thin"/>
              <a:sym typeface="Raleway Thi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grpSp>
        <p:nvGrpSpPr>
          <p:cNvPr id="196" name="Google Shape;196;p15"/>
          <p:cNvGrpSpPr/>
          <p:nvPr/>
        </p:nvGrpSpPr>
        <p:grpSpPr>
          <a:xfrm>
            <a:off x="6442742" y="1821517"/>
            <a:ext cx="2010497" cy="1741815"/>
            <a:chOff x="4806119" y="2912978"/>
            <a:chExt cx="2440200" cy="2440200"/>
          </a:xfrm>
        </p:grpSpPr>
        <p:sp>
          <p:nvSpPr>
            <p:cNvPr id="197" name="Google Shape;197;p15"/>
            <p:cNvSpPr/>
            <p:nvPr/>
          </p:nvSpPr>
          <p:spPr>
            <a:xfrm>
              <a:off x="4806119" y="2912978"/>
              <a:ext cx="2440200" cy="2440200"/>
            </a:xfrm>
            <a:prstGeom prst="ellipse">
              <a:avLst/>
            </a:prstGeom>
            <a:solidFill>
              <a:schemeClr val="accent1"/>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198" name="Google Shape;198;p15"/>
            <p:cNvSpPr txBox="1"/>
            <p:nvPr/>
          </p:nvSpPr>
          <p:spPr>
            <a:xfrm>
              <a:off x="5094878" y="3822693"/>
              <a:ext cx="1862700" cy="1163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GB" sz="2000" u="none" cap="none" strike="noStrike">
                  <a:solidFill>
                    <a:srgbClr val="FFFFFF"/>
                  </a:solidFill>
                  <a:latin typeface="Arial Black"/>
                  <a:ea typeface="Arial Black"/>
                  <a:cs typeface="Arial Black"/>
                  <a:sym typeface="Arial Black"/>
                </a:rPr>
                <a:t>Cele mai bune locuri de muncă</a:t>
              </a:r>
              <a:endParaRPr b="0" i="0" sz="2000" u="none" cap="none" strike="noStrike">
                <a:solidFill>
                  <a:srgbClr val="FFFFFF"/>
                </a:solidFill>
                <a:latin typeface="Arial Black"/>
                <a:ea typeface="Arial Black"/>
                <a:cs typeface="Arial Black"/>
                <a:sym typeface="Arial Black"/>
              </a:endParaRPr>
            </a:p>
          </p:txBody>
        </p:sp>
      </p:grpSp>
      <p:grpSp>
        <p:nvGrpSpPr>
          <p:cNvPr id="199" name="Google Shape;199;p15"/>
          <p:cNvGrpSpPr/>
          <p:nvPr/>
        </p:nvGrpSpPr>
        <p:grpSpPr>
          <a:xfrm>
            <a:off x="6630435" y="397727"/>
            <a:ext cx="1423800" cy="1423800"/>
            <a:chOff x="3490737" y="1374053"/>
            <a:chExt cx="1423800" cy="1423800"/>
          </a:xfrm>
        </p:grpSpPr>
        <p:sp>
          <p:nvSpPr>
            <p:cNvPr id="200" name="Google Shape;200;p15"/>
            <p:cNvSpPr/>
            <p:nvPr/>
          </p:nvSpPr>
          <p:spPr>
            <a:xfrm>
              <a:off x="3490737" y="1374053"/>
              <a:ext cx="1423800" cy="1423800"/>
            </a:xfrm>
            <a:prstGeom prst="ellipse">
              <a:avLst/>
            </a:prstGeom>
            <a:solidFill>
              <a:srgbClr val="F1C232"/>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201" name="Google Shape;201;p15"/>
            <p:cNvSpPr txBox="1"/>
            <p:nvPr/>
          </p:nvSpPr>
          <p:spPr>
            <a:xfrm>
              <a:off x="3718754" y="1374053"/>
              <a:ext cx="924582" cy="1102012"/>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FFFFFF"/>
                  </a:solidFill>
                  <a:latin typeface="Arial Black"/>
                  <a:ea typeface="Arial Black"/>
                  <a:cs typeface="Arial Black"/>
                  <a:sym typeface="Arial Black"/>
                </a:rPr>
                <a:t>De încredere</a:t>
              </a:r>
              <a:endParaRPr b="0" i="0" sz="1050" u="none" cap="none" strike="noStrike">
                <a:solidFill>
                  <a:srgbClr val="FFFFFF"/>
                </a:solidFill>
                <a:latin typeface="Arial Black"/>
                <a:ea typeface="Arial Black"/>
                <a:cs typeface="Arial Black"/>
                <a:sym typeface="Arial Black"/>
              </a:endParaRPr>
            </a:p>
          </p:txBody>
        </p:sp>
      </p:grpSp>
      <p:grpSp>
        <p:nvGrpSpPr>
          <p:cNvPr id="202" name="Google Shape;202;p15"/>
          <p:cNvGrpSpPr/>
          <p:nvPr/>
        </p:nvGrpSpPr>
        <p:grpSpPr>
          <a:xfrm>
            <a:off x="7068282" y="3563332"/>
            <a:ext cx="1644034" cy="1262589"/>
            <a:chOff x="1349053" y="3375914"/>
            <a:chExt cx="1498800" cy="1498800"/>
          </a:xfrm>
        </p:grpSpPr>
        <p:sp>
          <p:nvSpPr>
            <p:cNvPr id="203" name="Google Shape;203;p15"/>
            <p:cNvSpPr/>
            <p:nvPr/>
          </p:nvSpPr>
          <p:spPr>
            <a:xfrm>
              <a:off x="1349053" y="3375914"/>
              <a:ext cx="1498800" cy="1498800"/>
            </a:xfrm>
            <a:prstGeom prst="ellipse">
              <a:avLst/>
            </a:prstGeom>
            <a:solidFill>
              <a:srgbClr val="F1C232"/>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204" name="Google Shape;204;p15"/>
            <p:cNvSpPr txBox="1"/>
            <p:nvPr/>
          </p:nvSpPr>
          <p:spPr>
            <a:xfrm>
              <a:off x="1525050" y="3624400"/>
              <a:ext cx="1110176"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1"/>
                <a:buFont typeface="Arial"/>
                <a:buNone/>
              </a:pPr>
              <a:r>
                <a:rPr b="0" i="0" lang="en-GB" sz="1001" u="none" cap="none" strike="noStrike">
                  <a:solidFill>
                    <a:srgbClr val="FFFFFF"/>
                  </a:solidFill>
                  <a:latin typeface="Arial Black"/>
                  <a:ea typeface="Arial Black"/>
                  <a:cs typeface="Arial Black"/>
                  <a:sym typeface="Arial Black"/>
                </a:rPr>
                <a:t>Stagiu</a:t>
              </a:r>
              <a:endParaRPr b="0" i="0" sz="1001" u="none" cap="none" strike="noStrike">
                <a:solidFill>
                  <a:srgbClr val="FFFFFF"/>
                </a:solidFill>
                <a:latin typeface="Arial Black"/>
                <a:ea typeface="Arial Black"/>
                <a:cs typeface="Arial Black"/>
                <a:sym typeface="Arial Black"/>
              </a:endParaRPr>
            </a:p>
          </p:txBody>
        </p:sp>
      </p:grpSp>
      <p:grpSp>
        <p:nvGrpSpPr>
          <p:cNvPr id="205" name="Google Shape;205;p15"/>
          <p:cNvGrpSpPr/>
          <p:nvPr/>
        </p:nvGrpSpPr>
        <p:grpSpPr>
          <a:xfrm>
            <a:off x="7151977" y="1029360"/>
            <a:ext cx="2075718" cy="1262536"/>
            <a:chOff x="2438238" y="1347734"/>
            <a:chExt cx="2868600" cy="1744800"/>
          </a:xfrm>
        </p:grpSpPr>
        <p:sp>
          <p:nvSpPr>
            <p:cNvPr id="206" name="Google Shape;206;p15"/>
            <p:cNvSpPr/>
            <p:nvPr/>
          </p:nvSpPr>
          <p:spPr>
            <a:xfrm>
              <a:off x="2787228" y="1347734"/>
              <a:ext cx="2034900" cy="1744800"/>
            </a:xfrm>
            <a:prstGeom prst="ellipse">
              <a:avLst/>
            </a:prstGeom>
            <a:solidFill>
              <a:srgbClr val="F1C232"/>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207" name="Google Shape;207;p15"/>
            <p:cNvSpPr txBox="1"/>
            <p:nvPr/>
          </p:nvSpPr>
          <p:spPr>
            <a:xfrm>
              <a:off x="2438238" y="1703144"/>
              <a:ext cx="28686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GB" sz="1000" u="none" cap="none" strike="noStrike">
                  <a:solidFill>
                    <a:srgbClr val="FFFFFF"/>
                  </a:solidFill>
                  <a:latin typeface="Arial"/>
                  <a:ea typeface="Arial"/>
                  <a:cs typeface="Arial"/>
                  <a:sym typeface="Arial"/>
                </a:rPr>
                <a:t>Voluntariat</a:t>
              </a:r>
              <a:endParaRPr b="0" i="0" sz="1000" u="none" cap="none" strike="noStrike">
                <a:solidFill>
                  <a:srgbClr val="FFFFFF"/>
                </a:solidFill>
                <a:latin typeface="Arial"/>
                <a:ea typeface="Arial"/>
                <a:cs typeface="Arial"/>
                <a:sym typeface="Arial"/>
              </a:endParaRPr>
            </a:p>
          </p:txBody>
        </p:sp>
      </p:grpSp>
      <p:sp>
        <p:nvSpPr>
          <p:cNvPr id="208" name="Google Shape;208;p15"/>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209" name="Google Shape;209;p15"/>
          <p:cNvSpPr txBox="1"/>
          <p:nvPr/>
        </p:nvSpPr>
        <p:spPr>
          <a:xfrm>
            <a:off x="552451" y="321945"/>
            <a:ext cx="5829300" cy="427863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Aveți următoarele opțiuni când căutați un loc de muncă:</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1.</a:t>
            </a:r>
            <a:r>
              <a:rPr b="1" i="0" lang="en-GB" sz="1300" u="none" cap="none" strike="noStrike">
                <a:solidFill>
                  <a:srgbClr val="000000"/>
                </a:solidFill>
                <a:latin typeface="Raleway Light"/>
                <a:ea typeface="Raleway Light"/>
                <a:cs typeface="Raleway Light"/>
                <a:sym typeface="Raleway Light"/>
              </a:rPr>
              <a:t> Rețele și recomandări</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Multe dintre cele mai bune locuri de muncă nu sunt niciodată promovate. Acestea sunt completate de candidați care învață de la oameni pe care îi cunosc sau cineva pe care îl cunoașteți vă poate recomanda un post.</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n-GB" sz="1300" u="none" cap="none" strike="noStrike">
                <a:solidFill>
                  <a:srgbClr val="000000"/>
                </a:solidFill>
                <a:latin typeface="Raleway Light"/>
                <a:ea typeface="Raleway Light"/>
                <a:cs typeface="Raleway Light"/>
                <a:sym typeface="Raleway Light"/>
              </a:rPr>
              <a:t>3. Panouri de locuri de muncă și site-uri web pentru carieră</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Panourile de locuri de muncă au trecut în format virtual. De asemenea, puteți utiliza motoare de căutare de locuri de muncă sau oricare dintre numeroasele site-uri web legate de carieră care postează locuri de muncă disponibile.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n-GB" sz="1300" u="none" cap="none" strike="noStrike">
                <a:solidFill>
                  <a:srgbClr val="000000"/>
                </a:solidFill>
                <a:latin typeface="Raleway Light"/>
                <a:ea typeface="Raleway Light"/>
                <a:cs typeface="Raleway Light"/>
                <a:sym typeface="Raleway Light"/>
              </a:rPr>
              <a:t>4. Târguri de locuri de muncă</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b="0" i="0" lang="en-GB" sz="1300" u="none" cap="none" strike="noStrike">
                <a:solidFill>
                  <a:srgbClr val="000000"/>
                </a:solidFill>
                <a:latin typeface="Raleway Light"/>
                <a:ea typeface="Raleway Light"/>
                <a:cs typeface="Raleway Light"/>
                <a:sym typeface="Raleway Light"/>
              </a:rPr>
              <a:t>Târgurile de locuri de muncă sunt adesea direcționate către industrii specifice, deși unele târguri de locuri de muncă sau de recrutare sunt mai generalizate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n-GB" sz="1300" u="none" cap="none" strike="noStrike">
                <a:solidFill>
                  <a:srgbClr val="000000"/>
                </a:solidFill>
                <a:latin typeface="Raleway Light"/>
                <a:ea typeface="Raleway Light"/>
                <a:cs typeface="Raleway Light"/>
                <a:sym typeface="Raleway Light"/>
              </a:rPr>
              <a:t>5. Site-uri Web ale companiei</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Puteți accesa direct secțiunea de carieră a site-ului companiei.</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n-GB" sz="1300" u="none" cap="none" strike="noStrike">
                <a:solidFill>
                  <a:srgbClr val="000000"/>
                </a:solidFill>
                <a:latin typeface="Raleway Light"/>
                <a:ea typeface="Raleway Light"/>
                <a:cs typeface="Raleway Light"/>
                <a:sym typeface="Raleway Light"/>
              </a:rPr>
              <a:t>6. Vânători de capete și recrutori</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Multe organizații angajează prin intermediul agențiilor de recrutare pentru a eficientiza procesul Vânătorii recrutează în mod activ persoane pentru a ocupa anumite posturi vacante.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1" i="0" lang="en-GB" sz="1300" u="none" cap="none" strike="noStrike">
                <a:solidFill>
                  <a:srgbClr val="000000"/>
                </a:solidFill>
                <a:latin typeface="Raleway Light"/>
                <a:ea typeface="Raleway Light"/>
                <a:cs typeface="Raleway Light"/>
                <a:sym typeface="Raleway Light"/>
              </a:rPr>
              <a:t>7. Angajare temporară sau stagii</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Angajarea temporară și contractele pe termen scurt duc adesea la posturi  permanente. </a:t>
            </a:r>
            <a:endParaRPr b="0" i="0" sz="1300" u="none" cap="none" strike="noStrike">
              <a:solidFill>
                <a:schemeClr val="dk2"/>
              </a:solidFill>
              <a:latin typeface="Raleway Light"/>
              <a:ea typeface="Raleway Light"/>
              <a:cs typeface="Raleway Light"/>
              <a:sym typeface="Raleway Light"/>
            </a:endParaRPr>
          </a:p>
          <a:p>
            <a:pPr indent="0" lvl="0" marL="0" marR="0" rtl="0" algn="l">
              <a:lnSpc>
                <a:spcPct val="100000"/>
              </a:lnSpc>
              <a:spcBef>
                <a:spcPts val="601"/>
              </a:spcBef>
              <a:spcAft>
                <a:spcPts val="0"/>
              </a:spcAft>
              <a:buClr>
                <a:srgbClr val="000000"/>
              </a:buClr>
              <a:buSzPts val="1300"/>
              <a:buFont typeface="Arial"/>
              <a:buNone/>
            </a:pPr>
            <a:r>
              <a:t/>
            </a:r>
            <a:endParaRPr b="0" i="0" sz="1300" u="none" cap="none" strike="noStrike">
              <a:solidFill>
                <a:srgbClr val="000000"/>
              </a:solidFill>
              <a:latin typeface="Raleway Light"/>
              <a:ea typeface="Raleway Light"/>
              <a:cs typeface="Raleway Light"/>
              <a:sym typeface="Raleway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6"/>
          <p:cNvSpPr txBox="1"/>
          <p:nvPr>
            <p:ph type="title"/>
          </p:nvPr>
        </p:nvSpPr>
        <p:spPr>
          <a:xfrm>
            <a:off x="829926" y="596900"/>
            <a:ext cx="6866100" cy="1253876"/>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800"/>
              <a:buNone/>
            </a:pPr>
            <a:br>
              <a:rPr b="1" lang="en-GB" sz="1600">
                <a:solidFill>
                  <a:schemeClr val="accent1"/>
                </a:solidFill>
                <a:latin typeface="Raleway ExtraLight"/>
                <a:ea typeface="Raleway ExtraLight"/>
                <a:cs typeface="Raleway ExtraLight"/>
                <a:sym typeface="Raleway ExtraLight"/>
              </a:rPr>
            </a:br>
            <a:r>
              <a:rPr b="1" lang="en-GB" sz="1600">
                <a:solidFill>
                  <a:schemeClr val="accent1"/>
                </a:solidFill>
                <a:latin typeface="Raleway ExtraLight"/>
                <a:ea typeface="Raleway ExtraLight"/>
                <a:cs typeface="Raleway ExtraLight"/>
                <a:sym typeface="Raleway ExtraLight"/>
              </a:rPr>
              <a:t>Site-uri de publicitate pentru locuri de muncă</a:t>
            </a:r>
            <a:br>
              <a:rPr b="1" lang="en-GB" sz="1400">
                <a:solidFill>
                  <a:schemeClr val="accent1"/>
                </a:solidFill>
                <a:latin typeface="Raleway ExtraLight"/>
                <a:ea typeface="Raleway ExtraLight"/>
                <a:cs typeface="Raleway ExtraLight"/>
                <a:sym typeface="Raleway ExtraLight"/>
              </a:rPr>
            </a:br>
            <a:r>
              <a:rPr lang="en-GB" sz="1300">
                <a:solidFill>
                  <a:schemeClr val="dk1"/>
                </a:solidFill>
                <a:latin typeface="Raleway"/>
                <a:ea typeface="Raleway"/>
                <a:cs typeface="Raleway"/>
                <a:sym typeface="Raleway"/>
              </a:rPr>
              <a:t>Când ești în căutarea unui loc de muncă, va fi nevoie de multă determinare, consecvență și cercetare</a:t>
            </a:r>
            <a:r>
              <a:rPr lang="en-GB" sz="1300">
                <a:solidFill>
                  <a:schemeClr val="dk1"/>
                </a:solidFill>
                <a:latin typeface="Raleway Light"/>
                <a:ea typeface="Raleway Light"/>
                <a:cs typeface="Raleway Light"/>
                <a:sym typeface="Raleway Light"/>
              </a:rPr>
              <a:t>. Deși poate părea mai confortabil să parcurgeți o gamă largă de anunțuri online, rețineți că varietatea de opțiuni în sine se va dovedi copleșitoare.</a:t>
            </a:r>
            <a:endParaRPr b="1" sz="1200">
              <a:solidFill>
                <a:schemeClr val="dk1"/>
              </a:solidFill>
              <a:latin typeface="Raleway ExtraLight"/>
              <a:ea typeface="Raleway ExtraLight"/>
              <a:cs typeface="Raleway ExtraLight"/>
              <a:sym typeface="Raleway ExtraLight"/>
            </a:endParaRPr>
          </a:p>
        </p:txBody>
      </p:sp>
      <p:sp>
        <p:nvSpPr>
          <p:cNvPr id="215" name="Google Shape;215;p16"/>
          <p:cNvSpPr txBox="1"/>
          <p:nvPr>
            <p:ph idx="1" type="body"/>
          </p:nvPr>
        </p:nvSpPr>
        <p:spPr>
          <a:xfrm>
            <a:off x="922000" y="1887378"/>
            <a:ext cx="3543300" cy="2821782"/>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Pași pentru finalizarea activității</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Pasul 1</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Faceți o căutare rapidă online și găsiți 10 site-uri web de recrutare în țara dumneavoastră</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Pasul 2</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Identificați cele mai frecvente locuri de muncă promovate</a:t>
            </a:r>
            <a:endParaRPr sz="11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lang="en-GB" sz="1100">
                <a:latin typeface="Raleway Light"/>
                <a:ea typeface="Raleway Light"/>
                <a:cs typeface="Raleway Light"/>
                <a:sym typeface="Raleway Light"/>
              </a:rPr>
              <a:t>Discutați rezultatele cercetării cu grupul. </a:t>
            </a:r>
            <a:endParaRPr sz="11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Pasul 3</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Selectați un loc de muncă pentru care ați aplica de fapt</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Pasul 4</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 Verificați site-ul companiei și notați  informațiile relevante</a:t>
            </a:r>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lang="en-GB" sz="1200">
                <a:solidFill>
                  <a:schemeClr val="lt1"/>
                </a:solidFill>
                <a:highlight>
                  <a:srgbClr val="FFB600"/>
                </a:highlight>
                <a:latin typeface="Raleway Light"/>
                <a:ea typeface="Raleway Light"/>
                <a:cs typeface="Raleway Light"/>
                <a:sym typeface="Raleway Light"/>
              </a:rPr>
              <a:t>TIMP:</a:t>
            </a:r>
            <a:r>
              <a:rPr lang="en-GB" sz="1200">
                <a:solidFill>
                  <a:schemeClr val="lt1"/>
                </a:solidFill>
                <a:latin typeface="Raleway Light"/>
                <a:ea typeface="Raleway Light"/>
                <a:cs typeface="Raleway Light"/>
                <a:sym typeface="Raleway Light"/>
              </a:rPr>
              <a:t> </a:t>
            </a:r>
            <a:r>
              <a:rPr lang="en-GB" sz="1200">
                <a:solidFill>
                  <a:schemeClr val="dk1"/>
                </a:solidFill>
                <a:latin typeface="Raleway Light"/>
                <a:ea typeface="Raleway Light"/>
                <a:cs typeface="Raleway Light"/>
                <a:sym typeface="Raleway Light"/>
              </a:rPr>
              <a:t>20 minute</a:t>
            </a:r>
            <a:endParaRPr/>
          </a:p>
          <a:p>
            <a:pPr indent="0" lvl="0" marL="0" rtl="0" algn="l">
              <a:lnSpc>
                <a:spcPct val="100000"/>
              </a:lnSpc>
              <a:spcBef>
                <a:spcPts val="601"/>
              </a:spcBef>
              <a:spcAft>
                <a:spcPts val="0"/>
              </a:spcAft>
              <a:buSzPts val="1800"/>
              <a:buNone/>
            </a:pPr>
            <a:r>
              <a:t/>
            </a:r>
            <a:endParaRPr b="1" sz="1200">
              <a:solidFill>
                <a:srgbClr val="FFB600"/>
              </a:solidFill>
            </a:endParaRPr>
          </a:p>
        </p:txBody>
      </p:sp>
      <p:sp>
        <p:nvSpPr>
          <p:cNvPr id="216" name="Google Shape;216;p16"/>
          <p:cNvSpPr txBox="1"/>
          <p:nvPr>
            <p:ph idx="2" type="body"/>
          </p:nvPr>
        </p:nvSpPr>
        <p:spPr>
          <a:xfrm>
            <a:off x="5714999" y="1887366"/>
            <a:ext cx="2211600" cy="282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Resurse și instrumente</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t>Cum să găsești cu succes un nou loc de muncă online | Forbes</a:t>
            </a:r>
            <a:endParaRPr/>
          </a:p>
          <a:p>
            <a:pPr indent="0" lvl="0" marL="0" rtl="0" algn="l">
              <a:lnSpc>
                <a:spcPct val="100000"/>
              </a:lnSpc>
              <a:spcBef>
                <a:spcPts val="601"/>
              </a:spcBef>
              <a:spcAft>
                <a:spcPts val="0"/>
              </a:spcAft>
              <a:buSzPts val="1800"/>
              <a:buNone/>
            </a:pPr>
            <a:r>
              <a:rPr lang="en-GB" sz="1200" u="sng">
                <a:solidFill>
                  <a:schemeClr val="hlink"/>
                </a:solidFill>
                <a:latin typeface="Raleway Light"/>
                <a:ea typeface="Raleway Light"/>
                <a:cs typeface="Raleway Light"/>
                <a:sym typeface="Raleway Light"/>
                <a:hlinkClick r:id="rId3"/>
              </a:rPr>
              <a:t>www.youtube.com/watch?v=pyLXbLdR75s</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latin typeface="Raleway Light"/>
                <a:ea typeface="Raleway Light"/>
                <a:cs typeface="Raleway Light"/>
                <a:sym typeface="Raleway Light"/>
              </a:rPr>
              <a:t>Site-ul oficial al Uniunii Europene</a:t>
            </a:r>
            <a:endParaRPr b="1"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lang="en-GB" sz="1200" u="sng">
                <a:latin typeface="Raleway Light"/>
                <a:ea typeface="Raleway Light"/>
                <a:cs typeface="Raleway Light"/>
                <a:sym typeface="Raleway Light"/>
              </a:rPr>
              <a:t>ec.europa.eu/eures/portal/jv-se/home</a:t>
            </a:r>
            <a:endParaRPr sz="1200" u="sng">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139702" rtl="0" algn="l">
              <a:lnSpc>
                <a:spcPct val="100000"/>
              </a:lnSpc>
              <a:spcBef>
                <a:spcPts val="601"/>
              </a:spcBef>
              <a:spcAft>
                <a:spcPts val="0"/>
              </a:spcAft>
              <a:buSzPts val="1800"/>
              <a:buNone/>
            </a:pPr>
            <a:r>
              <a:t/>
            </a:r>
            <a:endParaRPr>
              <a:latin typeface="Raleway Light"/>
              <a:ea typeface="Raleway Light"/>
              <a:cs typeface="Raleway Light"/>
              <a:sym typeface="Raleway Light"/>
            </a:endParaRPr>
          </a:p>
        </p:txBody>
      </p:sp>
      <p:grpSp>
        <p:nvGrpSpPr>
          <p:cNvPr id="217" name="Google Shape;217;p16"/>
          <p:cNvGrpSpPr/>
          <p:nvPr/>
        </p:nvGrpSpPr>
        <p:grpSpPr>
          <a:xfrm>
            <a:off x="7964732" y="329097"/>
            <a:ext cx="977040" cy="722852"/>
            <a:chOff x="5255200" y="3006475"/>
            <a:chExt cx="511700" cy="378575"/>
          </a:xfrm>
        </p:grpSpPr>
        <p:sp>
          <p:nvSpPr>
            <p:cNvPr id="218" name="Google Shape;218;p16"/>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219" name="Google Shape;219;p16"/>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7"/>
          <p:cNvSpPr txBox="1"/>
          <p:nvPr>
            <p:ph type="title"/>
          </p:nvPr>
        </p:nvSpPr>
        <p:spPr>
          <a:xfrm>
            <a:off x="922001" y="671351"/>
            <a:ext cx="6866100" cy="525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800"/>
              <a:buNone/>
            </a:pPr>
            <a:r>
              <a:rPr b="1" lang="en-GB" sz="1600">
                <a:solidFill>
                  <a:schemeClr val="accent1"/>
                </a:solidFill>
                <a:latin typeface="Raleway Light"/>
                <a:ea typeface="Raleway Light"/>
                <a:cs typeface="Raleway Light"/>
                <a:sym typeface="Raleway Light"/>
              </a:rPr>
              <a:t>Anunțuri de recrutare de locuri de muncă</a:t>
            </a:r>
            <a:endParaRPr b="1" sz="1200">
              <a:solidFill>
                <a:schemeClr val="accent1"/>
              </a:solidFill>
              <a:latin typeface="Raleway Light"/>
              <a:ea typeface="Raleway Light"/>
              <a:cs typeface="Raleway Light"/>
              <a:sym typeface="Raleway Light"/>
            </a:endParaRPr>
          </a:p>
        </p:txBody>
      </p:sp>
      <p:sp>
        <p:nvSpPr>
          <p:cNvPr id="225" name="Google Shape;225;p17"/>
          <p:cNvSpPr txBox="1"/>
          <p:nvPr>
            <p:ph idx="1" type="body"/>
          </p:nvPr>
        </p:nvSpPr>
        <p:spPr>
          <a:xfrm>
            <a:off x="922000" y="1466390"/>
            <a:ext cx="3543300" cy="3169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Reflecție</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b="1" sz="1600">
              <a:solidFill>
                <a:schemeClr val="lt1"/>
              </a:solidFill>
              <a:highlight>
                <a:srgbClr val="FFB600"/>
              </a:highlight>
              <a:latin typeface="Raleway Light"/>
              <a:ea typeface="Raleway Light"/>
              <a:cs typeface="Raleway Light"/>
              <a:sym typeface="Raleway Light"/>
            </a:endParaRPr>
          </a:p>
          <a:p>
            <a:pPr indent="-285750" lvl="0" marL="285750" rtl="0" algn="just">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Crezi că este ușor să găsești un loc de muncă online?</a:t>
            </a:r>
            <a:endParaRPr/>
          </a:p>
          <a:p>
            <a:pPr indent="-285750" lvl="0" marL="285750" rtl="0" algn="just">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Care sunt cele mai des promovate locuri de muncă?</a:t>
            </a:r>
            <a:endParaRPr/>
          </a:p>
          <a:p>
            <a:pPr indent="-285750" lvl="0" marL="285750" rtl="0" algn="just">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Locurile pe care le cauți sunt promovate frecvent? </a:t>
            </a:r>
            <a:endParaRPr/>
          </a:p>
          <a:p>
            <a:pPr indent="-285750" lvl="0" marL="285750" rtl="0" algn="just">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Te încadrezi</a:t>
            </a:r>
            <a:r>
              <a:rPr lang="en-GB" sz="1200">
                <a:solidFill>
                  <a:schemeClr val="dk1"/>
                </a:solidFill>
                <a:latin typeface="Raleway Light"/>
                <a:ea typeface="Raleway Light"/>
                <a:cs typeface="Raleway Light"/>
                <a:sym typeface="Raleway Light"/>
              </a:rPr>
              <a:t> în criteriile pe care angajatorii le enumeră?</a:t>
            </a:r>
            <a:endParaRPr/>
          </a:p>
          <a:p>
            <a:pPr indent="-171450" lvl="0" marL="285750" rtl="0" algn="l">
              <a:lnSpc>
                <a:spcPct val="100000"/>
              </a:lnSpc>
              <a:spcBef>
                <a:spcPts val="601"/>
              </a:spcBef>
              <a:spcAft>
                <a:spcPts val="0"/>
              </a:spcAft>
              <a:buSzPts val="1800"/>
              <a:buFont typeface="Noto Sans Symbols"/>
              <a:buNone/>
            </a:pPr>
            <a:r>
              <a:t/>
            </a:r>
            <a:endParaRPr sz="1300">
              <a:solidFill>
                <a:schemeClr val="dk1"/>
              </a:solidFill>
            </a:endParaRPr>
          </a:p>
          <a:p>
            <a:pPr indent="0" lvl="0" marL="0" rtl="0" algn="l">
              <a:lnSpc>
                <a:spcPct val="100000"/>
              </a:lnSpc>
              <a:spcBef>
                <a:spcPts val="601"/>
              </a:spcBef>
              <a:spcAft>
                <a:spcPts val="0"/>
              </a:spcAft>
              <a:buSzPts val="1800"/>
              <a:buNone/>
            </a:pPr>
            <a:r>
              <a:t/>
            </a:r>
            <a:endParaRPr b="1" sz="1200">
              <a:solidFill>
                <a:srgbClr val="FFB600"/>
              </a:solidFill>
            </a:endParaRPr>
          </a:p>
        </p:txBody>
      </p:sp>
      <p:sp>
        <p:nvSpPr>
          <p:cNvPr id="226" name="Google Shape;226;p17"/>
          <p:cNvSpPr txBox="1"/>
          <p:nvPr>
            <p:ph idx="2" type="body"/>
          </p:nvPr>
        </p:nvSpPr>
        <p:spPr>
          <a:xfrm>
            <a:off x="4812038" y="1466440"/>
            <a:ext cx="3543300" cy="3169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Acțiune</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rPr b="1" lang="en-GB" sz="1200">
                <a:solidFill>
                  <a:srgbClr val="FFB600"/>
                </a:solidFill>
                <a:latin typeface="Raleway Light"/>
                <a:ea typeface="Raleway Light"/>
                <a:cs typeface="Raleway Light"/>
                <a:sym typeface="Raleway Light"/>
              </a:rPr>
              <a:t>După aceasta veți putea să </a:t>
            </a:r>
            <a:r>
              <a:rPr lang="en-GB" sz="1200">
                <a:solidFill>
                  <a:schemeClr val="dk1"/>
                </a:solidFill>
                <a:latin typeface="Raleway Light"/>
                <a:ea typeface="Raleway Light"/>
                <a:cs typeface="Raleway Light"/>
                <a:sym typeface="Raleway Light"/>
              </a:rPr>
              <a:t>creați un profil pe rețelele de socializare, pe care îl veți folosi atunci când vă creați conturi pe orice site de recrutare, pentru a vă promova în fața potențialilor angajatori</a:t>
            </a:r>
            <a:endParaRPr sz="1200">
              <a:solidFill>
                <a:schemeClr val="dk1"/>
              </a:solidFill>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rPr i="1" lang="en-GB" sz="1200">
                <a:solidFill>
                  <a:schemeClr val="dk1"/>
                </a:solidFill>
                <a:latin typeface="Raleway Light"/>
                <a:ea typeface="Raleway Light"/>
                <a:cs typeface="Raleway Light"/>
                <a:sym typeface="Raleway Light"/>
              </a:rPr>
              <a:t>*Vă rugăm să consultați Modulul 3_Introducere în media digitală și marketing.-detalii utile despre  platformele de social-media </a:t>
            </a:r>
            <a:endParaRPr i="1" sz="1200">
              <a:solidFill>
                <a:schemeClr val="dk1"/>
              </a:solidFill>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139702" rtl="0" algn="l">
              <a:lnSpc>
                <a:spcPct val="100000"/>
              </a:lnSpc>
              <a:spcBef>
                <a:spcPts val="601"/>
              </a:spcBef>
              <a:spcAft>
                <a:spcPts val="0"/>
              </a:spcAft>
              <a:buSzPts val="1800"/>
              <a:buNone/>
            </a:pPr>
            <a:r>
              <a:t/>
            </a:r>
            <a:endParaRPr/>
          </a:p>
        </p:txBody>
      </p:sp>
      <p:grpSp>
        <p:nvGrpSpPr>
          <p:cNvPr id="227" name="Google Shape;227;p17"/>
          <p:cNvGrpSpPr/>
          <p:nvPr/>
        </p:nvGrpSpPr>
        <p:grpSpPr>
          <a:xfrm>
            <a:off x="7964732" y="329097"/>
            <a:ext cx="977040" cy="722852"/>
            <a:chOff x="5255200" y="3006475"/>
            <a:chExt cx="511700" cy="378575"/>
          </a:xfrm>
        </p:grpSpPr>
        <p:sp>
          <p:nvSpPr>
            <p:cNvPr id="228" name="Google Shape;228;p17"/>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229" name="Google Shape;229;p17"/>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
        <p:nvSpPr>
          <p:cNvPr id="230" name="Google Shape;230;p17"/>
          <p:cNvSpPr txBox="1"/>
          <p:nvPr/>
        </p:nvSpPr>
        <p:spPr>
          <a:xfrm>
            <a:off x="5175450" y="4451300"/>
            <a:ext cx="39933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accent1"/>
                </a:solidFill>
                <a:latin typeface="Raleway Thin"/>
                <a:ea typeface="Raleway Thin"/>
                <a:cs typeface="Raleway Thin"/>
                <a:sym typeface="Raleway Thin"/>
              </a:rPr>
              <a:t>Source</a:t>
            </a:r>
            <a:r>
              <a:rPr b="0" i="0" lang="en-GB" sz="700" u="none" cap="none" strike="noStrike">
                <a:solidFill>
                  <a:srgbClr val="000000"/>
                </a:solidFill>
                <a:latin typeface="Raleway Thin"/>
                <a:ea typeface="Raleway Thin"/>
                <a:cs typeface="Raleway Thin"/>
                <a:sym typeface="Raleway Thin"/>
              </a:rPr>
              <a:t>: https://rb.gy/r6saqc</a:t>
            </a:r>
            <a:endParaRPr b="0" i="0" sz="700" u="none" cap="none" strike="noStrike">
              <a:solidFill>
                <a:srgbClr val="000000"/>
              </a:solidFill>
              <a:latin typeface="Raleway Thin"/>
              <a:ea typeface="Raleway Thin"/>
              <a:cs typeface="Raleway Thin"/>
              <a:sym typeface="Raleway Thi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8"/>
          <p:cNvSpPr txBox="1"/>
          <p:nvPr>
            <p:ph type="ctrTitle"/>
          </p:nvPr>
        </p:nvSpPr>
        <p:spPr>
          <a:xfrm>
            <a:off x="685802" y="3287213"/>
            <a:ext cx="77724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6000"/>
              <a:buNone/>
            </a:pPr>
            <a:r>
              <a:rPr b="1" lang="en-GB">
                <a:solidFill>
                  <a:schemeClr val="lt1"/>
                </a:solidFill>
              </a:rPr>
              <a:t>Ce este un </a:t>
            </a:r>
            <a:r>
              <a:rPr b="1" lang="en-GB"/>
              <a:t>CV profesionist?</a:t>
            </a:r>
            <a:br>
              <a:rPr b="1" lang="en-GB">
                <a:solidFill>
                  <a:schemeClr val="lt1"/>
                </a:solidFill>
              </a:rPr>
            </a:br>
            <a:r>
              <a:rPr b="1" lang="en-GB" sz="2400">
                <a:solidFill>
                  <a:schemeClr val="lt1"/>
                </a:solidFill>
              </a:rPr>
              <a:t>Cum scrii o scrisoare de intenție?</a:t>
            </a:r>
            <a:endParaRPr/>
          </a:p>
        </p:txBody>
      </p:sp>
      <p:pic>
        <p:nvPicPr>
          <p:cNvPr id="236" name="Google Shape;236;p18"/>
          <p:cNvPicPr preferRelativeResize="0"/>
          <p:nvPr/>
        </p:nvPicPr>
        <p:blipFill rotWithShape="1">
          <a:blip r:embed="rId3">
            <a:alphaModFix/>
          </a:blip>
          <a:srcRect b="0" l="0" r="0" t="0"/>
          <a:stretch/>
        </p:blipFill>
        <p:spPr>
          <a:xfrm>
            <a:off x="7489247" y="389614"/>
            <a:ext cx="1263188" cy="131933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9"/>
          <p:cNvSpPr txBox="1"/>
          <p:nvPr>
            <p:ph type="title"/>
          </p:nvPr>
        </p:nvSpPr>
        <p:spPr>
          <a:xfrm>
            <a:off x="950576" y="548876"/>
            <a:ext cx="6866100" cy="85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800"/>
              <a:buNone/>
            </a:pPr>
            <a:r>
              <a:rPr lang="en-GB" sz="3600">
                <a:latin typeface="Raleway ExtraLight"/>
                <a:ea typeface="Raleway ExtraLight"/>
                <a:cs typeface="Raleway ExtraLight"/>
                <a:sym typeface="Raleway ExtraLight"/>
              </a:rPr>
              <a:t>Ce știi despre </a:t>
            </a:r>
            <a:br>
              <a:rPr lang="en-GB" sz="3600">
                <a:latin typeface="Raleway ExtraLight"/>
                <a:ea typeface="Raleway ExtraLight"/>
                <a:cs typeface="Raleway ExtraLight"/>
                <a:sym typeface="Raleway ExtraLight"/>
              </a:rPr>
            </a:br>
            <a:r>
              <a:rPr lang="en-GB" sz="3600">
                <a:solidFill>
                  <a:srgbClr val="FFC000"/>
                </a:solidFill>
                <a:latin typeface="Raleway ExtraLight"/>
                <a:ea typeface="Raleway ExtraLight"/>
                <a:cs typeface="Raleway ExtraLight"/>
                <a:sym typeface="Raleway ExtraLight"/>
              </a:rPr>
              <a:t>un </a:t>
            </a:r>
            <a:r>
              <a:rPr lang="en-GB" sz="3600">
                <a:solidFill>
                  <a:srgbClr val="FFB600"/>
                </a:solidFill>
                <a:latin typeface="Raleway ExtraLight"/>
                <a:ea typeface="Raleway ExtraLight"/>
                <a:cs typeface="Raleway ExtraLight"/>
                <a:sym typeface="Raleway ExtraLight"/>
              </a:rPr>
              <a:t>CV profesionist și o scrisoare de intenție?</a:t>
            </a:r>
            <a:endParaRPr sz="3600">
              <a:solidFill>
                <a:srgbClr val="FFC000"/>
              </a:solidFill>
              <a:latin typeface="Raleway ExtraLight"/>
              <a:ea typeface="Raleway ExtraLight"/>
              <a:cs typeface="Raleway ExtraLight"/>
              <a:sym typeface="Raleway ExtraLight"/>
            </a:endParaRPr>
          </a:p>
        </p:txBody>
      </p:sp>
      <p:sp>
        <p:nvSpPr>
          <p:cNvPr id="242" name="Google Shape;242;p19"/>
          <p:cNvSpPr txBox="1"/>
          <p:nvPr>
            <p:ph idx="1" type="body"/>
          </p:nvPr>
        </p:nvSpPr>
        <p:spPr>
          <a:xfrm>
            <a:off x="633750" y="2461550"/>
            <a:ext cx="7971900" cy="22596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Scopul CV-ului tău este să evidențieze  experiența ta relevantă pentru a te prezenta ca persoana ideală pentru job. Persoana care vă citește CV-ul  trebuie să înțeleagă ce faceți– recrutorii nu vă pot propune cu încredere pentru interviuri dacă nu sunt siguri dacă abilitățile și experiența dumneavoastră se vor potrivi cu cerințele postului. Faceți cât mai ușor posibil ca angajatorul să vă potrivească cu fișa postului.</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Recrutorii petrec doar 6 secunde scanând cu privirea fiecare CV. Deci prima impresie este cheia. Dacă trimiteți un document îngrijit, bine organizat, îi veți convinge pe recrutori să petreacă mai mult timp cu CV-ul dumneavoastră.</a:t>
            </a:r>
            <a:r>
              <a:rPr i="1" lang="en-GB" sz="1300">
                <a:latin typeface="Raleway Light"/>
                <a:ea typeface="Raleway Light"/>
                <a:cs typeface="Raleway Light"/>
                <a:sym typeface="Raleway Light"/>
              </a:rPr>
              <a:t> </a:t>
            </a:r>
            <a:endParaRPr/>
          </a:p>
          <a:p>
            <a:pPr indent="0" lvl="0" marL="0" rtl="0" algn="just">
              <a:lnSpc>
                <a:spcPct val="100000"/>
              </a:lnSpc>
              <a:spcBef>
                <a:spcPts val="601"/>
              </a:spcBef>
              <a:spcAft>
                <a:spcPts val="0"/>
              </a:spcAft>
              <a:buSzPts val="1800"/>
              <a:buNone/>
            </a:pPr>
            <a:r>
              <a:rPr i="1" lang="en-GB" sz="1300">
                <a:latin typeface="Raleway Light"/>
                <a:ea typeface="Raleway Light"/>
                <a:cs typeface="Raleway Light"/>
                <a:sym typeface="Raleway Light"/>
              </a:rPr>
              <a:t>Sfat Pro: dacă ați absolvit recent o universitate și trebuie să scrieți un CV de student fără experiență sau dacă ați absolvit o instituție foarte prestigioasă în ultimii 5 ani, puneți secțiunea de educație deasupra experienței de muncă.</a:t>
            </a:r>
            <a:endParaRPr/>
          </a:p>
          <a:p>
            <a:pPr indent="0" lvl="0" marL="0" rtl="0" algn="l">
              <a:lnSpc>
                <a:spcPct val="100000"/>
              </a:lnSpc>
              <a:spcBef>
                <a:spcPts val="601"/>
              </a:spcBef>
              <a:spcAft>
                <a:spcPts val="0"/>
              </a:spcAft>
              <a:buSzPts val="1800"/>
              <a:buNone/>
            </a:pPr>
            <a:r>
              <a:t/>
            </a:r>
            <a:endParaRPr sz="13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300">
              <a:latin typeface="Raleway ExtraLight"/>
              <a:ea typeface="Raleway ExtraLight"/>
              <a:cs typeface="Raleway ExtraLight"/>
              <a:sym typeface="Raleway ExtraLight"/>
            </a:endParaRPr>
          </a:p>
        </p:txBody>
      </p:sp>
      <p:sp>
        <p:nvSpPr>
          <p:cNvPr id="243" name="Google Shape;243;p19"/>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2"/>
          <p:cNvSpPr txBox="1"/>
          <p:nvPr>
            <p:ph idx="1" type="body"/>
          </p:nvPr>
        </p:nvSpPr>
        <p:spPr>
          <a:xfrm>
            <a:off x="3848430" y="4031027"/>
            <a:ext cx="4643562" cy="595528"/>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601"/>
              </a:spcBef>
              <a:spcAft>
                <a:spcPts val="0"/>
              </a:spcAft>
              <a:buClr>
                <a:srgbClr val="FFB600"/>
              </a:buClr>
              <a:buSzPts val="1800"/>
              <a:buChar char="●"/>
            </a:pPr>
            <a:r>
              <a:rPr lang="en-GB" sz="700"/>
              <a:t>Sprijinul Comisiei Europene pentru producerea acestei publicații nu constituie o aprobare a conținutului, care reflectă doar opiniile autorilor, iar Comisia nu poate fi făcută responsabilă pentru nicio utilizare care poate fi făcută a informațiilor conținute în aceasta.</a:t>
            </a:r>
            <a:endParaRPr sz="700"/>
          </a:p>
          <a:p>
            <a:pPr indent="0" lvl="0" marL="0" rtl="0" algn="l">
              <a:lnSpc>
                <a:spcPct val="100000"/>
              </a:lnSpc>
              <a:spcBef>
                <a:spcPts val="0"/>
              </a:spcBef>
              <a:spcAft>
                <a:spcPts val="0"/>
              </a:spcAft>
              <a:buSzPts val="1800"/>
              <a:buNone/>
            </a:pPr>
            <a:r>
              <a:rPr lang="en-GB" sz="700">
                <a:solidFill>
                  <a:srgbClr val="981C22"/>
                </a:solidFill>
              </a:rPr>
              <a:t>Project number 2021-1-RO01-KA220-ADU-000026741</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p:txBody>
      </p:sp>
      <p:pic>
        <p:nvPicPr>
          <p:cNvPr descr="Text&#10;&#10;Description automatically generated with medium confidence" id="72" name="Google Shape;72;p2"/>
          <p:cNvPicPr preferRelativeResize="0"/>
          <p:nvPr/>
        </p:nvPicPr>
        <p:blipFill rotWithShape="1">
          <a:blip r:embed="rId3">
            <a:alphaModFix/>
          </a:blip>
          <a:srcRect b="0" l="0" r="0" t="0"/>
          <a:stretch/>
        </p:blipFill>
        <p:spPr>
          <a:xfrm>
            <a:off x="922001" y="4031027"/>
            <a:ext cx="2838616" cy="595528"/>
          </a:xfrm>
          <a:prstGeom prst="rect">
            <a:avLst/>
          </a:prstGeom>
          <a:noFill/>
          <a:ln>
            <a:noFill/>
          </a:ln>
        </p:spPr>
      </p:pic>
      <p:pic>
        <p:nvPicPr>
          <p:cNvPr id="73" name="Google Shape;73;p2"/>
          <p:cNvPicPr preferRelativeResize="0"/>
          <p:nvPr/>
        </p:nvPicPr>
        <p:blipFill rotWithShape="1">
          <a:blip r:embed="rId4">
            <a:alphaModFix/>
          </a:blip>
          <a:srcRect b="0" l="0" r="0" t="0"/>
          <a:stretch/>
        </p:blipFill>
        <p:spPr>
          <a:xfrm>
            <a:off x="7760474" y="377738"/>
            <a:ext cx="952452" cy="9885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0"/>
          <p:cNvSpPr txBox="1"/>
          <p:nvPr>
            <p:ph idx="1" type="body"/>
          </p:nvPr>
        </p:nvSpPr>
        <p:spPr>
          <a:xfrm>
            <a:off x="502725" y="705450"/>
            <a:ext cx="6115200" cy="37326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Îmbunătățiți-vă CV-ul scriind clar, succint și cu încredere. Limita paginii nu este  problema: este cantitatea și calitatea informațiilor de pe acele pagini.</a:t>
            </a:r>
            <a:endParaRPr/>
          </a:p>
          <a:p>
            <a:pPr indent="0" lvl="0" marL="0" rtl="0" algn="just">
              <a:lnSpc>
                <a:spcPct val="100000"/>
              </a:lnSpc>
              <a:spcBef>
                <a:spcPts val="601"/>
              </a:spcBef>
              <a:spcAft>
                <a:spcPts val="0"/>
              </a:spcAft>
              <a:buSzPts val="1800"/>
              <a:buNone/>
            </a:pPr>
            <a:r>
              <a:t/>
            </a:r>
            <a:endParaRPr sz="1300">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Încercați să includeți doar abilitățile și realizările care sunt cele mai relevante: dacă nu este important pentru jobul pentru care aplicați, nu-l include. </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Documentul include:</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Calificările profesionale–acreditările legate de cariera dumneavoastră vă vor arăta angajamentul de a vă îmbunătăți setul de abilități și vă vor dezvălui  potențialul de dezvoltare în noul dumneavoastră rol.</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O mică declarație personală – Un recrutor ocupat sau un manager de angajare ar trebui să poată avea o idee imediată despre cine ești și de ce ești bun în ceea ce faci. </a:t>
            </a:r>
            <a:endParaRPr/>
          </a:p>
          <a:p>
            <a:pPr indent="0" lvl="0" marL="0" rtl="0" algn="just">
              <a:lnSpc>
                <a:spcPct val="100000"/>
              </a:lnSpc>
              <a:spcBef>
                <a:spcPts val="601"/>
              </a:spcBef>
              <a:spcAft>
                <a:spcPts val="0"/>
              </a:spcAft>
              <a:buSzPts val="1800"/>
              <a:buNone/>
            </a:pPr>
            <a:r>
              <a:rPr lang="en-GB" sz="1300">
                <a:latin typeface="Raleway Light"/>
                <a:ea typeface="Raleway Light"/>
                <a:cs typeface="Raleway Light"/>
                <a:sym typeface="Raleway Light"/>
              </a:rPr>
              <a:t>Detalii de contact – Acesta este un punct evident, dar surprinzător de adesea trecut cu vederea– nu este nimic mai frustrant decât să găsești un  candidat excelent și să nu îl poți contacta! </a:t>
            </a:r>
            <a:endParaRPr/>
          </a:p>
          <a:p>
            <a:pPr indent="-342904" lvl="0" marL="457206" rtl="0" algn="just">
              <a:lnSpc>
                <a:spcPct val="100000"/>
              </a:lnSpc>
              <a:spcBef>
                <a:spcPts val="601"/>
              </a:spcBef>
              <a:spcAft>
                <a:spcPts val="0"/>
              </a:spcAft>
              <a:buSzPts val="1800"/>
              <a:buNone/>
            </a:pPr>
            <a:r>
              <a:t/>
            </a:r>
            <a:endParaRPr b="1" sz="1400">
              <a:latin typeface="Raleway Light"/>
              <a:ea typeface="Raleway Light"/>
              <a:cs typeface="Raleway Light"/>
              <a:sym typeface="Raleway Light"/>
            </a:endParaRPr>
          </a:p>
          <a:p>
            <a:pPr indent="-228604" lvl="0" marL="457206" rtl="0" algn="l">
              <a:lnSpc>
                <a:spcPct val="100000"/>
              </a:lnSpc>
              <a:spcBef>
                <a:spcPts val="601"/>
              </a:spcBef>
              <a:spcAft>
                <a:spcPts val="0"/>
              </a:spcAft>
              <a:buClr>
                <a:srgbClr val="FFB600"/>
              </a:buClr>
              <a:buSzPts val="1800"/>
              <a:buNone/>
            </a:pPr>
            <a:r>
              <a:t/>
            </a:r>
            <a:endParaRPr b="1" sz="1400">
              <a:latin typeface="Raleway Light"/>
              <a:ea typeface="Raleway Light"/>
              <a:cs typeface="Raleway Light"/>
              <a:sym typeface="Raleway Light"/>
            </a:endParaRPr>
          </a:p>
          <a:p>
            <a:pPr indent="-342904" lvl="0" marL="457206" rtl="0" algn="l">
              <a:lnSpc>
                <a:spcPct val="100000"/>
              </a:lnSpc>
              <a:spcBef>
                <a:spcPts val="601"/>
              </a:spcBef>
              <a:spcAft>
                <a:spcPts val="0"/>
              </a:spcAft>
              <a:buSzPts val="1800"/>
              <a:buNone/>
            </a:pPr>
            <a:r>
              <a:t/>
            </a:r>
            <a:endParaRPr sz="1400">
              <a:latin typeface="Raleway Light"/>
              <a:ea typeface="Raleway Light"/>
              <a:cs typeface="Raleway Light"/>
              <a:sym typeface="Raleway Light"/>
            </a:endParaRPr>
          </a:p>
        </p:txBody>
      </p:sp>
      <p:pic>
        <p:nvPicPr>
          <p:cNvPr descr="photo-1481456384069-0effc539ab7e" id="249" name="Google Shape;249;p20"/>
          <p:cNvPicPr preferRelativeResize="0"/>
          <p:nvPr/>
        </p:nvPicPr>
        <p:blipFill rotWithShape="1">
          <a:blip r:embed="rId3">
            <a:alphaModFix/>
          </a:blip>
          <a:srcRect b="0" l="0" r="0" t="0"/>
          <a:stretch/>
        </p:blipFill>
        <p:spPr>
          <a:xfrm>
            <a:off x="6617914" y="1019174"/>
            <a:ext cx="1973636" cy="2533651"/>
          </a:xfrm>
          <a:prstGeom prst="ellipse">
            <a:avLst/>
          </a:prstGeom>
          <a:noFill/>
          <a:ln>
            <a:noFill/>
          </a:ln>
        </p:spPr>
      </p:pic>
      <p:sp>
        <p:nvSpPr>
          <p:cNvPr id="250" name="Google Shape;250;p20"/>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grpSp>
        <p:nvGrpSpPr>
          <p:cNvPr id="255" name="Google Shape;255;p40"/>
          <p:cNvGrpSpPr/>
          <p:nvPr/>
        </p:nvGrpSpPr>
        <p:grpSpPr>
          <a:xfrm>
            <a:off x="5893670" y="1739566"/>
            <a:ext cx="2440201" cy="2440201"/>
            <a:chOff x="4447194" y="1815766"/>
            <a:chExt cx="2440200" cy="2440200"/>
          </a:xfrm>
        </p:grpSpPr>
        <p:sp>
          <p:nvSpPr>
            <p:cNvPr id="256" name="Google Shape;256;p40"/>
            <p:cNvSpPr/>
            <p:nvPr/>
          </p:nvSpPr>
          <p:spPr>
            <a:xfrm>
              <a:off x="4447194" y="1815766"/>
              <a:ext cx="2440200" cy="2440200"/>
            </a:xfrm>
            <a:prstGeom prst="ellipse">
              <a:avLst/>
            </a:prstGeom>
            <a:solidFill>
              <a:schemeClr val="accent1"/>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900" u="none" cap="none" strike="noStrike">
                <a:solidFill>
                  <a:srgbClr val="00695C"/>
                </a:solidFill>
                <a:latin typeface="Raleway Thin"/>
                <a:ea typeface="Raleway Thin"/>
                <a:cs typeface="Raleway Thin"/>
                <a:sym typeface="Raleway Thin"/>
              </a:endParaRPr>
            </a:p>
          </p:txBody>
        </p:sp>
        <p:sp>
          <p:nvSpPr>
            <p:cNvPr id="257" name="Google Shape;257;p40"/>
            <p:cNvSpPr txBox="1"/>
            <p:nvPr/>
          </p:nvSpPr>
          <p:spPr>
            <a:xfrm>
              <a:off x="4735950" y="2504275"/>
              <a:ext cx="1862700" cy="1163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600" u="none" cap="none" strike="noStrike">
                  <a:solidFill>
                    <a:srgbClr val="FFFFFF"/>
                  </a:solidFill>
                  <a:latin typeface="Arial Black"/>
                  <a:ea typeface="Arial Black"/>
                  <a:cs typeface="Arial Black"/>
                  <a:sym typeface="Arial Black"/>
                </a:rPr>
                <a:t>Academic</a:t>
              </a:r>
              <a:endParaRPr b="0" i="0" sz="1600" u="none" cap="none" strike="noStrike">
                <a:solidFill>
                  <a:srgbClr val="FFFFFF"/>
                </a:solidFill>
                <a:latin typeface="Arial Black"/>
                <a:ea typeface="Arial Black"/>
                <a:cs typeface="Arial Black"/>
                <a:sym typeface="Arial Black"/>
              </a:endParaRPr>
            </a:p>
          </p:txBody>
        </p:sp>
      </p:grpSp>
      <p:grpSp>
        <p:nvGrpSpPr>
          <p:cNvPr id="258" name="Google Shape;258;p40"/>
          <p:cNvGrpSpPr/>
          <p:nvPr/>
        </p:nvGrpSpPr>
        <p:grpSpPr>
          <a:xfrm>
            <a:off x="7334059" y="1114294"/>
            <a:ext cx="1030261" cy="1030261"/>
            <a:chOff x="3490737" y="1374053"/>
            <a:chExt cx="1423800" cy="1423800"/>
          </a:xfrm>
        </p:grpSpPr>
        <p:sp>
          <p:nvSpPr>
            <p:cNvPr id="259" name="Google Shape;259;p40"/>
            <p:cNvSpPr/>
            <p:nvPr/>
          </p:nvSpPr>
          <p:spPr>
            <a:xfrm>
              <a:off x="3490737" y="1374053"/>
              <a:ext cx="1423800" cy="1423800"/>
            </a:xfrm>
            <a:prstGeom prst="ellipse">
              <a:avLst/>
            </a:prstGeom>
            <a:solidFill>
              <a:srgbClr val="F1C232"/>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900" u="none" cap="none" strike="noStrike">
                <a:solidFill>
                  <a:srgbClr val="00695C"/>
                </a:solidFill>
                <a:latin typeface="Raleway Thin"/>
                <a:ea typeface="Raleway Thin"/>
                <a:cs typeface="Raleway Thin"/>
                <a:sym typeface="Raleway Thin"/>
              </a:endParaRPr>
            </a:p>
          </p:txBody>
        </p:sp>
        <p:sp>
          <p:nvSpPr>
            <p:cNvPr id="260" name="Google Shape;260;p40"/>
            <p:cNvSpPr txBox="1"/>
            <p:nvPr/>
          </p:nvSpPr>
          <p:spPr>
            <a:xfrm>
              <a:off x="3718754" y="1613603"/>
              <a:ext cx="1062256" cy="944699"/>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grpSp>
        <p:nvGrpSpPr>
          <p:cNvPr id="261" name="Google Shape;261;p40"/>
          <p:cNvGrpSpPr/>
          <p:nvPr/>
        </p:nvGrpSpPr>
        <p:grpSpPr>
          <a:xfrm>
            <a:off x="5689428" y="399413"/>
            <a:ext cx="3113235" cy="4171740"/>
            <a:chOff x="4214378" y="447038"/>
            <a:chExt cx="3113235" cy="4171740"/>
          </a:xfrm>
        </p:grpSpPr>
        <p:sp>
          <p:nvSpPr>
            <p:cNvPr id="262" name="Google Shape;262;p40"/>
            <p:cNvSpPr/>
            <p:nvPr/>
          </p:nvSpPr>
          <p:spPr>
            <a:xfrm rot="-6597333">
              <a:off x="4296826" y="3950027"/>
              <a:ext cx="586303" cy="586303"/>
            </a:xfrm>
            <a:prstGeom prst="ellipse">
              <a:avLst/>
            </a:prstGeom>
            <a:solidFill>
              <a:srgbClr val="FFF2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1" u="none" cap="none" strike="noStrike">
                <a:solidFill>
                  <a:srgbClr val="000000"/>
                </a:solidFill>
                <a:latin typeface="Raleway Thin"/>
                <a:ea typeface="Raleway Thin"/>
                <a:cs typeface="Raleway Thin"/>
                <a:sym typeface="Raleway Thin"/>
              </a:endParaRPr>
            </a:p>
          </p:txBody>
        </p:sp>
        <p:sp>
          <p:nvSpPr>
            <p:cNvPr id="263" name="Google Shape;263;p40"/>
            <p:cNvSpPr/>
            <p:nvPr/>
          </p:nvSpPr>
          <p:spPr>
            <a:xfrm rot="-6599386">
              <a:off x="5604721" y="1693283"/>
              <a:ext cx="440541" cy="440541"/>
            </a:xfrm>
            <a:prstGeom prst="ellipse">
              <a:avLst/>
            </a:prstGeom>
            <a:solidFill>
              <a:srgbClr val="FFF2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1" u="none" cap="none" strike="noStrike">
                <a:solidFill>
                  <a:srgbClr val="000000"/>
                </a:solidFill>
                <a:latin typeface="Raleway Thin"/>
                <a:ea typeface="Raleway Thin"/>
                <a:cs typeface="Raleway Thin"/>
                <a:sym typeface="Raleway Thin"/>
              </a:endParaRPr>
            </a:p>
          </p:txBody>
        </p:sp>
        <p:sp>
          <p:nvSpPr>
            <p:cNvPr id="264" name="Google Shape;264;p40"/>
            <p:cNvSpPr/>
            <p:nvPr/>
          </p:nvSpPr>
          <p:spPr>
            <a:xfrm>
              <a:off x="4679715" y="447038"/>
              <a:ext cx="1766948" cy="1681581"/>
            </a:xfrm>
            <a:prstGeom prst="ellipse">
              <a:avLst/>
            </a:prstGeom>
            <a:solidFill>
              <a:srgbClr val="FFE599"/>
            </a:solidFill>
            <a:ln>
              <a:noFill/>
            </a:ln>
          </p:spPr>
          <p:txBody>
            <a:bodyPr anchorCtr="0" anchor="ctr" bIns="91425" lIns="91425" spcFirstLastPara="1" rIns="91425" wrap="square" tIns="91425">
              <a:noAutofit/>
            </a:bodyPr>
            <a:lstStyle/>
            <a:p>
              <a:pPr indent="-266700" lvl="0" marL="266700" marR="0" rtl="0" algn="ctr">
                <a:lnSpc>
                  <a:spcPct val="100000"/>
                </a:lnSpc>
                <a:spcBef>
                  <a:spcPts val="0"/>
                </a:spcBef>
                <a:spcAft>
                  <a:spcPts val="0"/>
                </a:spcAft>
                <a:buNone/>
              </a:pPr>
              <a:r>
                <a:rPr b="0" i="0" lang="en-GB" sz="1200" u="none" cap="none" strike="noStrike">
                  <a:solidFill>
                    <a:schemeClr val="lt1"/>
                  </a:solidFill>
                  <a:latin typeface="Arial Black"/>
                  <a:ea typeface="Arial Black"/>
                  <a:cs typeface="Arial Black"/>
                  <a:sym typeface="Arial Black"/>
                </a:rPr>
                <a:t>     Valoare adăugată</a:t>
              </a:r>
              <a:endParaRPr b="0" i="0" sz="1200" u="none" cap="none" strike="noStrike">
                <a:solidFill>
                  <a:schemeClr val="lt1"/>
                </a:solidFill>
                <a:latin typeface="Arial Black"/>
                <a:ea typeface="Arial Black"/>
                <a:cs typeface="Arial Black"/>
                <a:sym typeface="Arial Black"/>
              </a:endParaRPr>
            </a:p>
          </p:txBody>
        </p:sp>
        <p:sp>
          <p:nvSpPr>
            <p:cNvPr id="265" name="Google Shape;265;p40"/>
            <p:cNvSpPr/>
            <p:nvPr/>
          </p:nvSpPr>
          <p:spPr>
            <a:xfrm rot="-6597866">
              <a:off x="6176554" y="1208090"/>
              <a:ext cx="629106" cy="629106"/>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1" u="none" cap="none" strike="noStrike">
                <a:solidFill>
                  <a:srgbClr val="000000"/>
                </a:solidFill>
                <a:latin typeface="Raleway Thin"/>
                <a:ea typeface="Raleway Thin"/>
                <a:cs typeface="Raleway Thin"/>
                <a:sym typeface="Raleway Thin"/>
              </a:endParaRPr>
            </a:p>
          </p:txBody>
        </p:sp>
        <p:sp>
          <p:nvSpPr>
            <p:cNvPr id="266" name="Google Shape;266;p40"/>
            <p:cNvSpPr/>
            <p:nvPr/>
          </p:nvSpPr>
          <p:spPr>
            <a:xfrm rot="-6597701">
              <a:off x="6753775" y="2437793"/>
              <a:ext cx="274172" cy="274172"/>
            </a:xfrm>
            <a:prstGeom prst="ellipse">
              <a:avLst/>
            </a:prstGeom>
            <a:solidFill>
              <a:srgbClr val="FFE5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1" u="none" cap="none" strike="noStrike">
                <a:solidFill>
                  <a:srgbClr val="000000"/>
                </a:solidFill>
                <a:latin typeface="Raleway Thin"/>
                <a:ea typeface="Raleway Thin"/>
                <a:cs typeface="Raleway Thin"/>
                <a:sym typeface="Raleway Thin"/>
              </a:endParaRPr>
            </a:p>
          </p:txBody>
        </p:sp>
        <p:sp>
          <p:nvSpPr>
            <p:cNvPr id="267" name="Google Shape;267;p40"/>
            <p:cNvSpPr/>
            <p:nvPr/>
          </p:nvSpPr>
          <p:spPr>
            <a:xfrm>
              <a:off x="5988538" y="1580022"/>
              <a:ext cx="1339075" cy="1199287"/>
            </a:xfrm>
            <a:prstGeom prst="ellipse">
              <a:avLst/>
            </a:prstGeom>
            <a:solidFill>
              <a:srgbClr val="FFE5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GB" sz="1000" u="none" cap="none" strike="noStrike">
                  <a:solidFill>
                    <a:schemeClr val="lt1"/>
                  </a:solidFill>
                  <a:latin typeface="Arial"/>
                  <a:ea typeface="Arial"/>
                  <a:cs typeface="Arial"/>
                  <a:sym typeface="Arial"/>
                </a:rPr>
                <a:t>Experiență</a:t>
              </a:r>
              <a:endParaRPr b="1" i="0" sz="1000" u="none" cap="none" strike="noStrike">
                <a:solidFill>
                  <a:schemeClr val="lt1"/>
                </a:solidFill>
                <a:latin typeface="Arial"/>
                <a:ea typeface="Arial"/>
                <a:cs typeface="Arial"/>
                <a:sym typeface="Arial"/>
              </a:endParaRPr>
            </a:p>
          </p:txBody>
        </p:sp>
      </p:grpSp>
      <p:grpSp>
        <p:nvGrpSpPr>
          <p:cNvPr id="268" name="Google Shape;268;p40"/>
          <p:cNvGrpSpPr/>
          <p:nvPr/>
        </p:nvGrpSpPr>
        <p:grpSpPr>
          <a:xfrm>
            <a:off x="5480137" y="1459778"/>
            <a:ext cx="1423801" cy="1423801"/>
            <a:chOff x="3490737" y="1374053"/>
            <a:chExt cx="1423800" cy="1423800"/>
          </a:xfrm>
        </p:grpSpPr>
        <p:sp>
          <p:nvSpPr>
            <p:cNvPr id="269" name="Google Shape;269;p40"/>
            <p:cNvSpPr/>
            <p:nvPr/>
          </p:nvSpPr>
          <p:spPr>
            <a:xfrm>
              <a:off x="3490737" y="1374053"/>
              <a:ext cx="1423800" cy="1423800"/>
            </a:xfrm>
            <a:prstGeom prst="ellipse">
              <a:avLst/>
            </a:prstGeom>
            <a:solidFill>
              <a:srgbClr val="F1C232"/>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900" u="none" cap="none" strike="noStrike">
                <a:solidFill>
                  <a:srgbClr val="00695C"/>
                </a:solidFill>
                <a:latin typeface="Raleway Thin"/>
                <a:ea typeface="Raleway Thin"/>
                <a:cs typeface="Raleway Thin"/>
                <a:sym typeface="Raleway Thin"/>
              </a:endParaRPr>
            </a:p>
          </p:txBody>
        </p:sp>
        <p:sp>
          <p:nvSpPr>
            <p:cNvPr id="270" name="Google Shape;270;p40"/>
            <p:cNvSpPr txBox="1"/>
            <p:nvPr/>
          </p:nvSpPr>
          <p:spPr>
            <a:xfrm>
              <a:off x="3718754" y="1613603"/>
              <a:ext cx="104507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050" u="none" cap="none" strike="noStrike">
                  <a:solidFill>
                    <a:srgbClr val="FFFFFF"/>
                  </a:solidFill>
                  <a:latin typeface="Arial Black"/>
                  <a:ea typeface="Arial Black"/>
                  <a:cs typeface="Arial Black"/>
                  <a:sym typeface="Arial Black"/>
                </a:rPr>
                <a:t>Campanie</a:t>
              </a:r>
              <a:endParaRPr b="0" i="0" sz="1050" u="none" cap="none" strike="noStrike">
                <a:solidFill>
                  <a:srgbClr val="FFFFFF"/>
                </a:solidFill>
                <a:latin typeface="Arial Black"/>
                <a:ea typeface="Arial Black"/>
                <a:cs typeface="Arial Black"/>
                <a:sym typeface="Arial Black"/>
              </a:endParaRPr>
            </a:p>
          </p:txBody>
        </p:sp>
      </p:grpSp>
      <p:grpSp>
        <p:nvGrpSpPr>
          <p:cNvPr id="271" name="Google Shape;271;p40"/>
          <p:cNvGrpSpPr/>
          <p:nvPr/>
        </p:nvGrpSpPr>
        <p:grpSpPr>
          <a:xfrm>
            <a:off x="7263028" y="3033540"/>
            <a:ext cx="1498800" cy="1498800"/>
            <a:chOff x="644203" y="3718814"/>
            <a:chExt cx="1498800" cy="1498800"/>
          </a:xfrm>
        </p:grpSpPr>
        <p:sp>
          <p:nvSpPr>
            <p:cNvPr id="272" name="Google Shape;272;p40"/>
            <p:cNvSpPr/>
            <p:nvPr/>
          </p:nvSpPr>
          <p:spPr>
            <a:xfrm>
              <a:off x="644203" y="3718814"/>
              <a:ext cx="1498800" cy="1498800"/>
            </a:xfrm>
            <a:prstGeom prst="ellipse">
              <a:avLst/>
            </a:prstGeom>
            <a:solidFill>
              <a:srgbClr val="F1C232"/>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900" u="none" cap="none" strike="noStrike">
                <a:solidFill>
                  <a:srgbClr val="00695C"/>
                </a:solidFill>
                <a:latin typeface="Raleway Thin"/>
                <a:ea typeface="Raleway Thin"/>
                <a:cs typeface="Raleway Thin"/>
                <a:sym typeface="Raleway Thin"/>
              </a:endParaRPr>
            </a:p>
          </p:txBody>
        </p:sp>
        <p:sp>
          <p:nvSpPr>
            <p:cNvPr id="273" name="Google Shape;273;p40"/>
            <p:cNvSpPr txBox="1"/>
            <p:nvPr/>
          </p:nvSpPr>
          <p:spPr>
            <a:xfrm>
              <a:off x="820200" y="3995875"/>
              <a:ext cx="1110176"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001" u="none" cap="none" strike="noStrike">
                  <a:solidFill>
                    <a:srgbClr val="FFFFFF"/>
                  </a:solidFill>
                  <a:latin typeface="Arial Black"/>
                  <a:ea typeface="Arial Black"/>
                  <a:cs typeface="Arial Black"/>
                  <a:sym typeface="Arial Black"/>
                </a:rPr>
                <a:t>Nivel de intrare</a:t>
              </a:r>
              <a:endParaRPr b="0" i="0" sz="1001" u="none" cap="none" strike="noStrike">
                <a:solidFill>
                  <a:srgbClr val="FFFFFF"/>
                </a:solidFill>
                <a:latin typeface="Arial Black"/>
                <a:ea typeface="Arial Black"/>
                <a:cs typeface="Arial Black"/>
                <a:sym typeface="Arial Black"/>
              </a:endParaRPr>
            </a:p>
          </p:txBody>
        </p:sp>
      </p:grpSp>
      <p:sp>
        <p:nvSpPr>
          <p:cNvPr id="274" name="Google Shape;274;p40"/>
          <p:cNvSpPr/>
          <p:nvPr/>
        </p:nvSpPr>
        <p:spPr>
          <a:xfrm>
            <a:off x="8063761"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1" u="none" cap="none" strike="noStrike">
              <a:solidFill>
                <a:srgbClr val="000000"/>
              </a:solidFill>
              <a:latin typeface="Arial"/>
              <a:ea typeface="Arial"/>
              <a:cs typeface="Arial"/>
              <a:sym typeface="Arial"/>
            </a:endParaRPr>
          </a:p>
        </p:txBody>
      </p:sp>
      <p:sp>
        <p:nvSpPr>
          <p:cNvPr id="275" name="Google Shape;275;p40"/>
          <p:cNvSpPr txBox="1"/>
          <p:nvPr/>
        </p:nvSpPr>
        <p:spPr>
          <a:xfrm>
            <a:off x="2941299" y="826771"/>
            <a:ext cx="2303801" cy="200532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1"/>
              </a:spcBef>
              <a:spcAft>
                <a:spcPts val="0"/>
              </a:spcAft>
              <a:buNone/>
            </a:pPr>
            <a:r>
              <a:rPr b="0" i="0" lang="en-GB" sz="1300" u="none" cap="none" strike="noStrike">
                <a:solidFill>
                  <a:schemeClr val="dk2"/>
                </a:solidFill>
                <a:latin typeface="Raleway Light"/>
                <a:ea typeface="Raleway Light"/>
                <a:cs typeface="Raleway Light"/>
                <a:sym typeface="Raleway Light"/>
              </a:rPr>
              <a:t>Un curriculum vitae conține  istoricul dumneavoastră de lucru, educația și abilitățile, în timp ce scrisoarea de intenție este o campanie de marketing completă.</a:t>
            </a:r>
            <a:endParaRPr/>
          </a:p>
          <a:p>
            <a:pPr indent="0" lvl="0" marL="0" marR="0" rtl="0" algn="l">
              <a:lnSpc>
                <a:spcPct val="100000"/>
              </a:lnSpc>
              <a:spcBef>
                <a:spcPts val="601"/>
              </a:spcBef>
              <a:spcAft>
                <a:spcPts val="0"/>
              </a:spcAft>
              <a:buNone/>
            </a:pPr>
            <a:r>
              <a:t/>
            </a:r>
            <a:endParaRPr b="0" i="0" sz="1300" u="none" cap="none" strike="noStrike">
              <a:solidFill>
                <a:schemeClr val="dk2"/>
              </a:solidFill>
              <a:latin typeface="Raleway Light"/>
              <a:ea typeface="Raleway Light"/>
              <a:cs typeface="Raleway Light"/>
              <a:sym typeface="Raleway Light"/>
            </a:endParaRPr>
          </a:p>
          <a:p>
            <a:pPr indent="0" lvl="0" marL="0" marR="0" rtl="0" algn="l">
              <a:lnSpc>
                <a:spcPct val="100000"/>
              </a:lnSpc>
              <a:spcBef>
                <a:spcPts val="601"/>
              </a:spcBef>
              <a:spcAft>
                <a:spcPts val="0"/>
              </a:spcAft>
              <a:buNone/>
            </a:pPr>
            <a:r>
              <a:t/>
            </a:r>
            <a:endParaRPr b="0" i="0" sz="1300" u="none" cap="none" strike="noStrike">
              <a:solidFill>
                <a:schemeClr val="dk2"/>
              </a:solidFill>
              <a:latin typeface="Raleway Light"/>
              <a:ea typeface="Raleway Light"/>
              <a:cs typeface="Raleway Light"/>
              <a:sym typeface="Raleway Light"/>
            </a:endParaRPr>
          </a:p>
          <a:p>
            <a:pPr indent="0" lvl="0" marL="0" marR="0" rtl="0" algn="l">
              <a:lnSpc>
                <a:spcPct val="100000"/>
              </a:lnSpc>
              <a:spcBef>
                <a:spcPts val="601"/>
              </a:spcBef>
              <a:spcAft>
                <a:spcPts val="0"/>
              </a:spcAft>
              <a:buNone/>
            </a:pPr>
            <a:r>
              <a:t/>
            </a:r>
            <a:endParaRPr b="0" i="0" sz="1300" u="none" cap="none" strike="noStrike">
              <a:solidFill>
                <a:schemeClr val="dk2"/>
              </a:solidFill>
              <a:latin typeface="Raleway Light"/>
              <a:ea typeface="Raleway Light"/>
              <a:cs typeface="Raleway Light"/>
              <a:sym typeface="Raleway Light"/>
            </a:endParaRPr>
          </a:p>
          <a:p>
            <a:pPr indent="0" lvl="0" marL="0" marR="0" rtl="0" algn="l">
              <a:lnSpc>
                <a:spcPct val="100000"/>
              </a:lnSpc>
              <a:spcBef>
                <a:spcPts val="601"/>
              </a:spcBef>
              <a:spcAft>
                <a:spcPts val="0"/>
              </a:spcAft>
              <a:buNone/>
            </a:pPr>
            <a:r>
              <a:t/>
            </a:r>
            <a:endParaRPr b="0" i="0" sz="1300" u="none" cap="none" strike="noStrike">
              <a:solidFill>
                <a:srgbClr val="000000"/>
              </a:solidFill>
              <a:latin typeface="Raleway Light"/>
              <a:ea typeface="Raleway Light"/>
              <a:cs typeface="Raleway Light"/>
              <a:sym typeface="Raleway Light"/>
            </a:endParaRPr>
          </a:p>
        </p:txBody>
      </p:sp>
      <p:sp>
        <p:nvSpPr>
          <p:cNvPr id="276" name="Google Shape;276;p40"/>
          <p:cNvSpPr/>
          <p:nvPr/>
        </p:nvSpPr>
        <p:spPr>
          <a:xfrm>
            <a:off x="685799" y="930275"/>
            <a:ext cx="2105025" cy="479425"/>
          </a:xfrm>
          <a:prstGeom prst="roundRect">
            <a:avLst>
              <a:gd fmla="val 16667" name="adj"/>
            </a:avLst>
          </a:prstGeom>
          <a:no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Salutul</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rPr b="0" i="0" lang="en-GB" sz="1400" u="none" cap="none" strike="noStrike">
                <a:solidFill>
                  <a:schemeClr val="lt1"/>
                </a:solidFill>
                <a:latin typeface="Arial"/>
                <a:ea typeface="Arial"/>
                <a:cs typeface="Arial"/>
                <a:sym typeface="Arial"/>
              </a:rPr>
              <a:t>Reason for writing</a:t>
            </a:r>
            <a:endParaRPr/>
          </a:p>
        </p:txBody>
      </p:sp>
      <p:sp>
        <p:nvSpPr>
          <p:cNvPr id="277" name="Google Shape;277;p40"/>
          <p:cNvSpPr/>
          <p:nvPr/>
        </p:nvSpPr>
        <p:spPr>
          <a:xfrm>
            <a:off x="579314" y="465237"/>
            <a:ext cx="467948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chemeClr val="dk2"/>
                </a:solidFill>
                <a:latin typeface="Raleway Light"/>
                <a:ea typeface="Raleway Light"/>
                <a:cs typeface="Raleway Light"/>
                <a:sym typeface="Raleway Light"/>
              </a:rPr>
              <a:t>SCRISOAREA DE INTENȚIE-PLANUL PARAGRAFELOR</a:t>
            </a:r>
            <a:endParaRPr b="0" i="0" sz="1400" u="none" cap="none" strike="noStrike">
              <a:solidFill>
                <a:schemeClr val="dk2"/>
              </a:solidFill>
              <a:latin typeface="Raleway Light"/>
              <a:ea typeface="Raleway Light"/>
              <a:cs typeface="Raleway Light"/>
              <a:sym typeface="Raleway Light"/>
            </a:endParaRPr>
          </a:p>
        </p:txBody>
      </p:sp>
      <p:sp>
        <p:nvSpPr>
          <p:cNvPr id="278" name="Google Shape;278;p40"/>
          <p:cNvSpPr/>
          <p:nvPr/>
        </p:nvSpPr>
        <p:spPr>
          <a:xfrm>
            <a:off x="698499" y="1552575"/>
            <a:ext cx="2105025" cy="619125"/>
          </a:xfrm>
          <a:prstGeom prst="roundRect">
            <a:avLst>
              <a:gd fmla="val 16667" name="adj"/>
            </a:avLst>
          </a:prstGeom>
          <a:no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Paragraful 1</a:t>
            </a:r>
            <a:endParaRPr/>
          </a:p>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Motivul pentru a scrie</a:t>
            </a:r>
            <a:endParaRPr b="0" i="0" sz="1400" u="none" cap="none" strike="noStrike">
              <a:solidFill>
                <a:srgbClr val="A60505"/>
              </a:solidFill>
              <a:latin typeface="Arial"/>
              <a:ea typeface="Arial"/>
              <a:cs typeface="Arial"/>
              <a:sym typeface="Arial"/>
            </a:endParaRPr>
          </a:p>
        </p:txBody>
      </p:sp>
      <p:sp>
        <p:nvSpPr>
          <p:cNvPr id="279" name="Google Shape;279;p40"/>
          <p:cNvSpPr/>
          <p:nvPr/>
        </p:nvSpPr>
        <p:spPr>
          <a:xfrm>
            <a:off x="698499" y="2339975"/>
            <a:ext cx="2105025" cy="809625"/>
          </a:xfrm>
          <a:prstGeom prst="roundRect">
            <a:avLst>
              <a:gd fmla="val 16667" name="adj"/>
            </a:avLst>
          </a:prstGeom>
          <a:no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Paragrafele 2,3</a:t>
            </a:r>
            <a:endParaRPr/>
          </a:p>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Calificările/ Experiența anterioară</a:t>
            </a:r>
            <a:endParaRPr b="0" i="0" sz="1400" u="none" cap="none" strike="noStrike">
              <a:solidFill>
                <a:srgbClr val="A60505"/>
              </a:solidFill>
              <a:latin typeface="Arial"/>
              <a:ea typeface="Arial"/>
              <a:cs typeface="Arial"/>
              <a:sym typeface="Arial"/>
            </a:endParaRPr>
          </a:p>
        </p:txBody>
      </p:sp>
      <p:sp>
        <p:nvSpPr>
          <p:cNvPr id="280" name="Google Shape;280;p40"/>
          <p:cNvSpPr/>
          <p:nvPr/>
        </p:nvSpPr>
        <p:spPr>
          <a:xfrm>
            <a:off x="723899" y="3305175"/>
            <a:ext cx="2105025" cy="479425"/>
          </a:xfrm>
          <a:prstGeom prst="roundRect">
            <a:avLst>
              <a:gd fmla="val 16667" name="adj"/>
            </a:avLst>
          </a:prstGeom>
          <a:no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A60505"/>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400" u="none" cap="none" strike="noStrike">
              <a:solidFill>
                <a:srgbClr val="A60505"/>
              </a:solidFill>
              <a:latin typeface="Arial"/>
              <a:ea typeface="Arial"/>
              <a:cs typeface="Arial"/>
              <a:sym typeface="Arial"/>
            </a:endParaRPr>
          </a:p>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Paragraful final</a:t>
            </a:r>
            <a:endParaRPr b="0" i="0" sz="1400" u="none" cap="none" strike="noStrike">
              <a:solidFill>
                <a:srgbClr val="A60505"/>
              </a:solidFill>
              <a:latin typeface="Arial"/>
              <a:ea typeface="Arial"/>
              <a:cs typeface="Arial"/>
              <a:sym typeface="Arial"/>
            </a:endParaRPr>
          </a:p>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Observații de încheiere</a:t>
            </a:r>
            <a:endParaRPr b="0" i="0" sz="1400" u="none" cap="none" strike="noStrike">
              <a:solidFill>
                <a:srgbClr val="A60505"/>
              </a:solidFill>
              <a:latin typeface="Arial"/>
              <a:ea typeface="Arial"/>
              <a:cs typeface="Arial"/>
              <a:sym typeface="Arial"/>
            </a:endParaRPr>
          </a:p>
          <a:p>
            <a:pPr indent="0" lvl="0" marL="0" marR="0" rtl="0" algn="ctr">
              <a:lnSpc>
                <a:spcPct val="100000"/>
              </a:lnSpc>
              <a:spcBef>
                <a:spcPts val="0"/>
              </a:spcBef>
              <a:spcAft>
                <a:spcPts val="0"/>
              </a:spcAft>
              <a:buNone/>
            </a:pPr>
            <a:r>
              <a:rPr b="0" i="0" lang="en-GB" sz="1400" u="none" cap="none" strike="noStrike">
                <a:solidFill>
                  <a:schemeClr val="lt1"/>
                </a:solidFill>
                <a:latin typeface="Arial"/>
                <a:ea typeface="Arial"/>
                <a:cs typeface="Arial"/>
                <a:sym typeface="Arial"/>
              </a:rPr>
              <a:t>graph 1</a:t>
            </a:r>
            <a:endParaRPr/>
          </a:p>
          <a:p>
            <a:pPr indent="0" lvl="0" marL="0" marR="0" rtl="0" algn="ctr">
              <a:lnSpc>
                <a:spcPct val="100000"/>
              </a:lnSpc>
              <a:spcBef>
                <a:spcPts val="0"/>
              </a:spcBef>
              <a:spcAft>
                <a:spcPts val="0"/>
              </a:spcAft>
              <a:buNone/>
            </a:pPr>
            <a:r>
              <a:rPr b="0" i="0" lang="en-GB" sz="1400" u="none" cap="none" strike="noStrike">
                <a:solidFill>
                  <a:schemeClr val="lt1"/>
                </a:solidFill>
                <a:latin typeface="Arial"/>
                <a:ea typeface="Arial"/>
                <a:cs typeface="Arial"/>
                <a:sym typeface="Arial"/>
              </a:rPr>
              <a:t>Reason for writing</a:t>
            </a:r>
            <a:endParaRPr/>
          </a:p>
        </p:txBody>
      </p:sp>
      <p:sp>
        <p:nvSpPr>
          <p:cNvPr id="281" name="Google Shape;281;p40"/>
          <p:cNvSpPr/>
          <p:nvPr/>
        </p:nvSpPr>
        <p:spPr>
          <a:xfrm>
            <a:off x="749299" y="4003675"/>
            <a:ext cx="2105025" cy="479425"/>
          </a:xfrm>
          <a:prstGeom prst="roundRect">
            <a:avLst>
              <a:gd fmla="val 16667" name="adj"/>
            </a:avLst>
          </a:prstGeom>
          <a:noFill/>
          <a:ln cap="flat" cmpd="sng" w="25400">
            <a:solidFill>
              <a:srgbClr val="BA8400"/>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rgbClr val="A60505"/>
                </a:solidFill>
                <a:latin typeface="Arial"/>
                <a:ea typeface="Arial"/>
                <a:cs typeface="Arial"/>
                <a:sym typeface="Arial"/>
              </a:rPr>
              <a:t>Numele</a:t>
            </a:r>
            <a:r>
              <a:rPr b="0" i="0" lang="en-GB" sz="1400" u="none" cap="none" strike="noStrike">
                <a:solidFill>
                  <a:schemeClr val="lt1"/>
                </a:solidFill>
                <a:latin typeface="Arial"/>
                <a:ea typeface="Arial"/>
                <a:cs typeface="Arial"/>
                <a:sym typeface="Arial"/>
              </a:rPr>
              <a:t>1</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2"/>
          <p:cNvSpPr txBox="1"/>
          <p:nvPr>
            <p:ph type="title"/>
          </p:nvPr>
        </p:nvSpPr>
        <p:spPr>
          <a:xfrm>
            <a:off x="872550" y="444500"/>
            <a:ext cx="6829800" cy="1199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800"/>
              <a:buNone/>
            </a:pPr>
            <a:r>
              <a:rPr b="1" lang="en-GB" sz="1600">
                <a:solidFill>
                  <a:schemeClr val="accent1"/>
                </a:solidFill>
                <a:latin typeface="Raleway ExtraLight"/>
                <a:ea typeface="Raleway ExtraLight"/>
                <a:cs typeface="Raleway ExtraLight"/>
                <a:sym typeface="Raleway ExtraLight"/>
              </a:rPr>
              <a:t>Scrieți o scrisoare de intenție profesională</a:t>
            </a:r>
            <a:br>
              <a:rPr b="1" lang="en-GB" sz="1600">
                <a:solidFill>
                  <a:schemeClr val="accent1"/>
                </a:solidFill>
                <a:latin typeface="Raleway ExtraLight"/>
                <a:ea typeface="Raleway ExtraLight"/>
                <a:cs typeface="Raleway ExtraLight"/>
                <a:sym typeface="Raleway ExtraLight"/>
              </a:rPr>
            </a:br>
            <a:r>
              <a:rPr lang="en-GB" sz="1300">
                <a:solidFill>
                  <a:schemeClr val="dk1"/>
                </a:solidFill>
                <a:latin typeface="Raleway Light"/>
                <a:ea typeface="Raleway Light"/>
                <a:cs typeface="Raleway Light"/>
                <a:sym typeface="Raleway Light"/>
              </a:rPr>
              <a:t>Intenționați să aplicați pentru un job. După ce completați curriculum vitae al dumneavoastră, care include toate experiențele anterioare, locurile de muncă, educația, trebuie să atașați</a:t>
            </a:r>
            <a:r>
              <a:rPr lang="en-GB" sz="1300">
                <a:latin typeface="Raleway Light"/>
                <a:ea typeface="Raleway Light"/>
                <a:cs typeface="Raleway Light"/>
                <a:sym typeface="Raleway Light"/>
              </a:rPr>
              <a:t> o scrisoare de intenție/scrisoare de cerere</a:t>
            </a:r>
            <a:r>
              <a:rPr lang="en-GB" sz="1300">
                <a:solidFill>
                  <a:schemeClr val="dk1"/>
                </a:solidFill>
                <a:latin typeface="Raleway Light"/>
                <a:ea typeface="Raleway Light"/>
                <a:cs typeface="Raleway Light"/>
                <a:sym typeface="Raleway Light"/>
              </a:rPr>
              <a:t>. Aceasta ar trebui să prezinte clar </a:t>
            </a:r>
            <a:r>
              <a:rPr lang="en-GB" sz="1300">
                <a:latin typeface="Raleway Light"/>
                <a:ea typeface="Raleway Light"/>
                <a:cs typeface="Raleway Light"/>
                <a:sym typeface="Raleway Light"/>
              </a:rPr>
              <a:t>motivația dumneavoastră de a aplica pentru această poziție specială.</a:t>
            </a:r>
            <a:endParaRPr sz="1300">
              <a:solidFill>
                <a:schemeClr val="dk1"/>
              </a:solidFill>
              <a:latin typeface="Raleway Light"/>
              <a:ea typeface="Raleway Light"/>
              <a:cs typeface="Raleway Light"/>
              <a:sym typeface="Raleway Light"/>
            </a:endParaRPr>
          </a:p>
        </p:txBody>
      </p:sp>
      <p:sp>
        <p:nvSpPr>
          <p:cNvPr id="287" name="Google Shape;287;p22"/>
          <p:cNvSpPr txBox="1"/>
          <p:nvPr>
            <p:ph idx="1" type="body"/>
          </p:nvPr>
        </p:nvSpPr>
        <p:spPr>
          <a:xfrm>
            <a:off x="922000" y="1887378"/>
            <a:ext cx="3543300" cy="2821782"/>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Pași pentru finalizarea activității</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Pasul 1</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Alege un anunț de angajare care ți se potrivește</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Pasul 2</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Utilizați datele de cercetare privind profilul companiei din unitatea de învățare anterioară</a:t>
            </a:r>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Pasul 3</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Identificați abilitățile pe care le aveți și sunt necesare pentru acest loc de muncă </a:t>
            </a:r>
            <a:endParaRPr sz="11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100">
                <a:latin typeface="Raleway"/>
                <a:ea typeface="Raleway"/>
                <a:cs typeface="Raleway"/>
                <a:sym typeface="Raleway"/>
              </a:rPr>
              <a:t>Pasul 4</a:t>
            </a:r>
            <a:r>
              <a:rPr b="1" lang="en-GB" sz="1100">
                <a:latin typeface="Raleway Light"/>
                <a:ea typeface="Raleway Light"/>
                <a:cs typeface="Raleway Light"/>
                <a:sym typeface="Raleway Light"/>
              </a:rPr>
              <a:t>: </a:t>
            </a:r>
            <a:r>
              <a:rPr lang="en-GB" sz="1100">
                <a:latin typeface="Raleway Light"/>
                <a:ea typeface="Raleway Light"/>
                <a:cs typeface="Raleway Light"/>
                <a:sym typeface="Raleway Light"/>
              </a:rPr>
              <a:t>Scrieți propria scrisoare de intenție</a:t>
            </a:r>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lang="en-GB" sz="1200">
                <a:solidFill>
                  <a:schemeClr val="lt1"/>
                </a:solidFill>
                <a:highlight>
                  <a:srgbClr val="FFB600"/>
                </a:highlight>
                <a:latin typeface="Raleway Light"/>
                <a:ea typeface="Raleway Light"/>
                <a:cs typeface="Raleway Light"/>
                <a:sym typeface="Raleway Light"/>
              </a:rPr>
              <a:t>TIMP:</a:t>
            </a:r>
            <a:r>
              <a:rPr lang="en-GB" sz="1200">
                <a:solidFill>
                  <a:schemeClr val="lt1"/>
                </a:solidFill>
                <a:latin typeface="Raleway Light"/>
                <a:ea typeface="Raleway Light"/>
                <a:cs typeface="Raleway Light"/>
                <a:sym typeface="Raleway Light"/>
              </a:rPr>
              <a:t> </a:t>
            </a:r>
            <a:r>
              <a:rPr lang="en-GB" sz="1200">
                <a:solidFill>
                  <a:schemeClr val="dk1"/>
                </a:solidFill>
                <a:latin typeface="Raleway Light"/>
                <a:ea typeface="Raleway Light"/>
                <a:cs typeface="Raleway Light"/>
                <a:sym typeface="Raleway Light"/>
              </a:rPr>
              <a:t>20 minute</a:t>
            </a:r>
            <a:endParaRPr/>
          </a:p>
          <a:p>
            <a:pPr indent="0" lvl="0" marL="0" rtl="0" algn="l">
              <a:lnSpc>
                <a:spcPct val="100000"/>
              </a:lnSpc>
              <a:spcBef>
                <a:spcPts val="601"/>
              </a:spcBef>
              <a:spcAft>
                <a:spcPts val="0"/>
              </a:spcAft>
              <a:buSzPts val="1800"/>
              <a:buNone/>
            </a:pPr>
            <a:r>
              <a:t/>
            </a:r>
            <a:endParaRPr b="1" sz="1200">
              <a:solidFill>
                <a:srgbClr val="FFB600"/>
              </a:solidFill>
            </a:endParaRPr>
          </a:p>
        </p:txBody>
      </p:sp>
      <p:sp>
        <p:nvSpPr>
          <p:cNvPr id="288" name="Google Shape;288;p22"/>
          <p:cNvSpPr txBox="1"/>
          <p:nvPr>
            <p:ph idx="2" type="body"/>
          </p:nvPr>
        </p:nvSpPr>
        <p:spPr>
          <a:xfrm>
            <a:off x="5180250" y="1887375"/>
            <a:ext cx="2728200" cy="282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Resurse și instrumente</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t>În căutarea unei slujbe? Evidențiați-vă capacitatea, nu experiența -TEDx</a:t>
            </a:r>
            <a:endParaRPr b="1" sz="1200"/>
          </a:p>
          <a:p>
            <a:pPr indent="0" lvl="0" marL="0" rtl="0" algn="l">
              <a:lnSpc>
                <a:spcPct val="100000"/>
              </a:lnSpc>
              <a:spcBef>
                <a:spcPts val="601"/>
              </a:spcBef>
              <a:spcAft>
                <a:spcPts val="0"/>
              </a:spcAft>
              <a:buSzPts val="1800"/>
              <a:buNone/>
            </a:pPr>
            <a:r>
              <a:rPr lang="en-GB" sz="1200" u="sng">
                <a:solidFill>
                  <a:schemeClr val="hlink"/>
                </a:solidFill>
                <a:latin typeface="Raleway Light"/>
                <a:ea typeface="Raleway Light"/>
                <a:cs typeface="Raleway Light"/>
                <a:sym typeface="Raleway Light"/>
                <a:hlinkClick r:id="rId3"/>
              </a:rPr>
              <a:t>www.youtube.com/watch?v=guXxy8LH2QM</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t>Scrisoare de intenție-template</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lang="en-GB" sz="1200" u="sng">
                <a:solidFill>
                  <a:schemeClr val="hlink"/>
                </a:solidFill>
                <a:latin typeface="Raleway Light"/>
                <a:ea typeface="Raleway Light"/>
                <a:cs typeface="Raleway Light"/>
                <a:sym typeface="Raleway Light"/>
                <a:hlinkClick r:id="rId4"/>
              </a:rPr>
              <a:t>www.cover-letter-now.com/build-letter/contact?doctypecode=LETR</a:t>
            </a:r>
            <a:r>
              <a:rPr lang="en-GB" sz="1200">
                <a:latin typeface="Raleway Light"/>
                <a:ea typeface="Raleway Light"/>
                <a:cs typeface="Raleway Light"/>
                <a:sym typeface="Raleway Light"/>
              </a:rPr>
              <a:t> </a:t>
            </a:r>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139702" rtl="0" algn="l">
              <a:lnSpc>
                <a:spcPct val="100000"/>
              </a:lnSpc>
              <a:spcBef>
                <a:spcPts val="601"/>
              </a:spcBef>
              <a:spcAft>
                <a:spcPts val="0"/>
              </a:spcAft>
              <a:buSzPts val="1800"/>
              <a:buNone/>
            </a:pPr>
            <a:r>
              <a:t/>
            </a:r>
            <a:endParaRPr>
              <a:latin typeface="Raleway Light"/>
              <a:ea typeface="Raleway Light"/>
              <a:cs typeface="Raleway Light"/>
              <a:sym typeface="Raleway Light"/>
            </a:endParaRPr>
          </a:p>
        </p:txBody>
      </p:sp>
      <p:grpSp>
        <p:nvGrpSpPr>
          <p:cNvPr id="289" name="Google Shape;289;p22"/>
          <p:cNvGrpSpPr/>
          <p:nvPr/>
        </p:nvGrpSpPr>
        <p:grpSpPr>
          <a:xfrm>
            <a:off x="7964732" y="329097"/>
            <a:ext cx="977040" cy="722852"/>
            <a:chOff x="5255200" y="3006475"/>
            <a:chExt cx="511700" cy="378575"/>
          </a:xfrm>
        </p:grpSpPr>
        <p:sp>
          <p:nvSpPr>
            <p:cNvPr id="290" name="Google Shape;290;p22"/>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291" name="Google Shape;291;p22"/>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3"/>
          <p:cNvSpPr txBox="1"/>
          <p:nvPr>
            <p:ph type="title"/>
          </p:nvPr>
        </p:nvSpPr>
        <p:spPr>
          <a:xfrm>
            <a:off x="922001" y="891776"/>
            <a:ext cx="6866100" cy="52554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800"/>
              <a:buNone/>
            </a:pPr>
            <a:r>
              <a:rPr b="1" lang="en-GB" sz="1600">
                <a:solidFill>
                  <a:schemeClr val="accent1"/>
                </a:solidFill>
                <a:latin typeface="Raleway Light"/>
                <a:ea typeface="Raleway Light"/>
                <a:cs typeface="Raleway Light"/>
                <a:sym typeface="Raleway Light"/>
              </a:rPr>
              <a:t>Auto-promovare în scris versus auto-promovare prin prezentări</a:t>
            </a:r>
            <a:endParaRPr b="1" sz="1200">
              <a:solidFill>
                <a:schemeClr val="accent1"/>
              </a:solidFill>
              <a:latin typeface="Raleway Light"/>
              <a:ea typeface="Raleway Light"/>
              <a:cs typeface="Raleway Light"/>
              <a:sym typeface="Raleway Light"/>
            </a:endParaRPr>
          </a:p>
        </p:txBody>
      </p:sp>
      <p:sp>
        <p:nvSpPr>
          <p:cNvPr id="297" name="Google Shape;297;p23"/>
          <p:cNvSpPr txBox="1"/>
          <p:nvPr>
            <p:ph idx="1" type="body"/>
          </p:nvPr>
        </p:nvSpPr>
        <p:spPr>
          <a:xfrm>
            <a:off x="922000" y="1539240"/>
            <a:ext cx="3543300" cy="31699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Reflecție</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b="1" sz="1600">
              <a:solidFill>
                <a:schemeClr val="lt1"/>
              </a:solidFill>
              <a:highlight>
                <a:srgbClr val="FFB600"/>
              </a:highlight>
              <a:latin typeface="Raleway Light"/>
              <a:ea typeface="Raleway Light"/>
              <a:cs typeface="Raleway Light"/>
              <a:sym typeface="Raleway Light"/>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Ți-a fost ușor să identifici ce anume te face potrivit pentru un loc de muncă? </a:t>
            </a:r>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Cât de greu a fost să-ți exprimi motivația și să fii convingător într-un document scris? </a:t>
            </a:r>
            <a:endParaRPr/>
          </a:p>
          <a:p>
            <a:pPr indent="-285750" lvl="0" marL="285750" rtl="0" algn="l">
              <a:lnSpc>
                <a:spcPct val="100000"/>
              </a:lnSpc>
              <a:spcBef>
                <a:spcPts val="601"/>
              </a:spcBef>
              <a:spcAft>
                <a:spcPts val="0"/>
              </a:spcAft>
              <a:buSzPts val="1800"/>
              <a:buFont typeface="Noto Sans Symbols"/>
              <a:buChar char="▪"/>
            </a:pPr>
            <a:r>
              <a:rPr lang="en-GB" sz="1200">
                <a:solidFill>
                  <a:schemeClr val="dk1"/>
                </a:solidFill>
                <a:latin typeface="Raleway Light"/>
                <a:ea typeface="Raleway Light"/>
                <a:cs typeface="Raleway Light"/>
                <a:sym typeface="Raleway Light"/>
              </a:rPr>
              <a:t>Te simți încrezător în următorul pas? Interviul de angajare?</a:t>
            </a:r>
            <a:endParaRPr/>
          </a:p>
          <a:p>
            <a:pPr indent="-171450" lvl="0" marL="285750" rtl="0" algn="l">
              <a:lnSpc>
                <a:spcPct val="100000"/>
              </a:lnSpc>
              <a:spcBef>
                <a:spcPts val="601"/>
              </a:spcBef>
              <a:spcAft>
                <a:spcPts val="0"/>
              </a:spcAft>
              <a:buSzPts val="1800"/>
              <a:buFont typeface="Noto Sans Symbols"/>
              <a:buNone/>
            </a:pPr>
            <a:r>
              <a:t/>
            </a:r>
            <a:endParaRPr sz="1300">
              <a:solidFill>
                <a:schemeClr val="dk1"/>
              </a:solidFill>
            </a:endParaRPr>
          </a:p>
          <a:p>
            <a:pPr indent="0" lvl="0" marL="0" rtl="0" algn="l">
              <a:lnSpc>
                <a:spcPct val="100000"/>
              </a:lnSpc>
              <a:spcBef>
                <a:spcPts val="601"/>
              </a:spcBef>
              <a:spcAft>
                <a:spcPts val="0"/>
              </a:spcAft>
              <a:buSzPts val="1800"/>
              <a:buNone/>
            </a:pPr>
            <a:r>
              <a:t/>
            </a:r>
            <a:endParaRPr b="1" sz="1200">
              <a:solidFill>
                <a:srgbClr val="FFB600"/>
              </a:solidFill>
            </a:endParaRPr>
          </a:p>
        </p:txBody>
      </p:sp>
      <p:sp>
        <p:nvSpPr>
          <p:cNvPr id="298" name="Google Shape;298;p23"/>
          <p:cNvSpPr txBox="1"/>
          <p:nvPr>
            <p:ph idx="2" type="body"/>
          </p:nvPr>
        </p:nvSpPr>
        <p:spPr>
          <a:xfrm>
            <a:off x="4678688" y="1577340"/>
            <a:ext cx="3543300" cy="24612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800"/>
              <a:buNone/>
            </a:pPr>
            <a:r>
              <a:rPr b="1" lang="en-GB" sz="1600">
                <a:solidFill>
                  <a:schemeClr val="lt1"/>
                </a:solidFill>
                <a:highlight>
                  <a:srgbClr val="FFB600"/>
                </a:highlight>
                <a:latin typeface="Raleway Light"/>
                <a:ea typeface="Raleway Light"/>
                <a:cs typeface="Raleway Light"/>
                <a:sym typeface="Raleway Light"/>
              </a:rPr>
              <a:t>Acțiune</a:t>
            </a:r>
            <a:endParaRPr b="1" sz="1600">
              <a:solidFill>
                <a:schemeClr val="lt1"/>
              </a:solidFill>
              <a:highlight>
                <a:srgbClr val="FFB600"/>
              </a:highlight>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0" rtl="0" algn="l">
              <a:lnSpc>
                <a:spcPct val="100000"/>
              </a:lnSpc>
              <a:spcBef>
                <a:spcPts val="601"/>
              </a:spcBef>
              <a:spcAft>
                <a:spcPts val="0"/>
              </a:spcAft>
              <a:buSzPts val="1800"/>
              <a:buNone/>
            </a:pPr>
            <a:r>
              <a:rPr b="1" lang="en-GB" sz="1200">
                <a:solidFill>
                  <a:srgbClr val="FFB600"/>
                </a:solidFill>
                <a:latin typeface="Raleway Light"/>
                <a:ea typeface="Raleway Light"/>
                <a:cs typeface="Raleway Light"/>
                <a:sym typeface="Raleway Light"/>
              </a:rPr>
              <a:t>După aceasta veți putea </a:t>
            </a:r>
            <a:r>
              <a:rPr lang="en-GB" sz="1200">
                <a:latin typeface="Raleway Light"/>
                <a:ea typeface="Raleway Light"/>
                <a:cs typeface="Raleway Light"/>
                <a:sym typeface="Raleway Light"/>
              </a:rPr>
              <a:t>să vă pregătiți pentru a vă prezenta în timpul unui interviu de angajare.</a:t>
            </a:r>
            <a:endParaRPr/>
          </a:p>
          <a:p>
            <a:pPr indent="0" lvl="0" marL="0" rtl="0" algn="l">
              <a:lnSpc>
                <a:spcPct val="100000"/>
              </a:lnSpc>
              <a:spcBef>
                <a:spcPts val="601"/>
              </a:spcBef>
              <a:spcAft>
                <a:spcPts val="0"/>
              </a:spcAft>
              <a:buSzPts val="1800"/>
              <a:buNone/>
            </a:pPr>
            <a:r>
              <a:t/>
            </a:r>
            <a:endParaRPr sz="1200">
              <a:latin typeface="Raleway Light"/>
              <a:ea typeface="Raleway Light"/>
              <a:cs typeface="Raleway Light"/>
              <a:sym typeface="Raleway Light"/>
            </a:endParaRPr>
          </a:p>
          <a:p>
            <a:pPr indent="0" lvl="0" marL="139702" rtl="0" algn="l">
              <a:lnSpc>
                <a:spcPct val="100000"/>
              </a:lnSpc>
              <a:spcBef>
                <a:spcPts val="601"/>
              </a:spcBef>
              <a:spcAft>
                <a:spcPts val="0"/>
              </a:spcAft>
              <a:buSzPts val="1800"/>
              <a:buNone/>
            </a:pPr>
            <a:r>
              <a:t/>
            </a:r>
            <a:endParaRPr/>
          </a:p>
        </p:txBody>
      </p:sp>
      <p:grpSp>
        <p:nvGrpSpPr>
          <p:cNvPr id="299" name="Google Shape;299;p23"/>
          <p:cNvGrpSpPr/>
          <p:nvPr/>
        </p:nvGrpSpPr>
        <p:grpSpPr>
          <a:xfrm>
            <a:off x="7964732" y="329097"/>
            <a:ext cx="977040" cy="722852"/>
            <a:chOff x="5255200" y="3006475"/>
            <a:chExt cx="511700" cy="378575"/>
          </a:xfrm>
        </p:grpSpPr>
        <p:sp>
          <p:nvSpPr>
            <p:cNvPr id="300" name="Google Shape;300;p23"/>
            <p:cNvSpPr/>
            <p:nvPr/>
          </p:nvSpPr>
          <p:spPr>
            <a:xfrm>
              <a:off x="5255200" y="3006475"/>
              <a:ext cx="349900" cy="349875"/>
            </a:xfrm>
            <a:custGeom>
              <a:rect b="b" l="l" r="r" t="t"/>
              <a:pathLst>
                <a:path extrusionOk="0" h="13995" w="13996">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01" name="Google Shape;301;p23"/>
            <p:cNvSpPr/>
            <p:nvPr/>
          </p:nvSpPr>
          <p:spPr>
            <a:xfrm>
              <a:off x="5567825" y="3185975"/>
              <a:ext cx="199075" cy="199075"/>
            </a:xfrm>
            <a:custGeom>
              <a:rect b="b" l="l" r="r" t="t"/>
              <a:pathLst>
                <a:path extrusionOk="0" h="7963" w="7963">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4"/>
          <p:cNvSpPr txBox="1"/>
          <p:nvPr>
            <p:ph type="title"/>
          </p:nvPr>
        </p:nvSpPr>
        <p:spPr>
          <a:xfrm>
            <a:off x="967926" y="383596"/>
            <a:ext cx="6866100" cy="102699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800"/>
              <a:buNone/>
            </a:pPr>
            <a:r>
              <a:rPr lang="en-GB" sz="3200">
                <a:solidFill>
                  <a:srgbClr val="FFB600"/>
                </a:solidFill>
                <a:latin typeface="Raleway Medium"/>
                <a:ea typeface="Raleway Medium"/>
                <a:cs typeface="Raleway Medium"/>
                <a:sym typeface="Raleway Medium"/>
              </a:rPr>
              <a:t>Pentru a afla mai multe despre acest modul:</a:t>
            </a:r>
            <a:endParaRPr sz="3200">
              <a:solidFill>
                <a:srgbClr val="FFB600"/>
              </a:solidFill>
              <a:latin typeface="Raleway Medium"/>
              <a:ea typeface="Raleway Medium"/>
              <a:cs typeface="Raleway Medium"/>
              <a:sym typeface="Raleway Medium"/>
            </a:endParaRPr>
          </a:p>
        </p:txBody>
      </p:sp>
      <p:sp>
        <p:nvSpPr>
          <p:cNvPr id="307" name="Google Shape;307;p24"/>
          <p:cNvSpPr txBox="1"/>
          <p:nvPr>
            <p:ph idx="1" type="body"/>
          </p:nvPr>
        </p:nvSpPr>
        <p:spPr>
          <a:xfrm>
            <a:off x="876075" y="1502735"/>
            <a:ext cx="7567200" cy="2283640"/>
          </a:xfrm>
          <a:prstGeom prst="rect">
            <a:avLst/>
          </a:prstGeom>
          <a:noFill/>
          <a:ln>
            <a:noFill/>
          </a:ln>
        </p:spPr>
        <p:txBody>
          <a:bodyPr anchorCtr="0" anchor="t" bIns="91425" lIns="91425" spcFirstLastPara="1" rIns="91425" wrap="square" tIns="91425">
            <a:noAutofit/>
          </a:bodyPr>
          <a:lstStyle/>
          <a:p>
            <a:pPr indent="0" lvl="0" marL="114302" rtl="0" algn="l">
              <a:lnSpc>
                <a:spcPct val="100000"/>
              </a:lnSpc>
              <a:spcBef>
                <a:spcPts val="601"/>
              </a:spcBef>
              <a:spcAft>
                <a:spcPts val="0"/>
              </a:spcAft>
              <a:buSzPts val="1800"/>
              <a:buNone/>
            </a:pPr>
            <a:r>
              <a:rPr b="1" lang="en-GB" sz="1300">
                <a:solidFill>
                  <a:srgbClr val="FFB600"/>
                </a:solidFill>
              </a:rPr>
              <a:t>Crește-ți conștiința de sine cu o soluție simplă- TEDx: </a:t>
            </a:r>
            <a:r>
              <a:rPr lang="en-GB" sz="1300">
                <a:solidFill>
                  <a:srgbClr val="1A1714"/>
                </a:solidFill>
                <a:uFill>
                  <a:noFill/>
                </a:uFill>
                <a:hlinkClick r:id="rId3">
                  <a:extLst>
                    <a:ext uri="{A12FA001-AC4F-418D-AE19-62706E023703}">
                      <ahyp:hlinkClr val="tx"/>
                    </a:ext>
                  </a:extLst>
                </a:hlinkClick>
              </a:rPr>
              <a:t>www.youtube.com/watch?v=tGdsOXZpyWE</a:t>
            </a:r>
            <a:r>
              <a:rPr lang="en-GB" sz="1300">
                <a:solidFill>
                  <a:srgbClr val="1A1714"/>
                </a:solidFill>
              </a:rPr>
              <a:t> </a:t>
            </a:r>
            <a:endParaRPr/>
          </a:p>
          <a:p>
            <a:pPr indent="0" lvl="0" marL="114302" rtl="0" algn="l">
              <a:lnSpc>
                <a:spcPct val="100000"/>
              </a:lnSpc>
              <a:spcBef>
                <a:spcPts val="601"/>
              </a:spcBef>
              <a:spcAft>
                <a:spcPts val="0"/>
              </a:spcAft>
              <a:buSzPts val="1800"/>
              <a:buNone/>
            </a:pPr>
            <a:r>
              <a:rPr b="1" lang="en-GB" sz="1300">
                <a:solidFill>
                  <a:srgbClr val="FFB600"/>
                </a:solidFill>
              </a:rPr>
              <a:t>Exemplu de platformă de căutare de locuri de muncă: </a:t>
            </a:r>
            <a:endParaRPr b="1" sz="1300">
              <a:solidFill>
                <a:srgbClr val="FFB600"/>
              </a:solidFill>
            </a:endParaRPr>
          </a:p>
          <a:p>
            <a:pPr indent="0" lvl="0" marL="114302" rtl="0" algn="l">
              <a:lnSpc>
                <a:spcPct val="100000"/>
              </a:lnSpc>
              <a:spcBef>
                <a:spcPts val="601"/>
              </a:spcBef>
              <a:spcAft>
                <a:spcPts val="0"/>
              </a:spcAft>
              <a:buSzPts val="1800"/>
              <a:buNone/>
            </a:pPr>
            <a:r>
              <a:rPr lang="en-GB" sz="1300">
                <a:solidFill>
                  <a:srgbClr val="000000"/>
                </a:solidFill>
                <a:uFill>
                  <a:noFill/>
                </a:uFill>
                <a:hlinkClick r:id="rId4">
                  <a:extLst>
                    <a:ext uri="{A12FA001-AC4F-418D-AE19-62706E023703}">
                      <ahyp:hlinkClr val="tx"/>
                    </a:ext>
                  </a:extLst>
                </a:hlinkClick>
              </a:rPr>
              <a:t>www.linkedin.com/jobs/search</a:t>
            </a:r>
            <a:r>
              <a:rPr lang="en-GB" sz="1300">
                <a:solidFill>
                  <a:srgbClr val="000000"/>
                </a:solidFill>
              </a:rPr>
              <a:t> </a:t>
            </a:r>
            <a:endParaRPr sz="1300">
              <a:solidFill>
                <a:srgbClr val="000000"/>
              </a:solidFill>
            </a:endParaRPr>
          </a:p>
          <a:p>
            <a:pPr indent="0" lvl="0" marL="114302" rtl="0" algn="l">
              <a:lnSpc>
                <a:spcPct val="100000"/>
              </a:lnSpc>
              <a:spcBef>
                <a:spcPts val="601"/>
              </a:spcBef>
              <a:spcAft>
                <a:spcPts val="0"/>
              </a:spcAft>
              <a:buSzPts val="1800"/>
              <a:buNone/>
            </a:pPr>
            <a:r>
              <a:rPr b="1" lang="en-GB" sz="1300">
                <a:solidFill>
                  <a:srgbClr val="FFB600"/>
                </a:solidFill>
              </a:rPr>
              <a:t>Format Europass CV: </a:t>
            </a:r>
            <a:endParaRPr b="1" sz="1300">
              <a:solidFill>
                <a:srgbClr val="FFB600"/>
              </a:solidFill>
            </a:endParaRPr>
          </a:p>
          <a:p>
            <a:pPr indent="0" lvl="0" marL="114302" rtl="0" algn="l">
              <a:lnSpc>
                <a:spcPct val="100000"/>
              </a:lnSpc>
              <a:spcBef>
                <a:spcPts val="601"/>
              </a:spcBef>
              <a:spcAft>
                <a:spcPts val="0"/>
              </a:spcAft>
              <a:buSzPts val="1800"/>
              <a:buNone/>
            </a:pPr>
            <a:r>
              <a:rPr lang="en-GB" sz="1300">
                <a:solidFill>
                  <a:schemeClr val="hlink"/>
                </a:solidFill>
                <a:uFill>
                  <a:noFill/>
                </a:uFill>
                <a:hlinkClick r:id="rId5"/>
              </a:rPr>
              <a:t>europa.eu/europass/en/create-europass-cv</a:t>
            </a:r>
            <a:endParaRPr sz="1300"/>
          </a:p>
          <a:p>
            <a:pPr indent="0" lvl="0" marL="114302" rtl="0" algn="l">
              <a:lnSpc>
                <a:spcPct val="100000"/>
              </a:lnSpc>
              <a:spcBef>
                <a:spcPts val="601"/>
              </a:spcBef>
              <a:spcAft>
                <a:spcPts val="0"/>
              </a:spcAft>
              <a:buSzPts val="1800"/>
              <a:buNone/>
            </a:pPr>
            <a:r>
              <a:rPr b="1" lang="en-GB" sz="1300">
                <a:solidFill>
                  <a:srgbClr val="FFB600"/>
                </a:solidFill>
              </a:rPr>
              <a:t>Editor de scrisori de intenție: </a:t>
            </a:r>
            <a:endParaRPr b="1" sz="1300">
              <a:solidFill>
                <a:srgbClr val="FFB600"/>
              </a:solidFill>
            </a:endParaRPr>
          </a:p>
          <a:p>
            <a:pPr indent="0" lvl="0" marL="114302" rtl="0" algn="l">
              <a:lnSpc>
                <a:spcPct val="100000"/>
              </a:lnSpc>
              <a:spcBef>
                <a:spcPts val="601"/>
              </a:spcBef>
              <a:spcAft>
                <a:spcPts val="0"/>
              </a:spcAft>
              <a:buSzPts val="1800"/>
              <a:buNone/>
            </a:pPr>
            <a:r>
              <a:rPr lang="en-GB" sz="1300">
                <a:solidFill>
                  <a:schemeClr val="hlink"/>
                </a:solidFill>
                <a:uFill>
                  <a:noFill/>
                </a:uFill>
                <a:hlinkClick r:id="rId6"/>
              </a:rPr>
              <a:t>www.cover-letter-now.com/build-letter/contact?doctypecode=LETR</a:t>
            </a:r>
            <a:r>
              <a:rPr lang="en-GB" sz="1300"/>
              <a:t> </a:t>
            </a:r>
            <a:endParaRPr/>
          </a:p>
          <a:p>
            <a:pPr indent="0" lvl="0" marL="114302" rtl="0" algn="l">
              <a:lnSpc>
                <a:spcPct val="100000"/>
              </a:lnSpc>
              <a:spcBef>
                <a:spcPts val="601"/>
              </a:spcBef>
              <a:spcAft>
                <a:spcPts val="0"/>
              </a:spcAft>
              <a:buSzPts val="1800"/>
              <a:buNone/>
            </a:pPr>
            <a:r>
              <a:rPr b="1" lang="en-GB" sz="1300">
                <a:solidFill>
                  <a:srgbClr val="FFB600"/>
                </a:solidFill>
              </a:rPr>
              <a:t>Editor de scrisori de intenție: </a:t>
            </a:r>
            <a:r>
              <a:rPr lang="en-GB" sz="1300">
                <a:solidFill>
                  <a:schemeClr val="hlink"/>
                </a:solidFill>
                <a:uFill>
                  <a:noFill/>
                </a:uFill>
                <a:hlinkClick r:id="rId7"/>
              </a:rPr>
              <a:t>www.jobseeker.com/app/letters/36a3126f-5cc5-4352-9b06-a64920a6d018/edit</a:t>
            </a:r>
            <a:r>
              <a:rPr lang="en-GB" sz="1300"/>
              <a:t> </a:t>
            </a:r>
            <a:endParaRPr/>
          </a:p>
          <a:p>
            <a:pPr indent="0" lvl="0" marL="114302" rtl="0" algn="l">
              <a:lnSpc>
                <a:spcPct val="100000"/>
              </a:lnSpc>
              <a:spcBef>
                <a:spcPts val="601"/>
              </a:spcBef>
              <a:spcAft>
                <a:spcPts val="0"/>
              </a:spcAft>
              <a:buSzPts val="1800"/>
              <a:buNone/>
            </a:pPr>
            <a:r>
              <a:t/>
            </a:r>
            <a:endParaRPr sz="1200"/>
          </a:p>
          <a:p>
            <a:pPr indent="0" lvl="0" marL="0" rtl="0" algn="l">
              <a:lnSpc>
                <a:spcPct val="100000"/>
              </a:lnSpc>
              <a:spcBef>
                <a:spcPts val="601"/>
              </a:spcBef>
              <a:spcAft>
                <a:spcPts val="0"/>
              </a:spcAft>
              <a:buSzPts val="1800"/>
              <a:buNone/>
            </a:pPr>
            <a:r>
              <a:t/>
            </a:r>
            <a:endParaRPr sz="1200"/>
          </a:p>
        </p:txBody>
      </p:sp>
      <p:grpSp>
        <p:nvGrpSpPr>
          <p:cNvPr id="308" name="Google Shape;308;p24"/>
          <p:cNvGrpSpPr/>
          <p:nvPr/>
        </p:nvGrpSpPr>
        <p:grpSpPr>
          <a:xfrm>
            <a:off x="8089119" y="319162"/>
            <a:ext cx="728350" cy="743348"/>
            <a:chOff x="3955900" y="2984500"/>
            <a:chExt cx="414000" cy="422525"/>
          </a:xfrm>
        </p:grpSpPr>
        <p:sp>
          <p:nvSpPr>
            <p:cNvPr id="309" name="Google Shape;309;p24"/>
            <p:cNvSpPr/>
            <p:nvPr/>
          </p:nvSpPr>
          <p:spPr>
            <a:xfrm>
              <a:off x="3955900" y="2984500"/>
              <a:ext cx="315700" cy="315675"/>
            </a:xfrm>
            <a:custGeom>
              <a:rect b="b" l="l" r="r" t="t"/>
              <a:pathLst>
                <a:path extrusionOk="0" h="12627" w="12628">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10" name="Google Shape;310;p24"/>
            <p:cNvSpPr/>
            <p:nvPr/>
          </p:nvSpPr>
          <p:spPr>
            <a:xfrm>
              <a:off x="3992525" y="3021125"/>
              <a:ext cx="242425" cy="242425"/>
            </a:xfrm>
            <a:custGeom>
              <a:rect b="b" l="l" r="r" t="t"/>
              <a:pathLst>
                <a:path extrusionOk="0" h="9697" w="9697">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11" name="Google Shape;311;p24"/>
            <p:cNvSpPr/>
            <p:nvPr/>
          </p:nvSpPr>
          <p:spPr>
            <a:xfrm>
              <a:off x="4215400" y="3253150"/>
              <a:ext cx="154500" cy="153875"/>
            </a:xfrm>
            <a:custGeom>
              <a:rect b="b" l="l" r="r" t="t"/>
              <a:pathLst>
                <a:path extrusionOk="0" h="6155" w="618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5"/>
          <p:cNvSpPr txBox="1"/>
          <p:nvPr>
            <p:ph idx="1" type="body"/>
          </p:nvPr>
        </p:nvSpPr>
        <p:spPr>
          <a:xfrm>
            <a:off x="1757201" y="2161800"/>
            <a:ext cx="5629801" cy="819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601"/>
              </a:spcBef>
              <a:spcAft>
                <a:spcPts val="0"/>
              </a:spcAft>
              <a:buSzPts val="3000"/>
              <a:buNone/>
            </a:pPr>
            <a:r>
              <a:rPr lang="en-GB">
                <a:solidFill>
                  <a:srgbClr val="981C22"/>
                </a:solidFill>
                <a:latin typeface="Raleway ExtraBold"/>
                <a:ea typeface="Raleway ExtraBold"/>
                <a:cs typeface="Raleway ExtraBold"/>
                <a:sym typeface="Raleway ExtraBold"/>
              </a:rPr>
              <a:t>Oamenii tind să păstreze primele impresii – de aceea acele prime descrieri pot fi atât de importante. </a:t>
            </a:r>
            <a:r>
              <a:rPr i="0" lang="en-GB">
                <a:solidFill>
                  <a:srgbClr val="981C22"/>
                </a:solidFill>
                <a:latin typeface="Raleway ExtraBold"/>
                <a:ea typeface="Raleway ExtraBold"/>
                <a:cs typeface="Raleway ExtraBold"/>
                <a:sym typeface="Raleway ExtraBold"/>
              </a:rPr>
              <a:t>Miranda July</a:t>
            </a:r>
            <a:endParaRPr>
              <a:latin typeface="Raleway ExtraBold"/>
              <a:ea typeface="Raleway ExtraBold"/>
              <a:cs typeface="Raleway ExtraBold"/>
              <a:sym typeface="Raleway ExtraBo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6"/>
          <p:cNvSpPr txBox="1"/>
          <p:nvPr>
            <p:ph type="title"/>
          </p:nvPr>
        </p:nvSpPr>
        <p:spPr>
          <a:xfrm>
            <a:off x="922001" y="891775"/>
            <a:ext cx="2711700" cy="857401"/>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800"/>
              <a:buNone/>
            </a:pPr>
            <a:r>
              <a:rPr lang="en-GB" sz="3600"/>
              <a:t>Stabilește un nou</a:t>
            </a:r>
            <a:r>
              <a:rPr lang="en-GB" sz="3600">
                <a:solidFill>
                  <a:srgbClr val="FFB600"/>
                </a:solidFill>
              </a:rPr>
              <a:t> obiectiv</a:t>
            </a:r>
            <a:r>
              <a:rPr lang="en-GB" sz="3600"/>
              <a:t> și finalizează un alt modul!</a:t>
            </a:r>
            <a:endParaRPr sz="3600"/>
          </a:p>
        </p:txBody>
      </p:sp>
      <p:sp>
        <p:nvSpPr>
          <p:cNvPr id="322" name="Google Shape;322;p26"/>
          <p:cNvSpPr txBox="1"/>
          <p:nvPr>
            <p:ph idx="12" type="sldNum"/>
          </p:nvPr>
        </p:nvSpPr>
        <p:spPr>
          <a:xfrm>
            <a:off x="8604401" y="4590300"/>
            <a:ext cx="539700" cy="553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300"/>
              <a:buNone/>
            </a:pPr>
            <a:fld id="{00000000-1234-1234-1234-123412341234}" type="slidenum">
              <a:rPr lang="en-GB"/>
              <a:t>‹#›</a:t>
            </a:fld>
            <a:endParaRPr/>
          </a:p>
        </p:txBody>
      </p:sp>
      <p:grpSp>
        <p:nvGrpSpPr>
          <p:cNvPr id="323" name="Google Shape;323;p26"/>
          <p:cNvGrpSpPr/>
          <p:nvPr/>
        </p:nvGrpSpPr>
        <p:grpSpPr>
          <a:xfrm>
            <a:off x="8152039" y="369833"/>
            <a:ext cx="602425" cy="641836"/>
            <a:chOff x="5970800" y="1619250"/>
            <a:chExt cx="428650" cy="456725"/>
          </a:xfrm>
        </p:grpSpPr>
        <p:sp>
          <p:nvSpPr>
            <p:cNvPr id="324" name="Google Shape;324;p26"/>
            <p:cNvSpPr/>
            <p:nvPr/>
          </p:nvSpPr>
          <p:spPr>
            <a:xfrm>
              <a:off x="5970800" y="1674200"/>
              <a:ext cx="377975" cy="377950"/>
            </a:xfrm>
            <a:custGeom>
              <a:rect b="b" l="l" r="r" t="t"/>
              <a:pathLst>
                <a:path extrusionOk="0" h="15118" w="15119">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25" name="Google Shape;325;p26"/>
            <p:cNvSpPr/>
            <p:nvPr/>
          </p:nvSpPr>
          <p:spPr>
            <a:xfrm>
              <a:off x="6068500" y="1771875"/>
              <a:ext cx="182575" cy="182600"/>
            </a:xfrm>
            <a:custGeom>
              <a:rect b="b" l="l" r="r" t="t"/>
              <a:pathLst>
                <a:path extrusionOk="0" h="7304" w="7303">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26" name="Google Shape;326;p26"/>
            <p:cNvSpPr/>
            <p:nvPr/>
          </p:nvSpPr>
          <p:spPr>
            <a:xfrm>
              <a:off x="5981175" y="2005125"/>
              <a:ext cx="75125" cy="70850"/>
            </a:xfrm>
            <a:custGeom>
              <a:rect b="b" l="l" r="r" t="t"/>
              <a:pathLst>
                <a:path extrusionOk="0" h="2834" w="3005">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27" name="Google Shape;327;p26"/>
            <p:cNvSpPr/>
            <p:nvPr/>
          </p:nvSpPr>
          <p:spPr>
            <a:xfrm>
              <a:off x="6263875" y="2005125"/>
              <a:ext cx="74525" cy="70850"/>
            </a:xfrm>
            <a:custGeom>
              <a:rect b="b" l="l" r="r" t="t"/>
              <a:pathLst>
                <a:path extrusionOk="0" h="2834" w="2981">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328" name="Google Shape;328;p26"/>
            <p:cNvSpPr/>
            <p:nvPr/>
          </p:nvSpPr>
          <p:spPr>
            <a:xfrm>
              <a:off x="6147875" y="1619250"/>
              <a:ext cx="251575" cy="255850"/>
            </a:xfrm>
            <a:custGeom>
              <a:rect b="b" l="l" r="r" t="t"/>
              <a:pathLst>
                <a:path extrusionOk="0" h="10234" w="10063">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grpSp>
      <p:graphicFrame>
        <p:nvGraphicFramePr>
          <p:cNvPr id="329" name="Google Shape;329;p26"/>
          <p:cNvGraphicFramePr/>
          <p:nvPr/>
        </p:nvGraphicFramePr>
        <p:xfrm>
          <a:off x="3925427" y="703846"/>
          <a:ext cx="3000000" cy="3000000"/>
        </p:xfrm>
        <a:graphic>
          <a:graphicData uri="http://schemas.openxmlformats.org/drawingml/2006/table">
            <a:tbl>
              <a:tblPr bandRow="1" firstRow="1">
                <a:noFill/>
                <a:tableStyleId>{44B68992-A3AA-4776-9C71-EB78A5E2A060}</a:tableStyleId>
              </a:tblPr>
              <a:tblGrid>
                <a:gridCol w="3819725"/>
              </a:tblGrid>
              <a:tr h="466275">
                <a:tc>
                  <a:txBody>
                    <a:bodyPr/>
                    <a:lstStyle/>
                    <a:p>
                      <a:pPr indent="0" lvl="0" marL="0" marR="0" rtl="0" algn="l">
                        <a:lnSpc>
                          <a:spcPct val="100000"/>
                        </a:lnSpc>
                        <a:spcBef>
                          <a:spcPts val="0"/>
                        </a:spcBef>
                        <a:spcAft>
                          <a:spcPts val="0"/>
                        </a:spcAft>
                        <a:buClr>
                          <a:schemeClr val="dk1"/>
                        </a:buClr>
                        <a:buSzPts val="5800"/>
                        <a:buFont typeface="Raleway Thin"/>
                        <a:buNone/>
                      </a:pPr>
                      <a:r>
                        <a:rPr b="1" i="0" lang="en-GB" sz="2250" u="none" cap="none" strike="noStrike">
                          <a:solidFill>
                            <a:schemeClr val="lt1"/>
                          </a:solidFill>
                          <a:latin typeface="Raleway Thin"/>
                          <a:ea typeface="Raleway Thin"/>
                          <a:cs typeface="Raleway Thin"/>
                          <a:sym typeface="Raleway Thin"/>
                        </a:rPr>
                        <a:t>Perfecționarea abilităților soft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B600"/>
                    </a:solidFill>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M6: </a:t>
                      </a:r>
                      <a:r>
                        <a:rPr b="1" i="0" lang="en-GB" sz="1000" u="none" cap="none" strike="noStrike">
                          <a:solidFill>
                            <a:srgbClr val="000000"/>
                          </a:solidFill>
                          <a:latin typeface="Raleway Thin"/>
                          <a:ea typeface="Raleway Thin"/>
                          <a:cs typeface="Raleway Thin"/>
                          <a:sym typeface="Raleway Thin"/>
                        </a:rPr>
                        <a:t>Abilități de comunicare</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M7: </a:t>
                      </a:r>
                      <a:r>
                        <a:rPr b="1" i="0" lang="en-GB" sz="1000" u="none" cap="none" strike="noStrike">
                          <a:solidFill>
                            <a:srgbClr val="000000"/>
                          </a:solidFill>
                          <a:latin typeface="Raleway Thin"/>
                          <a:ea typeface="Raleway Thin"/>
                          <a:cs typeface="Raleway Thin"/>
                          <a:sym typeface="Raleway Thin"/>
                        </a:rPr>
                        <a:t>Motivație și împuternicire personală</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M8: </a:t>
                      </a:r>
                      <a:r>
                        <a:rPr b="1" i="0" lang="en-GB" sz="1000" u="none" cap="none" strike="noStrike">
                          <a:solidFill>
                            <a:srgbClr val="000000"/>
                          </a:solidFill>
                          <a:latin typeface="Raleway Thin"/>
                          <a:ea typeface="Raleway Thin"/>
                          <a:cs typeface="Raleway Thin"/>
                          <a:sym typeface="Raleway Thin"/>
                        </a:rPr>
                        <a:t>Managementul timpului</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M9: </a:t>
                      </a:r>
                      <a:r>
                        <a:rPr b="1" i="0" lang="en-GB" sz="1000" u="none" cap="none" strike="noStrike">
                          <a:solidFill>
                            <a:srgbClr val="000000"/>
                          </a:solidFill>
                          <a:latin typeface="Raleway Thin"/>
                          <a:ea typeface="Raleway Thin"/>
                          <a:cs typeface="Raleway Thin"/>
                          <a:sym typeface="Raleway Thin"/>
                        </a:rPr>
                        <a:t>Echilibru între viață și profesie</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M10: </a:t>
                      </a:r>
                      <a:r>
                        <a:rPr b="1" i="0" lang="en-GB" sz="1000" u="none" cap="none" strike="noStrike">
                          <a:solidFill>
                            <a:srgbClr val="000000"/>
                          </a:solidFill>
                          <a:latin typeface="Raleway Thin"/>
                          <a:ea typeface="Raleway Thin"/>
                          <a:cs typeface="Raleway Thin"/>
                          <a:sym typeface="Raleway Thin"/>
                        </a:rPr>
                        <a:t>Stabilirea obiectivelor</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M11: </a:t>
                      </a:r>
                      <a:r>
                        <a:rPr b="1" i="0" lang="en-GB" sz="1000" u="none" cap="none" strike="noStrike">
                          <a:solidFill>
                            <a:srgbClr val="000000"/>
                          </a:solidFill>
                          <a:latin typeface="Raleway Thin"/>
                          <a:ea typeface="Raleway Thin"/>
                          <a:cs typeface="Raleway Thin"/>
                          <a:sym typeface="Raleway Thin"/>
                        </a:rPr>
                        <a:t>Rezolvarea problemelor</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M12: </a:t>
                      </a:r>
                      <a:r>
                        <a:rPr b="1" i="0" lang="en-GB" sz="1000" u="none" cap="none" strike="noStrike">
                          <a:solidFill>
                            <a:srgbClr val="000000"/>
                          </a:solidFill>
                          <a:latin typeface="Raleway Thin"/>
                          <a:ea typeface="Raleway Thin"/>
                          <a:cs typeface="Raleway Thin"/>
                          <a:sym typeface="Raleway Thin"/>
                        </a:rPr>
                        <a:t>Promovarea personală</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25375">
                <a:tc>
                  <a:txBody>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B600"/>
                          </a:solidFill>
                          <a:latin typeface="Raleway Thin"/>
                          <a:ea typeface="Raleway Thin"/>
                          <a:cs typeface="Raleway Thin"/>
                          <a:sym typeface="Raleway Thin"/>
                        </a:rPr>
                        <a:t>M13: </a:t>
                      </a:r>
                      <a:r>
                        <a:rPr b="1" i="0" lang="en-GB" sz="1000" u="none" cap="none" strike="noStrike">
                          <a:solidFill>
                            <a:srgbClr val="000000"/>
                          </a:solidFill>
                          <a:latin typeface="Raleway Thin"/>
                          <a:ea typeface="Raleway Thin"/>
                          <a:cs typeface="Raleway Thin"/>
                          <a:sym typeface="Raleway Thin"/>
                        </a:rPr>
                        <a:t>Abilități de prezentare</a:t>
                      </a:r>
                      <a:endParaRPr b="1" i="0" sz="1000" u="none" cap="none" strike="noStrike">
                        <a:solidFill>
                          <a:srgbClr val="000000"/>
                        </a:solidFill>
                        <a:latin typeface="Raleway Thin"/>
                        <a:ea typeface="Raleway Thin"/>
                        <a:cs typeface="Raleway Thin"/>
                        <a:sym typeface="Raleway Thin"/>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Raleway Thin"/>
                        <a:ea typeface="Raleway Thin"/>
                        <a:cs typeface="Raleway Thin"/>
                        <a:sym typeface="Raleway Thin"/>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7"/>
          <p:cNvSpPr txBox="1"/>
          <p:nvPr>
            <p:ph idx="1" type="body"/>
          </p:nvPr>
        </p:nvSpPr>
        <p:spPr>
          <a:xfrm>
            <a:off x="3848430" y="4031027"/>
            <a:ext cx="4643562" cy="59552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GB" sz="700"/>
              <a:t>Sprijinul Comisiei Europene pentru producerea acestei publicații nu constituie o aprobare a conținutului, care reflectă doar opiniile autorilor, iar Comisia nu poate fi făcută responsabilă pentru nicio utilizare care poate fi făcută a informațiilor conținute în aceasta.</a:t>
            </a:r>
            <a:endParaRPr/>
          </a:p>
          <a:p>
            <a:pPr indent="0" lvl="0" marL="0" rtl="0" algn="l">
              <a:lnSpc>
                <a:spcPct val="100000"/>
              </a:lnSpc>
              <a:spcBef>
                <a:spcPts val="0"/>
              </a:spcBef>
              <a:spcAft>
                <a:spcPts val="0"/>
              </a:spcAft>
              <a:buSzPts val="1800"/>
              <a:buNone/>
            </a:pPr>
            <a:r>
              <a:rPr lang="en-GB" sz="700">
                <a:solidFill>
                  <a:srgbClr val="981C22"/>
                </a:solidFill>
              </a:rPr>
              <a:t>Project number 2021-1-RO01-KA220-ADU-000026741</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a:p>
            <a:pPr indent="0" lvl="0" marL="0" rtl="0" algn="l">
              <a:lnSpc>
                <a:spcPct val="100000"/>
              </a:lnSpc>
              <a:spcBef>
                <a:spcPts val="601"/>
              </a:spcBef>
              <a:spcAft>
                <a:spcPts val="0"/>
              </a:spcAft>
              <a:buSzPts val="1800"/>
              <a:buNone/>
            </a:pPr>
            <a:r>
              <a:t/>
            </a:r>
            <a:endParaRPr/>
          </a:p>
        </p:txBody>
      </p:sp>
      <p:pic>
        <p:nvPicPr>
          <p:cNvPr id="335" name="Google Shape;335;p27"/>
          <p:cNvPicPr preferRelativeResize="0"/>
          <p:nvPr/>
        </p:nvPicPr>
        <p:blipFill rotWithShape="1">
          <a:blip r:embed="rId3">
            <a:alphaModFix/>
          </a:blip>
          <a:srcRect b="0" l="0" r="0" t="0"/>
          <a:stretch/>
        </p:blipFill>
        <p:spPr>
          <a:xfrm>
            <a:off x="6997148" y="416610"/>
            <a:ext cx="1763711" cy="1324726"/>
          </a:xfrm>
          <a:prstGeom prst="rect">
            <a:avLst/>
          </a:prstGeom>
          <a:noFill/>
          <a:ln>
            <a:noFill/>
          </a:ln>
        </p:spPr>
      </p:pic>
      <p:pic>
        <p:nvPicPr>
          <p:cNvPr descr="Text&#10;&#10;Description automatically generated with medium confidence" id="336" name="Google Shape;336;p27"/>
          <p:cNvPicPr preferRelativeResize="0"/>
          <p:nvPr/>
        </p:nvPicPr>
        <p:blipFill rotWithShape="1">
          <a:blip r:embed="rId4">
            <a:alphaModFix/>
          </a:blip>
          <a:srcRect b="0" l="0" r="0" t="0"/>
          <a:stretch/>
        </p:blipFill>
        <p:spPr>
          <a:xfrm>
            <a:off x="922001" y="4031027"/>
            <a:ext cx="2838616" cy="595528"/>
          </a:xfrm>
          <a:prstGeom prst="rect">
            <a:avLst/>
          </a:prstGeom>
          <a:noFill/>
          <a:ln>
            <a:noFill/>
          </a:ln>
        </p:spPr>
      </p:pic>
      <p:pic>
        <p:nvPicPr>
          <p:cNvPr id="337" name="Google Shape;337;p27"/>
          <p:cNvPicPr preferRelativeResize="0"/>
          <p:nvPr/>
        </p:nvPicPr>
        <p:blipFill rotWithShape="1">
          <a:blip r:embed="rId5">
            <a:alphaModFix/>
          </a:blip>
          <a:srcRect b="0" l="0" r="0" t="0"/>
          <a:stretch/>
        </p:blipFill>
        <p:spPr>
          <a:xfrm>
            <a:off x="922001" y="795261"/>
            <a:ext cx="5894599" cy="27535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3"/>
          <p:cNvSpPr txBox="1"/>
          <p:nvPr>
            <p:ph idx="1" type="body"/>
          </p:nvPr>
        </p:nvSpPr>
        <p:spPr>
          <a:xfrm>
            <a:off x="1487843" y="2048386"/>
            <a:ext cx="6139024" cy="819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601"/>
              </a:spcBef>
              <a:spcAft>
                <a:spcPts val="0"/>
              </a:spcAft>
              <a:buSzPts val="3000"/>
              <a:buNone/>
            </a:pPr>
            <a:r>
              <a:rPr lang="en-GB">
                <a:latin typeface="Raleway Medium"/>
                <a:ea typeface="Raleway Medium"/>
                <a:cs typeface="Raleway Medium"/>
                <a:sym typeface="Raleway Medium"/>
              </a:rPr>
              <a:t>	Oamenii nu sunt promovați pentru că își fac treaba </a:t>
            </a:r>
            <a:r>
              <a:rPr b="1" lang="en-GB">
                <a:latin typeface="Arial"/>
                <a:ea typeface="Arial"/>
                <a:cs typeface="Arial"/>
                <a:sym typeface="Arial"/>
              </a:rPr>
              <a:t>foarte bine</a:t>
            </a:r>
            <a:r>
              <a:rPr lang="en-GB">
                <a:latin typeface="Raleway Medium"/>
                <a:ea typeface="Raleway Medium"/>
                <a:cs typeface="Raleway Medium"/>
                <a:sym typeface="Raleway Medium"/>
              </a:rPr>
              <a:t>. Ei sunt promovați  demonstrându-și potențialul de a face </a:t>
            </a:r>
            <a:r>
              <a:rPr b="1" lang="en-GB">
                <a:latin typeface="Arial"/>
                <a:ea typeface="Arial"/>
                <a:cs typeface="Arial"/>
                <a:sym typeface="Arial"/>
              </a:rPr>
              <a:t>mai mult</a:t>
            </a:r>
            <a:r>
              <a:rPr lang="en-GB">
                <a:latin typeface="Raleway Medium"/>
                <a:ea typeface="Raleway Medium"/>
                <a:cs typeface="Raleway Medium"/>
                <a:sym typeface="Raleway Medium"/>
              </a:rPr>
              <a:t>.</a:t>
            </a:r>
            <a:endParaRPr/>
          </a:p>
          <a:p>
            <a:pPr indent="0" lvl="0" marL="0" rtl="0" algn="ctr">
              <a:lnSpc>
                <a:spcPct val="100000"/>
              </a:lnSpc>
              <a:spcBef>
                <a:spcPts val="601"/>
              </a:spcBef>
              <a:spcAft>
                <a:spcPts val="0"/>
              </a:spcAft>
              <a:buSzPts val="3000"/>
              <a:buNone/>
            </a:pPr>
            <a:r>
              <a:rPr i="0" lang="en-GB">
                <a:latin typeface="Raleway Medium"/>
                <a:ea typeface="Raleway Medium"/>
                <a:cs typeface="Raleway Medium"/>
                <a:sym typeface="Raleway Medium"/>
              </a:rPr>
              <a:t>Tara Jaye Frank</a:t>
            </a:r>
            <a:endParaRPr i="0">
              <a:latin typeface="Raleway Medium"/>
              <a:ea typeface="Raleway Medium"/>
              <a:cs typeface="Raleway Medium"/>
              <a:sym typeface="Raleway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4"/>
          <p:cNvSpPr txBox="1"/>
          <p:nvPr>
            <p:ph type="ctrTitle"/>
          </p:nvPr>
        </p:nvSpPr>
        <p:spPr>
          <a:xfrm>
            <a:off x="685802" y="2726342"/>
            <a:ext cx="7772400" cy="115980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GB">
                <a:solidFill>
                  <a:srgbClr val="981C22"/>
                </a:solidFill>
              </a:rPr>
              <a:t>Promovarea personală</a:t>
            </a:r>
            <a:endParaRPr/>
          </a:p>
        </p:txBody>
      </p:sp>
      <p:sp>
        <p:nvSpPr>
          <p:cNvPr id="84" name="Google Shape;84;p4"/>
          <p:cNvSpPr txBox="1"/>
          <p:nvPr>
            <p:ph idx="1" type="subTitle"/>
          </p:nvPr>
        </p:nvSpPr>
        <p:spPr>
          <a:xfrm>
            <a:off x="685802" y="3830653"/>
            <a:ext cx="7772400" cy="78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GB" sz="2800"/>
              <a:t>Elaborat de: Asociația Culturală ARTEC</a:t>
            </a:r>
            <a:endParaRPr/>
          </a:p>
        </p:txBody>
      </p:sp>
      <p:sp>
        <p:nvSpPr>
          <p:cNvPr id="85" name="Google Shape;85;p4"/>
          <p:cNvSpPr txBox="1"/>
          <p:nvPr/>
        </p:nvSpPr>
        <p:spPr>
          <a:xfrm>
            <a:off x="7811324" y="0"/>
            <a:ext cx="960900" cy="139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5400"/>
              <a:buFont typeface="Arial"/>
              <a:buNone/>
            </a:pPr>
            <a:r>
              <a:rPr b="0" i="0" lang="en-GB" sz="5400" u="none" cap="none" strike="noStrike">
                <a:solidFill>
                  <a:srgbClr val="981C22"/>
                </a:solidFill>
                <a:latin typeface="Raleway Thin"/>
                <a:ea typeface="Raleway Thin"/>
                <a:cs typeface="Raleway Thin"/>
                <a:sym typeface="Raleway Thin"/>
              </a:rPr>
              <a:t>12</a:t>
            </a:r>
            <a:endParaRPr b="0" i="0" sz="5400" u="none" cap="none" strike="noStrike">
              <a:solidFill>
                <a:srgbClr val="981C22"/>
              </a:solidFill>
              <a:latin typeface="Raleway Thin"/>
              <a:ea typeface="Raleway Thin"/>
              <a:cs typeface="Raleway Thin"/>
              <a:sym typeface="Raleway Thi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5"/>
          <p:cNvSpPr txBox="1"/>
          <p:nvPr>
            <p:ph type="title"/>
          </p:nvPr>
        </p:nvSpPr>
        <p:spPr>
          <a:xfrm>
            <a:off x="922001" y="559981"/>
            <a:ext cx="6866100" cy="1049079"/>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800"/>
              <a:buNone/>
            </a:pPr>
            <a:r>
              <a:rPr lang="en-GB" sz="3200">
                <a:latin typeface="Raleway ExtraLight"/>
                <a:ea typeface="Raleway ExtraLight"/>
                <a:cs typeface="Raleway ExtraLight"/>
                <a:sym typeface="Raleway ExtraLight"/>
              </a:rPr>
              <a:t>După finalizarea acestui modul </a:t>
            </a:r>
            <a:br>
              <a:rPr lang="en-GB" sz="3200">
                <a:latin typeface="Raleway ExtraLight"/>
                <a:ea typeface="Raleway ExtraLight"/>
                <a:cs typeface="Raleway ExtraLight"/>
                <a:sym typeface="Raleway ExtraLight"/>
              </a:rPr>
            </a:br>
            <a:r>
              <a:rPr lang="en-GB" sz="3200">
                <a:solidFill>
                  <a:srgbClr val="FFB600"/>
                </a:solidFill>
                <a:latin typeface="Raleway ExtraLight"/>
                <a:ea typeface="Raleway ExtraLight"/>
                <a:cs typeface="Raleway ExtraLight"/>
                <a:sym typeface="Raleway ExtraLight"/>
              </a:rPr>
              <a:t>veți fi putea </a:t>
            </a:r>
            <a:r>
              <a:rPr lang="en-GB" sz="3200">
                <a:latin typeface="Raleway ExtraLight"/>
                <a:ea typeface="Raleway ExtraLight"/>
                <a:cs typeface="Raleway ExtraLight"/>
                <a:sym typeface="Raleway ExtraLight"/>
              </a:rPr>
              <a:t>să:</a:t>
            </a:r>
            <a:endParaRPr sz="3200">
              <a:latin typeface="Raleway ExtraLight"/>
              <a:ea typeface="Raleway ExtraLight"/>
              <a:cs typeface="Raleway ExtraLight"/>
              <a:sym typeface="Raleway ExtraLight"/>
            </a:endParaRPr>
          </a:p>
        </p:txBody>
      </p:sp>
      <p:sp>
        <p:nvSpPr>
          <p:cNvPr id="91" name="Google Shape;91;p5"/>
          <p:cNvSpPr txBox="1"/>
          <p:nvPr>
            <p:ph idx="1" type="body"/>
          </p:nvPr>
        </p:nvSpPr>
        <p:spPr>
          <a:xfrm>
            <a:off x="922001" y="1930500"/>
            <a:ext cx="2332201" cy="27786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400"/>
              <a:buNone/>
            </a:pPr>
            <a:r>
              <a:t/>
            </a:r>
            <a:endParaRPr>
              <a:latin typeface="Raleway Medium"/>
              <a:ea typeface="Raleway Medium"/>
              <a:cs typeface="Raleway Medium"/>
              <a:sym typeface="Raleway Medium"/>
            </a:endParaRPr>
          </a:p>
          <a:p>
            <a:pPr indent="-285750" lvl="0" marL="285750" rtl="0" algn="l">
              <a:lnSpc>
                <a:spcPct val="100000"/>
              </a:lnSpc>
              <a:spcBef>
                <a:spcPts val="601"/>
              </a:spcBef>
              <a:spcAft>
                <a:spcPts val="0"/>
              </a:spcAft>
              <a:buSzPts val="1400"/>
              <a:buFont typeface="Noto Sans Symbols"/>
              <a:buChar char="▪"/>
            </a:pPr>
            <a:r>
              <a:rPr lang="en-GB" sz="1400">
                <a:latin typeface="Raleway Light"/>
                <a:ea typeface="Raleway Light"/>
                <a:cs typeface="Raleway Light"/>
                <a:sym typeface="Raleway Light"/>
              </a:rPr>
              <a:t>Vă definiți abilitățile și  competențele; să enumerați obiectivele de învățare</a:t>
            </a:r>
            <a:endParaRPr sz="1400">
              <a:latin typeface="Raleway Light"/>
              <a:ea typeface="Raleway Light"/>
              <a:cs typeface="Raleway Light"/>
              <a:sym typeface="Raleway Light"/>
            </a:endParaRPr>
          </a:p>
          <a:p>
            <a:pPr indent="-285750" lvl="0" marL="285750" rtl="0" algn="l">
              <a:lnSpc>
                <a:spcPct val="100000"/>
              </a:lnSpc>
              <a:spcBef>
                <a:spcPts val="601"/>
              </a:spcBef>
              <a:spcAft>
                <a:spcPts val="0"/>
              </a:spcAft>
              <a:buSzPts val="1400"/>
              <a:buFont typeface="Noto Sans Symbols"/>
              <a:buChar char="▪"/>
            </a:pPr>
            <a:r>
              <a:rPr lang="en-GB" sz="1400">
                <a:latin typeface="Raleway Light"/>
                <a:ea typeface="Raleway Light"/>
                <a:cs typeface="Raleway Light"/>
                <a:sym typeface="Raleway Light"/>
              </a:rPr>
              <a:t>Identificați site-uri web și angajatori sigure</a:t>
            </a:r>
            <a:endParaRPr sz="1400">
              <a:latin typeface="Raleway Light"/>
              <a:ea typeface="Raleway Light"/>
              <a:cs typeface="Raleway Light"/>
              <a:sym typeface="Raleway Light"/>
            </a:endParaRPr>
          </a:p>
          <a:p>
            <a:pPr indent="-285750" lvl="0" marL="285750" rtl="0" algn="l">
              <a:lnSpc>
                <a:spcPct val="100000"/>
              </a:lnSpc>
              <a:spcBef>
                <a:spcPts val="601"/>
              </a:spcBef>
              <a:spcAft>
                <a:spcPts val="0"/>
              </a:spcAft>
              <a:buSzPts val="1400"/>
              <a:buFont typeface="Noto Sans Symbols"/>
              <a:buChar char="▪"/>
            </a:pPr>
            <a:r>
              <a:rPr lang="en-GB" sz="1400">
                <a:latin typeface="Raleway Light"/>
                <a:ea typeface="Raleway Light"/>
                <a:cs typeface="Raleway Light"/>
                <a:sym typeface="Raleway Light"/>
              </a:rPr>
              <a:t>Înțelegeți planificarea paragrafelor pentru  CV-ul și scrisoarea de intenție</a:t>
            </a:r>
            <a:endParaRPr sz="1400">
              <a:latin typeface="Raleway Light"/>
              <a:ea typeface="Raleway Light"/>
              <a:cs typeface="Raleway Light"/>
              <a:sym typeface="Raleway Light"/>
            </a:endParaRPr>
          </a:p>
          <a:p>
            <a:pPr indent="0" lvl="0" marL="0" rtl="0" algn="l">
              <a:lnSpc>
                <a:spcPct val="100000"/>
              </a:lnSpc>
              <a:spcBef>
                <a:spcPts val="601"/>
              </a:spcBef>
              <a:spcAft>
                <a:spcPts val="0"/>
              </a:spcAft>
              <a:buSzPts val="1400"/>
              <a:buNone/>
            </a:pPr>
            <a:r>
              <a:t/>
            </a:r>
            <a:endParaRPr>
              <a:latin typeface="Raleway Medium"/>
              <a:ea typeface="Raleway Medium"/>
              <a:cs typeface="Raleway Medium"/>
              <a:sym typeface="Raleway Medium"/>
            </a:endParaRPr>
          </a:p>
        </p:txBody>
      </p:sp>
      <p:sp>
        <p:nvSpPr>
          <p:cNvPr id="92" name="Google Shape;92;p5"/>
          <p:cNvSpPr txBox="1"/>
          <p:nvPr>
            <p:ph idx="2" type="body"/>
          </p:nvPr>
        </p:nvSpPr>
        <p:spPr>
          <a:xfrm>
            <a:off x="3373779" y="1930500"/>
            <a:ext cx="2332201" cy="27786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400"/>
              <a:buNone/>
            </a:pPr>
            <a:r>
              <a:t/>
            </a:r>
            <a:endParaRPr>
              <a:latin typeface="Raleway Medium"/>
              <a:ea typeface="Raleway Medium"/>
              <a:cs typeface="Raleway Medium"/>
              <a:sym typeface="Raleway Medium"/>
            </a:endParaRPr>
          </a:p>
          <a:p>
            <a:pPr indent="-285750" lvl="0" marL="285750" rtl="0" algn="l">
              <a:lnSpc>
                <a:spcPct val="100000"/>
              </a:lnSpc>
              <a:spcBef>
                <a:spcPts val="601"/>
              </a:spcBef>
              <a:spcAft>
                <a:spcPts val="0"/>
              </a:spcAft>
              <a:buSzPts val="1400"/>
              <a:buFont typeface="Noto Sans Symbols"/>
              <a:buChar char="▪"/>
            </a:pPr>
            <a:r>
              <a:rPr lang="en-GB">
                <a:latin typeface="Raleway Light"/>
                <a:ea typeface="Raleway Light"/>
                <a:cs typeface="Raleway Light"/>
                <a:sym typeface="Raleway Light"/>
              </a:rPr>
              <a:t>Efectuați o analiză SWOT; să stabiliți obiective personale</a:t>
            </a:r>
            <a:endParaRPr>
              <a:latin typeface="Raleway Light"/>
              <a:ea typeface="Raleway Light"/>
              <a:cs typeface="Raleway Light"/>
              <a:sym typeface="Raleway Light"/>
            </a:endParaRPr>
          </a:p>
          <a:p>
            <a:pPr indent="-285750" lvl="0" marL="285750" rtl="0" algn="l">
              <a:lnSpc>
                <a:spcPct val="100000"/>
              </a:lnSpc>
              <a:spcBef>
                <a:spcPts val="601"/>
              </a:spcBef>
              <a:spcAft>
                <a:spcPts val="0"/>
              </a:spcAft>
              <a:buSzPts val="1400"/>
              <a:buFont typeface="Noto Sans Symbols"/>
              <a:buChar char="▪"/>
            </a:pPr>
            <a:r>
              <a:rPr lang="en-GB">
                <a:latin typeface="Raleway Light"/>
                <a:ea typeface="Raleway Light"/>
                <a:cs typeface="Raleway Light"/>
                <a:sym typeface="Raleway Light"/>
              </a:rPr>
              <a:t>Utilizați site-urile web și rețelele de socializare pentru a găsi cerințele actuale ale locurilor de muncă</a:t>
            </a:r>
            <a:endParaRPr>
              <a:latin typeface="Raleway Light"/>
              <a:ea typeface="Raleway Light"/>
              <a:cs typeface="Raleway Light"/>
              <a:sym typeface="Raleway Light"/>
            </a:endParaRPr>
          </a:p>
          <a:p>
            <a:pPr indent="-285750" lvl="0" marL="285750" rtl="0" algn="l">
              <a:lnSpc>
                <a:spcPct val="100000"/>
              </a:lnSpc>
              <a:spcBef>
                <a:spcPts val="601"/>
              </a:spcBef>
              <a:spcAft>
                <a:spcPts val="0"/>
              </a:spcAft>
              <a:buSzPts val="1400"/>
              <a:buFont typeface="Noto Sans Symbols"/>
              <a:buChar char="▪"/>
            </a:pPr>
            <a:r>
              <a:rPr lang="en-GB">
                <a:latin typeface="Raleway Light"/>
                <a:ea typeface="Raleway Light"/>
                <a:cs typeface="Raleway Light"/>
                <a:sym typeface="Raleway Light"/>
              </a:rPr>
              <a:t>Scrieți afirmații clare și convingătoare</a:t>
            </a:r>
            <a:endParaRPr>
              <a:latin typeface="Raleway Light"/>
              <a:ea typeface="Raleway Light"/>
              <a:cs typeface="Raleway Light"/>
              <a:sym typeface="Raleway Light"/>
            </a:endParaRPr>
          </a:p>
          <a:p>
            <a:pPr indent="-196850" lvl="0" marL="285750" rtl="0" algn="l">
              <a:lnSpc>
                <a:spcPct val="100000"/>
              </a:lnSpc>
              <a:spcBef>
                <a:spcPts val="601"/>
              </a:spcBef>
              <a:spcAft>
                <a:spcPts val="0"/>
              </a:spcAft>
              <a:buSzPts val="1400"/>
              <a:buFont typeface="Noto Sans Symbols"/>
              <a:buNone/>
            </a:pPr>
            <a:r>
              <a:t/>
            </a:r>
            <a:endParaRPr>
              <a:latin typeface="Raleway Medium"/>
              <a:ea typeface="Raleway Medium"/>
              <a:cs typeface="Raleway Medium"/>
              <a:sym typeface="Raleway Medium"/>
            </a:endParaRPr>
          </a:p>
          <a:p>
            <a:pPr indent="0" lvl="0" marL="139702" rtl="0" algn="l">
              <a:lnSpc>
                <a:spcPct val="100000"/>
              </a:lnSpc>
              <a:spcBef>
                <a:spcPts val="601"/>
              </a:spcBef>
              <a:spcAft>
                <a:spcPts val="0"/>
              </a:spcAft>
              <a:buSzPts val="1400"/>
              <a:buNone/>
            </a:pPr>
            <a:r>
              <a:t/>
            </a:r>
            <a:endParaRPr>
              <a:latin typeface="Raleway Medium"/>
              <a:ea typeface="Raleway Medium"/>
              <a:cs typeface="Raleway Medium"/>
              <a:sym typeface="Raleway Medium"/>
            </a:endParaRPr>
          </a:p>
        </p:txBody>
      </p:sp>
      <p:sp>
        <p:nvSpPr>
          <p:cNvPr id="93" name="Google Shape;93;p5"/>
          <p:cNvSpPr txBox="1"/>
          <p:nvPr>
            <p:ph idx="3" type="body"/>
          </p:nvPr>
        </p:nvSpPr>
        <p:spPr>
          <a:xfrm>
            <a:off x="5825558" y="1930500"/>
            <a:ext cx="2332201" cy="277866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1"/>
              </a:spcBef>
              <a:spcAft>
                <a:spcPts val="0"/>
              </a:spcAft>
              <a:buSzPts val="1400"/>
              <a:buNone/>
            </a:pPr>
            <a:r>
              <a:t/>
            </a:r>
            <a:endParaRPr>
              <a:latin typeface="Raleway Medium"/>
              <a:ea typeface="Raleway Medium"/>
              <a:cs typeface="Raleway Medium"/>
              <a:sym typeface="Raleway Medium"/>
            </a:endParaRPr>
          </a:p>
          <a:p>
            <a:pPr indent="-285750" lvl="0" marL="285750" rtl="0" algn="l">
              <a:lnSpc>
                <a:spcPct val="100000"/>
              </a:lnSpc>
              <a:spcBef>
                <a:spcPts val="601"/>
              </a:spcBef>
              <a:spcAft>
                <a:spcPts val="0"/>
              </a:spcAft>
              <a:buSzPts val="1400"/>
              <a:buFont typeface="Noto Sans Symbols"/>
              <a:buChar char="▪"/>
            </a:pPr>
            <a:r>
              <a:rPr lang="en-GB">
                <a:latin typeface="Raleway Light"/>
                <a:ea typeface="Raleway Light"/>
                <a:cs typeface="Raleway Light"/>
                <a:sym typeface="Raleway Light"/>
              </a:rPr>
              <a:t>Fiți responsabile pentru autoevaluarea realistă; Creați un plan de dezvoltare personală</a:t>
            </a:r>
            <a:endParaRPr>
              <a:latin typeface="Raleway Light"/>
              <a:ea typeface="Raleway Light"/>
              <a:cs typeface="Raleway Light"/>
              <a:sym typeface="Raleway Light"/>
            </a:endParaRPr>
          </a:p>
          <a:p>
            <a:pPr indent="-285750" lvl="0" marL="285750" rtl="0" algn="l">
              <a:lnSpc>
                <a:spcPct val="100000"/>
              </a:lnSpc>
              <a:spcBef>
                <a:spcPts val="601"/>
              </a:spcBef>
              <a:spcAft>
                <a:spcPts val="0"/>
              </a:spcAft>
              <a:buSzPts val="1400"/>
              <a:buFont typeface="Noto Sans Symbols"/>
              <a:buChar char="▪"/>
            </a:pPr>
            <a:r>
              <a:rPr lang="en-GB">
                <a:latin typeface="Raleway Light"/>
                <a:ea typeface="Raleway Light"/>
                <a:cs typeface="Raleway Light"/>
                <a:sym typeface="Raleway Light"/>
              </a:rPr>
              <a:t>Selectați dintre anunțurile disponibile </a:t>
            </a:r>
            <a:endParaRPr>
              <a:latin typeface="Raleway Light"/>
              <a:ea typeface="Raleway Light"/>
              <a:cs typeface="Raleway Light"/>
              <a:sym typeface="Raleway Light"/>
            </a:endParaRPr>
          </a:p>
          <a:p>
            <a:pPr indent="-285750" lvl="0" marL="285750" rtl="0" algn="l">
              <a:lnSpc>
                <a:spcPct val="100000"/>
              </a:lnSpc>
              <a:spcBef>
                <a:spcPts val="601"/>
              </a:spcBef>
              <a:spcAft>
                <a:spcPts val="0"/>
              </a:spcAft>
              <a:buSzPts val="1400"/>
              <a:buFont typeface="Noto Sans Symbols"/>
              <a:buChar char="▪"/>
            </a:pPr>
            <a:r>
              <a:rPr lang="en-GB">
                <a:latin typeface="Raleway Light"/>
                <a:ea typeface="Raleway Light"/>
                <a:cs typeface="Raleway Light"/>
                <a:sym typeface="Raleway Light"/>
              </a:rPr>
              <a:t>Pregătiți un CV și o scrisoare de intenție</a:t>
            </a:r>
            <a:endParaRPr>
              <a:latin typeface="Raleway Light"/>
              <a:ea typeface="Raleway Light"/>
              <a:cs typeface="Raleway Light"/>
              <a:sym typeface="Raleway Light"/>
            </a:endParaRPr>
          </a:p>
          <a:p>
            <a:pPr indent="0" lvl="0" marL="139702" rtl="0" algn="l">
              <a:lnSpc>
                <a:spcPct val="100000"/>
              </a:lnSpc>
              <a:spcBef>
                <a:spcPts val="601"/>
              </a:spcBef>
              <a:spcAft>
                <a:spcPts val="0"/>
              </a:spcAft>
              <a:buSzPts val="1400"/>
              <a:buNone/>
            </a:pPr>
            <a:r>
              <a:t/>
            </a:r>
            <a:endParaRPr>
              <a:latin typeface="Raleway Medium"/>
              <a:ea typeface="Raleway Medium"/>
              <a:cs typeface="Raleway Medium"/>
              <a:sym typeface="Raleway Medium"/>
            </a:endParaRPr>
          </a:p>
        </p:txBody>
      </p:sp>
      <p:pic>
        <p:nvPicPr>
          <p:cNvPr id="94" name="Google Shape;94;p5"/>
          <p:cNvPicPr preferRelativeResize="0"/>
          <p:nvPr/>
        </p:nvPicPr>
        <p:blipFill rotWithShape="1">
          <a:blip r:embed="rId3">
            <a:alphaModFix/>
          </a:blip>
          <a:srcRect b="0" l="0" r="0" t="0"/>
          <a:stretch/>
        </p:blipFill>
        <p:spPr>
          <a:xfrm>
            <a:off x="7760474" y="377738"/>
            <a:ext cx="952452" cy="9885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6"/>
          <p:cNvSpPr txBox="1"/>
          <p:nvPr>
            <p:ph type="ctrTitle"/>
          </p:nvPr>
        </p:nvSpPr>
        <p:spPr>
          <a:xfrm>
            <a:off x="685802" y="3287213"/>
            <a:ext cx="7772400" cy="1159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lt1"/>
              </a:buClr>
              <a:buSzPts val="6000"/>
              <a:buNone/>
            </a:pPr>
            <a:r>
              <a:rPr b="1" lang="en-GB">
                <a:solidFill>
                  <a:schemeClr val="lt1"/>
                </a:solidFill>
              </a:rPr>
              <a:t>Ce este autoevaluarea realistă?</a:t>
            </a:r>
            <a:endParaRPr/>
          </a:p>
        </p:txBody>
      </p:sp>
      <p:pic>
        <p:nvPicPr>
          <p:cNvPr id="100" name="Google Shape;100;p6"/>
          <p:cNvPicPr preferRelativeResize="0"/>
          <p:nvPr/>
        </p:nvPicPr>
        <p:blipFill rotWithShape="1">
          <a:blip r:embed="rId3">
            <a:alphaModFix/>
          </a:blip>
          <a:srcRect b="0" l="0" r="0" t="0"/>
          <a:stretch/>
        </p:blipFill>
        <p:spPr>
          <a:xfrm>
            <a:off x="7489247" y="389614"/>
            <a:ext cx="1263188" cy="131933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7"/>
          <p:cNvSpPr txBox="1"/>
          <p:nvPr>
            <p:ph type="title"/>
          </p:nvPr>
        </p:nvSpPr>
        <p:spPr>
          <a:xfrm>
            <a:off x="950576" y="548876"/>
            <a:ext cx="6866100" cy="857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5800"/>
              <a:buNone/>
            </a:pPr>
            <a:r>
              <a:rPr lang="en-GB" sz="3600">
                <a:latin typeface="Raleway ExtraLight"/>
                <a:ea typeface="Raleway ExtraLight"/>
                <a:cs typeface="Raleway ExtraLight"/>
                <a:sym typeface="Raleway ExtraLight"/>
              </a:rPr>
              <a:t>Ce știi despre </a:t>
            </a:r>
            <a:r>
              <a:rPr lang="en-GB" sz="3600">
                <a:solidFill>
                  <a:srgbClr val="FFB600"/>
                </a:solidFill>
                <a:latin typeface="Raleway ExtraLight"/>
                <a:ea typeface="Raleway ExtraLight"/>
                <a:cs typeface="Raleway ExtraLight"/>
                <a:sym typeface="Raleway ExtraLight"/>
              </a:rPr>
              <a:t>conștientizarea de sine</a:t>
            </a:r>
            <a:r>
              <a:rPr lang="en-GB" sz="3600">
                <a:solidFill>
                  <a:srgbClr val="FFC000"/>
                </a:solidFill>
                <a:latin typeface="Raleway ExtraLight"/>
                <a:ea typeface="Raleway ExtraLight"/>
                <a:cs typeface="Raleway ExtraLight"/>
                <a:sym typeface="Raleway ExtraLight"/>
              </a:rPr>
              <a:t>?</a:t>
            </a:r>
            <a:endParaRPr sz="3600">
              <a:solidFill>
                <a:srgbClr val="FFC000"/>
              </a:solidFill>
              <a:latin typeface="Raleway ExtraLight"/>
              <a:ea typeface="Raleway ExtraLight"/>
              <a:cs typeface="Raleway ExtraLight"/>
              <a:sym typeface="Raleway ExtraLight"/>
            </a:endParaRPr>
          </a:p>
        </p:txBody>
      </p:sp>
      <p:sp>
        <p:nvSpPr>
          <p:cNvPr id="106" name="Google Shape;106;p7"/>
          <p:cNvSpPr txBox="1"/>
          <p:nvPr>
            <p:ph idx="1" type="body"/>
          </p:nvPr>
        </p:nvSpPr>
        <p:spPr>
          <a:xfrm>
            <a:off x="982960" y="1819275"/>
            <a:ext cx="7627639" cy="27581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601"/>
              </a:spcBef>
              <a:spcAft>
                <a:spcPts val="0"/>
              </a:spcAft>
              <a:buSzPts val="1800"/>
              <a:buNone/>
            </a:pPr>
            <a:r>
              <a:rPr lang="en-GB" sz="1400">
                <a:latin typeface="Raleway Light"/>
                <a:ea typeface="Raleway Light"/>
                <a:cs typeface="Raleway Light"/>
                <a:sym typeface="Raleway Light"/>
              </a:rPr>
              <a:t>Nu toată lumea se simte confortabil cu autopromovarea la locul de muncă. Mulți angajați capabili și talentați simt că autopromovarea înseamnă  a se lăuda sau a fi lingușitor.</a:t>
            </a:r>
            <a:endParaRPr/>
          </a:p>
          <a:p>
            <a:pPr indent="0" lvl="0" marL="0" rtl="0" algn="just">
              <a:lnSpc>
                <a:spcPct val="100000"/>
              </a:lnSpc>
              <a:spcBef>
                <a:spcPts val="601"/>
              </a:spcBef>
              <a:spcAft>
                <a:spcPts val="0"/>
              </a:spcAft>
              <a:buSzPts val="1800"/>
              <a:buNone/>
            </a:pPr>
            <a:r>
              <a:rPr lang="en-GB" sz="1400">
                <a:latin typeface="Raleway Light"/>
                <a:ea typeface="Raleway Light"/>
                <a:cs typeface="Raleway Light"/>
                <a:sym typeface="Raleway Light"/>
              </a:rPr>
              <a:t>Introvertiții vor fi bucuroși să audă că cea mai eficientă auto-promovare nu se concentrează de fapt asupra ta în mod direct. În schimb, se concentrează pe pasiunea, interesul și viziunea pe care le aveți și la care lucrați. Nu ar trebui să vă concentrați pe “a vă vinde” ci mai degrabă să vă vindeți valorile și perspectiva unică asupra lumii. Aceasta este ceea ce vrei să cumpere ceilalți, fie că este șeful tău, sau un potențial angajator.</a:t>
            </a:r>
            <a:endParaRPr/>
          </a:p>
          <a:p>
            <a:pPr indent="0" lvl="0" marL="0" rtl="0" algn="just">
              <a:lnSpc>
                <a:spcPct val="100000"/>
              </a:lnSpc>
              <a:spcBef>
                <a:spcPts val="601"/>
              </a:spcBef>
              <a:spcAft>
                <a:spcPts val="0"/>
              </a:spcAft>
              <a:buSzPts val="1800"/>
              <a:buNone/>
            </a:pPr>
            <a:r>
              <a:rPr lang="en-GB" sz="1400">
                <a:latin typeface="Raleway Light"/>
                <a:ea typeface="Raleway Light"/>
                <a:cs typeface="Raleway Light"/>
                <a:sym typeface="Raleway Light"/>
              </a:rPr>
              <a:t>Dacă simțiți adesea că sunteți trecut cu vederea, subestimat, sau nerecunoscut la locul de muncă, dar, de asemenea, vă simțiți inconfortabil cu conceptul și practica auto-promovării, reformulați toate vechile convingeri  pe care le aveți despre vizibilitate.</a:t>
            </a:r>
            <a:endParaRPr/>
          </a:p>
          <a:p>
            <a:pPr indent="0" lvl="0" marL="0" rtl="0" algn="l">
              <a:lnSpc>
                <a:spcPct val="100000"/>
              </a:lnSpc>
              <a:spcBef>
                <a:spcPts val="601"/>
              </a:spcBef>
              <a:spcAft>
                <a:spcPts val="0"/>
              </a:spcAft>
              <a:buSzPts val="1800"/>
              <a:buNone/>
            </a:pPr>
            <a:r>
              <a:t/>
            </a:r>
            <a:endParaRPr sz="1300">
              <a:latin typeface="Raleway ExtraLight"/>
              <a:ea typeface="Raleway ExtraLight"/>
              <a:cs typeface="Raleway ExtraLight"/>
              <a:sym typeface="Raleway ExtraLight"/>
            </a:endParaRPr>
          </a:p>
        </p:txBody>
      </p:sp>
      <p:sp>
        <p:nvSpPr>
          <p:cNvPr id="107" name="Google Shape;107;p7"/>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8"/>
          <p:cNvSpPr txBox="1"/>
          <p:nvPr>
            <p:ph idx="1" type="body"/>
          </p:nvPr>
        </p:nvSpPr>
        <p:spPr>
          <a:xfrm>
            <a:off x="523800" y="545625"/>
            <a:ext cx="5895300" cy="2981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601"/>
              </a:spcBef>
              <a:spcAft>
                <a:spcPts val="0"/>
              </a:spcAft>
              <a:buSzPts val="1800"/>
              <a:buNone/>
            </a:pPr>
            <a:r>
              <a:rPr b="1" lang="en-GB" sz="1300">
                <a:solidFill>
                  <a:srgbClr val="1A1714"/>
                </a:solidFill>
                <a:latin typeface="Raleway Light"/>
                <a:ea typeface="Raleway Light"/>
                <a:cs typeface="Raleway Light"/>
                <a:sym typeface="Raleway Light"/>
              </a:rPr>
              <a:t>Convingerea Limitativă #1: “Nu mă simt confortabil să mă promovez.”</a:t>
            </a:r>
            <a:endParaRPr sz="1300">
              <a:solidFill>
                <a:srgbClr val="1A1714"/>
              </a:solidFill>
              <a:latin typeface="Raleway Light"/>
              <a:ea typeface="Raleway Light"/>
              <a:cs typeface="Raleway Light"/>
              <a:sym typeface="Raleway Light"/>
            </a:endParaRPr>
          </a:p>
          <a:p>
            <a:pPr indent="0" lvl="0" marL="0" rtl="0" algn="just">
              <a:lnSpc>
                <a:spcPct val="100000"/>
              </a:lnSpc>
              <a:spcBef>
                <a:spcPts val="601"/>
              </a:spcBef>
              <a:spcAft>
                <a:spcPts val="0"/>
              </a:spcAft>
              <a:buSzPts val="1800"/>
              <a:buNone/>
            </a:pPr>
            <a:r>
              <a:rPr lang="en-GB" sz="1300">
                <a:solidFill>
                  <a:srgbClr val="1A1714"/>
                </a:solidFill>
                <a:latin typeface="Raleway Light"/>
                <a:ea typeface="Raleway Light"/>
                <a:cs typeface="Raleway Light"/>
                <a:sym typeface="Raleway Light"/>
              </a:rPr>
              <a:t>Din mai multe motive, unii oameni sunt incredibil de inconfortabil vorbind despre realizările lor. Cheia este să folosiți tactici și comportamente eficiente și, în același timp, care vor menține un sentiment de integritate și autenticitate.</a:t>
            </a:r>
            <a:endParaRPr/>
          </a:p>
          <a:p>
            <a:pPr indent="0" lvl="0" marL="0" rtl="0" algn="just">
              <a:lnSpc>
                <a:spcPct val="100000"/>
              </a:lnSpc>
              <a:spcBef>
                <a:spcPts val="600"/>
              </a:spcBef>
              <a:spcAft>
                <a:spcPts val="0"/>
              </a:spcAft>
              <a:buSzPts val="1800"/>
              <a:buNone/>
            </a:pPr>
            <a:r>
              <a:rPr b="1" lang="en-GB" sz="1300">
                <a:solidFill>
                  <a:srgbClr val="1A1714"/>
                </a:solidFill>
                <a:latin typeface="Raleway Light"/>
                <a:ea typeface="Raleway Light"/>
                <a:cs typeface="Raleway Light"/>
                <a:sym typeface="Raleway Light"/>
              </a:rPr>
              <a:t>Convingerea Limitativă #2: “Nu vreau să mă laud.”</a:t>
            </a:r>
            <a:endParaRPr/>
          </a:p>
          <a:p>
            <a:pPr indent="0" lvl="0" marL="0" rtl="0" algn="just">
              <a:lnSpc>
                <a:spcPct val="100000"/>
              </a:lnSpc>
              <a:spcBef>
                <a:spcPts val="600"/>
              </a:spcBef>
              <a:spcAft>
                <a:spcPts val="0"/>
              </a:spcAft>
              <a:buSzPts val="1800"/>
              <a:buNone/>
            </a:pPr>
            <a:r>
              <a:rPr lang="en-GB" sz="1300">
                <a:solidFill>
                  <a:srgbClr val="1A1714"/>
                </a:solidFill>
                <a:latin typeface="Raleway Light"/>
                <a:ea typeface="Raleway Light"/>
                <a:cs typeface="Raleway Light"/>
                <a:sym typeface="Raleway Light"/>
              </a:rPr>
              <a:t>Schimbă-ți modelul mental: Vinde-te ca resursă. Pentru a dezvolta abilități puternice și eficiente de auto-promovare, angajații trebuie să găsească un echilibru între lăudările exagerate, odioase și a fi prea modești-și trecuți cu vederea</a:t>
            </a:r>
            <a:endParaRPr/>
          </a:p>
          <a:p>
            <a:pPr indent="-342904" lvl="0" marL="457206" rtl="0" algn="just">
              <a:lnSpc>
                <a:spcPct val="100000"/>
              </a:lnSpc>
              <a:spcBef>
                <a:spcPts val="601"/>
              </a:spcBef>
              <a:spcAft>
                <a:spcPts val="0"/>
              </a:spcAft>
              <a:buSzPts val="1800"/>
              <a:buNone/>
            </a:pPr>
            <a:r>
              <a:t/>
            </a:r>
            <a:endParaRPr b="1" sz="1400">
              <a:latin typeface="Raleway Light"/>
              <a:ea typeface="Raleway Light"/>
              <a:cs typeface="Raleway Light"/>
              <a:sym typeface="Raleway Light"/>
            </a:endParaRPr>
          </a:p>
          <a:p>
            <a:pPr indent="-228604" lvl="0" marL="457206" rtl="0" algn="l">
              <a:lnSpc>
                <a:spcPct val="100000"/>
              </a:lnSpc>
              <a:spcBef>
                <a:spcPts val="601"/>
              </a:spcBef>
              <a:spcAft>
                <a:spcPts val="0"/>
              </a:spcAft>
              <a:buClr>
                <a:srgbClr val="FFB600"/>
              </a:buClr>
              <a:buSzPts val="1800"/>
              <a:buNone/>
            </a:pPr>
            <a:r>
              <a:t/>
            </a:r>
            <a:endParaRPr b="1" sz="1400">
              <a:latin typeface="Raleway Light"/>
              <a:ea typeface="Raleway Light"/>
              <a:cs typeface="Raleway Light"/>
              <a:sym typeface="Raleway Light"/>
            </a:endParaRPr>
          </a:p>
          <a:p>
            <a:pPr indent="-342904" lvl="0" marL="457206" rtl="0" algn="l">
              <a:lnSpc>
                <a:spcPct val="100000"/>
              </a:lnSpc>
              <a:spcBef>
                <a:spcPts val="601"/>
              </a:spcBef>
              <a:spcAft>
                <a:spcPts val="0"/>
              </a:spcAft>
              <a:buSzPts val="1800"/>
              <a:buNone/>
            </a:pPr>
            <a:r>
              <a:t/>
            </a:r>
            <a:endParaRPr sz="1400">
              <a:latin typeface="Raleway Light"/>
              <a:ea typeface="Raleway Light"/>
              <a:cs typeface="Raleway Light"/>
              <a:sym typeface="Raleway Light"/>
            </a:endParaRPr>
          </a:p>
        </p:txBody>
      </p:sp>
      <p:pic>
        <p:nvPicPr>
          <p:cNvPr descr="photo-1481456384069-0effc539ab7e" id="113" name="Google Shape;113;p8"/>
          <p:cNvPicPr preferRelativeResize="0"/>
          <p:nvPr/>
        </p:nvPicPr>
        <p:blipFill rotWithShape="1">
          <a:blip r:embed="rId3">
            <a:alphaModFix/>
          </a:blip>
          <a:srcRect b="0" l="0" r="0" t="0"/>
          <a:stretch/>
        </p:blipFill>
        <p:spPr>
          <a:xfrm>
            <a:off x="6498475" y="740249"/>
            <a:ext cx="1476300" cy="1962300"/>
          </a:xfrm>
          <a:prstGeom prst="ellipse">
            <a:avLst/>
          </a:prstGeom>
          <a:noFill/>
          <a:ln>
            <a:noFill/>
          </a:ln>
        </p:spPr>
      </p:pic>
      <p:sp>
        <p:nvSpPr>
          <p:cNvPr id="114" name="Google Shape;114;p8"/>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15" name="Google Shape;115;p8"/>
          <p:cNvSpPr txBox="1"/>
          <p:nvPr/>
        </p:nvSpPr>
        <p:spPr>
          <a:xfrm>
            <a:off x="536501" y="2813025"/>
            <a:ext cx="8096400" cy="17430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600"/>
              </a:spcBef>
              <a:spcAft>
                <a:spcPts val="0"/>
              </a:spcAft>
              <a:buNone/>
            </a:pPr>
            <a:r>
              <a:rPr b="1" i="0" lang="en-GB" sz="1300" u="none" cap="none" strike="noStrike">
                <a:solidFill>
                  <a:srgbClr val="1A1714"/>
                </a:solidFill>
                <a:latin typeface="Raleway Light"/>
                <a:ea typeface="Raleway Light"/>
                <a:cs typeface="Raleway Light"/>
                <a:sym typeface="Raleway Light"/>
              </a:rPr>
              <a:t>Convingerea Limitativă </a:t>
            </a:r>
            <a:r>
              <a:rPr b="1" i="0" lang="en-GB" sz="1300" u="none" cap="none" strike="noStrike">
                <a:solidFill>
                  <a:srgbClr val="000000"/>
                </a:solidFill>
                <a:latin typeface="Raleway Light"/>
                <a:ea typeface="Raleway Light"/>
                <a:cs typeface="Raleway Light"/>
                <a:sym typeface="Raleway Light"/>
              </a:rPr>
              <a:t>#3: “Jucătorii în echip</a:t>
            </a:r>
            <a:r>
              <a:rPr b="1" lang="en-GB" sz="1300">
                <a:latin typeface="Raleway Light"/>
                <a:ea typeface="Raleway Light"/>
                <a:cs typeface="Raleway Light"/>
                <a:sym typeface="Raleway Light"/>
              </a:rPr>
              <a:t>ă</a:t>
            </a:r>
            <a:r>
              <a:rPr b="1" i="0" lang="en-GB" sz="1300" u="none" cap="none" strike="noStrike">
                <a:solidFill>
                  <a:srgbClr val="000000"/>
                </a:solidFill>
                <a:latin typeface="Raleway Light"/>
                <a:ea typeface="Raleway Light"/>
                <a:cs typeface="Raleway Light"/>
                <a:sym typeface="Raleway Light"/>
              </a:rPr>
              <a:t> nu</a:t>
            </a:r>
            <a:r>
              <a:rPr b="1" lang="en-GB" sz="1300">
                <a:latin typeface="Raleway Light"/>
                <a:ea typeface="Raleway Light"/>
                <a:cs typeface="Raleway Light"/>
                <a:sym typeface="Raleway Light"/>
              </a:rPr>
              <a:t> își asumă meritele</a:t>
            </a:r>
            <a:r>
              <a:rPr b="1" i="0" lang="en-GB" sz="1300" u="none" cap="none" strike="noStrike">
                <a:solidFill>
                  <a:srgbClr val="000000"/>
                </a:solidFill>
                <a:latin typeface="Raleway Light"/>
                <a:ea typeface="Raleway Light"/>
                <a:cs typeface="Raleway Light"/>
                <a:sym typeface="Raleway Light"/>
              </a:rPr>
              <a:t>.”</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De fapt, vizibilitatea ridicată aduce beneficii echipei. Trebuie să fii priceput să comunici valoarea muncii și  talentul oamenilor din echipă.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None/>
            </a:pPr>
            <a:r>
              <a:rPr b="1" i="0" lang="en-GB" sz="1300" u="none" cap="none" strike="noStrike">
                <a:solidFill>
                  <a:srgbClr val="1A1714"/>
                </a:solidFill>
                <a:latin typeface="Raleway Light"/>
                <a:ea typeface="Raleway Light"/>
                <a:cs typeface="Raleway Light"/>
                <a:sym typeface="Raleway Light"/>
              </a:rPr>
              <a:t>Convingerea Limitativă </a:t>
            </a:r>
            <a:r>
              <a:rPr b="1" i="0" lang="en-GB" sz="1300" u="none" cap="none" strike="noStrike">
                <a:solidFill>
                  <a:srgbClr val="000000"/>
                </a:solidFill>
                <a:latin typeface="Raleway Light"/>
                <a:ea typeface="Raleway Light"/>
                <a:cs typeface="Raleway Light"/>
                <a:sym typeface="Raleway Light"/>
              </a:rPr>
              <a:t>#4: “Realizările vorbesc de la sine.”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300"/>
              <a:buFont typeface="Arial"/>
              <a:buNone/>
            </a:pPr>
            <a:r>
              <a:rPr b="0" i="0" lang="en-GB" sz="1300" u="none" cap="none" strike="noStrike">
                <a:solidFill>
                  <a:srgbClr val="000000"/>
                </a:solidFill>
                <a:latin typeface="Raleway Light"/>
                <a:ea typeface="Raleway Light"/>
                <a:cs typeface="Raleway Light"/>
                <a:sym typeface="Raleway Light"/>
              </a:rPr>
              <a:t>Adevărul este că de multe ori, munc</a:t>
            </a:r>
            <a:r>
              <a:rPr lang="en-GB" sz="1300">
                <a:latin typeface="Raleway Light"/>
                <a:ea typeface="Raleway Light"/>
                <a:cs typeface="Raleway Light"/>
                <a:sym typeface="Raleway Light"/>
              </a:rPr>
              <a:t>a</a:t>
            </a:r>
            <a:r>
              <a:rPr b="0" i="0" lang="en-GB" sz="1300" u="none" cap="none" strike="noStrike">
                <a:solidFill>
                  <a:srgbClr val="000000"/>
                </a:solidFill>
                <a:latin typeface="Raleway Light"/>
                <a:ea typeface="Raleway Light"/>
                <a:cs typeface="Raleway Light"/>
                <a:sym typeface="Raleway Light"/>
              </a:rPr>
              <a:t> </a:t>
            </a:r>
            <a:r>
              <a:rPr lang="en-GB" sz="1300">
                <a:latin typeface="Raleway Light"/>
                <a:ea typeface="Raleway Light"/>
                <a:cs typeface="Raleway Light"/>
                <a:sym typeface="Raleway Light"/>
              </a:rPr>
              <a:t>de calitate este trecută cu vederea</a:t>
            </a:r>
            <a:r>
              <a:rPr b="0" i="0" lang="en-GB" sz="1300" u="none" cap="none" strike="noStrike">
                <a:solidFill>
                  <a:srgbClr val="000000"/>
                </a:solidFill>
                <a:latin typeface="Raleway Light"/>
                <a:ea typeface="Raleway Light"/>
                <a:cs typeface="Raleway Light"/>
                <a:sym typeface="Raleway Light"/>
              </a:rPr>
              <a:t>. Adesea, oamenii  cred că nu ar trebui să fie nevoiți să se autopromoveze, deoarece munca </a:t>
            </a:r>
            <a:r>
              <a:rPr lang="en-GB" sz="1300">
                <a:latin typeface="Raleway Light"/>
                <a:ea typeface="Raleway Light"/>
                <a:cs typeface="Raleway Light"/>
                <a:sym typeface="Raleway Light"/>
              </a:rPr>
              <a:t>de calitate</a:t>
            </a:r>
            <a:r>
              <a:rPr b="0" i="0" lang="en-GB" sz="1300" u="none" cap="none" strike="noStrike">
                <a:solidFill>
                  <a:srgbClr val="000000"/>
                </a:solidFill>
                <a:latin typeface="Raleway Light"/>
                <a:ea typeface="Raleway Light"/>
                <a:cs typeface="Raleway Light"/>
                <a:sym typeface="Raleway Light"/>
              </a:rPr>
              <a:t> va vorbi de la sine. Este datoria ta să anunți oamenii despre munca ta, de ce este importantă și cum aduce beneficii </a:t>
            </a:r>
            <a:r>
              <a:rPr lang="en-GB" sz="1300">
                <a:latin typeface="Raleway Light"/>
                <a:ea typeface="Raleway Light"/>
                <a:cs typeface="Raleway Light"/>
                <a:sym typeface="Raleway Light"/>
              </a:rPr>
              <a:t>celorlalți</a:t>
            </a:r>
            <a:r>
              <a:rPr b="0" i="0" lang="en-GB" sz="1300" u="none" cap="none" strike="noStrike">
                <a:solidFill>
                  <a:srgbClr val="000000"/>
                </a:solidFill>
                <a:latin typeface="Raleway Light"/>
                <a:ea typeface="Raleway Light"/>
                <a:cs typeface="Raleway Light"/>
                <a:sym typeface="Raleway Light"/>
              </a:rPr>
              <a:t>.</a:t>
            </a:r>
            <a:endParaRPr b="0" i="0" sz="1400" u="none" cap="none" strike="noStrike">
              <a:solidFill>
                <a:srgbClr val="000000"/>
              </a:solidFill>
              <a:latin typeface="Arial"/>
              <a:ea typeface="Arial"/>
              <a:cs typeface="Arial"/>
              <a:sym typeface="Arial"/>
            </a:endParaRPr>
          </a:p>
          <a:p>
            <a:pPr indent="-342904" lvl="0" marL="457206" marR="0" rtl="0" algn="just">
              <a:lnSpc>
                <a:spcPct val="100000"/>
              </a:lnSpc>
              <a:spcBef>
                <a:spcPts val="601"/>
              </a:spcBef>
              <a:spcAft>
                <a:spcPts val="0"/>
              </a:spcAft>
              <a:buClr>
                <a:srgbClr val="FFB600"/>
              </a:buClr>
              <a:buSzPts val="1800"/>
              <a:buFont typeface="Raleway Thin"/>
              <a:buNone/>
            </a:pPr>
            <a:r>
              <a:t/>
            </a:r>
            <a:endParaRPr b="1" i="0" sz="1400" u="none" cap="none" strike="noStrike">
              <a:solidFill>
                <a:schemeClr val="dk2"/>
              </a:solidFill>
              <a:latin typeface="Raleway Light"/>
              <a:ea typeface="Raleway Light"/>
              <a:cs typeface="Raleway Light"/>
              <a:sym typeface="Raleway Light"/>
            </a:endParaRPr>
          </a:p>
          <a:p>
            <a:pPr indent="-228604" lvl="0" marL="457206" marR="0" rtl="0" algn="l">
              <a:lnSpc>
                <a:spcPct val="100000"/>
              </a:lnSpc>
              <a:spcBef>
                <a:spcPts val="601"/>
              </a:spcBef>
              <a:spcAft>
                <a:spcPts val="0"/>
              </a:spcAft>
              <a:buClr>
                <a:srgbClr val="FFB600"/>
              </a:buClr>
              <a:buSzPts val="1800"/>
              <a:buFont typeface="Raleway Thin"/>
              <a:buNone/>
            </a:pPr>
            <a:r>
              <a:t/>
            </a:r>
            <a:endParaRPr b="1" i="0" sz="1400" u="none" cap="none" strike="noStrike">
              <a:solidFill>
                <a:schemeClr val="dk2"/>
              </a:solidFill>
              <a:latin typeface="Raleway Light"/>
              <a:ea typeface="Raleway Light"/>
              <a:cs typeface="Raleway Light"/>
              <a:sym typeface="Raleway Light"/>
            </a:endParaRPr>
          </a:p>
          <a:p>
            <a:pPr indent="-342904" lvl="0" marL="457206" marR="0" rtl="0" algn="l">
              <a:lnSpc>
                <a:spcPct val="100000"/>
              </a:lnSpc>
              <a:spcBef>
                <a:spcPts val="601"/>
              </a:spcBef>
              <a:spcAft>
                <a:spcPts val="0"/>
              </a:spcAft>
              <a:buClr>
                <a:srgbClr val="FFB600"/>
              </a:buClr>
              <a:buSzPts val="1800"/>
              <a:buFont typeface="Raleway Thin"/>
              <a:buNone/>
            </a:pPr>
            <a:r>
              <a:t/>
            </a:r>
            <a:endParaRPr b="0" i="0" sz="1400" u="none" cap="none" strike="noStrike">
              <a:solidFill>
                <a:schemeClr val="dk2"/>
              </a:solidFill>
              <a:latin typeface="Raleway Light"/>
              <a:ea typeface="Raleway Light"/>
              <a:cs typeface="Raleway Light"/>
              <a:sym typeface="Raleway Light"/>
            </a:endParaRPr>
          </a:p>
        </p:txBody>
      </p:sp>
      <p:sp>
        <p:nvSpPr>
          <p:cNvPr id="116" name="Google Shape;116;p8"/>
          <p:cNvSpPr txBox="1"/>
          <p:nvPr/>
        </p:nvSpPr>
        <p:spPr>
          <a:xfrm>
            <a:off x="6325550" y="2832650"/>
            <a:ext cx="24279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chemeClr val="accent1"/>
                </a:solidFill>
                <a:latin typeface="Raleway Thin"/>
                <a:ea typeface="Raleway Thin"/>
                <a:cs typeface="Raleway Thin"/>
                <a:sym typeface="Raleway Thin"/>
              </a:rPr>
              <a:t>Source</a:t>
            </a:r>
            <a:r>
              <a:rPr b="0" i="0" lang="en-GB" sz="700" u="none" cap="none" strike="noStrike">
                <a:solidFill>
                  <a:srgbClr val="000000"/>
                </a:solidFill>
                <a:latin typeface="Raleway Thin"/>
                <a:ea typeface="Raleway Thin"/>
                <a:cs typeface="Raleway Thin"/>
                <a:sym typeface="Raleway Thin"/>
              </a:rPr>
              <a:t>: https://unsplash.com/photos/PaOwNEGgS08</a:t>
            </a:r>
            <a:endParaRPr b="0" i="0" sz="700" u="none" cap="none" strike="noStrike">
              <a:solidFill>
                <a:srgbClr val="000000"/>
              </a:solidFill>
              <a:latin typeface="Raleway Thin"/>
              <a:ea typeface="Raleway Thin"/>
              <a:cs typeface="Raleway Thin"/>
              <a:sym typeface="Raleway Thi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grpSp>
        <p:nvGrpSpPr>
          <p:cNvPr id="121" name="Google Shape;121;p9"/>
          <p:cNvGrpSpPr/>
          <p:nvPr/>
        </p:nvGrpSpPr>
        <p:grpSpPr>
          <a:xfrm>
            <a:off x="3703042" y="494663"/>
            <a:ext cx="3818898" cy="4047915"/>
            <a:chOff x="2256567" y="570863"/>
            <a:chExt cx="3818898" cy="4047915"/>
          </a:xfrm>
        </p:grpSpPr>
        <p:sp>
          <p:nvSpPr>
            <p:cNvPr id="122" name="Google Shape;122;p9"/>
            <p:cNvSpPr/>
            <p:nvPr/>
          </p:nvSpPr>
          <p:spPr>
            <a:xfrm rot="-6597333">
              <a:off x="4296826" y="3950027"/>
              <a:ext cx="586303" cy="586303"/>
            </a:xfrm>
            <a:prstGeom prst="ellipse">
              <a:avLst/>
            </a:prstGeom>
            <a:solidFill>
              <a:srgbClr val="FFF2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Raleway Thin"/>
                <a:ea typeface="Raleway Thin"/>
                <a:cs typeface="Raleway Thin"/>
                <a:sym typeface="Raleway Thin"/>
              </a:endParaRPr>
            </a:p>
          </p:txBody>
        </p:sp>
        <p:sp>
          <p:nvSpPr>
            <p:cNvPr id="123" name="Google Shape;123;p9"/>
            <p:cNvSpPr/>
            <p:nvPr/>
          </p:nvSpPr>
          <p:spPr>
            <a:xfrm rot="-6599386">
              <a:off x="2318596" y="1407533"/>
              <a:ext cx="440541" cy="440541"/>
            </a:xfrm>
            <a:prstGeom prst="ellipse">
              <a:avLst/>
            </a:prstGeom>
            <a:solidFill>
              <a:srgbClr val="FFF2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Raleway Thin"/>
                <a:ea typeface="Raleway Thin"/>
                <a:cs typeface="Raleway Thin"/>
                <a:sym typeface="Raleway Thin"/>
              </a:endParaRPr>
            </a:p>
          </p:txBody>
        </p:sp>
        <p:sp>
          <p:nvSpPr>
            <p:cNvPr id="124" name="Google Shape;124;p9"/>
            <p:cNvSpPr/>
            <p:nvPr/>
          </p:nvSpPr>
          <p:spPr>
            <a:xfrm>
              <a:off x="4393965" y="570863"/>
              <a:ext cx="1681500" cy="1681500"/>
            </a:xfrm>
            <a:prstGeom prst="ellipse">
              <a:avLst/>
            </a:prstGeom>
            <a:solidFill>
              <a:srgbClr val="FFE599"/>
            </a:solidFill>
            <a:ln>
              <a:noFill/>
            </a:ln>
          </p:spPr>
          <p:txBody>
            <a:bodyPr anchorCtr="0" anchor="ctr" bIns="91425" lIns="91425" spcFirstLastPara="1" rIns="91425" wrap="square" tIns="91425">
              <a:noAutofit/>
            </a:bodyPr>
            <a:lstStyle/>
            <a:p>
              <a:pPr indent="-266700" lvl="0" marL="266700" marR="0" rtl="0" algn="l">
                <a:lnSpc>
                  <a:spcPct val="100000"/>
                </a:lnSpc>
                <a:spcBef>
                  <a:spcPts val="0"/>
                </a:spcBef>
                <a:spcAft>
                  <a:spcPts val="0"/>
                </a:spcAft>
                <a:buClr>
                  <a:srgbClr val="000000"/>
                </a:buClr>
                <a:buSzPts val="1200"/>
                <a:buFont typeface="Arial"/>
                <a:buNone/>
              </a:pPr>
              <a:r>
                <a:rPr b="0" i="0" lang="en-GB" sz="1200" u="none" cap="none" strike="noStrike">
                  <a:solidFill>
                    <a:schemeClr val="lt1"/>
                  </a:solidFill>
                  <a:latin typeface="Arial Black"/>
                  <a:ea typeface="Arial Black"/>
                  <a:cs typeface="Arial Black"/>
                  <a:sym typeface="Arial Black"/>
                </a:rPr>
                <a:t>   Eșec anterior</a:t>
              </a:r>
              <a:endParaRPr b="0" i="0" sz="1200" u="none" cap="none" strike="noStrike">
                <a:solidFill>
                  <a:schemeClr val="lt1"/>
                </a:solidFill>
                <a:latin typeface="Arial Black"/>
                <a:ea typeface="Arial Black"/>
                <a:cs typeface="Arial Black"/>
                <a:sym typeface="Arial Black"/>
              </a:endParaRPr>
            </a:p>
          </p:txBody>
        </p:sp>
        <p:sp>
          <p:nvSpPr>
            <p:cNvPr id="125" name="Google Shape;125;p9"/>
            <p:cNvSpPr/>
            <p:nvPr/>
          </p:nvSpPr>
          <p:spPr>
            <a:xfrm rot="-6597866">
              <a:off x="2661829" y="2208216"/>
              <a:ext cx="629106" cy="629106"/>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Raleway Thin"/>
                <a:ea typeface="Raleway Thin"/>
                <a:cs typeface="Raleway Thin"/>
                <a:sym typeface="Raleway Thin"/>
              </a:endParaRPr>
            </a:p>
          </p:txBody>
        </p:sp>
        <p:sp>
          <p:nvSpPr>
            <p:cNvPr id="126" name="Google Shape;126;p9"/>
            <p:cNvSpPr/>
            <p:nvPr/>
          </p:nvSpPr>
          <p:spPr>
            <a:xfrm rot="-6597701">
              <a:off x="3267625" y="1113818"/>
              <a:ext cx="274172" cy="274172"/>
            </a:xfrm>
            <a:prstGeom prst="ellipse">
              <a:avLst/>
            </a:prstGeom>
            <a:solidFill>
              <a:srgbClr val="FFE5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Raleway Thin"/>
                <a:ea typeface="Raleway Thin"/>
                <a:cs typeface="Raleway Thin"/>
                <a:sym typeface="Raleway Thin"/>
              </a:endParaRPr>
            </a:p>
          </p:txBody>
        </p:sp>
        <p:sp>
          <p:nvSpPr>
            <p:cNvPr id="127" name="Google Shape;127;p9"/>
            <p:cNvSpPr/>
            <p:nvPr/>
          </p:nvSpPr>
          <p:spPr>
            <a:xfrm>
              <a:off x="2741401" y="2300825"/>
              <a:ext cx="1326600" cy="1199400"/>
            </a:xfrm>
            <a:prstGeom prst="ellipse">
              <a:avLst/>
            </a:prstGeom>
            <a:solidFill>
              <a:srgbClr val="FFE5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lt1"/>
                  </a:solidFill>
                  <a:latin typeface="Arial"/>
                  <a:ea typeface="Arial"/>
                  <a:cs typeface="Arial"/>
                  <a:sym typeface="Arial"/>
                </a:rPr>
                <a:t>Experiență</a:t>
              </a:r>
              <a:endParaRPr b="1" i="0" sz="1000" u="none" cap="none" strike="noStrike">
                <a:solidFill>
                  <a:schemeClr val="lt1"/>
                </a:solidFill>
                <a:latin typeface="Arial"/>
                <a:ea typeface="Arial"/>
                <a:cs typeface="Arial"/>
                <a:sym typeface="Arial"/>
              </a:endParaRPr>
            </a:p>
          </p:txBody>
        </p:sp>
      </p:grpSp>
      <p:grpSp>
        <p:nvGrpSpPr>
          <p:cNvPr id="128" name="Google Shape;128;p9"/>
          <p:cNvGrpSpPr/>
          <p:nvPr/>
        </p:nvGrpSpPr>
        <p:grpSpPr>
          <a:xfrm>
            <a:off x="5893670" y="1739566"/>
            <a:ext cx="2440201" cy="2440201"/>
            <a:chOff x="4447194" y="1815766"/>
            <a:chExt cx="2440200" cy="2440200"/>
          </a:xfrm>
        </p:grpSpPr>
        <p:sp>
          <p:nvSpPr>
            <p:cNvPr id="129" name="Google Shape;129;p9"/>
            <p:cNvSpPr/>
            <p:nvPr/>
          </p:nvSpPr>
          <p:spPr>
            <a:xfrm>
              <a:off x="4447194" y="1815766"/>
              <a:ext cx="2440200" cy="2440200"/>
            </a:xfrm>
            <a:prstGeom prst="ellipse">
              <a:avLst/>
            </a:prstGeom>
            <a:solidFill>
              <a:schemeClr val="accent1"/>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130" name="Google Shape;130;p9"/>
            <p:cNvSpPr txBox="1"/>
            <p:nvPr/>
          </p:nvSpPr>
          <p:spPr>
            <a:xfrm>
              <a:off x="4735950" y="2504275"/>
              <a:ext cx="2040085" cy="11634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rgbClr val="FFFFFF"/>
                  </a:solidFill>
                  <a:latin typeface="Arial Black"/>
                  <a:ea typeface="Arial Black"/>
                  <a:cs typeface="Arial Black"/>
                  <a:sym typeface="Arial Black"/>
                </a:rPr>
                <a:t>Obiective</a:t>
              </a:r>
              <a:endParaRPr b="0" i="0" sz="2800" u="none" cap="none" strike="noStrike">
                <a:solidFill>
                  <a:srgbClr val="FFFFFF"/>
                </a:solidFill>
                <a:latin typeface="Arial Black"/>
                <a:ea typeface="Arial Black"/>
                <a:cs typeface="Arial Black"/>
                <a:sym typeface="Arial Black"/>
              </a:endParaRPr>
            </a:p>
          </p:txBody>
        </p:sp>
      </p:grpSp>
      <p:grpSp>
        <p:nvGrpSpPr>
          <p:cNvPr id="131" name="Google Shape;131;p9"/>
          <p:cNvGrpSpPr/>
          <p:nvPr/>
        </p:nvGrpSpPr>
        <p:grpSpPr>
          <a:xfrm>
            <a:off x="5013412" y="1297853"/>
            <a:ext cx="1423801" cy="1423801"/>
            <a:chOff x="3490737" y="1374053"/>
            <a:chExt cx="1423800" cy="1423800"/>
          </a:xfrm>
        </p:grpSpPr>
        <p:sp>
          <p:nvSpPr>
            <p:cNvPr id="132" name="Google Shape;132;p9"/>
            <p:cNvSpPr/>
            <p:nvPr/>
          </p:nvSpPr>
          <p:spPr>
            <a:xfrm>
              <a:off x="3490737" y="1374053"/>
              <a:ext cx="1423800" cy="1423800"/>
            </a:xfrm>
            <a:prstGeom prst="ellipse">
              <a:avLst/>
            </a:prstGeom>
            <a:solidFill>
              <a:srgbClr val="F1C232"/>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133" name="Google Shape;133;p9"/>
            <p:cNvSpPr txBox="1"/>
            <p:nvPr/>
          </p:nvSpPr>
          <p:spPr>
            <a:xfrm>
              <a:off x="3718754" y="1613603"/>
              <a:ext cx="9678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50"/>
                <a:buFont typeface="Arial"/>
                <a:buNone/>
              </a:pPr>
              <a:r>
                <a:rPr b="0" i="0" lang="en-GB" sz="1050" u="none" cap="none" strike="noStrike">
                  <a:solidFill>
                    <a:srgbClr val="FFFFFF"/>
                  </a:solidFill>
                  <a:latin typeface="Arial Black"/>
                  <a:ea typeface="Arial Black"/>
                  <a:cs typeface="Arial Black"/>
                  <a:sym typeface="Arial Black"/>
                </a:rPr>
                <a:t>Resurse </a:t>
              </a:r>
              <a:endParaRPr b="0" i="0" sz="1050" u="none" cap="none" strike="noStrike">
                <a:solidFill>
                  <a:srgbClr val="FFFFFF"/>
                </a:solidFill>
                <a:latin typeface="Arial Black"/>
                <a:ea typeface="Arial Black"/>
                <a:cs typeface="Arial Black"/>
                <a:sym typeface="Arial Black"/>
              </a:endParaRPr>
            </a:p>
          </p:txBody>
        </p:sp>
      </p:grpSp>
      <p:grpSp>
        <p:nvGrpSpPr>
          <p:cNvPr id="134" name="Google Shape;134;p9"/>
          <p:cNvGrpSpPr/>
          <p:nvPr/>
        </p:nvGrpSpPr>
        <p:grpSpPr>
          <a:xfrm>
            <a:off x="4672228" y="2862090"/>
            <a:ext cx="1498800" cy="1498800"/>
            <a:chOff x="644203" y="3718814"/>
            <a:chExt cx="1498800" cy="1498800"/>
          </a:xfrm>
        </p:grpSpPr>
        <p:sp>
          <p:nvSpPr>
            <p:cNvPr id="135" name="Google Shape;135;p9"/>
            <p:cNvSpPr/>
            <p:nvPr/>
          </p:nvSpPr>
          <p:spPr>
            <a:xfrm>
              <a:off x="644203" y="3718814"/>
              <a:ext cx="1498800" cy="1498800"/>
            </a:xfrm>
            <a:prstGeom prst="ellipse">
              <a:avLst/>
            </a:prstGeom>
            <a:solidFill>
              <a:srgbClr val="F1C232"/>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136" name="Google Shape;136;p9"/>
            <p:cNvSpPr txBox="1"/>
            <p:nvPr/>
          </p:nvSpPr>
          <p:spPr>
            <a:xfrm>
              <a:off x="820200" y="3995875"/>
              <a:ext cx="1110176"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1"/>
                <a:buFont typeface="Arial"/>
                <a:buNone/>
              </a:pPr>
              <a:r>
                <a:rPr b="0" i="0" lang="en-GB" sz="1001" u="none" cap="none" strike="noStrike">
                  <a:solidFill>
                    <a:srgbClr val="FFFFFF"/>
                  </a:solidFill>
                  <a:latin typeface="Arial Black"/>
                  <a:ea typeface="Arial Black"/>
                  <a:cs typeface="Arial Black"/>
                  <a:sym typeface="Arial Black"/>
                </a:rPr>
                <a:t>Repere</a:t>
              </a:r>
              <a:endParaRPr b="0" i="0" sz="1001" u="none" cap="none" strike="noStrike">
                <a:solidFill>
                  <a:srgbClr val="FFFFFF"/>
                </a:solidFill>
                <a:latin typeface="Arial Black"/>
                <a:ea typeface="Arial Black"/>
                <a:cs typeface="Arial Black"/>
                <a:sym typeface="Arial Black"/>
              </a:endParaRPr>
            </a:p>
          </p:txBody>
        </p:sp>
      </p:grpSp>
      <p:grpSp>
        <p:nvGrpSpPr>
          <p:cNvPr id="137" name="Google Shape;137;p9"/>
          <p:cNvGrpSpPr/>
          <p:nvPr/>
        </p:nvGrpSpPr>
        <p:grpSpPr>
          <a:xfrm>
            <a:off x="7334059" y="1114294"/>
            <a:ext cx="1112750" cy="1030261"/>
            <a:chOff x="3490737" y="1374053"/>
            <a:chExt cx="1537799" cy="1423800"/>
          </a:xfrm>
        </p:grpSpPr>
        <p:sp>
          <p:nvSpPr>
            <p:cNvPr id="138" name="Google Shape;138;p9"/>
            <p:cNvSpPr/>
            <p:nvPr/>
          </p:nvSpPr>
          <p:spPr>
            <a:xfrm>
              <a:off x="3490737" y="1374053"/>
              <a:ext cx="1423800" cy="1423800"/>
            </a:xfrm>
            <a:prstGeom prst="ellipse">
              <a:avLst/>
            </a:prstGeom>
            <a:solidFill>
              <a:srgbClr val="F1C232"/>
            </a:solidFill>
            <a:ln>
              <a:noFill/>
            </a:ln>
            <a:effectLst>
              <a:outerShdw blurRad="228600" rotWithShape="0" algn="tl" dir="5400000" dist="50800">
                <a:srgbClr val="000000">
                  <a:alpha val="5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695C"/>
                </a:solidFill>
                <a:latin typeface="Raleway Thin"/>
                <a:ea typeface="Raleway Thin"/>
                <a:cs typeface="Raleway Thin"/>
                <a:sym typeface="Raleway Thin"/>
              </a:endParaRPr>
            </a:p>
          </p:txBody>
        </p:sp>
        <p:sp>
          <p:nvSpPr>
            <p:cNvPr id="139" name="Google Shape;139;p9"/>
            <p:cNvSpPr txBox="1"/>
            <p:nvPr/>
          </p:nvSpPr>
          <p:spPr>
            <a:xfrm>
              <a:off x="3604736" y="1613609"/>
              <a:ext cx="1423800" cy="944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Obstacole</a:t>
              </a:r>
              <a:endParaRPr b="0" i="0" sz="1400" u="none" cap="none" strike="noStrike">
                <a:solidFill>
                  <a:srgbClr val="FFFFFF"/>
                </a:solidFill>
                <a:latin typeface="Arial"/>
                <a:ea typeface="Arial"/>
                <a:cs typeface="Arial"/>
                <a:sym typeface="Arial"/>
              </a:endParaRPr>
            </a:p>
          </p:txBody>
        </p:sp>
      </p:grpSp>
      <p:sp>
        <p:nvSpPr>
          <p:cNvPr id="140" name="Google Shape;140;p9"/>
          <p:cNvSpPr/>
          <p:nvPr/>
        </p:nvSpPr>
        <p:spPr>
          <a:xfrm>
            <a:off x="8054236" y="327816"/>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1"/>
              <a:buFont typeface="Arial"/>
              <a:buNone/>
            </a:pPr>
            <a:r>
              <a:t/>
            </a:r>
            <a:endParaRPr b="0" i="0" sz="1401" u="none" cap="none" strike="noStrike">
              <a:solidFill>
                <a:srgbClr val="000000"/>
              </a:solidFill>
              <a:latin typeface="Arial"/>
              <a:ea typeface="Arial"/>
              <a:cs typeface="Arial"/>
              <a:sym typeface="Arial"/>
            </a:endParaRPr>
          </a:p>
        </p:txBody>
      </p:sp>
      <p:sp>
        <p:nvSpPr>
          <p:cNvPr id="141" name="Google Shape;141;p9"/>
          <p:cNvSpPr txBox="1"/>
          <p:nvPr/>
        </p:nvSpPr>
        <p:spPr>
          <a:xfrm>
            <a:off x="921999" y="541020"/>
            <a:ext cx="3217933" cy="4145279"/>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601"/>
              </a:spcBef>
              <a:spcAft>
                <a:spcPts val="0"/>
              </a:spcAft>
              <a:buClr>
                <a:srgbClr val="000000"/>
              </a:buClr>
              <a:buSzPts val="1300"/>
              <a:buFont typeface="Arial"/>
              <a:buNone/>
            </a:pPr>
            <a:r>
              <a:rPr b="0" i="0" lang="en-GB" sz="1300" u="none" cap="none" strike="noStrike">
                <a:solidFill>
                  <a:schemeClr val="dk2"/>
                </a:solidFill>
                <a:latin typeface="Raleway Light"/>
                <a:ea typeface="Raleway Light"/>
                <a:cs typeface="Raleway Light"/>
                <a:sym typeface="Raleway Light"/>
              </a:rPr>
              <a:t>Pentru a alege un loc de muncă potrivit, pentru a vă folosi toate abilitățile și calificările și pentru a avea satisfacție și stabilitate la locul de muncă, trebuie să vă stabiliți obiective realiste, realizabile, să vă analizați  resursele și să vă planificați pașii înainte.</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1"/>
              </a:spcBef>
              <a:spcAft>
                <a:spcPts val="0"/>
              </a:spcAft>
              <a:buClr>
                <a:srgbClr val="000000"/>
              </a:buClr>
              <a:buSzPts val="1300"/>
              <a:buFont typeface="Arial"/>
              <a:buNone/>
            </a:pPr>
            <a:r>
              <a:rPr b="0" i="0" lang="en-GB" sz="1300" u="none" cap="none" strike="noStrike">
                <a:solidFill>
                  <a:schemeClr val="dk2"/>
                </a:solidFill>
                <a:latin typeface="Raleway Light"/>
                <a:ea typeface="Raleway Light"/>
                <a:cs typeface="Raleway Light"/>
                <a:sym typeface="Raleway Light"/>
              </a:rPr>
              <a:t>Punctele forte sunt abilitățile tale, experiența, ceea ce poți face. Dacă definiți clar tipul de loc de muncă pe care îl căutați, puteți identifica ce alte abilități puteți să le dezvoltați și puteți urma studii sau formare ulterioară.</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601"/>
              </a:spcBef>
              <a:spcAft>
                <a:spcPts val="0"/>
              </a:spcAft>
              <a:buClr>
                <a:srgbClr val="000000"/>
              </a:buClr>
              <a:buSzPts val="1300"/>
              <a:buFont typeface="Arial"/>
              <a:buNone/>
            </a:pPr>
            <a:r>
              <a:rPr b="0" i="0" lang="en-GB" sz="1300" u="none" cap="none" strike="noStrike">
                <a:solidFill>
                  <a:schemeClr val="dk2"/>
                </a:solidFill>
                <a:latin typeface="Raleway Light"/>
                <a:ea typeface="Raleway Light"/>
                <a:cs typeface="Raleway Light"/>
                <a:sym typeface="Raleway Light"/>
              </a:rPr>
              <a:t>Ținând cont de faptul că, pentru a ajunge la poziția dorită  sau scopul tău final, este util să stabilești jaloane, așteptări mai mici și mai ușor de îndeplinit. Acest lucru vă va crește stima de sine.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1"/>
              </a:spcBef>
              <a:spcAft>
                <a:spcPts val="0"/>
              </a:spcAft>
              <a:buClr>
                <a:srgbClr val="000000"/>
              </a:buClr>
              <a:buSzPts val="1300"/>
              <a:buFont typeface="Arial"/>
              <a:buNone/>
            </a:pPr>
            <a:r>
              <a:t/>
            </a:r>
            <a:endParaRPr b="0" i="0" sz="1300" u="none" cap="none" strike="noStrike">
              <a:solidFill>
                <a:schemeClr val="dk2"/>
              </a:solidFill>
              <a:latin typeface="Raleway Light"/>
              <a:ea typeface="Raleway Light"/>
              <a:cs typeface="Raleway Light"/>
              <a:sym typeface="Raleway Light"/>
            </a:endParaRPr>
          </a:p>
          <a:p>
            <a:pPr indent="0" lvl="0" marL="0" marR="0" rtl="0" algn="l">
              <a:lnSpc>
                <a:spcPct val="100000"/>
              </a:lnSpc>
              <a:spcBef>
                <a:spcPts val="601"/>
              </a:spcBef>
              <a:spcAft>
                <a:spcPts val="0"/>
              </a:spcAft>
              <a:buClr>
                <a:srgbClr val="000000"/>
              </a:buClr>
              <a:buSzPts val="1300"/>
              <a:buFont typeface="Arial"/>
              <a:buNone/>
            </a:pPr>
            <a:r>
              <a:t/>
            </a:r>
            <a:endParaRPr b="0" i="0" sz="1300" u="none" cap="none" strike="noStrike">
              <a:solidFill>
                <a:srgbClr val="000000"/>
              </a:solidFill>
              <a:latin typeface="Raleway Light"/>
              <a:ea typeface="Raleway Light"/>
              <a:cs typeface="Raleway Light"/>
              <a:sym typeface="Raleway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Olivia template">
  <a:themeElements>
    <a:clrScheme name="Custom 347">
      <a:dk1>
        <a:srgbClr val="434343"/>
      </a:dk1>
      <a:lt1>
        <a:srgbClr val="FFFFFF"/>
      </a:lt1>
      <a:dk2>
        <a:srgbClr val="666666"/>
      </a:dk2>
      <a:lt2>
        <a:srgbClr val="ECE9E6"/>
      </a:lt2>
      <a:accent1>
        <a:srgbClr val="FFB600"/>
      </a:accent1>
      <a:accent2>
        <a:srgbClr val="FF8400"/>
      </a:accent2>
      <a:accent3>
        <a:srgbClr val="FA5E5E"/>
      </a:accent3>
      <a:accent4>
        <a:srgbClr val="E42A87"/>
      </a:accent4>
      <a:accent5>
        <a:srgbClr val="B143C7"/>
      </a:accent5>
      <a:accent6>
        <a:srgbClr val="7241B4"/>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livia template">
  <a:themeElements>
    <a:clrScheme name="Custom 347">
      <a:dk1>
        <a:srgbClr val="434343"/>
      </a:dk1>
      <a:lt1>
        <a:srgbClr val="FFFFFF"/>
      </a:lt1>
      <a:dk2>
        <a:srgbClr val="666666"/>
      </a:dk2>
      <a:lt2>
        <a:srgbClr val="ECE9E6"/>
      </a:lt2>
      <a:accent1>
        <a:srgbClr val="FFB600"/>
      </a:accent1>
      <a:accent2>
        <a:srgbClr val="FF8400"/>
      </a:accent2>
      <a:accent3>
        <a:srgbClr val="FA5E5E"/>
      </a:accent3>
      <a:accent4>
        <a:srgbClr val="E42A87"/>
      </a:accent4>
      <a:accent5>
        <a:srgbClr val="B143C7"/>
      </a:accent5>
      <a:accent6>
        <a:srgbClr val="7241B4"/>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adina.demetrian</dc:creator>
</cp:coreProperties>
</file>