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Raleway"/>
      <p:regular r:id="rId35"/>
      <p:bold r:id="rId36"/>
      <p:italic r:id="rId37"/>
      <p:boldItalic r:id="rId38"/>
    </p:embeddedFont>
    <p:embeddedFont>
      <p:font typeface="Pinyon Script"/>
      <p:regular r:id="rId39"/>
    </p:embeddedFont>
    <p:embeddedFont>
      <p:font typeface="Raleway ExtraBold"/>
      <p:bold r:id="rId40"/>
      <p:boldItalic r:id="rId41"/>
    </p:embeddedFont>
    <p:embeddedFont>
      <p:font typeface="Raleway Thin"/>
      <p:regular r:id="rId42"/>
      <p:bold r:id="rId43"/>
      <p:italic r:id="rId44"/>
      <p:boldItalic r:id="rId45"/>
    </p:embeddedFont>
    <p:embeddedFont>
      <p:font typeface="Raleway Light"/>
      <p:regular r:id="rId46"/>
      <p:bold r:id="rId47"/>
      <p:italic r:id="rId48"/>
      <p:boldItalic r:id="rId49"/>
    </p:embeddedFont>
    <p:embeddedFont>
      <p:font typeface="Raleway Medium"/>
      <p:regular r:id="rId50"/>
      <p:bold r:id="rId51"/>
      <p:italic r:id="rId52"/>
      <p:boldItalic r:id="rId53"/>
    </p:embeddedFont>
    <p:embeddedFont>
      <p:font typeface="Arial Black"/>
      <p:regular r:id="rId54"/>
    </p:embeddedFont>
    <p:embeddedFont>
      <p:font typeface="Raleway Extra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9" roundtripDataSignature="AMtx7miVbNj0HuWxDJ9zacDGFtnZ7olp2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5042B5-E754-4525-934B-EBB1D40C3BBD}">
  <a:tblStyle styleId="{5E5042B5-E754-4525-934B-EBB1D40C3BBD}"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ExtraBold-bold.fntdata"/><Relationship Id="rId42" Type="http://schemas.openxmlformats.org/officeDocument/2006/relationships/font" Target="fonts/RalewayThin-regular.fntdata"/><Relationship Id="rId41" Type="http://schemas.openxmlformats.org/officeDocument/2006/relationships/font" Target="fonts/RalewayExtraBold-boldItalic.fntdata"/><Relationship Id="rId44" Type="http://schemas.openxmlformats.org/officeDocument/2006/relationships/font" Target="fonts/RalewayThin-italic.fntdata"/><Relationship Id="rId43" Type="http://schemas.openxmlformats.org/officeDocument/2006/relationships/font" Target="fonts/RalewayThin-bold.fntdata"/><Relationship Id="rId46" Type="http://schemas.openxmlformats.org/officeDocument/2006/relationships/font" Target="fonts/RalewayLight-regular.fntdata"/><Relationship Id="rId45" Type="http://schemas.openxmlformats.org/officeDocument/2006/relationships/font" Target="fonts/RalewayThin-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alewayLight-italic.fntdata"/><Relationship Id="rId47" Type="http://schemas.openxmlformats.org/officeDocument/2006/relationships/font" Target="fonts/RalewayLight-bold.fntdata"/><Relationship Id="rId49" Type="http://schemas.openxmlformats.org/officeDocument/2006/relationships/font" Target="fonts/RalewayLight-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aleway-regular.fntdata"/><Relationship Id="rId34" Type="http://schemas.openxmlformats.org/officeDocument/2006/relationships/slide" Target="slides/slide27.xml"/><Relationship Id="rId37" Type="http://schemas.openxmlformats.org/officeDocument/2006/relationships/font" Target="fonts/Raleway-italic.fntdata"/><Relationship Id="rId36" Type="http://schemas.openxmlformats.org/officeDocument/2006/relationships/font" Target="fonts/Raleway-bold.fntdata"/><Relationship Id="rId39" Type="http://schemas.openxmlformats.org/officeDocument/2006/relationships/font" Target="fonts/PinyonScript-regular.fntdata"/><Relationship Id="rId38" Type="http://schemas.openxmlformats.org/officeDocument/2006/relationships/font" Target="fonts/Raleway-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Medium-bold.fntdata"/><Relationship Id="rId50" Type="http://schemas.openxmlformats.org/officeDocument/2006/relationships/font" Target="fonts/RalewayMedium-regular.fntdata"/><Relationship Id="rId53" Type="http://schemas.openxmlformats.org/officeDocument/2006/relationships/font" Target="fonts/RalewayMedium-boldItalic.fntdata"/><Relationship Id="rId52" Type="http://schemas.openxmlformats.org/officeDocument/2006/relationships/font" Target="fonts/RalewayMedium-italic.fntdata"/><Relationship Id="rId11" Type="http://schemas.openxmlformats.org/officeDocument/2006/relationships/slide" Target="slides/slide4.xml"/><Relationship Id="rId55" Type="http://schemas.openxmlformats.org/officeDocument/2006/relationships/font" Target="fonts/RalewayExtraLight-regular.fntdata"/><Relationship Id="rId10" Type="http://schemas.openxmlformats.org/officeDocument/2006/relationships/slide" Target="slides/slide3.xml"/><Relationship Id="rId54" Type="http://schemas.openxmlformats.org/officeDocument/2006/relationships/font" Target="fonts/ArialBlack-regular.fntdata"/><Relationship Id="rId13" Type="http://schemas.openxmlformats.org/officeDocument/2006/relationships/slide" Target="slides/slide6.xml"/><Relationship Id="rId57" Type="http://schemas.openxmlformats.org/officeDocument/2006/relationships/font" Target="fonts/RalewayExtraLight-italic.fntdata"/><Relationship Id="rId12" Type="http://schemas.openxmlformats.org/officeDocument/2006/relationships/slide" Target="slides/slide5.xml"/><Relationship Id="rId56" Type="http://schemas.openxmlformats.org/officeDocument/2006/relationships/font" Target="fonts/RalewayExtraLight-bold.fntdata"/><Relationship Id="rId15" Type="http://schemas.openxmlformats.org/officeDocument/2006/relationships/slide" Target="slides/slide8.xml"/><Relationship Id="rId59" Type="http://customschemas.google.com/relationships/presentationmetadata" Target="metadata"/><Relationship Id="rId14" Type="http://schemas.openxmlformats.org/officeDocument/2006/relationships/slide" Target="slides/slide7.xml"/><Relationship Id="rId58" Type="http://schemas.openxmlformats.org/officeDocument/2006/relationships/font" Target="fonts/RalewayExtraLight-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 name="Shape 9"/>
        <p:cNvGrpSpPr/>
        <p:nvPr/>
      </p:nvGrpSpPr>
      <p:grpSpPr>
        <a:xfrm>
          <a:off x="0" y="0"/>
          <a:ext cx="0" cy="0"/>
          <a:chOff x="0" y="0"/>
          <a:chExt cx="0" cy="0"/>
        </a:xfrm>
      </p:grpSpPr>
      <p:sp>
        <p:nvSpPr>
          <p:cNvPr id="10" name="Google Shape;10;p29"/>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1" name="Google Shape;11;p29"/>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1_Quote">
    <p:bg>
      <p:bgPr>
        <a:solidFill>
          <a:srgbClr val="FFB600"/>
        </a:solidFill>
      </p:bgPr>
    </p:bg>
    <p:spTree>
      <p:nvGrpSpPr>
        <p:cNvPr id="56" name="Shape 56"/>
        <p:cNvGrpSpPr/>
        <p:nvPr/>
      </p:nvGrpSpPr>
      <p:grpSpPr>
        <a:xfrm>
          <a:off x="0" y="0"/>
          <a:ext cx="0" cy="0"/>
          <a:chOff x="0" y="0"/>
          <a:chExt cx="0" cy="0"/>
        </a:xfrm>
      </p:grpSpPr>
      <p:sp>
        <p:nvSpPr>
          <p:cNvPr id="57" name="Google Shape;57;p39"/>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981C2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58" name="Google Shape;58;p39"/>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59" name="Google Shape;59;p39"/>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981C22"/>
                </a:solidFill>
                <a:latin typeface="Raleway"/>
                <a:ea typeface="Raleway"/>
                <a:cs typeface="Raleway"/>
                <a:sym typeface="Raleway"/>
              </a:rPr>
              <a:t>“</a:t>
            </a:r>
            <a:endParaRPr b="1" i="0" sz="12000" u="none" cap="none" strike="noStrike">
              <a:solidFill>
                <a:srgbClr val="981C22"/>
              </a:solidFill>
              <a:latin typeface="Raleway"/>
              <a:ea typeface="Raleway"/>
              <a:cs typeface="Raleway"/>
              <a:sym typeface="Raleway"/>
            </a:endParaRPr>
          </a:p>
        </p:txBody>
      </p:sp>
      <p:sp>
        <p:nvSpPr>
          <p:cNvPr id="60" name="Google Shape;60;p39"/>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2" name="Shape 12"/>
        <p:cNvGrpSpPr/>
        <p:nvPr/>
      </p:nvGrpSpPr>
      <p:grpSpPr>
        <a:xfrm>
          <a:off x="0" y="0"/>
          <a:ext cx="0" cy="0"/>
          <a:chOff x="0" y="0"/>
          <a:chExt cx="0" cy="0"/>
        </a:xfrm>
      </p:grpSpPr>
      <p:sp>
        <p:nvSpPr>
          <p:cNvPr id="13" name="Google Shape;13;p30"/>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4" name="Google Shape;14;p30"/>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15" name="Google Shape;15;p30"/>
          <p:cNvSpPr txBox="1"/>
          <p:nvPr>
            <p:ph idx="1" type="body"/>
          </p:nvPr>
        </p:nvSpPr>
        <p:spPr>
          <a:xfrm>
            <a:off x="922001" y="1885951"/>
            <a:ext cx="6866100" cy="23661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1"/>
              </a:spcBef>
              <a:spcAft>
                <a:spcPts val="0"/>
              </a:spcAft>
              <a:buClr>
                <a:srgbClr val="FFB600"/>
              </a:buClr>
              <a:buSzPts val="1800"/>
              <a:buChar char="●"/>
              <a:defRPr/>
            </a:lvl1pPr>
            <a:lvl2pPr indent="-342900" lvl="1" marL="914400" algn="l">
              <a:lnSpc>
                <a:spcPct val="100000"/>
              </a:lnSpc>
              <a:spcBef>
                <a:spcPts val="0"/>
              </a:spcBef>
              <a:spcAft>
                <a:spcPts val="0"/>
              </a:spcAft>
              <a:buClr>
                <a:srgbClr val="FFB600"/>
              </a:buClr>
              <a:buSzPts val="1800"/>
              <a:buChar char="○"/>
              <a:defRPr/>
            </a:lvl2pPr>
            <a:lvl3pPr indent="-342900" lvl="2" marL="1371600" algn="l">
              <a:lnSpc>
                <a:spcPct val="100000"/>
              </a:lnSpc>
              <a:spcBef>
                <a:spcPts val="0"/>
              </a:spcBef>
              <a:spcAft>
                <a:spcPts val="0"/>
              </a:spcAft>
              <a:buClr>
                <a:srgbClr val="FFB600"/>
              </a:buClr>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16" name="Google Shape;16;p30"/>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accent1"/>
        </a:solidFill>
      </p:bgPr>
    </p:bg>
    <p:spTree>
      <p:nvGrpSpPr>
        <p:cNvPr id="17" name="Shape 17"/>
        <p:cNvGrpSpPr/>
        <p:nvPr/>
      </p:nvGrpSpPr>
      <p:grpSpPr>
        <a:xfrm>
          <a:off x="0" y="0"/>
          <a:ext cx="0" cy="0"/>
          <a:chOff x="0" y="0"/>
          <a:chExt cx="0" cy="0"/>
        </a:xfrm>
      </p:grpSpPr>
      <p:sp>
        <p:nvSpPr>
          <p:cNvPr id="18" name="Google Shape;18;p34"/>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1C22"/>
          </a:solidFill>
          <a:ln cap="flat" cmpd="sng" w="19050">
            <a:solidFill>
              <a:srgbClr val="981C2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9" name="Google Shape;19;p34"/>
          <p:cNvSpPr txBox="1"/>
          <p:nvPr>
            <p:ph type="ctrTitle"/>
          </p:nvPr>
        </p:nvSpPr>
        <p:spPr>
          <a:xfrm>
            <a:off x="685802" y="2726342"/>
            <a:ext cx="77724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 name="Google Shape;20;p34"/>
          <p:cNvSpPr txBox="1"/>
          <p:nvPr>
            <p:ph idx="1" type="subTitle"/>
          </p:nvPr>
        </p:nvSpPr>
        <p:spPr>
          <a:xfrm>
            <a:off x="685802" y="3830653"/>
            <a:ext cx="7772400" cy="7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3001">
                <a:solidFill>
                  <a:schemeClr val="lt1"/>
                </a:solidFill>
              </a:defRPr>
            </a:lvl2pPr>
            <a:lvl3pPr lvl="2" algn="l">
              <a:lnSpc>
                <a:spcPct val="100000"/>
              </a:lnSpc>
              <a:spcBef>
                <a:spcPts val="0"/>
              </a:spcBef>
              <a:spcAft>
                <a:spcPts val="0"/>
              </a:spcAft>
              <a:buClr>
                <a:schemeClr val="lt1"/>
              </a:buClr>
              <a:buSzPts val="3000"/>
              <a:buNone/>
              <a:defRPr sz="3001">
                <a:solidFill>
                  <a:schemeClr val="lt1"/>
                </a:solidFill>
              </a:defRPr>
            </a:lvl3pPr>
            <a:lvl4pPr lvl="3" algn="l">
              <a:lnSpc>
                <a:spcPct val="100000"/>
              </a:lnSpc>
              <a:spcBef>
                <a:spcPts val="0"/>
              </a:spcBef>
              <a:spcAft>
                <a:spcPts val="0"/>
              </a:spcAft>
              <a:buClr>
                <a:schemeClr val="lt1"/>
              </a:buClr>
              <a:buSzPts val="3000"/>
              <a:buNone/>
              <a:defRPr sz="3001">
                <a:solidFill>
                  <a:schemeClr val="lt1"/>
                </a:solidFill>
              </a:defRPr>
            </a:lvl4pPr>
            <a:lvl5pPr lvl="4" algn="l">
              <a:lnSpc>
                <a:spcPct val="100000"/>
              </a:lnSpc>
              <a:spcBef>
                <a:spcPts val="0"/>
              </a:spcBef>
              <a:spcAft>
                <a:spcPts val="0"/>
              </a:spcAft>
              <a:buClr>
                <a:schemeClr val="lt1"/>
              </a:buClr>
              <a:buSzPts val="3000"/>
              <a:buNone/>
              <a:defRPr sz="3001">
                <a:solidFill>
                  <a:schemeClr val="lt1"/>
                </a:solidFill>
              </a:defRPr>
            </a:lvl5pPr>
            <a:lvl6pPr lvl="5" algn="l">
              <a:lnSpc>
                <a:spcPct val="100000"/>
              </a:lnSpc>
              <a:spcBef>
                <a:spcPts val="0"/>
              </a:spcBef>
              <a:spcAft>
                <a:spcPts val="0"/>
              </a:spcAft>
              <a:buClr>
                <a:schemeClr val="lt1"/>
              </a:buClr>
              <a:buSzPts val="3000"/>
              <a:buNone/>
              <a:defRPr sz="3001">
                <a:solidFill>
                  <a:schemeClr val="lt1"/>
                </a:solidFill>
              </a:defRPr>
            </a:lvl6pPr>
            <a:lvl7pPr lvl="6" algn="l">
              <a:lnSpc>
                <a:spcPct val="100000"/>
              </a:lnSpc>
              <a:spcBef>
                <a:spcPts val="0"/>
              </a:spcBef>
              <a:spcAft>
                <a:spcPts val="0"/>
              </a:spcAft>
              <a:buClr>
                <a:schemeClr val="lt1"/>
              </a:buClr>
              <a:buSzPts val="3000"/>
              <a:buNone/>
              <a:defRPr sz="3001">
                <a:solidFill>
                  <a:schemeClr val="lt1"/>
                </a:solidFill>
              </a:defRPr>
            </a:lvl7pPr>
            <a:lvl8pPr lvl="7" algn="l">
              <a:lnSpc>
                <a:spcPct val="100000"/>
              </a:lnSpc>
              <a:spcBef>
                <a:spcPts val="0"/>
              </a:spcBef>
              <a:spcAft>
                <a:spcPts val="0"/>
              </a:spcAft>
              <a:buClr>
                <a:schemeClr val="lt1"/>
              </a:buClr>
              <a:buSzPts val="3000"/>
              <a:buNone/>
              <a:defRPr sz="3001">
                <a:solidFill>
                  <a:schemeClr val="lt1"/>
                </a:solidFill>
              </a:defRPr>
            </a:lvl8pPr>
            <a:lvl9pPr lvl="8" algn="l">
              <a:lnSpc>
                <a:spcPct val="100000"/>
              </a:lnSpc>
              <a:spcBef>
                <a:spcPts val="0"/>
              </a:spcBef>
              <a:spcAft>
                <a:spcPts val="0"/>
              </a:spcAft>
              <a:buClr>
                <a:schemeClr val="lt1"/>
              </a:buClr>
              <a:buSzPts val="3000"/>
              <a:buNone/>
              <a:defRPr sz="3001">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1" name="Shape 21"/>
        <p:cNvGrpSpPr/>
        <p:nvPr/>
      </p:nvGrpSpPr>
      <p:grpSpPr>
        <a:xfrm>
          <a:off x="0" y="0"/>
          <a:ext cx="0" cy="0"/>
          <a:chOff x="0" y="0"/>
          <a:chExt cx="0" cy="0"/>
        </a:xfrm>
      </p:grpSpPr>
      <p:sp>
        <p:nvSpPr>
          <p:cNvPr id="22" name="Google Shape;22;p35"/>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3" name="Google Shape;23;p35"/>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24" name="Google Shape;24;p35"/>
          <p:cNvSpPr txBox="1"/>
          <p:nvPr>
            <p:ph idx="1" type="body"/>
          </p:nvPr>
        </p:nvSpPr>
        <p:spPr>
          <a:xfrm>
            <a:off x="922001" y="1930500"/>
            <a:ext cx="2332201" cy="2919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1"/>
              </a:spcBef>
              <a:spcAft>
                <a:spcPts val="0"/>
              </a:spcAft>
              <a:buSzPts val="1400"/>
              <a:buChar char="●"/>
              <a:defRPr sz="1401"/>
            </a:lvl1pPr>
            <a:lvl2pPr indent="-317500" lvl="1" marL="914400" algn="l">
              <a:lnSpc>
                <a:spcPct val="100000"/>
              </a:lnSpc>
              <a:spcBef>
                <a:spcPts val="0"/>
              </a:spcBef>
              <a:spcAft>
                <a:spcPts val="0"/>
              </a:spcAft>
              <a:buSzPts val="1400"/>
              <a:buChar char="○"/>
              <a:defRPr sz="1401"/>
            </a:lvl2pPr>
            <a:lvl3pPr indent="-317500" lvl="2" marL="1371600" algn="l">
              <a:lnSpc>
                <a:spcPct val="100000"/>
              </a:lnSpc>
              <a:spcBef>
                <a:spcPts val="0"/>
              </a:spcBef>
              <a:spcAft>
                <a:spcPts val="0"/>
              </a:spcAft>
              <a:buSzPts val="1400"/>
              <a:buChar char="■"/>
              <a:defRPr sz="1401"/>
            </a:lvl3pPr>
            <a:lvl4pPr indent="-317500" lvl="3" marL="1828800" algn="l">
              <a:lnSpc>
                <a:spcPct val="100000"/>
              </a:lnSpc>
              <a:spcBef>
                <a:spcPts val="0"/>
              </a:spcBef>
              <a:spcAft>
                <a:spcPts val="0"/>
              </a:spcAft>
              <a:buSzPts val="1400"/>
              <a:buChar char="●"/>
              <a:defRPr sz="1401"/>
            </a:lvl4pPr>
            <a:lvl5pPr indent="-317500" lvl="4" marL="2286000" algn="l">
              <a:lnSpc>
                <a:spcPct val="100000"/>
              </a:lnSpc>
              <a:spcBef>
                <a:spcPts val="0"/>
              </a:spcBef>
              <a:spcAft>
                <a:spcPts val="0"/>
              </a:spcAft>
              <a:buSzPts val="1400"/>
              <a:buChar char="○"/>
              <a:defRPr sz="1401"/>
            </a:lvl5pPr>
            <a:lvl6pPr indent="-317500" lvl="5" marL="2743200" algn="l">
              <a:lnSpc>
                <a:spcPct val="100000"/>
              </a:lnSpc>
              <a:spcBef>
                <a:spcPts val="0"/>
              </a:spcBef>
              <a:spcAft>
                <a:spcPts val="0"/>
              </a:spcAft>
              <a:buSzPts val="1400"/>
              <a:buChar char="■"/>
              <a:defRPr sz="1401"/>
            </a:lvl6pPr>
            <a:lvl7pPr indent="-317500" lvl="6" marL="3200400" algn="l">
              <a:lnSpc>
                <a:spcPct val="100000"/>
              </a:lnSpc>
              <a:spcBef>
                <a:spcPts val="0"/>
              </a:spcBef>
              <a:spcAft>
                <a:spcPts val="0"/>
              </a:spcAft>
              <a:buSzPts val="1400"/>
              <a:buChar char="●"/>
              <a:defRPr sz="1401"/>
            </a:lvl7pPr>
            <a:lvl8pPr indent="-317500" lvl="7" marL="3657600" algn="l">
              <a:lnSpc>
                <a:spcPct val="100000"/>
              </a:lnSpc>
              <a:spcBef>
                <a:spcPts val="0"/>
              </a:spcBef>
              <a:spcAft>
                <a:spcPts val="0"/>
              </a:spcAft>
              <a:buSzPts val="1400"/>
              <a:buChar char="○"/>
              <a:defRPr sz="1401"/>
            </a:lvl8pPr>
            <a:lvl9pPr indent="-317500" lvl="8" marL="4114800" algn="l">
              <a:lnSpc>
                <a:spcPct val="100000"/>
              </a:lnSpc>
              <a:spcBef>
                <a:spcPts val="0"/>
              </a:spcBef>
              <a:spcAft>
                <a:spcPts val="0"/>
              </a:spcAft>
              <a:buSzPts val="1400"/>
              <a:buChar char="■"/>
              <a:defRPr sz="1401"/>
            </a:lvl9pPr>
          </a:lstStyle>
          <a:p/>
        </p:txBody>
      </p:sp>
      <p:sp>
        <p:nvSpPr>
          <p:cNvPr id="25" name="Google Shape;25;p35"/>
          <p:cNvSpPr txBox="1"/>
          <p:nvPr>
            <p:ph idx="2" type="body"/>
          </p:nvPr>
        </p:nvSpPr>
        <p:spPr>
          <a:xfrm>
            <a:off x="3373779" y="1930500"/>
            <a:ext cx="2332201" cy="2919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1"/>
              </a:spcBef>
              <a:spcAft>
                <a:spcPts val="0"/>
              </a:spcAft>
              <a:buSzPts val="1400"/>
              <a:buChar char="●"/>
              <a:defRPr sz="1401"/>
            </a:lvl1pPr>
            <a:lvl2pPr indent="-317500" lvl="1" marL="914400" algn="l">
              <a:lnSpc>
                <a:spcPct val="100000"/>
              </a:lnSpc>
              <a:spcBef>
                <a:spcPts val="0"/>
              </a:spcBef>
              <a:spcAft>
                <a:spcPts val="0"/>
              </a:spcAft>
              <a:buSzPts val="1400"/>
              <a:buChar char="○"/>
              <a:defRPr sz="1401"/>
            </a:lvl2pPr>
            <a:lvl3pPr indent="-317500" lvl="2" marL="1371600" algn="l">
              <a:lnSpc>
                <a:spcPct val="100000"/>
              </a:lnSpc>
              <a:spcBef>
                <a:spcPts val="0"/>
              </a:spcBef>
              <a:spcAft>
                <a:spcPts val="0"/>
              </a:spcAft>
              <a:buSzPts val="1400"/>
              <a:buChar char="■"/>
              <a:defRPr sz="1401"/>
            </a:lvl3pPr>
            <a:lvl4pPr indent="-317500" lvl="3" marL="1828800" algn="l">
              <a:lnSpc>
                <a:spcPct val="100000"/>
              </a:lnSpc>
              <a:spcBef>
                <a:spcPts val="0"/>
              </a:spcBef>
              <a:spcAft>
                <a:spcPts val="0"/>
              </a:spcAft>
              <a:buSzPts val="1400"/>
              <a:buChar char="●"/>
              <a:defRPr sz="1401"/>
            </a:lvl4pPr>
            <a:lvl5pPr indent="-317500" lvl="4" marL="2286000" algn="l">
              <a:lnSpc>
                <a:spcPct val="100000"/>
              </a:lnSpc>
              <a:spcBef>
                <a:spcPts val="0"/>
              </a:spcBef>
              <a:spcAft>
                <a:spcPts val="0"/>
              </a:spcAft>
              <a:buSzPts val="1400"/>
              <a:buChar char="○"/>
              <a:defRPr sz="1401"/>
            </a:lvl5pPr>
            <a:lvl6pPr indent="-317500" lvl="5" marL="2743200" algn="l">
              <a:lnSpc>
                <a:spcPct val="100000"/>
              </a:lnSpc>
              <a:spcBef>
                <a:spcPts val="0"/>
              </a:spcBef>
              <a:spcAft>
                <a:spcPts val="0"/>
              </a:spcAft>
              <a:buSzPts val="1400"/>
              <a:buChar char="■"/>
              <a:defRPr sz="1401"/>
            </a:lvl6pPr>
            <a:lvl7pPr indent="-317500" lvl="6" marL="3200400" algn="l">
              <a:lnSpc>
                <a:spcPct val="100000"/>
              </a:lnSpc>
              <a:spcBef>
                <a:spcPts val="0"/>
              </a:spcBef>
              <a:spcAft>
                <a:spcPts val="0"/>
              </a:spcAft>
              <a:buSzPts val="1400"/>
              <a:buChar char="●"/>
              <a:defRPr sz="1401"/>
            </a:lvl7pPr>
            <a:lvl8pPr indent="-317500" lvl="7" marL="3657600" algn="l">
              <a:lnSpc>
                <a:spcPct val="100000"/>
              </a:lnSpc>
              <a:spcBef>
                <a:spcPts val="0"/>
              </a:spcBef>
              <a:spcAft>
                <a:spcPts val="0"/>
              </a:spcAft>
              <a:buSzPts val="1400"/>
              <a:buChar char="○"/>
              <a:defRPr sz="1401"/>
            </a:lvl8pPr>
            <a:lvl9pPr indent="-317500" lvl="8" marL="4114800" algn="l">
              <a:lnSpc>
                <a:spcPct val="100000"/>
              </a:lnSpc>
              <a:spcBef>
                <a:spcPts val="0"/>
              </a:spcBef>
              <a:spcAft>
                <a:spcPts val="0"/>
              </a:spcAft>
              <a:buSzPts val="1400"/>
              <a:buChar char="■"/>
              <a:defRPr sz="1401"/>
            </a:lvl9pPr>
          </a:lstStyle>
          <a:p/>
        </p:txBody>
      </p:sp>
      <p:sp>
        <p:nvSpPr>
          <p:cNvPr id="26" name="Google Shape;26;p35"/>
          <p:cNvSpPr txBox="1"/>
          <p:nvPr>
            <p:ph idx="3" type="body"/>
          </p:nvPr>
        </p:nvSpPr>
        <p:spPr>
          <a:xfrm>
            <a:off x="5825558" y="1930500"/>
            <a:ext cx="2332201" cy="2919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1"/>
              </a:spcBef>
              <a:spcAft>
                <a:spcPts val="0"/>
              </a:spcAft>
              <a:buSzPts val="1400"/>
              <a:buChar char="●"/>
              <a:defRPr sz="1401"/>
            </a:lvl1pPr>
            <a:lvl2pPr indent="-317500" lvl="1" marL="914400" algn="l">
              <a:lnSpc>
                <a:spcPct val="100000"/>
              </a:lnSpc>
              <a:spcBef>
                <a:spcPts val="0"/>
              </a:spcBef>
              <a:spcAft>
                <a:spcPts val="0"/>
              </a:spcAft>
              <a:buSzPts val="1400"/>
              <a:buChar char="○"/>
              <a:defRPr sz="1401"/>
            </a:lvl2pPr>
            <a:lvl3pPr indent="-317500" lvl="2" marL="1371600" algn="l">
              <a:lnSpc>
                <a:spcPct val="100000"/>
              </a:lnSpc>
              <a:spcBef>
                <a:spcPts val="0"/>
              </a:spcBef>
              <a:spcAft>
                <a:spcPts val="0"/>
              </a:spcAft>
              <a:buSzPts val="1400"/>
              <a:buChar char="■"/>
              <a:defRPr sz="1401"/>
            </a:lvl3pPr>
            <a:lvl4pPr indent="-317500" lvl="3" marL="1828800" algn="l">
              <a:lnSpc>
                <a:spcPct val="100000"/>
              </a:lnSpc>
              <a:spcBef>
                <a:spcPts val="0"/>
              </a:spcBef>
              <a:spcAft>
                <a:spcPts val="0"/>
              </a:spcAft>
              <a:buSzPts val="1400"/>
              <a:buChar char="●"/>
              <a:defRPr sz="1401"/>
            </a:lvl4pPr>
            <a:lvl5pPr indent="-317500" lvl="4" marL="2286000" algn="l">
              <a:lnSpc>
                <a:spcPct val="100000"/>
              </a:lnSpc>
              <a:spcBef>
                <a:spcPts val="0"/>
              </a:spcBef>
              <a:spcAft>
                <a:spcPts val="0"/>
              </a:spcAft>
              <a:buSzPts val="1400"/>
              <a:buChar char="○"/>
              <a:defRPr sz="1401"/>
            </a:lvl5pPr>
            <a:lvl6pPr indent="-317500" lvl="5" marL="2743200" algn="l">
              <a:lnSpc>
                <a:spcPct val="100000"/>
              </a:lnSpc>
              <a:spcBef>
                <a:spcPts val="0"/>
              </a:spcBef>
              <a:spcAft>
                <a:spcPts val="0"/>
              </a:spcAft>
              <a:buSzPts val="1400"/>
              <a:buChar char="■"/>
              <a:defRPr sz="1401"/>
            </a:lvl6pPr>
            <a:lvl7pPr indent="-317500" lvl="6" marL="3200400" algn="l">
              <a:lnSpc>
                <a:spcPct val="100000"/>
              </a:lnSpc>
              <a:spcBef>
                <a:spcPts val="0"/>
              </a:spcBef>
              <a:spcAft>
                <a:spcPts val="0"/>
              </a:spcAft>
              <a:buSzPts val="1400"/>
              <a:buChar char="●"/>
              <a:defRPr sz="1401"/>
            </a:lvl7pPr>
            <a:lvl8pPr indent="-317500" lvl="7" marL="3657600" algn="l">
              <a:lnSpc>
                <a:spcPct val="100000"/>
              </a:lnSpc>
              <a:spcBef>
                <a:spcPts val="0"/>
              </a:spcBef>
              <a:spcAft>
                <a:spcPts val="0"/>
              </a:spcAft>
              <a:buSzPts val="1400"/>
              <a:buChar char="○"/>
              <a:defRPr sz="1401"/>
            </a:lvl8pPr>
            <a:lvl9pPr indent="-317500" lvl="8" marL="4114800" algn="l">
              <a:lnSpc>
                <a:spcPct val="100000"/>
              </a:lnSpc>
              <a:spcBef>
                <a:spcPts val="0"/>
              </a:spcBef>
              <a:spcAft>
                <a:spcPts val="0"/>
              </a:spcAft>
              <a:buSzPts val="1400"/>
              <a:buChar char="■"/>
              <a:defRPr sz="1401"/>
            </a:lvl9pPr>
          </a:lstStyle>
          <a:p/>
        </p:txBody>
      </p:sp>
      <p:sp>
        <p:nvSpPr>
          <p:cNvPr id="27" name="Google Shape;27;p35"/>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36"/>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0" name="Google Shape;30;p36"/>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31" name="Google Shape;31;p36"/>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 name="Shape 32"/>
        <p:cNvGrpSpPr/>
        <p:nvPr/>
      </p:nvGrpSpPr>
      <p:grpSpPr>
        <a:xfrm>
          <a:off x="0" y="0"/>
          <a:ext cx="0" cy="0"/>
          <a:chOff x="0" y="0"/>
          <a:chExt cx="0" cy="0"/>
        </a:xfrm>
      </p:grpSpPr>
      <p:sp>
        <p:nvSpPr>
          <p:cNvPr id="33" name="Google Shape;33;p37"/>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FFB600"/>
          </a:solid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4" name="Google Shape;34;p37"/>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35" name="Google Shape;35;p37"/>
          <p:cNvSpPr txBox="1"/>
          <p:nvPr>
            <p:ph idx="1" type="body"/>
          </p:nvPr>
        </p:nvSpPr>
        <p:spPr>
          <a:xfrm>
            <a:off x="922000" y="1887378"/>
            <a:ext cx="3543300" cy="3027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1"/>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36" name="Google Shape;36;p37"/>
          <p:cNvSpPr txBox="1"/>
          <p:nvPr>
            <p:ph idx="2" type="body"/>
          </p:nvPr>
        </p:nvSpPr>
        <p:spPr>
          <a:xfrm>
            <a:off x="4678688" y="1887378"/>
            <a:ext cx="3543300" cy="3027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1"/>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lt1"/>
        </a:solidFill>
      </p:bgPr>
    </p:bg>
    <p:spTree>
      <p:nvGrpSpPr>
        <p:cNvPr id="37" name="Shape 37"/>
        <p:cNvGrpSpPr/>
        <p:nvPr/>
      </p:nvGrpSpPr>
      <p:grpSpPr>
        <a:xfrm>
          <a:off x="0" y="0"/>
          <a:ext cx="0" cy="0"/>
          <a:chOff x="0" y="0"/>
          <a:chExt cx="0" cy="0"/>
        </a:xfrm>
      </p:grpSpPr>
      <p:sp>
        <p:nvSpPr>
          <p:cNvPr id="38" name="Google Shape;38;p32"/>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9" name="Google Shape;39;p32"/>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40" name="Google Shape;40;p32"/>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FFB600"/>
                </a:solidFill>
                <a:latin typeface="Raleway"/>
                <a:ea typeface="Raleway"/>
                <a:cs typeface="Raleway"/>
                <a:sym typeface="Raleway"/>
              </a:rPr>
              <a:t>“</a:t>
            </a:r>
            <a:endParaRPr b="1" i="0" sz="12000" u="none" cap="none" strike="noStrike">
              <a:solidFill>
                <a:srgbClr val="FFB600"/>
              </a:solidFill>
              <a:latin typeface="Raleway"/>
              <a:ea typeface="Raleway"/>
              <a:cs typeface="Raleway"/>
              <a:sym typeface="Raleway"/>
            </a:endParaRPr>
          </a:p>
        </p:txBody>
      </p:sp>
      <p:sp>
        <p:nvSpPr>
          <p:cNvPr id="41" name="Google Shape;41;p32"/>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1_Quote">
    <p:bg>
      <p:bgPr>
        <a:solidFill>
          <a:srgbClr val="FFB600"/>
        </a:solidFill>
      </p:bgPr>
    </p:bg>
    <p:spTree>
      <p:nvGrpSpPr>
        <p:cNvPr id="42" name="Shape 42"/>
        <p:cNvGrpSpPr/>
        <p:nvPr/>
      </p:nvGrpSpPr>
      <p:grpSpPr>
        <a:xfrm>
          <a:off x="0" y="0"/>
          <a:ext cx="0" cy="0"/>
          <a:chOff x="0" y="0"/>
          <a:chExt cx="0" cy="0"/>
        </a:xfrm>
      </p:grpSpPr>
      <p:sp>
        <p:nvSpPr>
          <p:cNvPr id="43" name="Google Shape;43;p38"/>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981C2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44" name="Google Shape;44;p38"/>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45" name="Google Shape;45;p38"/>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981C22"/>
                </a:solidFill>
                <a:latin typeface="Raleway"/>
                <a:ea typeface="Raleway"/>
                <a:cs typeface="Raleway"/>
                <a:sym typeface="Raleway"/>
              </a:rPr>
              <a:t>“</a:t>
            </a:r>
            <a:endParaRPr b="1" i="0" sz="12000" u="none" cap="none" strike="noStrike">
              <a:solidFill>
                <a:srgbClr val="981C22"/>
              </a:solidFill>
              <a:latin typeface="Raleway"/>
              <a:ea typeface="Raleway"/>
              <a:cs typeface="Raleway"/>
              <a:sym typeface="Raleway"/>
            </a:endParaRPr>
          </a:p>
        </p:txBody>
      </p:sp>
      <p:sp>
        <p:nvSpPr>
          <p:cNvPr id="46" name="Google Shape;46;p38"/>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lt1"/>
        </a:solidFill>
      </p:bgPr>
    </p:bg>
    <p:spTree>
      <p:nvGrpSpPr>
        <p:cNvPr id="51" name="Shape 51"/>
        <p:cNvGrpSpPr/>
        <p:nvPr/>
      </p:nvGrpSpPr>
      <p:grpSpPr>
        <a:xfrm>
          <a:off x="0" y="0"/>
          <a:ext cx="0" cy="0"/>
          <a:chOff x="0" y="0"/>
          <a:chExt cx="0" cy="0"/>
        </a:xfrm>
      </p:grpSpPr>
      <p:sp>
        <p:nvSpPr>
          <p:cNvPr id="52" name="Google Shape;52;p33"/>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53" name="Google Shape;53;p33"/>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54" name="Google Shape;54;p33"/>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FFB600"/>
                </a:solidFill>
                <a:latin typeface="Raleway"/>
                <a:ea typeface="Raleway"/>
                <a:cs typeface="Raleway"/>
                <a:sym typeface="Raleway"/>
              </a:rPr>
              <a:t>“</a:t>
            </a:r>
            <a:endParaRPr b="1" i="0" sz="12000" u="none" cap="none" strike="noStrike">
              <a:solidFill>
                <a:srgbClr val="FFB600"/>
              </a:solidFill>
              <a:latin typeface="Raleway"/>
              <a:ea typeface="Raleway"/>
              <a:cs typeface="Raleway"/>
              <a:sym typeface="Raleway"/>
            </a:endParaRPr>
          </a:p>
        </p:txBody>
      </p:sp>
      <p:sp>
        <p:nvSpPr>
          <p:cNvPr id="55" name="Google Shape;55;p33"/>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1pPr>
            <a:lvl2pPr lvl="1"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2pPr>
            <a:lvl3pPr lvl="2"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3pPr>
            <a:lvl4pPr lvl="3"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4pPr>
            <a:lvl5pPr lvl="4"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5pPr>
            <a:lvl6pPr lvl="5"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6pPr>
            <a:lvl7pPr lvl="6"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7pPr>
            <a:lvl8pPr lvl="7"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8pPr>
            <a:lvl9pPr lvl="8"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9pPr>
          </a:lstStyle>
          <a:p/>
        </p:txBody>
      </p:sp>
      <p:sp>
        <p:nvSpPr>
          <p:cNvPr id="7" name="Google Shape;7;p28"/>
          <p:cNvSpPr txBox="1"/>
          <p:nvPr>
            <p:ph idx="1" type="body"/>
          </p:nvPr>
        </p:nvSpPr>
        <p:spPr>
          <a:xfrm>
            <a:off x="922001" y="1885951"/>
            <a:ext cx="6866100" cy="23661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60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1pPr>
            <a:lvl2pPr indent="-342900" lvl="1" marL="9144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2pPr>
            <a:lvl3pPr indent="-342900" lvl="2" marL="13716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3pPr>
            <a:lvl4pPr indent="-342900" lvl="3" marL="1828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4pPr>
            <a:lvl5pPr indent="-342900" lvl="4" marL="22860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5pPr>
            <a:lvl6pPr indent="-342900" lvl="5" marL="27432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6pPr>
            <a:lvl7pPr indent="-342900" lvl="6" marL="32004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7pPr>
            <a:lvl8pPr indent="-342900" lvl="7" marL="36576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8pPr>
            <a:lvl9pPr indent="-342900" lvl="8" marL="4114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9pPr>
          </a:lstStyle>
          <a:p/>
        </p:txBody>
      </p:sp>
      <p:sp>
        <p:nvSpPr>
          <p:cNvPr id="8" name="Google Shape;8;p28"/>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47" name="Shape 47"/>
        <p:cNvGrpSpPr/>
        <p:nvPr/>
      </p:nvGrpSpPr>
      <p:grpSpPr>
        <a:xfrm>
          <a:off x="0" y="0"/>
          <a:ext cx="0" cy="0"/>
          <a:chOff x="0" y="0"/>
          <a:chExt cx="0" cy="0"/>
        </a:xfrm>
      </p:grpSpPr>
      <p:sp>
        <p:nvSpPr>
          <p:cNvPr id="48" name="Google Shape;48;p31"/>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1pPr>
            <a:lvl2pPr lvl="1"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2pPr>
            <a:lvl3pPr lvl="2"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3pPr>
            <a:lvl4pPr lvl="3"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4pPr>
            <a:lvl5pPr lvl="4"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5pPr>
            <a:lvl6pPr lvl="5"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6pPr>
            <a:lvl7pPr lvl="6"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7pPr>
            <a:lvl8pPr lvl="7"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8pPr>
            <a:lvl9pPr lvl="8"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9pPr>
          </a:lstStyle>
          <a:p/>
        </p:txBody>
      </p:sp>
      <p:sp>
        <p:nvSpPr>
          <p:cNvPr id="49" name="Google Shape;49;p31"/>
          <p:cNvSpPr txBox="1"/>
          <p:nvPr>
            <p:ph idx="1" type="body"/>
          </p:nvPr>
        </p:nvSpPr>
        <p:spPr>
          <a:xfrm>
            <a:off x="922001" y="1885951"/>
            <a:ext cx="6866100" cy="23661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60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1pPr>
            <a:lvl2pPr indent="-342900" lvl="1" marL="9144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2pPr>
            <a:lvl3pPr indent="-342900" lvl="2" marL="13716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3pPr>
            <a:lvl4pPr indent="-342900" lvl="3" marL="1828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4pPr>
            <a:lvl5pPr indent="-342900" lvl="4" marL="22860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5pPr>
            <a:lvl6pPr indent="-342900" lvl="5" marL="27432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6pPr>
            <a:lvl7pPr indent="-342900" lvl="6" marL="32004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7pPr>
            <a:lvl8pPr indent="-342900" lvl="7" marL="36576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8pPr>
            <a:lvl9pPr indent="-342900" lvl="8" marL="4114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9pPr>
          </a:lstStyle>
          <a:p/>
        </p:txBody>
      </p:sp>
      <p:sp>
        <p:nvSpPr>
          <p:cNvPr id="50" name="Google Shape;50;p31"/>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hyperlink" Target="http://www.youtube.com/watch?v=4e6KSaCxcH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www.youtube.com/watch?v=pyLXbLdR75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www.youtube.com/watch?v=guXxy8LH2QM" TargetMode="External"/><Relationship Id="rId4" Type="http://schemas.openxmlformats.org/officeDocument/2006/relationships/hyperlink" Target="https://www.cover-letter-now.com/build-letter/contact?doctypecode=LET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youtube.com/watch?v=tGdsOXZpyWE" TargetMode="External"/><Relationship Id="rId4" Type="http://schemas.openxmlformats.org/officeDocument/2006/relationships/hyperlink" Target="https://www.linkedin.com/jobs/search?trk=guest_homepage-basic_guest_nav_menu_jobs&amp;position=1&amp;pageNum=0" TargetMode="External"/><Relationship Id="rId5" Type="http://schemas.openxmlformats.org/officeDocument/2006/relationships/hyperlink" Target="https://europa.eu/europass/en/create-europass-cv" TargetMode="External"/><Relationship Id="rId6" Type="http://schemas.openxmlformats.org/officeDocument/2006/relationships/hyperlink" Target="https://www.cover-letter-now.com/build-letter/contact?doctypecode=LETR" TargetMode="External"/><Relationship Id="rId7" Type="http://schemas.openxmlformats.org/officeDocument/2006/relationships/hyperlink" Target="https://www.jobseeker.com/app/letters/36a3126f-5cc5-4352-9b06-a64920a6d018/edi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4.jp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
          <p:cNvSpPr txBox="1"/>
          <p:nvPr>
            <p:ph type="ctrTitle"/>
          </p:nvPr>
        </p:nvSpPr>
        <p:spPr>
          <a:xfrm>
            <a:off x="685802" y="3287213"/>
            <a:ext cx="7772400" cy="11598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6000"/>
              <a:buNone/>
            </a:pPr>
            <a:r>
              <a:rPr lang="en-GB" sz="4000"/>
              <a:t>Programma di formazione per le donne</a:t>
            </a:r>
            <a:br>
              <a:rPr lang="en-GB" sz="4000"/>
            </a:br>
            <a:r>
              <a:rPr b="1" lang="en-GB" sz="4000">
                <a:solidFill>
                  <a:srgbClr val="981C22"/>
                </a:solidFill>
              </a:rPr>
              <a:t>Soft skills</a:t>
            </a:r>
            <a:endParaRPr b="1" sz="4000">
              <a:solidFill>
                <a:srgbClr val="981C22"/>
              </a:solidFill>
            </a:endParaRPr>
          </a:p>
        </p:txBody>
      </p:sp>
      <p:pic>
        <p:nvPicPr>
          <p:cNvPr id="66" name="Google Shape;66;p1"/>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Template_personal development plan.png" id="146" name="Google Shape;146;p10"/>
          <p:cNvPicPr preferRelativeResize="0"/>
          <p:nvPr/>
        </p:nvPicPr>
        <p:blipFill rotWithShape="1">
          <a:blip r:embed="rId3">
            <a:alphaModFix/>
          </a:blip>
          <a:srcRect b="0" l="0" r="0" t="0"/>
          <a:stretch/>
        </p:blipFill>
        <p:spPr>
          <a:xfrm>
            <a:off x="6083300" y="1257300"/>
            <a:ext cx="2582018" cy="3340100"/>
          </a:xfrm>
          <a:prstGeom prst="rect">
            <a:avLst/>
          </a:prstGeom>
          <a:noFill/>
          <a:ln>
            <a:noFill/>
          </a:ln>
        </p:spPr>
      </p:pic>
      <p:sp>
        <p:nvSpPr>
          <p:cNvPr id="147" name="Google Shape;147;p10"/>
          <p:cNvSpPr txBox="1"/>
          <p:nvPr>
            <p:ph type="title"/>
          </p:nvPr>
        </p:nvSpPr>
        <p:spPr>
          <a:xfrm>
            <a:off x="477501" y="770726"/>
            <a:ext cx="6866100" cy="857400"/>
          </a:xfrm>
          <a:prstGeom prst="rect">
            <a:avLst/>
          </a:prstGeom>
          <a:noFill/>
          <a:ln>
            <a:noFill/>
          </a:ln>
        </p:spPr>
        <p:txBody>
          <a:bodyPr anchorCtr="0" anchor="b" bIns="91425" lIns="91425" spcFirstLastPara="1" rIns="91425" wrap="square" tIns="91425">
            <a:noAutofit/>
          </a:bodyPr>
          <a:lstStyle/>
          <a:p>
            <a:pPr indent="0" lvl="0" marL="0" rtl="0" algn="just">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Il mio piano di sviluppo personale</a:t>
            </a:r>
            <a:br>
              <a:rPr b="1" lang="en-GB" sz="1300">
                <a:solidFill>
                  <a:schemeClr val="accent1"/>
                </a:solidFill>
                <a:latin typeface="Raleway Light"/>
                <a:ea typeface="Raleway Light"/>
                <a:cs typeface="Raleway Light"/>
                <a:sym typeface="Raleway Light"/>
              </a:rPr>
            </a:br>
            <a:r>
              <a:rPr lang="en-GB" sz="1300">
                <a:solidFill>
                  <a:schemeClr val="dk1"/>
                </a:solidFill>
                <a:latin typeface="Raleway"/>
                <a:ea typeface="Raleway"/>
                <a:cs typeface="Raleway"/>
                <a:sym typeface="Raleway"/>
              </a:rPr>
              <a:t>Per promuoverti in modo efficace, devi sapere cosa vuoi ottenere. Questa attività ti aiuterà a definire i tuoi obiettivi e i passaggi necessari per raggiungerli. Stabilire pietre miliari lungo il percorso per raggiungere il tuo obiettivo finale aumenterà il tuo senso di soddisfazione</a:t>
            </a:r>
            <a:r>
              <a:rPr lang="en-GB" sz="1300">
                <a:solidFill>
                  <a:schemeClr val="dk1"/>
                </a:solidFill>
                <a:latin typeface="Raleway Light"/>
                <a:ea typeface="Raleway Light"/>
                <a:cs typeface="Raleway Light"/>
                <a:sym typeface="Raleway Light"/>
              </a:rPr>
              <a:t>.</a:t>
            </a:r>
            <a:endParaRPr b="1" sz="1300">
              <a:solidFill>
                <a:schemeClr val="dk1"/>
              </a:solidFill>
              <a:latin typeface="Raleway Light"/>
              <a:ea typeface="Raleway Light"/>
              <a:cs typeface="Raleway Light"/>
              <a:sym typeface="Raleway Light"/>
            </a:endParaRPr>
          </a:p>
        </p:txBody>
      </p:sp>
      <p:sp>
        <p:nvSpPr>
          <p:cNvPr id="148" name="Google Shape;148;p10"/>
          <p:cNvSpPr txBox="1"/>
          <p:nvPr>
            <p:ph idx="1" type="body"/>
          </p:nvPr>
        </p:nvSpPr>
        <p:spPr>
          <a:xfrm>
            <a:off x="477500" y="1628640"/>
            <a:ext cx="3357900" cy="2821800"/>
          </a:xfrm>
          <a:prstGeom prst="rect">
            <a:avLst/>
          </a:prstGeom>
          <a:noFill/>
          <a:ln>
            <a:noFill/>
          </a:ln>
        </p:spPr>
        <p:txBody>
          <a:bodyPr anchorCtr="0" anchor="t" bIns="91425" lIns="91425" spcFirstLastPara="1" rIns="91425" wrap="square" tIns="91425">
            <a:noAutofit/>
          </a:bodyPr>
          <a:lstStyle/>
          <a:p>
            <a:pPr indent="0" lvl="0" marL="0" rtl="0" algn="l">
              <a:spcBef>
                <a:spcPts val="601"/>
              </a:spcBef>
              <a:spcAft>
                <a:spcPts val="0"/>
              </a:spcAft>
              <a:buSzPts val="1800"/>
              <a:buNone/>
            </a:pPr>
            <a:r>
              <a:rPr b="1" lang="en-GB" sz="1600">
                <a:solidFill>
                  <a:schemeClr val="lt1"/>
                </a:solidFill>
                <a:highlight>
                  <a:schemeClr val="accent1"/>
                </a:highlight>
                <a:latin typeface="Raleway Light"/>
                <a:ea typeface="Raleway Light"/>
                <a:cs typeface="Raleway Light"/>
                <a:sym typeface="Raleway Light"/>
              </a:rPr>
              <a:t>Linee guida per completare l’attività</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Step1</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 la carriera che vorresti avere.  </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Step2</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Imposta una sequenza temporale e identifica i passaggi che devi compiere per raggiungere il tuo obiettivo finale.</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Step3</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 le risorse che già possiedi (conoscenza, esperienza, abilità) e le risorse di cui potresti aver bisogno (alleati)</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Step4</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 gli ostacoli che pensi di incontrare lungo il percorso (zona a rischio)</a:t>
            </a:r>
            <a:endParaRPr/>
          </a:p>
          <a:p>
            <a:pPr indent="0" lvl="0" marL="0" rtl="0" algn="l">
              <a:lnSpc>
                <a:spcPct val="100000"/>
              </a:lnSpc>
              <a:spcBef>
                <a:spcPts val="601"/>
              </a:spcBef>
              <a:spcAft>
                <a:spcPts val="0"/>
              </a:spcAft>
              <a:buSzPts val="1800"/>
              <a:buNone/>
            </a:pPr>
            <a:r>
              <a:rPr lang="en-GB" sz="1100">
                <a:latin typeface="Raleway Light"/>
                <a:ea typeface="Raleway Light"/>
                <a:cs typeface="Raleway Light"/>
                <a:sym typeface="Raleway Light"/>
              </a:rPr>
              <a:t>Presenta il tuo piano al resto del gruppo.</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solidFill>
                  <a:schemeClr val="lt1"/>
                </a:solidFill>
                <a:highlight>
                  <a:srgbClr val="FFB600"/>
                </a:highlight>
                <a:latin typeface="Raleway Light"/>
                <a:ea typeface="Raleway Light"/>
                <a:cs typeface="Raleway Light"/>
                <a:sym typeface="Raleway Light"/>
              </a:rPr>
              <a:t>TEMPO:</a:t>
            </a:r>
            <a:r>
              <a:rPr lang="en-GB" sz="1200">
                <a:solidFill>
                  <a:schemeClr val="lt1"/>
                </a:solidFill>
                <a:latin typeface="Raleway Light"/>
                <a:ea typeface="Raleway Light"/>
                <a:cs typeface="Raleway Light"/>
                <a:sym typeface="Raleway Light"/>
              </a:rPr>
              <a:t> </a:t>
            </a:r>
            <a:r>
              <a:rPr lang="en-GB" sz="1200">
                <a:solidFill>
                  <a:schemeClr val="dk1"/>
                </a:solidFill>
                <a:latin typeface="Raleway Light"/>
                <a:ea typeface="Raleway Light"/>
                <a:cs typeface="Raleway Light"/>
                <a:sym typeface="Raleway Light"/>
              </a:rPr>
              <a:t>20 minuti</a:t>
            </a:r>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149" name="Google Shape;149;p10"/>
          <p:cNvSpPr txBox="1"/>
          <p:nvPr>
            <p:ph idx="2" type="body"/>
          </p:nvPr>
        </p:nvSpPr>
        <p:spPr>
          <a:xfrm>
            <a:off x="3835399" y="1699928"/>
            <a:ext cx="2211600" cy="28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Risorse &amp; strumenti</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La psicologia delle decisioni di carriera – TEDx</a:t>
            </a:r>
            <a:endParaRPr b="1" sz="1200"/>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4"/>
              </a:rPr>
              <a:t>www.youtube.com/watch?v=4e6KSaCxcHs </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latin typeface="Raleway Light"/>
              <a:ea typeface="Raleway Light"/>
              <a:cs typeface="Raleway Light"/>
              <a:sym typeface="Raleway Light"/>
            </a:endParaRPr>
          </a:p>
        </p:txBody>
      </p:sp>
      <p:grpSp>
        <p:nvGrpSpPr>
          <p:cNvPr id="150" name="Google Shape;150;p10"/>
          <p:cNvGrpSpPr/>
          <p:nvPr/>
        </p:nvGrpSpPr>
        <p:grpSpPr>
          <a:xfrm>
            <a:off x="7964732" y="329097"/>
            <a:ext cx="977040" cy="722852"/>
            <a:chOff x="5255200" y="3006475"/>
            <a:chExt cx="511700" cy="378575"/>
          </a:xfrm>
        </p:grpSpPr>
        <p:sp>
          <p:nvSpPr>
            <p:cNvPr id="151" name="Google Shape;151;p10"/>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52" name="Google Shape;152;p10"/>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
        <p:nvSpPr>
          <p:cNvPr id="153" name="Google Shape;153;p10"/>
          <p:cNvSpPr txBox="1"/>
          <p:nvPr/>
        </p:nvSpPr>
        <p:spPr>
          <a:xfrm>
            <a:off x="6596750" y="1228050"/>
            <a:ext cx="1797950"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Pinyon Script"/>
                <a:ea typeface="Pinyon Script"/>
                <a:cs typeface="Pinyon Script"/>
                <a:sym typeface="Pinyon Script"/>
              </a:rPr>
              <a:t>Il mio obiettivo personale</a:t>
            </a:r>
            <a:endParaRPr b="0" i="0" sz="1400" u="none" cap="none" strike="noStrike">
              <a:solidFill>
                <a:srgbClr val="000000"/>
              </a:solidFill>
              <a:latin typeface="Pinyon Script"/>
              <a:ea typeface="Pinyon Script"/>
              <a:cs typeface="Pinyon Script"/>
              <a:sym typeface="Pinyon Script"/>
            </a:endParaRPr>
          </a:p>
        </p:txBody>
      </p:sp>
      <p:sp>
        <p:nvSpPr>
          <p:cNvPr id="154" name="Google Shape;154;p10"/>
          <p:cNvSpPr/>
          <p:nvPr/>
        </p:nvSpPr>
        <p:spPr>
          <a:xfrm>
            <a:off x="7670799" y="4450440"/>
            <a:ext cx="888999" cy="26126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00" u="none" cap="none" strike="noStrike">
                <a:solidFill>
                  <a:srgbClr val="A60505"/>
                </a:solidFill>
                <a:latin typeface="Arial"/>
                <a:ea typeface="Arial"/>
                <a:cs typeface="Arial"/>
                <a:sym typeface="Arial"/>
              </a:rPr>
              <a:t>PERCHE’?</a:t>
            </a:r>
            <a:endParaRPr/>
          </a:p>
        </p:txBody>
      </p:sp>
      <p:sp>
        <p:nvSpPr>
          <p:cNvPr id="155" name="Google Shape;155;p10"/>
          <p:cNvSpPr/>
          <p:nvPr/>
        </p:nvSpPr>
        <p:spPr>
          <a:xfrm>
            <a:off x="6083300" y="37592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00" u="none" cap="none" strike="noStrike">
                <a:solidFill>
                  <a:srgbClr val="A60505"/>
                </a:solidFill>
                <a:latin typeface="Arial"/>
                <a:ea typeface="Arial"/>
                <a:cs typeface="Arial"/>
                <a:sym typeface="Arial"/>
              </a:rPr>
              <a:t>ZONA DI RISCHIO</a:t>
            </a:r>
            <a:endParaRPr/>
          </a:p>
        </p:txBody>
      </p:sp>
      <p:sp>
        <p:nvSpPr>
          <p:cNvPr id="156" name="Google Shape;156;p10"/>
          <p:cNvSpPr/>
          <p:nvPr/>
        </p:nvSpPr>
        <p:spPr>
          <a:xfrm>
            <a:off x="7747000" y="35306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00" u="none" cap="none" strike="noStrike">
                <a:solidFill>
                  <a:srgbClr val="A60505"/>
                </a:solidFill>
                <a:latin typeface="Arial"/>
                <a:ea typeface="Arial"/>
                <a:cs typeface="Arial"/>
                <a:sym typeface="Arial"/>
              </a:rPr>
              <a:t>ALLEATI</a:t>
            </a:r>
            <a:endParaRPr/>
          </a:p>
        </p:txBody>
      </p:sp>
      <p:sp>
        <p:nvSpPr>
          <p:cNvPr id="157" name="Google Shape;157;p10"/>
          <p:cNvSpPr/>
          <p:nvPr/>
        </p:nvSpPr>
        <p:spPr>
          <a:xfrm>
            <a:off x="5981700" y="30607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50" u="none" cap="none" strike="noStrike">
                <a:solidFill>
                  <a:srgbClr val="A60505"/>
                </a:solidFill>
                <a:latin typeface="Arial"/>
                <a:ea typeface="Arial"/>
                <a:cs typeface="Arial"/>
                <a:sym typeface="Arial"/>
              </a:rPr>
              <a:t>STEP 2</a:t>
            </a:r>
            <a:endParaRPr/>
          </a:p>
        </p:txBody>
      </p:sp>
      <p:sp>
        <p:nvSpPr>
          <p:cNvPr id="158" name="Google Shape;158;p10"/>
          <p:cNvSpPr/>
          <p:nvPr/>
        </p:nvSpPr>
        <p:spPr>
          <a:xfrm>
            <a:off x="7429500" y="22606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50" u="none" cap="none" strike="noStrike">
                <a:solidFill>
                  <a:srgbClr val="A60505"/>
                </a:solidFill>
                <a:latin typeface="Arial"/>
                <a:ea typeface="Arial"/>
                <a:cs typeface="Arial"/>
                <a:sym typeface="Arial"/>
              </a:rPr>
              <a:t>STEP 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1"/>
          <p:cNvSpPr txBox="1"/>
          <p:nvPr>
            <p:ph type="title"/>
          </p:nvPr>
        </p:nvSpPr>
        <p:spPr>
          <a:xfrm>
            <a:off x="875576" y="526401"/>
            <a:ext cx="6866100" cy="52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Autoconsapevolezza e autovalutazione</a:t>
            </a:r>
            <a:endParaRPr b="1" sz="1200">
              <a:solidFill>
                <a:schemeClr val="accent1"/>
              </a:solidFill>
              <a:latin typeface="Raleway Light"/>
              <a:ea typeface="Raleway Light"/>
              <a:cs typeface="Raleway Light"/>
              <a:sym typeface="Raleway Light"/>
            </a:endParaRPr>
          </a:p>
        </p:txBody>
      </p:sp>
      <p:sp>
        <p:nvSpPr>
          <p:cNvPr id="164" name="Google Shape;164;p11"/>
          <p:cNvSpPr txBox="1"/>
          <p:nvPr>
            <p:ph idx="1" type="body"/>
          </p:nvPr>
        </p:nvSpPr>
        <p:spPr>
          <a:xfrm>
            <a:off x="922000" y="1539240"/>
            <a:ext cx="3543300" cy="31699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Riflessione</a:t>
            </a:r>
            <a:endParaRPr b="1" sz="1600">
              <a:solidFill>
                <a:schemeClr val="lt1"/>
              </a:solidFill>
              <a:highlight>
                <a:srgbClr val="FFB600"/>
              </a:highlight>
              <a:latin typeface="Raleway Light"/>
              <a:ea typeface="Raleway Light"/>
              <a:cs typeface="Raleway Light"/>
              <a:sym typeface="Raleway Light"/>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Puoi nominare un lavoro che non accetteresti mai?</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Qual è il lavoro che vorresti davvero fare?</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Quali sono i requisiti di base per il lavoro che stai cercando? Hai le competenze necessarie?</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Cosa sei disposto a fare per ottenere il lavoro che desideri?</a:t>
            </a:r>
            <a:endParaRPr sz="1300">
              <a:solidFill>
                <a:schemeClr val="dk1"/>
              </a:solidFill>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165" name="Google Shape;165;p11"/>
          <p:cNvSpPr txBox="1"/>
          <p:nvPr>
            <p:ph idx="2" type="body"/>
          </p:nvPr>
        </p:nvSpPr>
        <p:spPr>
          <a:xfrm>
            <a:off x="4678688" y="1539240"/>
            <a:ext cx="3543300" cy="31699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Azione</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solidFill>
                  <a:srgbClr val="FFB600"/>
                </a:solidFill>
                <a:latin typeface="Raleway Light"/>
                <a:ea typeface="Raleway Light"/>
                <a:cs typeface="Raleway Light"/>
                <a:sym typeface="Raleway Light"/>
              </a:rPr>
              <a:t>Successivamente eseguirai </a:t>
            </a:r>
            <a:r>
              <a:rPr lang="en-GB" sz="1200">
                <a:solidFill>
                  <a:schemeClr val="dk1"/>
                </a:solidFill>
                <a:latin typeface="Raleway Light"/>
                <a:ea typeface="Raleway Light"/>
                <a:cs typeface="Raleway Light"/>
                <a:sym typeface="Raleway Light"/>
              </a:rPr>
              <a:t>un'analisi SWOT su te stesso, nel modo più realistico possibile</a:t>
            </a:r>
            <a:r>
              <a:rPr lang="en-GB" sz="1200">
                <a:latin typeface="Raleway Light"/>
                <a:ea typeface="Raleway Light"/>
                <a:cs typeface="Raleway Light"/>
                <a:sym typeface="Raleway Light"/>
              </a:rPr>
              <a:t>.</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S - strengths &gt; Punti di forza</a:t>
            </a:r>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W - weaknesses &gt; Punti di debolezza</a:t>
            </a:r>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O - opportunities &gt; Opportunità intorno a te</a:t>
            </a:r>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T - threats &gt; Pericoli intorno a te</a:t>
            </a:r>
            <a:endParaRPr/>
          </a:p>
          <a:p>
            <a:pPr indent="0" lvl="0" marL="139702" rtl="0" algn="l">
              <a:lnSpc>
                <a:spcPct val="100000"/>
              </a:lnSpc>
              <a:spcBef>
                <a:spcPts val="601"/>
              </a:spcBef>
              <a:spcAft>
                <a:spcPts val="0"/>
              </a:spcAft>
              <a:buSzPts val="1800"/>
              <a:buNone/>
            </a:pPr>
            <a:r>
              <a:t/>
            </a:r>
            <a:endParaRPr/>
          </a:p>
        </p:txBody>
      </p:sp>
      <p:grpSp>
        <p:nvGrpSpPr>
          <p:cNvPr id="166" name="Google Shape;166;p11"/>
          <p:cNvGrpSpPr/>
          <p:nvPr/>
        </p:nvGrpSpPr>
        <p:grpSpPr>
          <a:xfrm>
            <a:off x="7964732" y="329097"/>
            <a:ext cx="977040" cy="722852"/>
            <a:chOff x="5255200" y="3006475"/>
            <a:chExt cx="511700" cy="378575"/>
          </a:xfrm>
        </p:grpSpPr>
        <p:sp>
          <p:nvSpPr>
            <p:cNvPr id="167" name="Google Shape;167;p11"/>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68" name="Google Shape;168;p11"/>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6000"/>
              <a:buNone/>
            </a:pPr>
            <a:r>
              <a:rPr b="1" lang="en-GB" sz="4000">
                <a:solidFill>
                  <a:schemeClr val="lt1"/>
                </a:solidFill>
              </a:rPr>
              <a:t>Che cos'è un sito </a:t>
            </a:r>
            <a:endParaRPr b="1" sz="4000">
              <a:solidFill>
                <a:schemeClr val="lt1"/>
              </a:solidFill>
            </a:endParaRPr>
          </a:p>
          <a:p>
            <a:pPr indent="0" lvl="0" marL="0" rtl="0" algn="l">
              <a:lnSpc>
                <a:spcPct val="100000"/>
              </a:lnSpc>
              <a:spcBef>
                <a:spcPts val="0"/>
              </a:spcBef>
              <a:spcAft>
                <a:spcPts val="0"/>
              </a:spcAft>
              <a:buClr>
                <a:schemeClr val="lt1"/>
              </a:buClr>
              <a:buSzPts val="6000"/>
              <a:buNone/>
            </a:pPr>
            <a:r>
              <a:rPr b="1" lang="en-GB" sz="4000">
                <a:solidFill>
                  <a:schemeClr val="lt1"/>
                </a:solidFill>
              </a:rPr>
              <a:t>Web/applicazione di reclutamento?</a:t>
            </a:r>
            <a:endParaRPr sz="4000"/>
          </a:p>
        </p:txBody>
      </p:sp>
      <p:pic>
        <p:nvPicPr>
          <p:cNvPr id="174" name="Google Shape;174;p12"/>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3"/>
          <p:cNvSpPr txBox="1"/>
          <p:nvPr>
            <p:ph type="title"/>
          </p:nvPr>
        </p:nvSpPr>
        <p:spPr>
          <a:xfrm>
            <a:off x="579201" y="702626"/>
            <a:ext cx="68661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latin typeface="Raleway ExtraLight"/>
                <a:ea typeface="Raleway ExtraLight"/>
                <a:cs typeface="Raleway ExtraLight"/>
                <a:sym typeface="Raleway ExtraLight"/>
              </a:rPr>
              <a:t>Cosa sai degli </a:t>
            </a:r>
            <a:r>
              <a:rPr lang="en-GB" sz="3600">
                <a:solidFill>
                  <a:schemeClr val="accent1"/>
                </a:solidFill>
                <a:latin typeface="Raleway ExtraLight"/>
                <a:ea typeface="Raleway ExtraLight"/>
                <a:cs typeface="Raleway ExtraLight"/>
                <a:sym typeface="Raleway ExtraLight"/>
              </a:rPr>
              <a:t>annunci di reclutamento?</a:t>
            </a:r>
            <a:endParaRPr sz="3600">
              <a:solidFill>
                <a:schemeClr val="accent1"/>
              </a:solidFill>
              <a:latin typeface="Raleway ExtraLight"/>
              <a:ea typeface="Raleway ExtraLight"/>
              <a:cs typeface="Raleway ExtraLight"/>
              <a:sym typeface="Raleway ExtraLight"/>
            </a:endParaRPr>
          </a:p>
        </p:txBody>
      </p:sp>
      <p:sp>
        <p:nvSpPr>
          <p:cNvPr id="180" name="Google Shape;180;p13"/>
          <p:cNvSpPr txBox="1"/>
          <p:nvPr>
            <p:ph idx="1" type="body"/>
          </p:nvPr>
        </p:nvSpPr>
        <p:spPr>
          <a:xfrm>
            <a:off x="488249" y="1764925"/>
            <a:ext cx="8192700" cy="2758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Hai cercato annunci di lavoro sui giornali? In linea? Hai contattato un'agenzia di collocamento?</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In questa unità, ci concentreremo su come garantire la sicurezza durante la ricerca di un lavoro. È necessario assicurarsi di utilizzare siti Web/applicazioni/agenzie affidabili e di disporre di riferimenti sufficienti prima di inviare la domanda o accettare qualsiasi proposta. Ricorda che, quando invii il tuo curriculum, fornisci informazioni personali a terzi.</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Come si può rilevare il reclutamento non etico?</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Un annuncio di lavoro falso è un tipo di truffa (raramente) progettato in modo intelligente rivolto a persone in cerca di lavoro per una serie di motivi non professionali. Tuttavia, queste truffe possono sembrare legittime a una persona ignara che scorre il vasto pool di lavori.</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Ci possono essere vari tipi di reclutamento non etico.</a:t>
            </a:r>
            <a:endParaRPr sz="1300">
              <a:latin typeface="Raleway ExtraLight"/>
              <a:ea typeface="Raleway ExtraLight"/>
              <a:cs typeface="Raleway ExtraLight"/>
              <a:sym typeface="Raleway ExtraLight"/>
            </a:endParaRPr>
          </a:p>
        </p:txBody>
      </p:sp>
      <p:sp>
        <p:nvSpPr>
          <p:cNvPr id="181" name="Google Shape;181;p13"/>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idx="1" type="body"/>
          </p:nvPr>
        </p:nvSpPr>
        <p:spPr>
          <a:xfrm>
            <a:off x="495301" y="361950"/>
            <a:ext cx="6115050" cy="2981326"/>
          </a:xfrm>
          <a:prstGeom prst="rect">
            <a:avLst/>
          </a:prstGeom>
          <a:noFill/>
          <a:ln>
            <a:noFill/>
          </a:ln>
        </p:spPr>
        <p:txBody>
          <a:bodyPr anchorCtr="0" anchor="t" bIns="91425" lIns="91425" spcFirstLastPara="1" rIns="91425" wrap="square" tIns="91425">
            <a:noAutofit/>
          </a:bodyPr>
          <a:lstStyle/>
          <a:p>
            <a:pPr indent="-342904" lvl="0" marL="457206" rtl="0" algn="just">
              <a:lnSpc>
                <a:spcPct val="100000"/>
              </a:lnSpc>
              <a:spcBef>
                <a:spcPts val="601"/>
              </a:spcBef>
              <a:spcAft>
                <a:spcPts val="0"/>
              </a:spcAft>
              <a:buSzPts val="1800"/>
              <a:buNone/>
            </a:pPr>
            <a:r>
              <a:t/>
            </a:r>
            <a:endParaRPr b="1" sz="1400">
              <a:latin typeface="Raleway Light"/>
              <a:ea typeface="Raleway Light"/>
              <a:cs typeface="Raleway Light"/>
              <a:sym typeface="Raleway Light"/>
            </a:endParaRPr>
          </a:p>
          <a:p>
            <a:pPr indent="-228604" lvl="0" marL="457206" rtl="0" algn="l">
              <a:lnSpc>
                <a:spcPct val="100000"/>
              </a:lnSpc>
              <a:spcBef>
                <a:spcPts val="601"/>
              </a:spcBef>
              <a:spcAft>
                <a:spcPts val="0"/>
              </a:spcAft>
              <a:buClr>
                <a:srgbClr val="FFB600"/>
              </a:buClr>
              <a:buSzPts val="1800"/>
              <a:buNone/>
            </a:pPr>
            <a:r>
              <a:t/>
            </a:r>
            <a:endParaRPr b="1" sz="1400">
              <a:latin typeface="Raleway Light"/>
              <a:ea typeface="Raleway Light"/>
              <a:cs typeface="Raleway Light"/>
              <a:sym typeface="Raleway Light"/>
            </a:endParaRPr>
          </a:p>
          <a:p>
            <a:pPr indent="-342904" lvl="0" marL="457206"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p:txBody>
      </p:sp>
      <p:pic>
        <p:nvPicPr>
          <p:cNvPr descr="photo-1481456384069-0effc539ab7e" id="187" name="Google Shape;187;p14"/>
          <p:cNvPicPr preferRelativeResize="0"/>
          <p:nvPr/>
        </p:nvPicPr>
        <p:blipFill rotWithShape="1">
          <a:blip r:embed="rId3">
            <a:alphaModFix/>
          </a:blip>
          <a:srcRect b="0" l="0" r="0" t="0"/>
          <a:stretch/>
        </p:blipFill>
        <p:spPr>
          <a:xfrm>
            <a:off x="5838825" y="647698"/>
            <a:ext cx="2133601" cy="1847851"/>
          </a:xfrm>
          <a:prstGeom prst="ellipse">
            <a:avLst/>
          </a:prstGeom>
          <a:noFill/>
          <a:ln>
            <a:noFill/>
          </a:ln>
        </p:spPr>
      </p:pic>
      <p:sp>
        <p:nvSpPr>
          <p:cNvPr id="188" name="Google Shape;188;p14"/>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89" name="Google Shape;189;p14"/>
          <p:cNvSpPr/>
          <p:nvPr/>
        </p:nvSpPr>
        <p:spPr>
          <a:xfrm>
            <a:off x="752474" y="835134"/>
            <a:ext cx="5019675" cy="329316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Un reclutatore non etico attirerà un candidato in un'opportunità di lavoro praticando i seguenti passaggi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1. Creazione di una falsa descrizione del lavoro</a:t>
            </a:r>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2. Pubblicizzarlo per ricevere e reperire il miglior tipo di CV</a:t>
            </a:r>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3. Offrire ai candidati incredibili opportunità di vita per soddisfare le loro capacità e aspirazioni</a:t>
            </a:r>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4. Rivelare che purtroppo la posizione è andata a qualcuno internamente</a:t>
            </a:r>
            <a:endParaRPr b="0" i="0" sz="1300" u="none" cap="none" strike="noStrike">
              <a:solidFill>
                <a:srgbClr val="000000"/>
              </a:solidFill>
              <a:latin typeface="Raleway Light"/>
              <a:ea typeface="Raleway Light"/>
              <a:cs typeface="Raleway Light"/>
              <a:sym typeface="Raleway Light"/>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Quindi, assicurati di ricordare questo: quando una descrizione del lavoro sembra un sogno che si avvera, fai un controllo approfondito dell'azienda o dell'agenzia di reclutamento che lo pubblicizza. Cerca nel loro sito Web, social media e varie bacheche di lavoro prima di fare un atto di fede e finire per perdere tempo in un processo di assunzione senza uscita, o peggio. </a:t>
            </a:r>
            <a:endParaRPr b="0" i="0" sz="1400" u="none" cap="none" strike="noStrike">
              <a:solidFill>
                <a:srgbClr val="000000"/>
              </a:solidFill>
              <a:latin typeface="Arial"/>
              <a:ea typeface="Arial"/>
              <a:cs typeface="Arial"/>
              <a:sym typeface="Arial"/>
            </a:endParaRPr>
          </a:p>
        </p:txBody>
      </p:sp>
      <p:pic>
        <p:nvPicPr>
          <p:cNvPr descr="photo-1481456384069-0effc539ab7e" id="190" name="Google Shape;190;p14"/>
          <p:cNvPicPr preferRelativeResize="0"/>
          <p:nvPr/>
        </p:nvPicPr>
        <p:blipFill rotWithShape="1">
          <a:blip r:embed="rId4">
            <a:alphaModFix/>
          </a:blip>
          <a:srcRect b="0" l="0" r="0" t="0"/>
          <a:stretch/>
        </p:blipFill>
        <p:spPr>
          <a:xfrm>
            <a:off x="6134100" y="1935975"/>
            <a:ext cx="2133601" cy="1750200"/>
          </a:xfrm>
          <a:prstGeom prst="ellipse">
            <a:avLst/>
          </a:prstGeom>
          <a:noFill/>
          <a:ln>
            <a:noFill/>
          </a:ln>
        </p:spPr>
      </p:pic>
      <p:sp>
        <p:nvSpPr>
          <p:cNvPr id="191" name="Google Shape;191;p14"/>
          <p:cNvSpPr txBox="1"/>
          <p:nvPr/>
        </p:nvSpPr>
        <p:spPr>
          <a:xfrm>
            <a:off x="6134100" y="3854975"/>
            <a:ext cx="2992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FFB600"/>
                </a:solidFill>
                <a:latin typeface="Raleway Thin"/>
                <a:ea typeface="Raleway Thin"/>
                <a:cs typeface="Raleway Thin"/>
                <a:sym typeface="Raleway Thin"/>
              </a:rPr>
              <a:t>Source: </a:t>
            </a:r>
            <a:endParaRPr b="0" i="0" sz="700" u="none" cap="none" strike="noStrike">
              <a:solidFill>
                <a:srgbClr val="FFB6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dk1"/>
                </a:solidFill>
                <a:latin typeface="Raleway Thin"/>
                <a:ea typeface="Raleway Thin"/>
                <a:cs typeface="Raleway Thin"/>
                <a:sym typeface="Raleway Thin"/>
              </a:rPr>
              <a:t>https://unsplash.com/photos/7okkFhxrxNw</a:t>
            </a:r>
            <a:endParaRPr b="0" i="0" sz="700" u="none" cap="none" strike="noStrike">
              <a:solidFill>
                <a:schemeClr val="dk1"/>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000000"/>
                </a:solidFill>
                <a:latin typeface="Raleway Thin"/>
                <a:ea typeface="Raleway Thin"/>
                <a:cs typeface="Raleway Thin"/>
                <a:sym typeface="Raleway Thin"/>
              </a:rPr>
              <a:t>https://unsplash.com/photos/OQMZwNd3ThU</a:t>
            </a:r>
            <a:endParaRPr b="0" i="0" sz="700" u="none" cap="none" strike="noStrike">
              <a:solidFill>
                <a:srgbClr val="000000"/>
              </a:solidFill>
              <a:latin typeface="Raleway Thin"/>
              <a:ea typeface="Raleway Thin"/>
              <a:cs typeface="Raleway Thin"/>
              <a:sym typeface="Raleway Th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pSp>
        <p:nvGrpSpPr>
          <p:cNvPr id="196" name="Google Shape;196;p15"/>
          <p:cNvGrpSpPr/>
          <p:nvPr/>
        </p:nvGrpSpPr>
        <p:grpSpPr>
          <a:xfrm>
            <a:off x="6567996" y="1821517"/>
            <a:ext cx="2403725" cy="2061370"/>
            <a:chOff x="4806119" y="2912978"/>
            <a:chExt cx="3441169" cy="2440200"/>
          </a:xfrm>
        </p:grpSpPr>
        <p:sp>
          <p:nvSpPr>
            <p:cNvPr id="197" name="Google Shape;197;p15"/>
            <p:cNvSpPr/>
            <p:nvPr/>
          </p:nvSpPr>
          <p:spPr>
            <a:xfrm>
              <a:off x="4806119" y="2912978"/>
              <a:ext cx="3441169" cy="2440200"/>
            </a:xfrm>
            <a:prstGeom prst="ellipse">
              <a:avLst/>
            </a:prstGeom>
            <a:solidFill>
              <a:schemeClr val="accent1"/>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98" name="Google Shape;198;p15"/>
            <p:cNvSpPr txBox="1"/>
            <p:nvPr/>
          </p:nvSpPr>
          <p:spPr>
            <a:xfrm>
              <a:off x="5059228" y="3612168"/>
              <a:ext cx="2934949"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rgbClr val="FFFFFF"/>
                  </a:solidFill>
                  <a:latin typeface="Arial Black"/>
                  <a:ea typeface="Arial Black"/>
                  <a:cs typeface="Arial Black"/>
                  <a:sym typeface="Arial Black"/>
                </a:rPr>
                <a:t>I migliori lavori</a:t>
              </a:r>
              <a:endParaRPr b="0" i="0" sz="2800" u="none" cap="none" strike="noStrike">
                <a:solidFill>
                  <a:srgbClr val="FFFFFF"/>
                </a:solidFill>
                <a:latin typeface="Arial Black"/>
                <a:ea typeface="Arial Black"/>
                <a:cs typeface="Arial Black"/>
                <a:sym typeface="Arial Black"/>
              </a:endParaRPr>
            </a:p>
          </p:txBody>
        </p:sp>
      </p:grpSp>
      <p:grpSp>
        <p:nvGrpSpPr>
          <p:cNvPr id="199" name="Google Shape;199;p15"/>
          <p:cNvGrpSpPr/>
          <p:nvPr/>
        </p:nvGrpSpPr>
        <p:grpSpPr>
          <a:xfrm>
            <a:off x="6630435" y="397727"/>
            <a:ext cx="1423800" cy="1423800"/>
            <a:chOff x="3490737" y="1374053"/>
            <a:chExt cx="1423800" cy="1423800"/>
          </a:xfrm>
        </p:grpSpPr>
        <p:sp>
          <p:nvSpPr>
            <p:cNvPr id="200" name="Google Shape;200;p15"/>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201" name="Google Shape;201;p15"/>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FFFFFF"/>
                  </a:solidFill>
                  <a:latin typeface="Arial Black"/>
                  <a:ea typeface="Arial Black"/>
                  <a:cs typeface="Arial Black"/>
                  <a:sym typeface="Arial Black"/>
                </a:rPr>
                <a:t>Affidabile</a:t>
              </a:r>
              <a:endParaRPr b="0" i="0" sz="1050" u="none" cap="none" strike="noStrike">
                <a:solidFill>
                  <a:srgbClr val="FFFFFF"/>
                </a:solidFill>
                <a:latin typeface="Arial Black"/>
                <a:ea typeface="Arial Black"/>
                <a:cs typeface="Arial Black"/>
                <a:sym typeface="Arial Black"/>
              </a:endParaRPr>
            </a:p>
          </p:txBody>
        </p:sp>
      </p:grpSp>
      <p:grpSp>
        <p:nvGrpSpPr>
          <p:cNvPr id="202" name="Google Shape;202;p15"/>
          <p:cNvGrpSpPr/>
          <p:nvPr/>
        </p:nvGrpSpPr>
        <p:grpSpPr>
          <a:xfrm>
            <a:off x="6934460" y="3338193"/>
            <a:ext cx="1644034" cy="1262589"/>
            <a:chOff x="1349053" y="3375914"/>
            <a:chExt cx="1498800" cy="1498800"/>
          </a:xfrm>
        </p:grpSpPr>
        <p:sp>
          <p:nvSpPr>
            <p:cNvPr id="203" name="Google Shape;203;p15"/>
            <p:cNvSpPr/>
            <p:nvPr/>
          </p:nvSpPr>
          <p:spPr>
            <a:xfrm>
              <a:off x="1349053" y="3375914"/>
              <a:ext cx="1498800" cy="1498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204" name="Google Shape;204;p15"/>
            <p:cNvSpPr txBox="1"/>
            <p:nvPr/>
          </p:nvSpPr>
          <p:spPr>
            <a:xfrm>
              <a:off x="1525050" y="3624400"/>
              <a:ext cx="1110176"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1"/>
                <a:buFont typeface="Arial"/>
                <a:buNone/>
              </a:pPr>
              <a:r>
                <a:rPr b="0" i="0" lang="en-GB" sz="1001" u="none" cap="none" strike="noStrike">
                  <a:solidFill>
                    <a:srgbClr val="FFFFFF"/>
                  </a:solidFill>
                  <a:latin typeface="Arial Black"/>
                  <a:ea typeface="Arial Black"/>
                  <a:cs typeface="Arial Black"/>
                  <a:sym typeface="Arial Black"/>
                </a:rPr>
                <a:t>tirocinio</a:t>
              </a:r>
              <a:endParaRPr b="0" i="0" sz="1001" u="none" cap="none" strike="noStrike">
                <a:solidFill>
                  <a:srgbClr val="FFFFFF"/>
                </a:solidFill>
                <a:latin typeface="Arial Black"/>
                <a:ea typeface="Arial Black"/>
                <a:cs typeface="Arial Black"/>
                <a:sym typeface="Arial Black"/>
              </a:endParaRPr>
            </a:p>
          </p:txBody>
        </p:sp>
      </p:grpSp>
      <p:grpSp>
        <p:nvGrpSpPr>
          <p:cNvPr id="205" name="Google Shape;205;p15"/>
          <p:cNvGrpSpPr/>
          <p:nvPr/>
        </p:nvGrpSpPr>
        <p:grpSpPr>
          <a:xfrm>
            <a:off x="6810595" y="1171450"/>
            <a:ext cx="2075718" cy="1262536"/>
            <a:chOff x="2438238" y="1347734"/>
            <a:chExt cx="2868600" cy="1744800"/>
          </a:xfrm>
        </p:grpSpPr>
        <p:sp>
          <p:nvSpPr>
            <p:cNvPr id="206" name="Google Shape;206;p15"/>
            <p:cNvSpPr/>
            <p:nvPr/>
          </p:nvSpPr>
          <p:spPr>
            <a:xfrm>
              <a:off x="2787228" y="1347734"/>
              <a:ext cx="2034900" cy="1744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207" name="Google Shape;207;p15"/>
            <p:cNvSpPr txBox="1"/>
            <p:nvPr/>
          </p:nvSpPr>
          <p:spPr>
            <a:xfrm>
              <a:off x="2438238" y="1703144"/>
              <a:ext cx="28686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Arial"/>
                  <a:ea typeface="Arial"/>
                  <a:cs typeface="Arial"/>
                  <a:sym typeface="Arial"/>
                </a:rPr>
                <a:t>Volontariato</a:t>
              </a:r>
              <a:endParaRPr b="0" i="0" sz="1000" u="none" cap="none" strike="noStrike">
                <a:solidFill>
                  <a:srgbClr val="FFFFFF"/>
                </a:solidFill>
                <a:latin typeface="Arial"/>
                <a:ea typeface="Arial"/>
                <a:cs typeface="Arial"/>
                <a:sym typeface="Arial"/>
              </a:endParaRPr>
            </a:p>
          </p:txBody>
        </p:sp>
      </p:grpSp>
      <p:sp>
        <p:nvSpPr>
          <p:cNvPr id="208" name="Google Shape;208;p15"/>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09" name="Google Shape;209;p15"/>
          <p:cNvSpPr txBox="1"/>
          <p:nvPr/>
        </p:nvSpPr>
        <p:spPr>
          <a:xfrm>
            <a:off x="608423" y="331557"/>
            <a:ext cx="5829300" cy="427863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Hai le seguenti opzioni quando cerchi un lavoro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1.</a:t>
            </a:r>
            <a:r>
              <a:rPr b="1" i="0" lang="en-GB" sz="1300" u="none" cap="none" strike="noStrike">
                <a:solidFill>
                  <a:srgbClr val="000000"/>
                </a:solidFill>
                <a:latin typeface="Raleway Light"/>
                <a:ea typeface="Raleway Light"/>
                <a:cs typeface="Raleway Light"/>
                <a:sym typeface="Raleway Light"/>
              </a:rPr>
              <a:t> Networking e referral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Molti dei migliori lavori non vengono mai pubblicizzati. Sono riempiti da candidati che imparano da persone che conoscono o qualcuno che conosci potrebbe consigliarti per una posizione.</a:t>
            </a:r>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3. Bacheche di lavoro e siti web di carriera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Le bacheche di lavoro sono passate al formato virtuale. Puoi anche utilizzare i motori di ricerca di lavoro o uno qualsiasi dei numerosi siti Web relativi alla carriera che pubblicano offerte di lavoro.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4. Fiere del lavoro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Le fiere del lavoro sono spesso rivolte a settori specifici, sebbene alcune fiere del lavoro o del reclutamento siano più generalizzate.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5. Siti web aziendali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Puoi andare direttamente alla sezione carriera del sito web dell'azienda.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6. Headhunter e reclutatori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Molte organizzazioni assumono tramite agenzie di reclutamento per semplificare il processo di assunzione. I cacciatori di teste reclutano attivamente persone per coprire posti vacanti specifici.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7. Temporaneo o stage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Il lavoro temporaneo e i contratti a breve termine spesso portano a posti di lavoro a tempo indeterminato.</a:t>
            </a:r>
            <a:endParaRPr b="0" i="0" sz="1300" u="none" cap="none" strike="noStrike">
              <a:solidFill>
                <a:srgbClr val="000000"/>
              </a:solidFill>
              <a:latin typeface="Raleway Light"/>
              <a:ea typeface="Raleway Light"/>
              <a:cs typeface="Raleway Light"/>
              <a:sym typeface="Raleway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6"/>
          <p:cNvSpPr txBox="1"/>
          <p:nvPr>
            <p:ph type="title"/>
          </p:nvPr>
        </p:nvSpPr>
        <p:spPr>
          <a:xfrm>
            <a:off x="551400" y="454925"/>
            <a:ext cx="6866100" cy="95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br>
              <a:rPr b="1" lang="en-GB" sz="1600">
                <a:solidFill>
                  <a:schemeClr val="accent1"/>
                </a:solidFill>
                <a:latin typeface="Raleway ExtraLight"/>
                <a:ea typeface="Raleway ExtraLight"/>
                <a:cs typeface="Raleway ExtraLight"/>
                <a:sym typeface="Raleway ExtraLight"/>
              </a:rPr>
            </a:br>
            <a:r>
              <a:rPr b="1" lang="en-GB" sz="1600">
                <a:solidFill>
                  <a:schemeClr val="accent1"/>
                </a:solidFill>
                <a:latin typeface="Raleway ExtraLight"/>
                <a:ea typeface="Raleway ExtraLight"/>
                <a:cs typeface="Raleway ExtraLight"/>
                <a:sym typeface="Raleway ExtraLight"/>
              </a:rPr>
              <a:t>Siti web di annunci di lavoro</a:t>
            </a:r>
            <a:br>
              <a:rPr b="1" lang="en-GB" sz="1400">
                <a:solidFill>
                  <a:schemeClr val="accent1"/>
                </a:solidFill>
                <a:latin typeface="Raleway ExtraLight"/>
                <a:ea typeface="Raleway ExtraLight"/>
                <a:cs typeface="Raleway ExtraLight"/>
                <a:sym typeface="Raleway ExtraLight"/>
              </a:rPr>
            </a:br>
            <a:r>
              <a:rPr lang="en-GB" sz="1300">
                <a:solidFill>
                  <a:schemeClr val="dk1"/>
                </a:solidFill>
                <a:latin typeface="Raleway"/>
                <a:ea typeface="Raleway"/>
                <a:cs typeface="Raleway"/>
                <a:sym typeface="Raleway"/>
              </a:rPr>
              <a:t>Quando cerchi lavoro</a:t>
            </a:r>
            <a:r>
              <a:rPr b="1" lang="en-GB" sz="1300">
                <a:solidFill>
                  <a:schemeClr val="dk1"/>
                </a:solidFill>
                <a:latin typeface="Raleway Light"/>
                <a:ea typeface="Raleway Light"/>
                <a:cs typeface="Raleway Light"/>
                <a:sym typeface="Raleway Light"/>
              </a:rPr>
              <a:t>, </a:t>
            </a:r>
            <a:r>
              <a:rPr lang="en-GB" sz="1300">
                <a:solidFill>
                  <a:schemeClr val="dk1"/>
                </a:solidFill>
                <a:latin typeface="Raleway Light"/>
                <a:ea typeface="Raleway Light"/>
                <a:cs typeface="Raleway Light"/>
                <a:sym typeface="Raleway Light"/>
              </a:rPr>
              <a:t>ci vorrà molta determinazione, costanza e ricerca. Sebbene possa sembrare più comodo scorrere un'ampia gamma di annunci online, tieni presente che è la varietà di opzioni stessa che si rivelerà travolgente.</a:t>
            </a:r>
            <a:endParaRPr b="1" sz="1200">
              <a:solidFill>
                <a:schemeClr val="dk1"/>
              </a:solidFill>
              <a:latin typeface="Raleway ExtraLight"/>
              <a:ea typeface="Raleway ExtraLight"/>
              <a:cs typeface="Raleway ExtraLight"/>
              <a:sym typeface="Raleway ExtraLight"/>
            </a:endParaRPr>
          </a:p>
        </p:txBody>
      </p:sp>
      <p:sp>
        <p:nvSpPr>
          <p:cNvPr id="215" name="Google Shape;215;p16"/>
          <p:cNvSpPr txBox="1"/>
          <p:nvPr>
            <p:ph idx="1" type="body"/>
          </p:nvPr>
        </p:nvSpPr>
        <p:spPr>
          <a:xfrm>
            <a:off x="551400" y="1618153"/>
            <a:ext cx="3543300" cy="2821800"/>
          </a:xfrm>
          <a:prstGeom prst="rect">
            <a:avLst/>
          </a:prstGeom>
          <a:noFill/>
          <a:ln>
            <a:noFill/>
          </a:ln>
        </p:spPr>
        <p:txBody>
          <a:bodyPr anchorCtr="0" anchor="t" bIns="91425" lIns="91425" spcFirstLastPara="1" rIns="91425" wrap="square" tIns="91425">
            <a:noAutofit/>
          </a:bodyPr>
          <a:lstStyle/>
          <a:p>
            <a:pPr indent="0" lvl="0" marL="0" rtl="0" algn="l">
              <a:spcBef>
                <a:spcPts val="601"/>
              </a:spcBef>
              <a:spcAft>
                <a:spcPts val="0"/>
              </a:spcAft>
              <a:buSzPts val="1800"/>
              <a:buNone/>
            </a:pPr>
            <a:r>
              <a:rPr b="1" lang="en-GB" sz="1600">
                <a:solidFill>
                  <a:schemeClr val="lt1"/>
                </a:solidFill>
                <a:highlight>
                  <a:schemeClr val="accent1"/>
                </a:highlight>
                <a:latin typeface="Raleway Light"/>
                <a:ea typeface="Raleway Light"/>
                <a:cs typeface="Raleway Light"/>
                <a:sym typeface="Raleway Light"/>
              </a:rPr>
              <a:t>Linee guida per completare l’attività</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Step1</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Fai una rapida ricerca online e trova 10 siti web di reclutamento nel tuo paese</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Step2</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Identificare i lavori più comunemente pubblicizzati</a:t>
            </a:r>
            <a:endParaRPr/>
          </a:p>
          <a:p>
            <a:pPr indent="0" lvl="0" marL="0" rtl="0" algn="l">
              <a:lnSpc>
                <a:spcPct val="100000"/>
              </a:lnSpc>
              <a:spcBef>
                <a:spcPts val="601"/>
              </a:spcBef>
              <a:spcAft>
                <a:spcPts val="0"/>
              </a:spcAft>
              <a:buSzPts val="1800"/>
              <a:buNone/>
            </a:pPr>
            <a:r>
              <a:rPr lang="en-GB" sz="1100">
                <a:latin typeface="Raleway Light"/>
                <a:ea typeface="Raleway Light"/>
                <a:cs typeface="Raleway Light"/>
                <a:sym typeface="Raleway Light"/>
              </a:rPr>
              <a:t>Discutere i risultati della ricerca con il gruppo. </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Step3</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Seleziona un lavoro per il quale ti candideresti effettivamente</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Step4</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Controllare il sito Web dell'azienda e annotare le informazioni pertinenti</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solidFill>
                  <a:schemeClr val="lt1"/>
                </a:solidFill>
                <a:highlight>
                  <a:srgbClr val="FFB600"/>
                </a:highlight>
                <a:latin typeface="Raleway Light"/>
                <a:ea typeface="Raleway Light"/>
                <a:cs typeface="Raleway Light"/>
                <a:sym typeface="Raleway Light"/>
              </a:rPr>
              <a:t>TEMPO:</a:t>
            </a:r>
            <a:r>
              <a:rPr lang="en-GB" sz="1200">
                <a:solidFill>
                  <a:schemeClr val="lt1"/>
                </a:solidFill>
                <a:latin typeface="Raleway Light"/>
                <a:ea typeface="Raleway Light"/>
                <a:cs typeface="Raleway Light"/>
                <a:sym typeface="Raleway Light"/>
              </a:rPr>
              <a:t> </a:t>
            </a:r>
            <a:r>
              <a:rPr lang="en-GB" sz="1200">
                <a:solidFill>
                  <a:schemeClr val="dk1"/>
                </a:solidFill>
                <a:latin typeface="Raleway Light"/>
                <a:ea typeface="Raleway Light"/>
                <a:cs typeface="Raleway Light"/>
                <a:sym typeface="Raleway Light"/>
              </a:rPr>
              <a:t>20 minuti</a:t>
            </a:r>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16" name="Google Shape;216;p16"/>
          <p:cNvSpPr txBox="1"/>
          <p:nvPr>
            <p:ph idx="2" type="body"/>
          </p:nvPr>
        </p:nvSpPr>
        <p:spPr>
          <a:xfrm>
            <a:off x="5013525" y="1618150"/>
            <a:ext cx="3305400" cy="28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Risorse &amp; strumenti</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Come trovare con successo un nuovo lavoro online | Forbes</a:t>
            </a:r>
            <a:endParaRPr/>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3"/>
              </a:rPr>
              <a:t>www.youtube.com/watch?v=pyLXbLdR75s</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latin typeface="Raleway Light"/>
                <a:ea typeface="Raleway Light"/>
                <a:cs typeface="Raleway Light"/>
                <a:sym typeface="Raleway Light"/>
              </a:rPr>
              <a:t>Il sito ufficiale dell'Unione Europea</a:t>
            </a:r>
            <a:endParaRPr/>
          </a:p>
          <a:p>
            <a:pPr indent="0" lvl="0" marL="0" rtl="0" algn="l">
              <a:lnSpc>
                <a:spcPct val="100000"/>
              </a:lnSpc>
              <a:spcBef>
                <a:spcPts val="601"/>
              </a:spcBef>
              <a:spcAft>
                <a:spcPts val="0"/>
              </a:spcAft>
              <a:buSzPts val="1800"/>
              <a:buNone/>
            </a:pPr>
            <a:r>
              <a:rPr lang="en-GB" sz="1200" u="sng">
                <a:latin typeface="Raleway Light"/>
                <a:ea typeface="Raleway Light"/>
                <a:cs typeface="Raleway Light"/>
                <a:sym typeface="Raleway Light"/>
              </a:rPr>
              <a:t>ec.europa.eu/eures/portal/jv-se/home</a:t>
            </a:r>
            <a:endParaRPr sz="1200" u="sng">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latin typeface="Raleway Light"/>
              <a:ea typeface="Raleway Light"/>
              <a:cs typeface="Raleway Light"/>
              <a:sym typeface="Raleway Light"/>
            </a:endParaRPr>
          </a:p>
        </p:txBody>
      </p:sp>
      <p:grpSp>
        <p:nvGrpSpPr>
          <p:cNvPr id="217" name="Google Shape;217;p16"/>
          <p:cNvGrpSpPr/>
          <p:nvPr/>
        </p:nvGrpSpPr>
        <p:grpSpPr>
          <a:xfrm>
            <a:off x="7964732" y="329097"/>
            <a:ext cx="977040" cy="722852"/>
            <a:chOff x="5255200" y="3006475"/>
            <a:chExt cx="511700" cy="378575"/>
          </a:xfrm>
        </p:grpSpPr>
        <p:sp>
          <p:nvSpPr>
            <p:cNvPr id="218" name="Google Shape;218;p16"/>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19" name="Google Shape;219;p16"/>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7"/>
          <p:cNvSpPr txBox="1"/>
          <p:nvPr>
            <p:ph type="title"/>
          </p:nvPr>
        </p:nvSpPr>
        <p:spPr>
          <a:xfrm>
            <a:off x="922001" y="671351"/>
            <a:ext cx="6866100" cy="52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Annunci di assunzione di lavoro</a:t>
            </a:r>
            <a:endParaRPr b="1" sz="1200">
              <a:solidFill>
                <a:schemeClr val="accent1"/>
              </a:solidFill>
              <a:latin typeface="Raleway Light"/>
              <a:ea typeface="Raleway Light"/>
              <a:cs typeface="Raleway Light"/>
              <a:sym typeface="Raleway Light"/>
            </a:endParaRPr>
          </a:p>
        </p:txBody>
      </p:sp>
      <p:sp>
        <p:nvSpPr>
          <p:cNvPr id="225" name="Google Shape;225;p17"/>
          <p:cNvSpPr txBox="1"/>
          <p:nvPr>
            <p:ph idx="1" type="body"/>
          </p:nvPr>
        </p:nvSpPr>
        <p:spPr>
          <a:xfrm>
            <a:off x="922000" y="1466390"/>
            <a:ext cx="3543300" cy="316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Riflessione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b="1" sz="1600">
              <a:solidFill>
                <a:schemeClr val="lt1"/>
              </a:solidFill>
              <a:highlight>
                <a:srgbClr val="FFB600"/>
              </a:highlight>
              <a:latin typeface="Raleway Light"/>
              <a:ea typeface="Raleway Light"/>
              <a:cs typeface="Raleway Light"/>
              <a:sym typeface="Raleway Light"/>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Pensi che sia facile trovare lavoro online?</a:t>
            </a:r>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Quali sono i lavori più comunemente pubblicizzati?</a:t>
            </a:r>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I lavori che stai cercando sono pubblicizzati frequentemente?</a:t>
            </a:r>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Rispondete ai criteri elencati dai datori di lavoro?</a:t>
            </a:r>
            <a:endParaRPr sz="1300">
              <a:solidFill>
                <a:schemeClr val="dk1"/>
              </a:solidFill>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26" name="Google Shape;226;p17"/>
          <p:cNvSpPr txBox="1"/>
          <p:nvPr>
            <p:ph idx="2" type="body"/>
          </p:nvPr>
        </p:nvSpPr>
        <p:spPr>
          <a:xfrm>
            <a:off x="4812038" y="1466440"/>
            <a:ext cx="3543300" cy="316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Azione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b="1" lang="en-GB" sz="1200">
                <a:solidFill>
                  <a:srgbClr val="FFB600"/>
                </a:solidFill>
                <a:latin typeface="Raleway Light"/>
                <a:ea typeface="Raleway Light"/>
                <a:cs typeface="Raleway Light"/>
                <a:sym typeface="Raleway Light"/>
              </a:rPr>
              <a:t>Successivamente puoi </a:t>
            </a:r>
            <a:r>
              <a:rPr lang="en-GB" sz="1200">
                <a:solidFill>
                  <a:schemeClr val="dk1"/>
                </a:solidFill>
                <a:latin typeface="Raleway Light"/>
                <a:ea typeface="Raleway Light"/>
                <a:cs typeface="Raleway Light"/>
                <a:sym typeface="Raleway Light"/>
              </a:rPr>
              <a:t>creare un profilo sui social media, che utilizzerai quando crei account su qualsiasi sito Web di reclutamento, per promuoverti presso potenziali datori di lavoro</a:t>
            </a:r>
            <a:endParaRPr/>
          </a:p>
          <a:p>
            <a:pPr indent="0" lvl="0" marL="0" rtl="0" algn="just">
              <a:lnSpc>
                <a:spcPct val="100000"/>
              </a:lnSpc>
              <a:spcBef>
                <a:spcPts val="601"/>
              </a:spcBef>
              <a:spcAft>
                <a:spcPts val="0"/>
              </a:spcAft>
              <a:buSzPts val="1800"/>
              <a:buNone/>
            </a:pPr>
            <a:r>
              <a:rPr lang="en-GB" sz="1200">
                <a:solidFill>
                  <a:schemeClr val="dk1"/>
                </a:solidFill>
                <a:latin typeface="Raleway Light"/>
                <a:ea typeface="Raleway Light"/>
                <a:cs typeface="Raleway Light"/>
                <a:sym typeface="Raleway Light"/>
              </a:rPr>
              <a:t>*</a:t>
            </a:r>
            <a:r>
              <a:rPr i="1" lang="en-GB" sz="1200">
                <a:solidFill>
                  <a:schemeClr val="dk1"/>
                </a:solidFill>
                <a:latin typeface="Raleway Light"/>
                <a:ea typeface="Raleway Light"/>
                <a:cs typeface="Raleway Light"/>
                <a:sym typeface="Raleway Light"/>
              </a:rPr>
              <a:t>Fai riferimento al Modulo 3_Introduzione ai media digitali e al marketing per dettagli utili sulle piattaforme dei social media</a:t>
            </a:r>
            <a:endParaRPr i="1" sz="1200">
              <a:solidFill>
                <a:schemeClr val="dk1"/>
              </a:solidFill>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p>
        </p:txBody>
      </p:sp>
      <p:grpSp>
        <p:nvGrpSpPr>
          <p:cNvPr id="227" name="Google Shape;227;p17"/>
          <p:cNvGrpSpPr/>
          <p:nvPr/>
        </p:nvGrpSpPr>
        <p:grpSpPr>
          <a:xfrm>
            <a:off x="7964732" y="329097"/>
            <a:ext cx="977040" cy="722852"/>
            <a:chOff x="5255200" y="3006475"/>
            <a:chExt cx="511700" cy="378575"/>
          </a:xfrm>
        </p:grpSpPr>
        <p:sp>
          <p:nvSpPr>
            <p:cNvPr id="228" name="Google Shape;228;p17"/>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29" name="Google Shape;229;p17"/>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
        <p:nvSpPr>
          <p:cNvPr id="230" name="Google Shape;230;p17"/>
          <p:cNvSpPr txBox="1"/>
          <p:nvPr/>
        </p:nvSpPr>
        <p:spPr>
          <a:xfrm>
            <a:off x="5175450" y="4451300"/>
            <a:ext cx="3993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1"/>
                </a:solidFill>
                <a:latin typeface="Raleway Thin"/>
                <a:ea typeface="Raleway Thin"/>
                <a:cs typeface="Raleway Thin"/>
                <a:sym typeface="Raleway Thin"/>
              </a:rPr>
              <a:t>Source</a:t>
            </a:r>
            <a:r>
              <a:rPr b="0" i="0" lang="en-GB" sz="700" u="none" cap="none" strike="noStrike">
                <a:solidFill>
                  <a:srgbClr val="000000"/>
                </a:solidFill>
                <a:latin typeface="Raleway Thin"/>
                <a:ea typeface="Raleway Thin"/>
                <a:cs typeface="Raleway Thin"/>
                <a:sym typeface="Raleway Thin"/>
              </a:rPr>
              <a:t>: https://rb.gy/r6saqc</a:t>
            </a:r>
            <a:endParaRPr b="0" i="0" sz="700" u="none" cap="none" strike="noStrike">
              <a:solidFill>
                <a:srgbClr val="000000"/>
              </a:solidFill>
              <a:latin typeface="Raleway Thin"/>
              <a:ea typeface="Raleway Thin"/>
              <a:cs typeface="Raleway Thin"/>
              <a:sym typeface="Raleway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8"/>
          <p:cNvSpPr txBox="1"/>
          <p:nvPr>
            <p:ph type="ctrTitle"/>
          </p:nvPr>
        </p:nvSpPr>
        <p:spPr>
          <a:xfrm>
            <a:off x="685802" y="3287213"/>
            <a:ext cx="8338928"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6000"/>
              <a:buNone/>
            </a:pPr>
            <a:r>
              <a:rPr b="1" lang="en-GB">
                <a:solidFill>
                  <a:schemeClr val="lt1"/>
                </a:solidFill>
              </a:rPr>
              <a:t>Cos'è un CV professionale? </a:t>
            </a:r>
            <a:br>
              <a:rPr b="1" lang="en-GB">
                <a:solidFill>
                  <a:schemeClr val="lt1"/>
                </a:solidFill>
              </a:rPr>
            </a:br>
            <a:r>
              <a:rPr b="1" lang="en-GB" sz="4000">
                <a:solidFill>
                  <a:schemeClr val="lt1"/>
                </a:solidFill>
              </a:rPr>
              <a:t>Come si scrive una lettera di presentazione?</a:t>
            </a:r>
            <a:endParaRPr sz="4000"/>
          </a:p>
        </p:txBody>
      </p:sp>
      <p:pic>
        <p:nvPicPr>
          <p:cNvPr id="236" name="Google Shape;236;p18"/>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9"/>
          <p:cNvSpPr txBox="1"/>
          <p:nvPr>
            <p:ph type="title"/>
          </p:nvPr>
        </p:nvSpPr>
        <p:spPr>
          <a:xfrm>
            <a:off x="633750" y="548875"/>
            <a:ext cx="71829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latin typeface="Raleway ExtraLight"/>
                <a:ea typeface="Raleway ExtraLight"/>
                <a:cs typeface="Raleway ExtraLight"/>
                <a:sym typeface="Raleway ExtraLight"/>
              </a:rPr>
              <a:t>Cosa sai di </a:t>
            </a:r>
            <a:r>
              <a:rPr lang="en-GB" sz="3600">
                <a:solidFill>
                  <a:schemeClr val="accent1"/>
                </a:solidFill>
                <a:latin typeface="Raleway ExtraLight"/>
                <a:ea typeface="Raleway ExtraLight"/>
                <a:cs typeface="Raleway ExtraLight"/>
                <a:sym typeface="Raleway ExtraLight"/>
              </a:rPr>
              <a:t>un CV professionale e di una lettera di presentazione</a:t>
            </a:r>
            <a:r>
              <a:rPr lang="en-GB" sz="3600">
                <a:solidFill>
                  <a:srgbClr val="FFC000"/>
                </a:solidFill>
                <a:latin typeface="Raleway ExtraLight"/>
                <a:ea typeface="Raleway ExtraLight"/>
                <a:cs typeface="Raleway ExtraLight"/>
                <a:sym typeface="Raleway ExtraLight"/>
              </a:rPr>
              <a:t>?</a:t>
            </a:r>
            <a:endParaRPr sz="3600">
              <a:solidFill>
                <a:srgbClr val="FFC000"/>
              </a:solidFill>
              <a:latin typeface="Raleway ExtraLight"/>
              <a:ea typeface="Raleway ExtraLight"/>
              <a:cs typeface="Raleway ExtraLight"/>
              <a:sym typeface="Raleway ExtraLight"/>
            </a:endParaRPr>
          </a:p>
        </p:txBody>
      </p:sp>
      <p:sp>
        <p:nvSpPr>
          <p:cNvPr id="242" name="Google Shape;242;p19"/>
          <p:cNvSpPr txBox="1"/>
          <p:nvPr>
            <p:ph idx="1" type="body"/>
          </p:nvPr>
        </p:nvSpPr>
        <p:spPr>
          <a:xfrm>
            <a:off x="633750" y="1858075"/>
            <a:ext cx="7971900" cy="2259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Lo scopo del tuo CV è evidenziare la tua esperienza pertinente per presentarti come la persona ideale per il lavoro. La persona che legge il tuo CV deve capire cosa fai: i reclutatori non possono proporti con sicurezza per i colloqui se non sono sicuri che le tue capacità ed esperienza soddisfino i requisiti del lavoro. Rendi il più semplice possibile per il datore di lavoro abbinarti alla descrizione del lavoro.</a:t>
            </a:r>
            <a:endParaRPr sz="13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t/>
            </a:r>
            <a:endParaRPr sz="13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I reclutatori dedicano solo 6 secondi alla scansione di ciascun CV. Quindi la prima impressione è fondamentale. Se invii un documento ordinato e adeguatamente organizzato, convincerai i reclutatori a dedicare più tempo al tuo CV.</a:t>
            </a:r>
            <a:endParaRPr sz="13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t/>
            </a:r>
            <a:endParaRPr sz="13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i="1" lang="en-GB" sz="1300">
                <a:latin typeface="Raleway Light"/>
                <a:ea typeface="Raleway Light"/>
                <a:cs typeface="Raleway Light"/>
                <a:sym typeface="Raleway Light"/>
              </a:rPr>
              <a:t>Consiglio dell'esperto: se sei appena uscito dall'università e hai bisogno di scrivere il CV di uno studente senza esperienza, o se ti sei laureato in un istituto molto prestigioso negli ultimi 5 anni, metti la tua sezione relativa all'istruzione al di sopra della tua esperienza lavorativa</a:t>
            </a:r>
            <a:r>
              <a:rPr lang="en-GB" sz="1300">
                <a:latin typeface="Raleway Light"/>
                <a:ea typeface="Raleway Light"/>
                <a:cs typeface="Raleway Light"/>
                <a:sym typeface="Raleway Light"/>
              </a:rPr>
              <a:t>.</a:t>
            </a:r>
            <a:endParaRPr sz="1300">
              <a:latin typeface="Raleway ExtraLight"/>
              <a:ea typeface="Raleway ExtraLight"/>
              <a:cs typeface="Raleway ExtraLight"/>
              <a:sym typeface="Raleway ExtraLight"/>
            </a:endParaRPr>
          </a:p>
        </p:txBody>
      </p:sp>
      <p:sp>
        <p:nvSpPr>
          <p:cNvPr id="243" name="Google Shape;243;p19"/>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2"/>
          <p:cNvSpPr txBox="1"/>
          <p:nvPr>
            <p:ph idx="1" type="body"/>
          </p:nvPr>
        </p:nvSpPr>
        <p:spPr>
          <a:xfrm>
            <a:off x="3848430" y="4031027"/>
            <a:ext cx="4643562" cy="59552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GB" sz="700"/>
              <a:t>Il supporto della Commissione Europea alla produzione di questa pubblicazione non costituisce un'approvazione dei contenuti, che riflettono solo il punto di vista degli autori, e la Commissione non può essere ritenuta responsabile per qualsiasi uso che possa essere fatto delle informazioni in essa contenute.</a:t>
            </a:r>
            <a:endParaRPr/>
          </a:p>
          <a:p>
            <a:pPr indent="0" lvl="0" marL="0" rtl="0" algn="l">
              <a:lnSpc>
                <a:spcPct val="100000"/>
              </a:lnSpc>
              <a:spcBef>
                <a:spcPts val="0"/>
              </a:spcBef>
              <a:spcAft>
                <a:spcPts val="0"/>
              </a:spcAft>
              <a:buSzPts val="1800"/>
              <a:buNone/>
            </a:pPr>
            <a:r>
              <a:rPr lang="en-GB" sz="700">
                <a:solidFill>
                  <a:srgbClr val="981C22"/>
                </a:solidFill>
              </a:rPr>
              <a:t>Project number 2021-1-RO01-KA220-ADU-000026741</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p:txBody>
      </p:sp>
      <p:pic>
        <p:nvPicPr>
          <p:cNvPr descr="Text&#10;&#10;Description automatically generated with medium confidence" id="72" name="Google Shape;72;p2"/>
          <p:cNvPicPr preferRelativeResize="0"/>
          <p:nvPr/>
        </p:nvPicPr>
        <p:blipFill rotWithShape="1">
          <a:blip r:embed="rId3">
            <a:alphaModFix/>
          </a:blip>
          <a:srcRect b="0" l="0" r="0" t="0"/>
          <a:stretch/>
        </p:blipFill>
        <p:spPr>
          <a:xfrm>
            <a:off x="922001" y="4031027"/>
            <a:ext cx="2838616" cy="595528"/>
          </a:xfrm>
          <a:prstGeom prst="rect">
            <a:avLst/>
          </a:prstGeom>
          <a:noFill/>
          <a:ln>
            <a:noFill/>
          </a:ln>
        </p:spPr>
      </p:pic>
      <p:pic>
        <p:nvPicPr>
          <p:cNvPr id="73" name="Google Shape;73;p2"/>
          <p:cNvPicPr preferRelativeResize="0"/>
          <p:nvPr/>
        </p:nvPicPr>
        <p:blipFill rotWithShape="1">
          <a:blip r:embed="rId4">
            <a:alphaModFix/>
          </a:blip>
          <a:srcRect b="0" l="0" r="0" t="0"/>
          <a:stretch/>
        </p:blipFill>
        <p:spPr>
          <a:xfrm>
            <a:off x="7760474" y="377738"/>
            <a:ext cx="952452" cy="9885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idx="1" type="body"/>
          </p:nvPr>
        </p:nvSpPr>
        <p:spPr>
          <a:xfrm>
            <a:off x="502725" y="705450"/>
            <a:ext cx="6115200" cy="3732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Migliora il tuo CV scrivendo in modo chiaro, succinto e sicuro. Il limite di pagina non è il problema: è la quantità e la qualità delle informazioni su quelle pagine.</a:t>
            </a:r>
            <a:endParaRPr/>
          </a:p>
          <a:p>
            <a:pPr indent="0" lvl="0" marL="0" rtl="0" algn="just">
              <a:lnSpc>
                <a:spcPct val="100000"/>
              </a:lnSpc>
              <a:spcBef>
                <a:spcPts val="601"/>
              </a:spcBef>
              <a:spcAft>
                <a:spcPts val="0"/>
              </a:spcAft>
              <a:buSzPts val="1800"/>
              <a:buNone/>
            </a:pPr>
            <a:r>
              <a:t/>
            </a:r>
            <a:endParaRPr sz="13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Cerca di includere solo le competenze e i risultati più rilevanti: se non è importante per il lavoro per cui ti stai candidando, non includerlo.</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Includi:</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Qualifiche professionali: gli accreditamenti relativi alla tua carriera dimostreranno il tuo impegno a migliorare le tue competenze e riveleranno il tuo potenziale di crescita nel tuo nuovo ruolo.</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Una piccola dichiarazione personale: un reclutatore o un responsabile delle assunzioni impegnato dovrebbe essere in grado di farsi un'idea immediata di chi sei e perché sei bravo in quello che fai.</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Dettagli di contatto – Questo è un punto ovvio ma sorprendentemente spesso trascurato: non c'è niente di più frustrante che trovare un ottimo candidato e non riuscire a contattarlo!</a:t>
            </a:r>
            <a:endParaRPr b="1" sz="1400">
              <a:latin typeface="Raleway Light"/>
              <a:ea typeface="Raleway Light"/>
              <a:cs typeface="Raleway Light"/>
              <a:sym typeface="Raleway Light"/>
            </a:endParaRPr>
          </a:p>
          <a:p>
            <a:pPr indent="-228604" lvl="0" marL="457206" rtl="0" algn="l">
              <a:lnSpc>
                <a:spcPct val="100000"/>
              </a:lnSpc>
              <a:spcBef>
                <a:spcPts val="601"/>
              </a:spcBef>
              <a:spcAft>
                <a:spcPts val="0"/>
              </a:spcAft>
              <a:buClr>
                <a:srgbClr val="FFB600"/>
              </a:buClr>
              <a:buSzPts val="1800"/>
              <a:buNone/>
            </a:pPr>
            <a:r>
              <a:t/>
            </a:r>
            <a:endParaRPr b="1" sz="1400">
              <a:latin typeface="Raleway Light"/>
              <a:ea typeface="Raleway Light"/>
              <a:cs typeface="Raleway Light"/>
              <a:sym typeface="Raleway Light"/>
            </a:endParaRPr>
          </a:p>
          <a:p>
            <a:pPr indent="-342904" lvl="0" marL="457206"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p:txBody>
      </p:sp>
      <p:pic>
        <p:nvPicPr>
          <p:cNvPr descr="photo-1481456384069-0effc539ab7e" id="249" name="Google Shape;249;p20"/>
          <p:cNvPicPr preferRelativeResize="0"/>
          <p:nvPr/>
        </p:nvPicPr>
        <p:blipFill rotWithShape="1">
          <a:blip r:embed="rId3">
            <a:alphaModFix/>
          </a:blip>
          <a:srcRect b="0" l="0" r="0" t="0"/>
          <a:stretch/>
        </p:blipFill>
        <p:spPr>
          <a:xfrm>
            <a:off x="6617914" y="1019174"/>
            <a:ext cx="1973636" cy="2533651"/>
          </a:xfrm>
          <a:prstGeom prst="ellipse">
            <a:avLst/>
          </a:prstGeom>
          <a:noFill/>
          <a:ln>
            <a:noFill/>
          </a:ln>
        </p:spPr>
      </p:pic>
      <p:sp>
        <p:nvSpPr>
          <p:cNvPr id="250" name="Google Shape;250;p20"/>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grpSp>
        <p:nvGrpSpPr>
          <p:cNvPr id="255" name="Google Shape;255;p40"/>
          <p:cNvGrpSpPr/>
          <p:nvPr/>
        </p:nvGrpSpPr>
        <p:grpSpPr>
          <a:xfrm>
            <a:off x="5893670" y="1739566"/>
            <a:ext cx="2440201" cy="2440201"/>
            <a:chOff x="4447194" y="1815766"/>
            <a:chExt cx="2440200" cy="2440200"/>
          </a:xfrm>
        </p:grpSpPr>
        <p:sp>
          <p:nvSpPr>
            <p:cNvPr id="256" name="Google Shape;256;p40"/>
            <p:cNvSpPr/>
            <p:nvPr/>
          </p:nvSpPr>
          <p:spPr>
            <a:xfrm>
              <a:off x="4447194" y="1815766"/>
              <a:ext cx="2440200" cy="2440200"/>
            </a:xfrm>
            <a:prstGeom prst="ellipse">
              <a:avLst/>
            </a:prstGeom>
            <a:solidFill>
              <a:schemeClr val="accent1"/>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57" name="Google Shape;257;p40"/>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600" u="none" cap="none" strike="noStrike">
                  <a:solidFill>
                    <a:srgbClr val="FFFFFF"/>
                  </a:solidFill>
                  <a:latin typeface="Arial Black"/>
                  <a:ea typeface="Arial Black"/>
                  <a:cs typeface="Arial Black"/>
                  <a:sym typeface="Arial Black"/>
                </a:rPr>
                <a:t>Accademica</a:t>
              </a:r>
              <a:endParaRPr b="0" i="0" sz="1600" u="none" cap="none" strike="noStrike">
                <a:solidFill>
                  <a:srgbClr val="FFFFFF"/>
                </a:solidFill>
                <a:latin typeface="Arial Black"/>
                <a:ea typeface="Arial Black"/>
                <a:cs typeface="Arial Black"/>
                <a:sym typeface="Arial Black"/>
              </a:endParaRPr>
            </a:p>
          </p:txBody>
        </p:sp>
      </p:grpSp>
      <p:grpSp>
        <p:nvGrpSpPr>
          <p:cNvPr id="258" name="Google Shape;258;p40"/>
          <p:cNvGrpSpPr/>
          <p:nvPr/>
        </p:nvGrpSpPr>
        <p:grpSpPr>
          <a:xfrm>
            <a:off x="7334059" y="1114294"/>
            <a:ext cx="1030261" cy="1030261"/>
            <a:chOff x="3490737" y="1374053"/>
            <a:chExt cx="1423800" cy="1423800"/>
          </a:xfrm>
        </p:grpSpPr>
        <p:sp>
          <p:nvSpPr>
            <p:cNvPr id="259" name="Google Shape;259;p40"/>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60" name="Google Shape;260;p40"/>
            <p:cNvSpPr txBox="1"/>
            <p:nvPr/>
          </p:nvSpPr>
          <p:spPr>
            <a:xfrm>
              <a:off x="3718754" y="1613603"/>
              <a:ext cx="1062256" cy="944699"/>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261" name="Google Shape;261;p40"/>
          <p:cNvGrpSpPr/>
          <p:nvPr/>
        </p:nvGrpSpPr>
        <p:grpSpPr>
          <a:xfrm>
            <a:off x="5689428" y="399413"/>
            <a:ext cx="3113235" cy="4171740"/>
            <a:chOff x="4214378" y="447038"/>
            <a:chExt cx="3113235" cy="4171740"/>
          </a:xfrm>
        </p:grpSpPr>
        <p:sp>
          <p:nvSpPr>
            <p:cNvPr id="262" name="Google Shape;262;p40"/>
            <p:cNvSpPr/>
            <p:nvPr/>
          </p:nvSpPr>
          <p:spPr>
            <a:xfrm rot="-6597333">
              <a:off x="4296826" y="3950027"/>
              <a:ext cx="586303" cy="586303"/>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3" name="Google Shape;263;p40"/>
            <p:cNvSpPr/>
            <p:nvPr/>
          </p:nvSpPr>
          <p:spPr>
            <a:xfrm rot="-6599386">
              <a:off x="5604721" y="1693283"/>
              <a:ext cx="440541" cy="440541"/>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4" name="Google Shape;264;p40"/>
            <p:cNvSpPr/>
            <p:nvPr/>
          </p:nvSpPr>
          <p:spPr>
            <a:xfrm>
              <a:off x="4679715" y="447038"/>
              <a:ext cx="1681581" cy="1681581"/>
            </a:xfrm>
            <a:prstGeom prst="ellipse">
              <a:avLst/>
            </a:prstGeom>
            <a:solidFill>
              <a:srgbClr val="FFE599"/>
            </a:solidFill>
            <a:ln>
              <a:noFill/>
            </a:ln>
          </p:spPr>
          <p:txBody>
            <a:bodyPr anchorCtr="0" anchor="ctr" bIns="91425" lIns="91425" spcFirstLastPara="1" rIns="91425" wrap="square" tIns="91425">
              <a:noAutofit/>
            </a:bodyPr>
            <a:lstStyle/>
            <a:p>
              <a:pPr indent="-266700" lvl="0" marL="266700" marR="0" rtl="0" algn="ctr">
                <a:lnSpc>
                  <a:spcPct val="100000"/>
                </a:lnSpc>
                <a:spcBef>
                  <a:spcPts val="0"/>
                </a:spcBef>
                <a:spcAft>
                  <a:spcPts val="0"/>
                </a:spcAft>
                <a:buNone/>
              </a:pPr>
              <a:r>
                <a:rPr b="0" i="0" lang="en-GB" sz="1200" u="none" cap="none" strike="noStrike">
                  <a:solidFill>
                    <a:schemeClr val="lt1"/>
                  </a:solidFill>
                  <a:latin typeface="Arial Black"/>
                  <a:ea typeface="Arial Black"/>
                  <a:cs typeface="Arial Black"/>
                  <a:sym typeface="Arial Black"/>
                </a:rPr>
                <a:t>Valore aggiunto</a:t>
              </a:r>
              <a:endParaRPr b="0" i="0" sz="1200" u="none" cap="none" strike="noStrike">
                <a:solidFill>
                  <a:schemeClr val="lt1"/>
                </a:solidFill>
                <a:latin typeface="Arial Black"/>
                <a:ea typeface="Arial Black"/>
                <a:cs typeface="Arial Black"/>
                <a:sym typeface="Arial Black"/>
              </a:endParaRPr>
            </a:p>
          </p:txBody>
        </p:sp>
        <p:sp>
          <p:nvSpPr>
            <p:cNvPr id="265" name="Google Shape;265;p40"/>
            <p:cNvSpPr/>
            <p:nvPr/>
          </p:nvSpPr>
          <p:spPr>
            <a:xfrm rot="-6597866">
              <a:off x="6176554" y="1208090"/>
              <a:ext cx="629106" cy="629106"/>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6" name="Google Shape;266;p40"/>
            <p:cNvSpPr/>
            <p:nvPr/>
          </p:nvSpPr>
          <p:spPr>
            <a:xfrm rot="-6597701">
              <a:off x="6753775" y="2437793"/>
              <a:ext cx="274172" cy="274172"/>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7" name="Google Shape;267;p40"/>
            <p:cNvSpPr/>
            <p:nvPr/>
          </p:nvSpPr>
          <p:spPr>
            <a:xfrm>
              <a:off x="5988538" y="1580022"/>
              <a:ext cx="1339075" cy="1199287"/>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GB" sz="1000" u="none" cap="none" strike="noStrike">
                  <a:solidFill>
                    <a:schemeClr val="lt1"/>
                  </a:solidFill>
                  <a:latin typeface="Arial"/>
                  <a:ea typeface="Arial"/>
                  <a:cs typeface="Arial"/>
                  <a:sym typeface="Arial"/>
                </a:rPr>
                <a:t>Esperienza</a:t>
              </a:r>
              <a:endParaRPr b="1" i="0" sz="1000" u="none" cap="none" strike="noStrike">
                <a:solidFill>
                  <a:schemeClr val="lt1"/>
                </a:solidFill>
                <a:latin typeface="Arial"/>
                <a:ea typeface="Arial"/>
                <a:cs typeface="Arial"/>
                <a:sym typeface="Arial"/>
              </a:endParaRPr>
            </a:p>
          </p:txBody>
        </p:sp>
      </p:grpSp>
      <p:grpSp>
        <p:nvGrpSpPr>
          <p:cNvPr id="268" name="Google Shape;268;p40"/>
          <p:cNvGrpSpPr/>
          <p:nvPr/>
        </p:nvGrpSpPr>
        <p:grpSpPr>
          <a:xfrm>
            <a:off x="5480137" y="1459778"/>
            <a:ext cx="1423801" cy="1423801"/>
            <a:chOff x="3490737" y="1374053"/>
            <a:chExt cx="1423800" cy="1423800"/>
          </a:xfrm>
        </p:grpSpPr>
        <p:sp>
          <p:nvSpPr>
            <p:cNvPr id="269" name="Google Shape;269;p40"/>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70" name="Google Shape;270;p40"/>
            <p:cNvSpPr txBox="1"/>
            <p:nvPr/>
          </p:nvSpPr>
          <p:spPr>
            <a:xfrm>
              <a:off x="3718754" y="1613603"/>
              <a:ext cx="104507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050" u="none" cap="none" strike="noStrike">
                  <a:solidFill>
                    <a:srgbClr val="FFFFFF"/>
                  </a:solidFill>
                  <a:latin typeface="Arial Black"/>
                  <a:ea typeface="Arial Black"/>
                  <a:cs typeface="Arial Black"/>
                  <a:sym typeface="Arial Black"/>
                </a:rPr>
                <a:t>Campagna</a:t>
              </a:r>
              <a:endParaRPr b="0" i="0" sz="1050" u="none" cap="none" strike="noStrike">
                <a:solidFill>
                  <a:srgbClr val="FFFFFF"/>
                </a:solidFill>
                <a:latin typeface="Arial Black"/>
                <a:ea typeface="Arial Black"/>
                <a:cs typeface="Arial Black"/>
                <a:sym typeface="Arial Black"/>
              </a:endParaRPr>
            </a:p>
          </p:txBody>
        </p:sp>
      </p:grpSp>
      <p:grpSp>
        <p:nvGrpSpPr>
          <p:cNvPr id="271" name="Google Shape;271;p40"/>
          <p:cNvGrpSpPr/>
          <p:nvPr/>
        </p:nvGrpSpPr>
        <p:grpSpPr>
          <a:xfrm>
            <a:off x="7263028" y="3033540"/>
            <a:ext cx="1498800" cy="1498800"/>
            <a:chOff x="644203" y="3718814"/>
            <a:chExt cx="1498800" cy="1498800"/>
          </a:xfrm>
        </p:grpSpPr>
        <p:sp>
          <p:nvSpPr>
            <p:cNvPr id="272" name="Google Shape;272;p40"/>
            <p:cNvSpPr/>
            <p:nvPr/>
          </p:nvSpPr>
          <p:spPr>
            <a:xfrm>
              <a:off x="644203" y="3718814"/>
              <a:ext cx="1498800" cy="1498800"/>
            </a:xfrm>
            <a:prstGeom prst="ellipse">
              <a:avLst/>
            </a:prstGeom>
            <a:solidFill>
              <a:srgbClr val="F1C23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73" name="Google Shape;273;p40"/>
            <p:cNvSpPr txBox="1"/>
            <p:nvPr/>
          </p:nvSpPr>
          <p:spPr>
            <a:xfrm>
              <a:off x="820200" y="3995875"/>
              <a:ext cx="1110176"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001" u="none" cap="none" strike="noStrike">
                  <a:solidFill>
                    <a:srgbClr val="FFFFFF"/>
                  </a:solidFill>
                  <a:latin typeface="Arial Black"/>
                  <a:ea typeface="Arial Black"/>
                  <a:cs typeface="Arial Black"/>
                  <a:sym typeface="Arial Black"/>
                </a:rPr>
                <a:t>Livello base</a:t>
              </a:r>
              <a:endParaRPr b="0" i="0" sz="1001" u="none" cap="none" strike="noStrike">
                <a:solidFill>
                  <a:srgbClr val="FFFFFF"/>
                </a:solidFill>
                <a:latin typeface="Arial Black"/>
                <a:ea typeface="Arial Black"/>
                <a:cs typeface="Arial Black"/>
                <a:sym typeface="Arial Black"/>
              </a:endParaRPr>
            </a:p>
          </p:txBody>
        </p:sp>
      </p:grpSp>
      <p:sp>
        <p:nvSpPr>
          <p:cNvPr id="274" name="Google Shape;274;p40"/>
          <p:cNvSpPr/>
          <p:nvPr/>
        </p:nvSpPr>
        <p:spPr>
          <a:xfrm>
            <a:off x="8063761"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Arial"/>
              <a:ea typeface="Arial"/>
              <a:cs typeface="Arial"/>
              <a:sym typeface="Arial"/>
            </a:endParaRPr>
          </a:p>
        </p:txBody>
      </p:sp>
      <p:sp>
        <p:nvSpPr>
          <p:cNvPr id="275" name="Google Shape;275;p40"/>
          <p:cNvSpPr txBox="1"/>
          <p:nvPr/>
        </p:nvSpPr>
        <p:spPr>
          <a:xfrm>
            <a:off x="2941299" y="826771"/>
            <a:ext cx="2303801" cy="200532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1"/>
              </a:spcBef>
              <a:spcAft>
                <a:spcPts val="0"/>
              </a:spcAft>
              <a:buNone/>
            </a:pPr>
            <a:r>
              <a:rPr b="0" i="0" lang="en-GB" sz="1300" u="none" cap="none" strike="noStrike">
                <a:solidFill>
                  <a:schemeClr val="dk2"/>
                </a:solidFill>
                <a:latin typeface="Raleway Light"/>
                <a:ea typeface="Raleway Light"/>
                <a:cs typeface="Raleway Light"/>
                <a:sym typeface="Raleway Light"/>
              </a:rPr>
              <a:t>Un curriculum vitae contiene la storia lavorativa, l'istruzione e le competenze, mentre una lettera di presentazione è una vera e propria campagna di marketing..</a:t>
            </a:r>
            <a:endParaRPr/>
          </a:p>
          <a:p>
            <a:pPr indent="0" lvl="0" marL="0" marR="0" rtl="0" algn="l">
              <a:lnSpc>
                <a:spcPct val="100000"/>
              </a:lnSpc>
              <a:spcBef>
                <a:spcPts val="601"/>
              </a:spcBef>
              <a:spcAft>
                <a:spcPts val="0"/>
              </a:spcAft>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None/>
            </a:pPr>
            <a:r>
              <a:t/>
            </a:r>
            <a:endParaRPr b="0" i="0" sz="1300" u="none" cap="none" strike="noStrike">
              <a:solidFill>
                <a:srgbClr val="000000"/>
              </a:solidFill>
              <a:latin typeface="Raleway Light"/>
              <a:ea typeface="Raleway Light"/>
              <a:cs typeface="Raleway Light"/>
              <a:sym typeface="Raleway Light"/>
            </a:endParaRPr>
          </a:p>
        </p:txBody>
      </p:sp>
      <p:sp>
        <p:nvSpPr>
          <p:cNvPr id="276" name="Google Shape;276;p40"/>
          <p:cNvSpPr/>
          <p:nvPr/>
        </p:nvSpPr>
        <p:spPr>
          <a:xfrm>
            <a:off x="685799" y="930275"/>
            <a:ext cx="2105025" cy="4794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GB">
                <a:solidFill>
                  <a:srgbClr val="A60505"/>
                </a:solidFill>
              </a:rPr>
              <a:t>Saluto</a:t>
            </a:r>
            <a:endParaRPr/>
          </a:p>
        </p:txBody>
      </p:sp>
      <p:sp>
        <p:nvSpPr>
          <p:cNvPr id="277" name="Google Shape;277;p40"/>
          <p:cNvSpPr/>
          <p:nvPr/>
        </p:nvSpPr>
        <p:spPr>
          <a:xfrm>
            <a:off x="579314" y="465237"/>
            <a:ext cx="627768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aleway Light"/>
                <a:ea typeface="Raleway Light"/>
                <a:cs typeface="Raleway Light"/>
                <a:sym typeface="Raleway Light"/>
              </a:rPr>
              <a:t>PIANIFICAZIONE DEL PARAGRAFO DELLA LETTERA DI PRESENTAZIONE</a:t>
            </a:r>
            <a:endParaRPr b="0" i="0" sz="1400" u="none" cap="none" strike="noStrike">
              <a:solidFill>
                <a:schemeClr val="dk2"/>
              </a:solidFill>
              <a:latin typeface="Raleway Light"/>
              <a:ea typeface="Raleway Light"/>
              <a:cs typeface="Raleway Light"/>
              <a:sym typeface="Raleway Light"/>
            </a:endParaRPr>
          </a:p>
        </p:txBody>
      </p:sp>
      <p:sp>
        <p:nvSpPr>
          <p:cNvPr id="278" name="Google Shape;278;p40"/>
          <p:cNvSpPr/>
          <p:nvPr/>
        </p:nvSpPr>
        <p:spPr>
          <a:xfrm>
            <a:off x="698499" y="1552575"/>
            <a:ext cx="2105025" cy="6191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Paragrafo 1</a:t>
            </a:r>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Un motivo per scrivere</a:t>
            </a:r>
            <a:endParaRPr b="0" i="0" sz="1400" u="none" cap="none" strike="noStrike">
              <a:solidFill>
                <a:srgbClr val="A60505"/>
              </a:solidFill>
              <a:latin typeface="Arial"/>
              <a:ea typeface="Arial"/>
              <a:cs typeface="Arial"/>
              <a:sym typeface="Arial"/>
            </a:endParaRPr>
          </a:p>
        </p:txBody>
      </p:sp>
      <p:sp>
        <p:nvSpPr>
          <p:cNvPr id="279" name="Google Shape;279;p40"/>
          <p:cNvSpPr/>
          <p:nvPr/>
        </p:nvSpPr>
        <p:spPr>
          <a:xfrm>
            <a:off x="698499" y="2339975"/>
            <a:ext cx="2105025" cy="8096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Paragrafi 2,3</a:t>
            </a:r>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Qualifiche/Esperienza precedente</a:t>
            </a:r>
            <a:endParaRPr b="0" i="0" sz="1400" u="none" cap="none" strike="noStrike">
              <a:solidFill>
                <a:srgbClr val="A60505"/>
              </a:solidFill>
              <a:latin typeface="Arial"/>
              <a:ea typeface="Arial"/>
              <a:cs typeface="Arial"/>
              <a:sym typeface="Arial"/>
            </a:endParaRPr>
          </a:p>
        </p:txBody>
      </p:sp>
      <p:sp>
        <p:nvSpPr>
          <p:cNvPr id="280" name="Google Shape;280;p40"/>
          <p:cNvSpPr/>
          <p:nvPr/>
        </p:nvSpPr>
        <p:spPr>
          <a:xfrm>
            <a:off x="698499" y="3351762"/>
            <a:ext cx="2155825" cy="4794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A60505"/>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Paragrafo finale</a:t>
            </a:r>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Commenti finali</a:t>
            </a:r>
            <a:r>
              <a:rPr b="0" i="0" lang="en-GB" sz="1400" u="none" cap="none" strike="noStrike">
                <a:solidFill>
                  <a:schemeClr val="lt1"/>
                </a:solidFill>
                <a:latin typeface="Arial"/>
                <a:ea typeface="Arial"/>
                <a:cs typeface="Arial"/>
                <a:sym typeface="Arial"/>
              </a:rPr>
              <a:t>graph 1</a:t>
            </a:r>
            <a:endParaRPr/>
          </a:p>
          <a:p>
            <a:pPr indent="0" lvl="0" marL="0" marR="0" rtl="0" algn="ctr">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Reason for writing</a:t>
            </a:r>
            <a:endParaRPr/>
          </a:p>
        </p:txBody>
      </p:sp>
      <p:sp>
        <p:nvSpPr>
          <p:cNvPr id="281" name="Google Shape;281;p40"/>
          <p:cNvSpPr/>
          <p:nvPr/>
        </p:nvSpPr>
        <p:spPr>
          <a:xfrm>
            <a:off x="749299" y="4003675"/>
            <a:ext cx="2105025" cy="4794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Nome</a:t>
            </a:r>
            <a:r>
              <a:rPr b="0" i="0" lang="en-GB" sz="1400" u="none" cap="none" strike="noStrike">
                <a:solidFill>
                  <a:schemeClr val="lt1"/>
                </a:solidFill>
                <a:latin typeface="Arial"/>
                <a:ea typeface="Arial"/>
                <a:cs typeface="Arial"/>
                <a:sym typeface="Arial"/>
              </a:rPr>
              <a:t> 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2"/>
          <p:cNvSpPr txBox="1"/>
          <p:nvPr>
            <p:ph type="title"/>
          </p:nvPr>
        </p:nvSpPr>
        <p:spPr>
          <a:xfrm>
            <a:off x="547775" y="444500"/>
            <a:ext cx="7154700" cy="1200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ExtraLight"/>
                <a:ea typeface="Raleway ExtraLight"/>
                <a:cs typeface="Raleway ExtraLight"/>
                <a:sym typeface="Raleway ExtraLight"/>
              </a:rPr>
              <a:t>Scrivi una lettera di presentazione professionale</a:t>
            </a:r>
            <a:br>
              <a:rPr b="1" lang="en-GB" sz="1600">
                <a:solidFill>
                  <a:schemeClr val="accent1"/>
                </a:solidFill>
                <a:latin typeface="Raleway ExtraLight"/>
                <a:ea typeface="Raleway ExtraLight"/>
                <a:cs typeface="Raleway ExtraLight"/>
                <a:sym typeface="Raleway ExtraLight"/>
              </a:rPr>
            </a:br>
            <a:r>
              <a:rPr lang="en-GB" sz="1300">
                <a:solidFill>
                  <a:schemeClr val="dk1"/>
                </a:solidFill>
                <a:latin typeface="Raleway Light"/>
                <a:ea typeface="Raleway Light"/>
                <a:cs typeface="Raleway Light"/>
                <a:sym typeface="Raleway Light"/>
              </a:rPr>
              <a:t>Hai intenzione di candidarti per un posto di lavoro… Dopo aver completato il tuo curriculum vitae, che include tutte le tue precedenti esperienze, luoghi di lavoro, istruzione, dovrai allegare una lettera di accompagnamento/lettera di candidatura. Questo dovrebbe presentare chiaramente la tua motivazione per candidarti per questa particolare posizione.</a:t>
            </a:r>
            <a:endParaRPr sz="1300">
              <a:solidFill>
                <a:schemeClr val="dk1"/>
              </a:solidFill>
              <a:latin typeface="Raleway Light"/>
              <a:ea typeface="Raleway Light"/>
              <a:cs typeface="Raleway Light"/>
              <a:sym typeface="Raleway Light"/>
            </a:endParaRPr>
          </a:p>
        </p:txBody>
      </p:sp>
      <p:sp>
        <p:nvSpPr>
          <p:cNvPr id="287" name="Google Shape;287;p22"/>
          <p:cNvSpPr txBox="1"/>
          <p:nvPr>
            <p:ph idx="1" type="body"/>
          </p:nvPr>
        </p:nvSpPr>
        <p:spPr>
          <a:xfrm>
            <a:off x="643450" y="1887391"/>
            <a:ext cx="3543300" cy="2821800"/>
          </a:xfrm>
          <a:prstGeom prst="rect">
            <a:avLst/>
          </a:prstGeom>
          <a:noFill/>
          <a:ln>
            <a:noFill/>
          </a:ln>
        </p:spPr>
        <p:txBody>
          <a:bodyPr anchorCtr="0" anchor="t" bIns="91425" lIns="91425" spcFirstLastPara="1" rIns="91425" wrap="square" tIns="91425">
            <a:noAutofit/>
          </a:bodyPr>
          <a:lstStyle/>
          <a:p>
            <a:pPr indent="0" lvl="0" marL="0" rtl="0" algn="l">
              <a:spcBef>
                <a:spcPts val="601"/>
              </a:spcBef>
              <a:spcAft>
                <a:spcPts val="0"/>
              </a:spcAft>
              <a:buSzPts val="1800"/>
              <a:buNone/>
            </a:pPr>
            <a:r>
              <a:rPr b="1" lang="en-GB" sz="1600">
                <a:solidFill>
                  <a:schemeClr val="lt1"/>
                </a:solidFill>
                <a:highlight>
                  <a:schemeClr val="accent1"/>
                </a:highlight>
                <a:latin typeface="Raleway Light"/>
                <a:ea typeface="Raleway Light"/>
                <a:cs typeface="Raleway Light"/>
                <a:sym typeface="Raleway Light"/>
              </a:rPr>
              <a:t>Linee guida per completare l’attività</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Step1</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Scegli un annuncio di lavoro adatto a te</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Step2</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Utilizzare i dati di ricerca relativi al profilo aziendale dell'Unità Formativa precedente</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Step3</a:t>
            </a:r>
            <a:r>
              <a:rPr b="1" lang="en-GB" sz="1100">
                <a:latin typeface="Raleway Light"/>
                <a:ea typeface="Raleway Light"/>
                <a:cs typeface="Raleway Light"/>
                <a:sym typeface="Raleway Light"/>
              </a:rPr>
              <a:t> : </a:t>
            </a:r>
            <a:r>
              <a:rPr lang="en-GB" sz="1100">
                <a:latin typeface="Raleway Light"/>
                <a:ea typeface="Raleway Light"/>
                <a:cs typeface="Raleway Light"/>
                <a:sym typeface="Raleway Light"/>
              </a:rPr>
              <a:t>Identifica le competenze che possiedi e sono necessarie per questo lavoro</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Step4</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Scrivi la tua lettera di presentazione</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solidFill>
                  <a:schemeClr val="lt1"/>
                </a:solidFill>
                <a:highlight>
                  <a:srgbClr val="FFB600"/>
                </a:highlight>
                <a:latin typeface="Raleway Light"/>
                <a:ea typeface="Raleway Light"/>
                <a:cs typeface="Raleway Light"/>
                <a:sym typeface="Raleway Light"/>
              </a:rPr>
              <a:t>TEMPO:</a:t>
            </a:r>
            <a:r>
              <a:rPr lang="en-GB" sz="1200">
                <a:solidFill>
                  <a:schemeClr val="lt1"/>
                </a:solidFill>
                <a:latin typeface="Raleway Light"/>
                <a:ea typeface="Raleway Light"/>
                <a:cs typeface="Raleway Light"/>
                <a:sym typeface="Raleway Light"/>
              </a:rPr>
              <a:t> </a:t>
            </a:r>
            <a:r>
              <a:rPr lang="en-GB" sz="1200">
                <a:solidFill>
                  <a:schemeClr val="dk1"/>
                </a:solidFill>
                <a:latin typeface="Raleway Light"/>
                <a:ea typeface="Raleway Light"/>
                <a:cs typeface="Raleway Light"/>
                <a:sym typeface="Raleway Light"/>
              </a:rPr>
              <a:t>20 minuti</a:t>
            </a:r>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88" name="Google Shape;288;p22"/>
          <p:cNvSpPr txBox="1"/>
          <p:nvPr>
            <p:ph idx="2" type="body"/>
          </p:nvPr>
        </p:nvSpPr>
        <p:spPr>
          <a:xfrm>
            <a:off x="5180250" y="1887375"/>
            <a:ext cx="2728200" cy="28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Risorse &amp; strumenti</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Cercare un lavoro? Metti in evidenza le tue capacità, non la tua esperienza -TEDx</a:t>
            </a:r>
            <a:endParaRPr b="1" sz="1200"/>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3"/>
              </a:rPr>
              <a:t>www.youtube.com/watch?v=guXxy8LH2QM</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Modello di lettera di presentazione</a:t>
            </a:r>
            <a:endParaRPr/>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4"/>
              </a:rPr>
              <a:t>www.cover-letter-now.com/build-letter/contact?doctypecode=LETR</a:t>
            </a:r>
            <a:r>
              <a:rPr lang="en-GB" sz="1200">
                <a:latin typeface="Raleway Light"/>
                <a:ea typeface="Raleway Light"/>
                <a:cs typeface="Raleway Light"/>
                <a:sym typeface="Raleway Light"/>
              </a:rPr>
              <a:t> </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latin typeface="Raleway Light"/>
              <a:ea typeface="Raleway Light"/>
              <a:cs typeface="Raleway Light"/>
              <a:sym typeface="Raleway Light"/>
            </a:endParaRPr>
          </a:p>
        </p:txBody>
      </p:sp>
      <p:grpSp>
        <p:nvGrpSpPr>
          <p:cNvPr id="289" name="Google Shape;289;p22"/>
          <p:cNvGrpSpPr/>
          <p:nvPr/>
        </p:nvGrpSpPr>
        <p:grpSpPr>
          <a:xfrm>
            <a:off x="7964732" y="329097"/>
            <a:ext cx="977040" cy="722852"/>
            <a:chOff x="5255200" y="3006475"/>
            <a:chExt cx="511700" cy="378575"/>
          </a:xfrm>
        </p:grpSpPr>
        <p:sp>
          <p:nvSpPr>
            <p:cNvPr id="290" name="Google Shape;290;p22"/>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91" name="Google Shape;291;p22"/>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3"/>
          <p:cNvSpPr txBox="1"/>
          <p:nvPr>
            <p:ph type="title"/>
          </p:nvPr>
        </p:nvSpPr>
        <p:spPr>
          <a:xfrm>
            <a:off x="875576" y="526401"/>
            <a:ext cx="6866100" cy="52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Autopromozione per iscritto vs autopromozione attraverso presentazioni</a:t>
            </a:r>
            <a:endParaRPr b="1" sz="1200">
              <a:solidFill>
                <a:schemeClr val="accent1"/>
              </a:solidFill>
              <a:latin typeface="Raleway Light"/>
              <a:ea typeface="Raleway Light"/>
              <a:cs typeface="Raleway Light"/>
              <a:sym typeface="Raleway Light"/>
            </a:endParaRPr>
          </a:p>
        </p:txBody>
      </p:sp>
      <p:sp>
        <p:nvSpPr>
          <p:cNvPr id="297" name="Google Shape;297;p23"/>
          <p:cNvSpPr txBox="1"/>
          <p:nvPr>
            <p:ph idx="1" type="body"/>
          </p:nvPr>
        </p:nvSpPr>
        <p:spPr>
          <a:xfrm>
            <a:off x="922000" y="1539240"/>
            <a:ext cx="3543300" cy="31699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Riflessione</a:t>
            </a:r>
            <a:endParaRPr b="1" sz="1600">
              <a:solidFill>
                <a:schemeClr val="lt1"/>
              </a:solidFill>
              <a:highlight>
                <a:srgbClr val="FFB600"/>
              </a:highlight>
              <a:latin typeface="Raleway Light"/>
              <a:ea typeface="Raleway Light"/>
              <a:cs typeface="Raleway Light"/>
              <a:sym typeface="Raleway Light"/>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Hai trovato facile identificare cosa ti rende esattamente adatto a un lavoro?</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Quanto è stato difficile esprimere la tua motivazione ed essere convincente in un documento scritto?</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Ti senti sicuro del prossimo passo? Il colloquio di lavoro?</a:t>
            </a:r>
            <a:endParaRPr sz="1300">
              <a:solidFill>
                <a:schemeClr val="dk1"/>
              </a:solidFill>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98" name="Google Shape;298;p23"/>
          <p:cNvSpPr txBox="1"/>
          <p:nvPr>
            <p:ph idx="2" type="body"/>
          </p:nvPr>
        </p:nvSpPr>
        <p:spPr>
          <a:xfrm>
            <a:off x="4678688" y="1577340"/>
            <a:ext cx="3543300" cy="24612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Azione</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solidFill>
                  <a:srgbClr val="FFB600"/>
                </a:solidFill>
                <a:latin typeface="Raleway Light"/>
                <a:ea typeface="Raleway Light"/>
                <a:cs typeface="Raleway Light"/>
                <a:sym typeface="Raleway Light"/>
              </a:rPr>
              <a:t>Dopo questo puoi </a:t>
            </a:r>
            <a:r>
              <a:rPr lang="en-GB" sz="1200">
                <a:solidFill>
                  <a:schemeClr val="dk1"/>
                </a:solidFill>
                <a:latin typeface="Raleway Light"/>
                <a:ea typeface="Raleway Light"/>
                <a:cs typeface="Raleway Light"/>
                <a:sym typeface="Raleway Light"/>
              </a:rPr>
              <a:t>prepararti a presentarti durante un colloquio di lavoro</a:t>
            </a:r>
            <a:r>
              <a:rPr lang="en-GB" sz="1200">
                <a:latin typeface="Raleway Light"/>
                <a:ea typeface="Raleway Light"/>
                <a:cs typeface="Raleway Light"/>
                <a:sym typeface="Raleway Light"/>
              </a:rPr>
              <a:t>.</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p>
        </p:txBody>
      </p:sp>
      <p:grpSp>
        <p:nvGrpSpPr>
          <p:cNvPr id="299" name="Google Shape;299;p23"/>
          <p:cNvGrpSpPr/>
          <p:nvPr/>
        </p:nvGrpSpPr>
        <p:grpSpPr>
          <a:xfrm>
            <a:off x="7964732" y="329097"/>
            <a:ext cx="977040" cy="722852"/>
            <a:chOff x="5255200" y="3006475"/>
            <a:chExt cx="511700" cy="378575"/>
          </a:xfrm>
        </p:grpSpPr>
        <p:sp>
          <p:nvSpPr>
            <p:cNvPr id="300" name="Google Shape;300;p23"/>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01" name="Google Shape;301;p23"/>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4"/>
          <p:cNvSpPr txBox="1"/>
          <p:nvPr>
            <p:ph type="title"/>
          </p:nvPr>
        </p:nvSpPr>
        <p:spPr>
          <a:xfrm>
            <a:off x="967925" y="588675"/>
            <a:ext cx="7299999" cy="63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200">
                <a:solidFill>
                  <a:srgbClr val="FFB600"/>
                </a:solidFill>
                <a:latin typeface="Raleway Medium"/>
                <a:ea typeface="Raleway Medium"/>
                <a:cs typeface="Raleway Medium"/>
                <a:sym typeface="Raleway Medium"/>
              </a:rPr>
              <a:t>Per saperne di più su questo modulo:</a:t>
            </a:r>
            <a:endParaRPr sz="3200">
              <a:solidFill>
                <a:srgbClr val="FFB600"/>
              </a:solidFill>
              <a:latin typeface="Raleway Medium"/>
              <a:ea typeface="Raleway Medium"/>
              <a:cs typeface="Raleway Medium"/>
              <a:sym typeface="Raleway Medium"/>
            </a:endParaRPr>
          </a:p>
        </p:txBody>
      </p:sp>
      <p:sp>
        <p:nvSpPr>
          <p:cNvPr id="307" name="Google Shape;307;p24"/>
          <p:cNvSpPr txBox="1"/>
          <p:nvPr>
            <p:ph idx="1" type="body"/>
          </p:nvPr>
        </p:nvSpPr>
        <p:spPr>
          <a:xfrm>
            <a:off x="876075" y="1223475"/>
            <a:ext cx="7567200" cy="2851568"/>
          </a:xfrm>
          <a:prstGeom prst="rect">
            <a:avLst/>
          </a:prstGeom>
          <a:noFill/>
          <a:ln>
            <a:noFill/>
          </a:ln>
        </p:spPr>
        <p:txBody>
          <a:bodyPr anchorCtr="0" anchor="t" bIns="91425" lIns="91425" spcFirstLastPara="1" rIns="91425" wrap="square" tIns="91425">
            <a:noAutofit/>
          </a:bodyPr>
          <a:lstStyle/>
          <a:p>
            <a:pPr indent="0" lvl="0" marL="114302" rtl="0" algn="l">
              <a:lnSpc>
                <a:spcPct val="100000"/>
              </a:lnSpc>
              <a:spcBef>
                <a:spcPts val="601"/>
              </a:spcBef>
              <a:spcAft>
                <a:spcPts val="0"/>
              </a:spcAft>
              <a:buSzPts val="1800"/>
              <a:buNone/>
            </a:pPr>
            <a:r>
              <a:rPr b="1" lang="en-GB" sz="1300">
                <a:solidFill>
                  <a:srgbClr val="FFB600"/>
                </a:solidFill>
              </a:rPr>
              <a:t>Aumenta la tua autoconsapevolezza con una semplice soluzione: TEDx : </a:t>
            </a:r>
            <a:r>
              <a:rPr lang="en-GB" sz="1300">
                <a:solidFill>
                  <a:srgbClr val="1A1714"/>
                </a:solidFill>
                <a:uFill>
                  <a:noFill/>
                </a:uFill>
                <a:hlinkClick r:id="rId3">
                  <a:extLst>
                    <a:ext uri="{A12FA001-AC4F-418D-AE19-62706E023703}">
                      <ahyp:hlinkClr val="tx"/>
                    </a:ext>
                  </a:extLst>
                </a:hlinkClick>
              </a:rPr>
              <a:t>www.youtube.com/watch?v=tGdsOXZpyWE</a:t>
            </a:r>
            <a:r>
              <a:rPr lang="en-GB" sz="1300">
                <a:solidFill>
                  <a:srgbClr val="1A1714"/>
                </a:solidFill>
              </a:rPr>
              <a:t> </a:t>
            </a:r>
            <a:endParaRPr/>
          </a:p>
          <a:p>
            <a:pPr indent="0" lvl="0" marL="114302" rtl="0" algn="l">
              <a:lnSpc>
                <a:spcPct val="100000"/>
              </a:lnSpc>
              <a:spcBef>
                <a:spcPts val="601"/>
              </a:spcBef>
              <a:spcAft>
                <a:spcPts val="0"/>
              </a:spcAft>
              <a:buSzPts val="1800"/>
              <a:buNone/>
            </a:pPr>
            <a:r>
              <a:rPr b="1" lang="en-GB" sz="1300">
                <a:solidFill>
                  <a:srgbClr val="FFB600"/>
                </a:solidFill>
              </a:rPr>
              <a:t>Esempio di piattaforma per la ricerca di lavoro : </a:t>
            </a:r>
            <a:endParaRPr b="1" sz="1300">
              <a:solidFill>
                <a:srgbClr val="FFB600"/>
              </a:solidFill>
            </a:endParaRPr>
          </a:p>
          <a:p>
            <a:pPr indent="0" lvl="0" marL="114302" rtl="0" algn="l">
              <a:lnSpc>
                <a:spcPct val="100000"/>
              </a:lnSpc>
              <a:spcBef>
                <a:spcPts val="601"/>
              </a:spcBef>
              <a:spcAft>
                <a:spcPts val="0"/>
              </a:spcAft>
              <a:buSzPts val="1800"/>
              <a:buNone/>
            </a:pPr>
            <a:r>
              <a:rPr lang="en-GB" sz="1300">
                <a:solidFill>
                  <a:srgbClr val="000000"/>
                </a:solidFill>
                <a:uFill>
                  <a:noFill/>
                </a:uFill>
                <a:hlinkClick r:id="rId4">
                  <a:extLst>
                    <a:ext uri="{A12FA001-AC4F-418D-AE19-62706E023703}">
                      <ahyp:hlinkClr val="tx"/>
                    </a:ext>
                  </a:extLst>
                </a:hlinkClick>
              </a:rPr>
              <a:t>www.linkedin.com/jobs/search</a:t>
            </a:r>
            <a:r>
              <a:rPr lang="en-GB" sz="1300">
                <a:solidFill>
                  <a:srgbClr val="000000"/>
                </a:solidFill>
              </a:rPr>
              <a:t> </a:t>
            </a:r>
            <a:endParaRPr sz="1300">
              <a:solidFill>
                <a:srgbClr val="000000"/>
              </a:solidFill>
            </a:endParaRPr>
          </a:p>
          <a:p>
            <a:pPr indent="0" lvl="0" marL="114302" rtl="0" algn="l">
              <a:lnSpc>
                <a:spcPct val="100000"/>
              </a:lnSpc>
              <a:spcBef>
                <a:spcPts val="601"/>
              </a:spcBef>
              <a:spcAft>
                <a:spcPts val="0"/>
              </a:spcAft>
              <a:buSzPts val="1800"/>
              <a:buNone/>
            </a:pPr>
            <a:r>
              <a:rPr b="1" lang="en-GB" sz="1300">
                <a:solidFill>
                  <a:srgbClr val="FFB600"/>
                </a:solidFill>
              </a:rPr>
              <a:t>Formato CV Europass : </a:t>
            </a:r>
            <a:endParaRPr b="1" sz="1300">
              <a:solidFill>
                <a:srgbClr val="FFB600"/>
              </a:solidFill>
            </a:endParaRPr>
          </a:p>
          <a:p>
            <a:pPr indent="0" lvl="0" marL="114302" rtl="0" algn="l">
              <a:lnSpc>
                <a:spcPct val="100000"/>
              </a:lnSpc>
              <a:spcBef>
                <a:spcPts val="601"/>
              </a:spcBef>
              <a:spcAft>
                <a:spcPts val="0"/>
              </a:spcAft>
              <a:buSzPts val="1800"/>
              <a:buNone/>
            </a:pPr>
            <a:r>
              <a:rPr lang="en-GB" sz="1300">
                <a:solidFill>
                  <a:schemeClr val="hlink"/>
                </a:solidFill>
                <a:uFill>
                  <a:noFill/>
                </a:uFill>
                <a:hlinkClick r:id="rId5"/>
              </a:rPr>
              <a:t>europa.eu/europass/en/create-europass-cv</a:t>
            </a:r>
            <a:endParaRPr sz="1300"/>
          </a:p>
          <a:p>
            <a:pPr indent="0" lvl="0" marL="114302" rtl="0" algn="l">
              <a:lnSpc>
                <a:spcPct val="100000"/>
              </a:lnSpc>
              <a:spcBef>
                <a:spcPts val="601"/>
              </a:spcBef>
              <a:spcAft>
                <a:spcPts val="0"/>
              </a:spcAft>
              <a:buSzPts val="1800"/>
              <a:buNone/>
            </a:pPr>
            <a:r>
              <a:rPr b="1" lang="en-GB" sz="1300">
                <a:solidFill>
                  <a:srgbClr val="FFB600"/>
                </a:solidFill>
              </a:rPr>
              <a:t>Redattore di lettere di presentazione : </a:t>
            </a:r>
            <a:endParaRPr b="1" sz="1300">
              <a:solidFill>
                <a:srgbClr val="FFB600"/>
              </a:solidFill>
            </a:endParaRPr>
          </a:p>
          <a:p>
            <a:pPr indent="0" lvl="0" marL="114302" rtl="0" algn="l">
              <a:lnSpc>
                <a:spcPct val="100000"/>
              </a:lnSpc>
              <a:spcBef>
                <a:spcPts val="601"/>
              </a:spcBef>
              <a:spcAft>
                <a:spcPts val="0"/>
              </a:spcAft>
              <a:buSzPts val="1800"/>
              <a:buNone/>
            </a:pPr>
            <a:r>
              <a:rPr lang="en-GB" sz="1300">
                <a:solidFill>
                  <a:schemeClr val="hlink"/>
                </a:solidFill>
                <a:uFill>
                  <a:noFill/>
                </a:uFill>
                <a:hlinkClick r:id="rId6"/>
              </a:rPr>
              <a:t>www.cover-letter-now.com/build-letter/contact?doctypecode=LETR</a:t>
            </a:r>
            <a:r>
              <a:rPr lang="en-GB" sz="1300"/>
              <a:t> </a:t>
            </a:r>
            <a:endParaRPr/>
          </a:p>
          <a:p>
            <a:pPr indent="0" lvl="0" marL="114302" rtl="0" algn="l">
              <a:lnSpc>
                <a:spcPct val="100000"/>
              </a:lnSpc>
              <a:spcBef>
                <a:spcPts val="601"/>
              </a:spcBef>
              <a:spcAft>
                <a:spcPts val="0"/>
              </a:spcAft>
              <a:buSzPts val="1800"/>
              <a:buNone/>
            </a:pPr>
            <a:r>
              <a:rPr b="1" lang="en-GB" sz="1300">
                <a:solidFill>
                  <a:srgbClr val="FFB600"/>
                </a:solidFill>
              </a:rPr>
              <a:t>Redattore di lettere di presentazione : </a:t>
            </a:r>
            <a:r>
              <a:rPr lang="en-GB" sz="1300">
                <a:solidFill>
                  <a:schemeClr val="hlink"/>
                </a:solidFill>
                <a:uFill>
                  <a:noFill/>
                </a:uFill>
                <a:hlinkClick r:id="rId7"/>
              </a:rPr>
              <a:t>www.jobseeker.com/app/letters/36a3126f-5cc5-4352-9b06-a64920a6d018/edit</a:t>
            </a:r>
            <a:r>
              <a:rPr lang="en-GB" sz="1300"/>
              <a:t> </a:t>
            </a:r>
            <a:endParaRPr/>
          </a:p>
          <a:p>
            <a:pPr indent="0" lvl="0" marL="114302" rtl="0" algn="l">
              <a:lnSpc>
                <a:spcPct val="100000"/>
              </a:lnSpc>
              <a:spcBef>
                <a:spcPts val="601"/>
              </a:spcBef>
              <a:spcAft>
                <a:spcPts val="0"/>
              </a:spcAft>
              <a:buSzPts val="1800"/>
              <a:buNone/>
            </a:pPr>
            <a:r>
              <a:t/>
            </a:r>
            <a:endParaRPr sz="1200"/>
          </a:p>
          <a:p>
            <a:pPr indent="0" lvl="0" marL="0" rtl="0" algn="l">
              <a:lnSpc>
                <a:spcPct val="100000"/>
              </a:lnSpc>
              <a:spcBef>
                <a:spcPts val="601"/>
              </a:spcBef>
              <a:spcAft>
                <a:spcPts val="0"/>
              </a:spcAft>
              <a:buSzPts val="1800"/>
              <a:buNone/>
            </a:pPr>
            <a:r>
              <a:t/>
            </a:r>
            <a:endParaRPr sz="1200"/>
          </a:p>
        </p:txBody>
      </p:sp>
      <p:grpSp>
        <p:nvGrpSpPr>
          <p:cNvPr id="308" name="Google Shape;308;p24"/>
          <p:cNvGrpSpPr/>
          <p:nvPr/>
        </p:nvGrpSpPr>
        <p:grpSpPr>
          <a:xfrm>
            <a:off x="8089119" y="319162"/>
            <a:ext cx="728350" cy="743348"/>
            <a:chOff x="3955900" y="2984500"/>
            <a:chExt cx="414000" cy="422525"/>
          </a:xfrm>
        </p:grpSpPr>
        <p:sp>
          <p:nvSpPr>
            <p:cNvPr id="309" name="Google Shape;309;p24"/>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10" name="Google Shape;310;p24"/>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11" name="Google Shape;311;p24"/>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5"/>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601"/>
              </a:spcBef>
              <a:spcAft>
                <a:spcPts val="0"/>
              </a:spcAft>
              <a:buSzPts val="3000"/>
              <a:buNone/>
            </a:pPr>
            <a:r>
              <a:rPr lang="en-GB">
                <a:solidFill>
                  <a:srgbClr val="981C22"/>
                </a:solidFill>
                <a:latin typeface="Raleway ExtraBold"/>
                <a:ea typeface="Raleway ExtraBold"/>
                <a:cs typeface="Raleway ExtraBold"/>
                <a:sym typeface="Raleway ExtraBold"/>
              </a:rPr>
              <a:t>Le persone tendono a mantenere le loro prime impressioni, ecco perché quelle prime descrizioni possono essere così importanti.</a:t>
            </a:r>
            <a:endParaRPr/>
          </a:p>
          <a:p>
            <a:pPr indent="0" lvl="0" marL="0" rtl="0" algn="ctr">
              <a:lnSpc>
                <a:spcPct val="100000"/>
              </a:lnSpc>
              <a:spcBef>
                <a:spcPts val="601"/>
              </a:spcBef>
              <a:spcAft>
                <a:spcPts val="0"/>
              </a:spcAft>
              <a:buSzPts val="3000"/>
              <a:buNone/>
            </a:pPr>
            <a:r>
              <a:rPr lang="en-GB">
                <a:solidFill>
                  <a:srgbClr val="981C22"/>
                </a:solidFill>
                <a:latin typeface="Raleway ExtraBold"/>
                <a:ea typeface="Raleway ExtraBold"/>
                <a:cs typeface="Raleway ExtraBold"/>
                <a:sym typeface="Raleway ExtraBold"/>
              </a:rPr>
              <a:t> </a:t>
            </a:r>
            <a:r>
              <a:rPr i="0" lang="en-GB">
                <a:solidFill>
                  <a:srgbClr val="981C22"/>
                </a:solidFill>
                <a:latin typeface="Raleway ExtraBold"/>
                <a:ea typeface="Raleway ExtraBold"/>
                <a:cs typeface="Raleway ExtraBold"/>
                <a:sym typeface="Raleway ExtraBold"/>
              </a:rPr>
              <a:t>Miranda July</a:t>
            </a:r>
            <a:endParaRPr>
              <a:latin typeface="Raleway ExtraBold"/>
              <a:ea typeface="Raleway ExtraBold"/>
              <a:cs typeface="Raleway ExtraBold"/>
              <a:sym typeface="Raleway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922001" y="891775"/>
            <a:ext cx="2711700" cy="85740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t>Imposta </a:t>
            </a:r>
            <a:r>
              <a:rPr lang="en-GB" sz="3600">
                <a:solidFill>
                  <a:schemeClr val="accent1"/>
                </a:solidFill>
              </a:rPr>
              <a:t>un nuovo obiettivo</a:t>
            </a:r>
            <a:r>
              <a:rPr lang="en-GB" sz="3600"/>
              <a:t> e completa un altro modulo!</a:t>
            </a:r>
            <a:endParaRPr sz="3600"/>
          </a:p>
        </p:txBody>
      </p:sp>
      <p:sp>
        <p:nvSpPr>
          <p:cNvPr id="322" name="Google Shape;322;p26"/>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fld id="{00000000-1234-1234-1234-123412341234}" type="slidenum">
              <a:rPr lang="en-GB"/>
              <a:t>‹#›</a:t>
            </a:fld>
            <a:endParaRPr/>
          </a:p>
        </p:txBody>
      </p:sp>
      <p:grpSp>
        <p:nvGrpSpPr>
          <p:cNvPr id="323" name="Google Shape;323;p26"/>
          <p:cNvGrpSpPr/>
          <p:nvPr/>
        </p:nvGrpSpPr>
        <p:grpSpPr>
          <a:xfrm>
            <a:off x="8152039" y="369833"/>
            <a:ext cx="602425" cy="641836"/>
            <a:chOff x="5970800" y="1619250"/>
            <a:chExt cx="428650" cy="456725"/>
          </a:xfrm>
        </p:grpSpPr>
        <p:sp>
          <p:nvSpPr>
            <p:cNvPr id="324" name="Google Shape;324;p26"/>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5" name="Google Shape;325;p26"/>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6" name="Google Shape;326;p26"/>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7" name="Google Shape;327;p26"/>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8" name="Google Shape;328;p26"/>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graphicFrame>
        <p:nvGraphicFramePr>
          <p:cNvPr id="329" name="Google Shape;329;p26"/>
          <p:cNvGraphicFramePr/>
          <p:nvPr/>
        </p:nvGraphicFramePr>
        <p:xfrm>
          <a:off x="3925427" y="703846"/>
          <a:ext cx="3000000" cy="3000000"/>
        </p:xfrm>
        <a:graphic>
          <a:graphicData uri="http://schemas.openxmlformats.org/drawingml/2006/table">
            <a:tbl>
              <a:tblPr bandRow="1" firstRow="1">
                <a:noFill/>
                <a:tableStyleId>{5E5042B5-E754-4525-934B-EBB1D40C3BBD}</a:tableStyleId>
              </a:tblPr>
              <a:tblGrid>
                <a:gridCol w="3819725"/>
              </a:tblGrid>
              <a:tr h="466275">
                <a:tc>
                  <a:txBody>
                    <a:bodyPr/>
                    <a:lstStyle/>
                    <a:p>
                      <a:pPr indent="0" lvl="0" marL="0" marR="0" rtl="0" algn="l">
                        <a:lnSpc>
                          <a:spcPct val="100000"/>
                        </a:lnSpc>
                        <a:spcBef>
                          <a:spcPts val="0"/>
                        </a:spcBef>
                        <a:spcAft>
                          <a:spcPts val="0"/>
                        </a:spcAft>
                        <a:buClr>
                          <a:schemeClr val="dk1"/>
                        </a:buClr>
                        <a:buSzPts val="5800"/>
                        <a:buFont typeface="Raleway Thin"/>
                        <a:buNone/>
                      </a:pPr>
                      <a:r>
                        <a:rPr b="1" i="0" lang="en-GB" sz="2250" u="none" cap="none" strike="noStrike">
                          <a:solidFill>
                            <a:schemeClr val="lt1"/>
                          </a:solidFill>
                          <a:latin typeface="Raleway Thin"/>
                          <a:ea typeface="Raleway Thin"/>
                          <a:cs typeface="Raleway Thin"/>
                          <a:sym typeface="Raleway Thin"/>
                        </a:rPr>
                        <a:t>Soft skills upskilling </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B600"/>
                    </a:solidFill>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M6: </a:t>
                      </a:r>
                      <a:r>
                        <a:rPr b="1" i="0" lang="en-GB" sz="1000" u="none" cap="none" strike="noStrike">
                          <a:solidFill>
                            <a:srgbClr val="000000"/>
                          </a:solidFill>
                          <a:latin typeface="Raleway Thin"/>
                          <a:ea typeface="Raleway Thin"/>
                          <a:cs typeface="Raleway Thin"/>
                          <a:sym typeface="Raleway Thin"/>
                        </a:rPr>
                        <a:t>Abilità comunicative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M7: </a:t>
                      </a:r>
                      <a:r>
                        <a:rPr b="1" i="0" lang="en-GB" sz="1000" u="none" cap="none" strike="noStrike">
                          <a:solidFill>
                            <a:srgbClr val="000000"/>
                          </a:solidFill>
                          <a:latin typeface="Raleway Thin"/>
                          <a:ea typeface="Raleway Thin"/>
                          <a:cs typeface="Raleway Thin"/>
                          <a:sym typeface="Raleway Thin"/>
                        </a:rPr>
                        <a:t>Motivazione e potenziamento personale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M8: </a:t>
                      </a:r>
                      <a:r>
                        <a:rPr b="1" i="0" lang="en-GB" sz="1000" u="none" cap="none" strike="noStrike">
                          <a:solidFill>
                            <a:srgbClr val="000000"/>
                          </a:solidFill>
                          <a:latin typeface="Raleway Thin"/>
                          <a:ea typeface="Raleway Thin"/>
                          <a:cs typeface="Raleway Thin"/>
                          <a:sym typeface="Raleway Thin"/>
                        </a:rPr>
                        <a:t>Gestione del tempo</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M9: </a:t>
                      </a:r>
                      <a:r>
                        <a:rPr b="1" i="0" lang="en-GB" sz="1000" u="none" cap="none" strike="noStrike">
                          <a:solidFill>
                            <a:srgbClr val="000000"/>
                          </a:solidFill>
                          <a:latin typeface="Raleway Thin"/>
                          <a:ea typeface="Raleway Thin"/>
                          <a:cs typeface="Raleway Thin"/>
                          <a:sym typeface="Raleway Thin"/>
                        </a:rPr>
                        <a:t>Equilibrio vita-lavoro</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M10: </a:t>
                      </a:r>
                      <a:r>
                        <a:rPr b="1" i="0" lang="en-GB" sz="1000" u="none" cap="none" strike="noStrike">
                          <a:solidFill>
                            <a:srgbClr val="000000"/>
                          </a:solidFill>
                          <a:latin typeface="Raleway Thin"/>
                          <a:ea typeface="Raleway Thin"/>
                          <a:cs typeface="Raleway Thin"/>
                          <a:sym typeface="Raleway Thin"/>
                        </a:rPr>
                        <a:t>Impostazione degli obiettivi</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M11: </a:t>
                      </a:r>
                      <a:r>
                        <a:rPr b="1" i="0" lang="en-GB" sz="1000" u="none" cap="none" strike="noStrike">
                          <a:solidFill>
                            <a:srgbClr val="000000"/>
                          </a:solidFill>
                          <a:latin typeface="Raleway Thin"/>
                          <a:ea typeface="Raleway Thin"/>
                          <a:cs typeface="Raleway Thin"/>
                          <a:sym typeface="Raleway Thin"/>
                        </a:rPr>
                        <a:t>Risoluzione dei problemi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M12: </a:t>
                      </a:r>
                      <a:r>
                        <a:rPr b="1" i="0" lang="en-GB" sz="1000" u="none" cap="none" strike="noStrike">
                          <a:solidFill>
                            <a:srgbClr val="000000"/>
                          </a:solidFill>
                          <a:latin typeface="Raleway Thin"/>
                          <a:ea typeface="Raleway Thin"/>
                          <a:cs typeface="Raleway Thin"/>
                          <a:sym typeface="Raleway Thin"/>
                        </a:rPr>
                        <a:t>Autopromozione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M13: </a:t>
                      </a:r>
                      <a:r>
                        <a:rPr b="1" i="0" lang="en-GB" sz="1000" u="none" cap="none" strike="noStrike">
                          <a:solidFill>
                            <a:srgbClr val="000000"/>
                          </a:solidFill>
                          <a:latin typeface="Raleway Thin"/>
                          <a:ea typeface="Raleway Thin"/>
                          <a:cs typeface="Raleway Thin"/>
                          <a:sym typeface="Raleway Thin"/>
                        </a:rPr>
                        <a:t>Abilità di presentazione</a:t>
                      </a:r>
                      <a:endParaRPr b="1" i="0" sz="1000" u="none" cap="none" strike="noStrike">
                        <a:solidFill>
                          <a:srgbClr val="0000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7"/>
          <p:cNvSpPr txBox="1"/>
          <p:nvPr>
            <p:ph idx="1" type="body"/>
          </p:nvPr>
        </p:nvSpPr>
        <p:spPr>
          <a:xfrm>
            <a:off x="3848430" y="4031027"/>
            <a:ext cx="4643562" cy="59552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GB" sz="70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endParaRPr/>
          </a:p>
          <a:p>
            <a:pPr indent="0" lvl="0" marL="0" rtl="0" algn="l">
              <a:lnSpc>
                <a:spcPct val="100000"/>
              </a:lnSpc>
              <a:spcBef>
                <a:spcPts val="0"/>
              </a:spcBef>
              <a:spcAft>
                <a:spcPts val="0"/>
              </a:spcAft>
              <a:buSzPts val="1800"/>
              <a:buNone/>
            </a:pPr>
            <a:r>
              <a:rPr lang="en-GB" sz="700">
                <a:solidFill>
                  <a:srgbClr val="981C22"/>
                </a:solidFill>
              </a:rPr>
              <a:t>Project number 2021-1-RO01-KA220-ADU-000026741</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p:txBody>
      </p:sp>
      <p:pic>
        <p:nvPicPr>
          <p:cNvPr id="335" name="Google Shape;335;p27"/>
          <p:cNvPicPr preferRelativeResize="0"/>
          <p:nvPr/>
        </p:nvPicPr>
        <p:blipFill rotWithShape="1">
          <a:blip r:embed="rId3">
            <a:alphaModFix/>
          </a:blip>
          <a:srcRect b="0" l="0" r="0" t="0"/>
          <a:stretch/>
        </p:blipFill>
        <p:spPr>
          <a:xfrm>
            <a:off x="6997148" y="416610"/>
            <a:ext cx="1763711" cy="1324726"/>
          </a:xfrm>
          <a:prstGeom prst="rect">
            <a:avLst/>
          </a:prstGeom>
          <a:noFill/>
          <a:ln>
            <a:noFill/>
          </a:ln>
        </p:spPr>
      </p:pic>
      <p:pic>
        <p:nvPicPr>
          <p:cNvPr descr="Text&#10;&#10;Description automatically generated with medium confidence" id="336" name="Google Shape;336;p27"/>
          <p:cNvPicPr preferRelativeResize="0"/>
          <p:nvPr/>
        </p:nvPicPr>
        <p:blipFill rotWithShape="1">
          <a:blip r:embed="rId4">
            <a:alphaModFix/>
          </a:blip>
          <a:srcRect b="0" l="0" r="0" t="0"/>
          <a:stretch/>
        </p:blipFill>
        <p:spPr>
          <a:xfrm>
            <a:off x="922001" y="4031027"/>
            <a:ext cx="2838616" cy="595528"/>
          </a:xfrm>
          <a:prstGeom prst="rect">
            <a:avLst/>
          </a:prstGeom>
          <a:noFill/>
          <a:ln>
            <a:noFill/>
          </a:ln>
        </p:spPr>
      </p:pic>
      <p:pic>
        <p:nvPicPr>
          <p:cNvPr id="337" name="Google Shape;337;p27"/>
          <p:cNvPicPr preferRelativeResize="0"/>
          <p:nvPr/>
        </p:nvPicPr>
        <p:blipFill rotWithShape="1">
          <a:blip r:embed="rId5">
            <a:alphaModFix/>
          </a:blip>
          <a:srcRect b="0" l="0" r="0" t="0"/>
          <a:stretch/>
        </p:blipFill>
        <p:spPr>
          <a:xfrm>
            <a:off x="922001" y="795261"/>
            <a:ext cx="5894599" cy="275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3"/>
          <p:cNvSpPr txBox="1"/>
          <p:nvPr>
            <p:ph idx="1" type="body"/>
          </p:nvPr>
        </p:nvSpPr>
        <p:spPr>
          <a:xfrm>
            <a:off x="1757201" y="2161800"/>
            <a:ext cx="6139024" cy="819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601"/>
              </a:spcBef>
              <a:spcAft>
                <a:spcPts val="0"/>
              </a:spcAft>
              <a:buSzPts val="3000"/>
              <a:buNone/>
            </a:pPr>
            <a:r>
              <a:rPr lang="en-GB">
                <a:latin typeface="Raleway Medium"/>
                <a:ea typeface="Raleway Medium"/>
                <a:cs typeface="Raleway Medium"/>
                <a:sym typeface="Raleway Medium"/>
              </a:rPr>
              <a:t>Le persone non vengono promosse per aver svolto davvero bene il proprio lavoro. Vengono promossi dimostrando il loro potenziale per fare di più.</a:t>
            </a:r>
            <a:endParaRPr/>
          </a:p>
          <a:p>
            <a:pPr indent="0" lvl="0" marL="0" rtl="0" algn="ctr">
              <a:lnSpc>
                <a:spcPct val="100000"/>
              </a:lnSpc>
              <a:spcBef>
                <a:spcPts val="601"/>
              </a:spcBef>
              <a:spcAft>
                <a:spcPts val="0"/>
              </a:spcAft>
              <a:buSzPts val="3000"/>
              <a:buNone/>
            </a:pPr>
            <a:r>
              <a:rPr i="0" lang="en-GB">
                <a:latin typeface="Raleway Medium"/>
                <a:ea typeface="Raleway Medium"/>
                <a:cs typeface="Raleway Medium"/>
                <a:sym typeface="Raleway Medium"/>
              </a:rPr>
              <a:t>Tara Jaye Frank</a:t>
            </a:r>
            <a:endParaRPr i="0">
              <a:latin typeface="Raleway Medium"/>
              <a:ea typeface="Raleway Medium"/>
              <a:cs typeface="Raleway Medium"/>
              <a:sym typeface="Raleway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ctrTitle"/>
          </p:nvPr>
        </p:nvSpPr>
        <p:spPr>
          <a:xfrm>
            <a:off x="685802" y="2726342"/>
            <a:ext cx="7772400" cy="11598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GB">
                <a:solidFill>
                  <a:srgbClr val="981C22"/>
                </a:solidFill>
              </a:rPr>
              <a:t>P</a:t>
            </a:r>
            <a:r>
              <a:rPr lang="en-GB">
                <a:solidFill>
                  <a:srgbClr val="981C22"/>
                </a:solidFill>
              </a:rPr>
              <a:t>romuovere sé stessi</a:t>
            </a:r>
            <a:endParaRPr>
              <a:solidFill>
                <a:srgbClr val="981C22"/>
              </a:solidFill>
            </a:endParaRPr>
          </a:p>
        </p:txBody>
      </p:sp>
      <p:sp>
        <p:nvSpPr>
          <p:cNvPr id="84" name="Google Shape;84;p4"/>
          <p:cNvSpPr txBox="1"/>
          <p:nvPr>
            <p:ph idx="1" type="subTitle"/>
          </p:nvPr>
        </p:nvSpPr>
        <p:spPr>
          <a:xfrm>
            <a:off x="685802" y="3830653"/>
            <a:ext cx="7772400" cy="7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sz="2800"/>
              <a:t>Sviluppatore: Asociatia Culturala ARTEC</a:t>
            </a:r>
            <a:endParaRPr/>
          </a:p>
        </p:txBody>
      </p:sp>
      <p:sp>
        <p:nvSpPr>
          <p:cNvPr id="85" name="Google Shape;85;p4"/>
          <p:cNvSpPr txBox="1"/>
          <p:nvPr/>
        </p:nvSpPr>
        <p:spPr>
          <a:xfrm>
            <a:off x="7811324" y="0"/>
            <a:ext cx="960900" cy="139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0" i="0" lang="en-GB" sz="5400" u="none" cap="none" strike="noStrike">
                <a:solidFill>
                  <a:srgbClr val="981C22"/>
                </a:solidFill>
                <a:latin typeface="Raleway Thin"/>
                <a:ea typeface="Raleway Thin"/>
                <a:cs typeface="Raleway Thin"/>
                <a:sym typeface="Raleway Thin"/>
              </a:rPr>
              <a:t>12</a:t>
            </a:r>
            <a:endParaRPr b="0" i="0" sz="5400" u="none" cap="none" strike="noStrike">
              <a:solidFill>
                <a:srgbClr val="981C22"/>
              </a:solidFill>
              <a:latin typeface="Raleway Thin"/>
              <a:ea typeface="Raleway Thin"/>
              <a:cs typeface="Raleway Thin"/>
              <a:sym typeface="Raleway Th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5"/>
          <p:cNvSpPr txBox="1"/>
          <p:nvPr>
            <p:ph type="title"/>
          </p:nvPr>
        </p:nvSpPr>
        <p:spPr>
          <a:xfrm>
            <a:off x="689876" y="508876"/>
            <a:ext cx="68661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200">
                <a:latin typeface="Raleway ExtraLight"/>
                <a:ea typeface="Raleway ExtraLight"/>
                <a:cs typeface="Raleway ExtraLight"/>
                <a:sym typeface="Raleway ExtraLight"/>
              </a:rPr>
              <a:t>Dopo aver completato questo modulo </a:t>
            </a:r>
            <a:r>
              <a:rPr lang="en-GB" sz="3200">
                <a:solidFill>
                  <a:schemeClr val="accent1"/>
                </a:solidFill>
                <a:latin typeface="Raleway ExtraLight"/>
                <a:ea typeface="Raleway ExtraLight"/>
                <a:cs typeface="Raleway ExtraLight"/>
                <a:sym typeface="Raleway ExtraLight"/>
              </a:rPr>
              <a:t>sarai in grado di </a:t>
            </a:r>
            <a:r>
              <a:rPr lang="en-GB" sz="3200">
                <a:latin typeface="Raleway ExtraLight"/>
                <a:ea typeface="Raleway ExtraLight"/>
                <a:cs typeface="Raleway ExtraLight"/>
                <a:sym typeface="Raleway ExtraLight"/>
              </a:rPr>
              <a:t>:</a:t>
            </a:r>
            <a:endParaRPr sz="3200">
              <a:latin typeface="Raleway ExtraLight"/>
              <a:ea typeface="Raleway ExtraLight"/>
              <a:cs typeface="Raleway ExtraLight"/>
              <a:sym typeface="Raleway ExtraLight"/>
            </a:endParaRPr>
          </a:p>
        </p:txBody>
      </p:sp>
      <p:sp>
        <p:nvSpPr>
          <p:cNvPr id="91" name="Google Shape;91;p5"/>
          <p:cNvSpPr txBox="1"/>
          <p:nvPr>
            <p:ph idx="1" type="body"/>
          </p:nvPr>
        </p:nvSpPr>
        <p:spPr>
          <a:xfrm>
            <a:off x="849114" y="1599196"/>
            <a:ext cx="2332201" cy="27786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a:p>
            <a:pPr indent="-285750" lvl="0" marL="285750" rtl="0" algn="l">
              <a:lnSpc>
                <a:spcPct val="100000"/>
              </a:lnSpc>
              <a:spcBef>
                <a:spcPts val="601"/>
              </a:spcBef>
              <a:spcAft>
                <a:spcPts val="0"/>
              </a:spcAft>
              <a:buSzPts val="1400"/>
              <a:buFont typeface="Noto Sans Symbols"/>
              <a:buChar char="▪"/>
            </a:pPr>
            <a:r>
              <a:rPr lang="en-GB" sz="1400">
                <a:latin typeface="Raleway Light"/>
                <a:ea typeface="Raleway Light"/>
                <a:cs typeface="Raleway Light"/>
                <a:sym typeface="Raleway Light"/>
              </a:rPr>
              <a:t>Definisci le tue abilità e competenze; elencare gli obiettivi di apprendimento</a:t>
            </a:r>
            <a:endParaRPr/>
          </a:p>
          <a:p>
            <a:pPr indent="-285750" lvl="0" marL="285750" rtl="0" algn="l">
              <a:lnSpc>
                <a:spcPct val="100000"/>
              </a:lnSpc>
              <a:spcBef>
                <a:spcPts val="601"/>
              </a:spcBef>
              <a:spcAft>
                <a:spcPts val="0"/>
              </a:spcAft>
              <a:buSzPts val="1400"/>
              <a:buFont typeface="Noto Sans Symbols"/>
              <a:buChar char="▪"/>
            </a:pPr>
            <a:r>
              <a:rPr lang="en-GB" sz="1400">
                <a:latin typeface="Raleway Light"/>
                <a:ea typeface="Raleway Light"/>
                <a:cs typeface="Raleway Light"/>
                <a:sym typeface="Raleway Light"/>
              </a:rPr>
              <a:t>Identifica siti Web e datori di lavoro sicuri</a:t>
            </a:r>
            <a:endParaRPr/>
          </a:p>
          <a:p>
            <a:pPr indent="-285750" lvl="0" marL="285750" rtl="0" algn="l">
              <a:lnSpc>
                <a:spcPct val="100000"/>
              </a:lnSpc>
              <a:spcBef>
                <a:spcPts val="601"/>
              </a:spcBef>
              <a:spcAft>
                <a:spcPts val="0"/>
              </a:spcAft>
              <a:buSzPts val="1400"/>
              <a:buFont typeface="Noto Sans Symbols"/>
              <a:buChar char="▪"/>
            </a:pPr>
            <a:r>
              <a:rPr lang="en-GB" sz="1400">
                <a:latin typeface="Raleway Light"/>
                <a:ea typeface="Raleway Light"/>
                <a:cs typeface="Raleway Light"/>
                <a:sym typeface="Raleway Light"/>
              </a:rPr>
              <a:t>Comprendi la pianificazione dei paragrafi per il tuo CV e la tua lettera di presentazione</a:t>
            </a:r>
            <a:endParaRPr>
              <a:latin typeface="Raleway Medium"/>
              <a:ea typeface="Raleway Medium"/>
              <a:cs typeface="Raleway Medium"/>
              <a:sym typeface="Raleway Medium"/>
            </a:endParaRPr>
          </a:p>
        </p:txBody>
      </p:sp>
      <p:sp>
        <p:nvSpPr>
          <p:cNvPr id="92" name="Google Shape;92;p5"/>
          <p:cNvSpPr txBox="1"/>
          <p:nvPr>
            <p:ph idx="2" type="body"/>
          </p:nvPr>
        </p:nvSpPr>
        <p:spPr>
          <a:xfrm>
            <a:off x="3405899" y="1674186"/>
            <a:ext cx="2332201" cy="27786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Eseguire un'analisi SWOT; fissare obiettivi personali</a:t>
            </a:r>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Usa i siti web e i social media per trovare i requisiti di lavoro attuali</a:t>
            </a:r>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Scrivi affermazioni chiare e convincenti</a:t>
            </a:r>
            <a:endParaRPr>
              <a:latin typeface="Raleway Medium"/>
              <a:ea typeface="Raleway Medium"/>
              <a:cs typeface="Raleway Medium"/>
              <a:sym typeface="Raleway Medium"/>
            </a:endParaRPr>
          </a:p>
          <a:p>
            <a:pPr indent="0" lvl="0" marL="139702"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p:txBody>
      </p:sp>
      <p:sp>
        <p:nvSpPr>
          <p:cNvPr id="93" name="Google Shape;93;p5"/>
          <p:cNvSpPr txBox="1"/>
          <p:nvPr>
            <p:ph idx="3" type="body"/>
          </p:nvPr>
        </p:nvSpPr>
        <p:spPr>
          <a:xfrm>
            <a:off x="5825558" y="1666072"/>
            <a:ext cx="2332201" cy="27786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Sii responsabile della tua autovalutazione realistica; Crea un piano di sviluppo personale</a:t>
            </a:r>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Seleziona tra gli annunci disponibili</a:t>
            </a:r>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Prepara un CV e una lettera di presentazione</a:t>
            </a:r>
            <a:endParaRPr>
              <a:latin typeface="Raleway Medium"/>
              <a:ea typeface="Raleway Medium"/>
              <a:cs typeface="Raleway Medium"/>
              <a:sym typeface="Raleway Medium"/>
            </a:endParaRPr>
          </a:p>
        </p:txBody>
      </p:sp>
      <p:pic>
        <p:nvPicPr>
          <p:cNvPr id="94" name="Google Shape;94;p5"/>
          <p:cNvPicPr preferRelativeResize="0"/>
          <p:nvPr/>
        </p:nvPicPr>
        <p:blipFill rotWithShape="1">
          <a:blip r:embed="rId3">
            <a:alphaModFix/>
          </a:blip>
          <a:srcRect b="0" l="0" r="0" t="0"/>
          <a:stretch/>
        </p:blipFill>
        <p:spPr>
          <a:xfrm>
            <a:off x="7760474" y="377738"/>
            <a:ext cx="952452" cy="9885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6"/>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6000"/>
              <a:buNone/>
            </a:pPr>
            <a:r>
              <a:rPr b="1" lang="en-GB">
                <a:solidFill>
                  <a:schemeClr val="lt1"/>
                </a:solidFill>
              </a:rPr>
              <a:t>Cos'è l'autovalutazione realistica?</a:t>
            </a:r>
            <a:endParaRPr/>
          </a:p>
        </p:txBody>
      </p:sp>
      <p:pic>
        <p:nvPicPr>
          <p:cNvPr id="100" name="Google Shape;100;p6"/>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7"/>
          <p:cNvSpPr txBox="1"/>
          <p:nvPr>
            <p:ph type="title"/>
          </p:nvPr>
        </p:nvSpPr>
        <p:spPr>
          <a:xfrm>
            <a:off x="662751" y="567451"/>
            <a:ext cx="68661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latin typeface="Raleway ExtraLight"/>
                <a:ea typeface="Raleway ExtraLight"/>
                <a:cs typeface="Raleway ExtraLight"/>
                <a:sym typeface="Raleway ExtraLight"/>
              </a:rPr>
              <a:t>Cosa sai dell'</a:t>
            </a:r>
            <a:r>
              <a:rPr lang="en-GB" sz="3600">
                <a:solidFill>
                  <a:schemeClr val="accent1"/>
                </a:solidFill>
                <a:latin typeface="Raleway ExtraLight"/>
                <a:ea typeface="Raleway ExtraLight"/>
                <a:cs typeface="Raleway ExtraLight"/>
                <a:sym typeface="Raleway ExtraLight"/>
              </a:rPr>
              <a:t>autocoscienza</a:t>
            </a:r>
            <a:r>
              <a:rPr lang="en-GB" sz="3600">
                <a:solidFill>
                  <a:srgbClr val="FFC000"/>
                </a:solidFill>
                <a:latin typeface="Raleway ExtraLight"/>
                <a:ea typeface="Raleway ExtraLight"/>
                <a:cs typeface="Raleway ExtraLight"/>
                <a:sym typeface="Raleway ExtraLight"/>
              </a:rPr>
              <a:t>?</a:t>
            </a:r>
            <a:endParaRPr sz="3600">
              <a:solidFill>
                <a:srgbClr val="FFC000"/>
              </a:solidFill>
              <a:latin typeface="Raleway ExtraLight"/>
              <a:ea typeface="Raleway ExtraLight"/>
              <a:cs typeface="Raleway ExtraLight"/>
              <a:sym typeface="Raleway ExtraLight"/>
            </a:endParaRPr>
          </a:p>
        </p:txBody>
      </p:sp>
      <p:sp>
        <p:nvSpPr>
          <p:cNvPr id="106" name="Google Shape;106;p7"/>
          <p:cNvSpPr txBox="1"/>
          <p:nvPr>
            <p:ph idx="1" type="body"/>
          </p:nvPr>
        </p:nvSpPr>
        <p:spPr>
          <a:xfrm>
            <a:off x="569800" y="1327200"/>
            <a:ext cx="8046000" cy="306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400">
                <a:latin typeface="Raleway Light"/>
                <a:ea typeface="Raleway Light"/>
                <a:cs typeface="Raleway Light"/>
                <a:sym typeface="Raleway Light"/>
              </a:rPr>
              <a:t>Non tutti sono a proprio agio con l'autopromozione al lavoro. Molti dipendenti capaci e di talento pensano che l'autopromozione sia vantarsi o "fare schifo".</a:t>
            </a:r>
            <a:endParaRPr sz="14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t/>
            </a:r>
            <a:endParaRPr sz="14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lang="en-GB" sz="1400">
                <a:latin typeface="Raleway Light"/>
                <a:ea typeface="Raleway Light"/>
                <a:cs typeface="Raleway Light"/>
                <a:sym typeface="Raleway Light"/>
              </a:rPr>
              <a:t>Gli introversi saranno felici di sapere che l'autopromozione più efficace non si concentra direttamente su di te. Invece, si concentra sulla passione, l'interesse e la visione che hai e per cui stai lavorando. Non dovresti concentrarti sul "vendere te stesso", ma piuttosto vendere i tuoi valori e la tua prospettiva unica al mondo. Questo è ciò che vuoi che gli altri, che si tratti del tuo capo o di un potenziale datore di lavoro, accettino.</a:t>
            </a:r>
            <a:endParaRPr sz="14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t/>
            </a:r>
            <a:endParaRPr sz="14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lang="en-GB" sz="1400">
                <a:latin typeface="Raleway Light"/>
                <a:ea typeface="Raleway Light"/>
                <a:cs typeface="Raleway Light"/>
                <a:sym typeface="Raleway Light"/>
              </a:rPr>
              <a:t>Se ti senti spesso trascurato, sottovalutato o non riconosciuto al lavoro, ma sei anche a disagio con il concetto e la pratica dell'autopromozione, riformula le tue vecchie convinzioni sulla visibilità.</a:t>
            </a:r>
            <a:endParaRPr sz="1300">
              <a:latin typeface="Raleway ExtraLight"/>
              <a:ea typeface="Raleway ExtraLight"/>
              <a:cs typeface="Raleway ExtraLight"/>
              <a:sym typeface="Raleway ExtraLight"/>
            </a:endParaRPr>
          </a:p>
        </p:txBody>
      </p:sp>
      <p:sp>
        <p:nvSpPr>
          <p:cNvPr id="107" name="Google Shape;107;p7"/>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8"/>
          <p:cNvSpPr txBox="1"/>
          <p:nvPr>
            <p:ph idx="1" type="body"/>
          </p:nvPr>
        </p:nvSpPr>
        <p:spPr>
          <a:xfrm>
            <a:off x="511099" y="327816"/>
            <a:ext cx="5895300" cy="2981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b="1" lang="en-GB" sz="1300">
                <a:solidFill>
                  <a:srgbClr val="1A1714"/>
                </a:solidFill>
                <a:latin typeface="Raleway Light"/>
                <a:ea typeface="Raleway Light"/>
                <a:cs typeface="Raleway Light"/>
                <a:sym typeface="Raleway Light"/>
              </a:rPr>
              <a:t>Convinzione limitante n. 1: "Semplicemente non mi sento a mio agio nel promuovermi".</a:t>
            </a:r>
            <a:endParaRPr/>
          </a:p>
          <a:p>
            <a:pPr indent="0" lvl="0" marL="0" rtl="0" algn="just">
              <a:lnSpc>
                <a:spcPct val="100000"/>
              </a:lnSpc>
              <a:spcBef>
                <a:spcPts val="601"/>
              </a:spcBef>
              <a:spcAft>
                <a:spcPts val="0"/>
              </a:spcAft>
              <a:buSzPts val="1800"/>
              <a:buNone/>
            </a:pPr>
            <a:r>
              <a:rPr lang="en-GB" sz="1300">
                <a:solidFill>
                  <a:srgbClr val="1A1714"/>
                </a:solidFill>
                <a:latin typeface="Raleway Light"/>
                <a:ea typeface="Raleway Light"/>
                <a:cs typeface="Raleway Light"/>
                <a:sym typeface="Raleway Light"/>
              </a:rPr>
              <a:t>Per una serie di motivi, alcune persone sono incredibilmente a disagio nel parlare dei propri successi. La chiave è utilizzare tattiche e comportamenti che siano efficaci e, allo stesso tempo, mantengano un senso di integrità e autenticità.</a:t>
            </a:r>
            <a:endParaRPr/>
          </a:p>
          <a:p>
            <a:pPr indent="0" lvl="0" marL="0" rtl="0" algn="just">
              <a:lnSpc>
                <a:spcPct val="100000"/>
              </a:lnSpc>
              <a:spcBef>
                <a:spcPts val="600"/>
              </a:spcBef>
              <a:spcAft>
                <a:spcPts val="0"/>
              </a:spcAft>
              <a:buSzPts val="1800"/>
              <a:buNone/>
            </a:pPr>
            <a:r>
              <a:rPr b="1" lang="en-GB" sz="1300">
                <a:solidFill>
                  <a:srgbClr val="1A1714"/>
                </a:solidFill>
                <a:latin typeface="Raleway Light"/>
                <a:ea typeface="Raleway Light"/>
                <a:cs typeface="Raleway Light"/>
                <a:sym typeface="Raleway Light"/>
              </a:rPr>
              <a:t>Convinzione limitante n. 2: "Non voglio vantarmi".</a:t>
            </a:r>
            <a:endParaRPr/>
          </a:p>
          <a:p>
            <a:pPr indent="0" lvl="0" marL="0" rtl="0" algn="just">
              <a:lnSpc>
                <a:spcPct val="100000"/>
              </a:lnSpc>
              <a:spcBef>
                <a:spcPts val="600"/>
              </a:spcBef>
              <a:spcAft>
                <a:spcPts val="0"/>
              </a:spcAft>
              <a:buSzPts val="1800"/>
              <a:buNone/>
            </a:pPr>
            <a:r>
              <a:rPr lang="en-GB" sz="1300">
                <a:solidFill>
                  <a:srgbClr val="1A1714"/>
                </a:solidFill>
                <a:latin typeface="Raleway Light"/>
                <a:ea typeface="Raleway Light"/>
                <a:cs typeface="Raleway Light"/>
                <a:sym typeface="Raleway Light"/>
              </a:rPr>
              <a:t>Cambia il tuo modello mentale: venditi come una risorsa. Per sviluppare capacità di autopromozione forti ed efficaci, i dipendenti devono trovare un equilibrio tra vantarsi esageratamente e odiosi ed essere eccessivamente modesti e trascurati</a:t>
            </a:r>
            <a:endParaRPr b="1" sz="1400">
              <a:latin typeface="Raleway Light"/>
              <a:ea typeface="Raleway Light"/>
              <a:cs typeface="Raleway Light"/>
              <a:sym typeface="Raleway Light"/>
            </a:endParaRPr>
          </a:p>
          <a:p>
            <a:pPr indent="-228604" lvl="0" marL="457206" rtl="0" algn="l">
              <a:lnSpc>
                <a:spcPct val="100000"/>
              </a:lnSpc>
              <a:spcBef>
                <a:spcPts val="601"/>
              </a:spcBef>
              <a:spcAft>
                <a:spcPts val="0"/>
              </a:spcAft>
              <a:buClr>
                <a:srgbClr val="FFB600"/>
              </a:buClr>
              <a:buSzPts val="1800"/>
              <a:buNone/>
            </a:pPr>
            <a:r>
              <a:t/>
            </a:r>
            <a:endParaRPr b="1" sz="1400">
              <a:latin typeface="Raleway Light"/>
              <a:ea typeface="Raleway Light"/>
              <a:cs typeface="Raleway Light"/>
              <a:sym typeface="Raleway Light"/>
            </a:endParaRPr>
          </a:p>
          <a:p>
            <a:pPr indent="-342904" lvl="0" marL="457206"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p:txBody>
      </p:sp>
      <p:pic>
        <p:nvPicPr>
          <p:cNvPr descr="photo-1481456384069-0effc539ab7e" id="113" name="Google Shape;113;p8"/>
          <p:cNvPicPr preferRelativeResize="0"/>
          <p:nvPr/>
        </p:nvPicPr>
        <p:blipFill rotWithShape="1">
          <a:blip r:embed="rId3">
            <a:alphaModFix/>
          </a:blip>
          <a:srcRect b="0" l="0" r="0" t="0"/>
          <a:stretch/>
        </p:blipFill>
        <p:spPr>
          <a:xfrm>
            <a:off x="6498475" y="740249"/>
            <a:ext cx="1476300" cy="1962300"/>
          </a:xfrm>
          <a:prstGeom prst="ellipse">
            <a:avLst/>
          </a:prstGeom>
          <a:noFill/>
          <a:ln>
            <a:noFill/>
          </a:ln>
        </p:spPr>
      </p:pic>
      <p:sp>
        <p:nvSpPr>
          <p:cNvPr id="114" name="Google Shape;114;p8"/>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15" name="Google Shape;115;p8"/>
          <p:cNvSpPr txBox="1"/>
          <p:nvPr/>
        </p:nvSpPr>
        <p:spPr>
          <a:xfrm>
            <a:off x="536501" y="2813025"/>
            <a:ext cx="80964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60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Convinzione limitante n. 3: "I giocatori della squadra non si prendono il merito".</a:t>
            </a:r>
            <a:endParaRPr/>
          </a:p>
          <a:p>
            <a:pPr indent="0" lvl="0" marL="0" marR="0" rtl="0" algn="just">
              <a:lnSpc>
                <a:spcPct val="100000"/>
              </a:lnSpc>
              <a:spcBef>
                <a:spcPts val="60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In realtà, l'alta visibilità avvantaggia il team. Devi essere abile nel comunicare il valore del lavoro e il talento delle persone nel team.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Convinzione limitante n. 4: “I risultati parlano da soli.”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La verità è che un sacco di buon lavoro cade sotto il radar. Spesso le persone credono che non dovrebbero autopromuoversi perché un buon lavoro parlerà da solo. Il tuo compito è far conoscere alle persone il tuo lavoro, perché è importante e in che modo avvantaggia gli altri.</a:t>
            </a:r>
            <a:endParaRPr b="0" i="0" sz="1400" u="none" cap="none" strike="noStrike">
              <a:solidFill>
                <a:srgbClr val="000000"/>
              </a:solidFill>
              <a:latin typeface="Arial"/>
              <a:ea typeface="Arial"/>
              <a:cs typeface="Arial"/>
              <a:sym typeface="Arial"/>
            </a:endParaRPr>
          </a:p>
          <a:p>
            <a:pPr indent="-342904" lvl="0" marL="457206" marR="0" rtl="0" algn="just">
              <a:lnSpc>
                <a:spcPct val="100000"/>
              </a:lnSpc>
              <a:spcBef>
                <a:spcPts val="601"/>
              </a:spcBef>
              <a:spcAft>
                <a:spcPts val="0"/>
              </a:spcAft>
              <a:buClr>
                <a:srgbClr val="FFB600"/>
              </a:buClr>
              <a:buSzPts val="1800"/>
              <a:buFont typeface="Raleway Thin"/>
              <a:buNone/>
            </a:pPr>
            <a:r>
              <a:t/>
            </a:r>
            <a:endParaRPr b="1" i="0" sz="1400" u="none" cap="none" strike="noStrike">
              <a:solidFill>
                <a:schemeClr val="dk2"/>
              </a:solidFill>
              <a:latin typeface="Raleway Light"/>
              <a:ea typeface="Raleway Light"/>
              <a:cs typeface="Raleway Light"/>
              <a:sym typeface="Raleway Light"/>
            </a:endParaRPr>
          </a:p>
          <a:p>
            <a:pPr indent="-228604" lvl="0" marL="457206" marR="0" rtl="0" algn="l">
              <a:lnSpc>
                <a:spcPct val="100000"/>
              </a:lnSpc>
              <a:spcBef>
                <a:spcPts val="601"/>
              </a:spcBef>
              <a:spcAft>
                <a:spcPts val="0"/>
              </a:spcAft>
              <a:buClr>
                <a:srgbClr val="FFB600"/>
              </a:buClr>
              <a:buSzPts val="1800"/>
              <a:buFont typeface="Raleway Thin"/>
              <a:buNone/>
            </a:pPr>
            <a:r>
              <a:t/>
            </a:r>
            <a:endParaRPr b="1" i="0" sz="1400" u="none" cap="none" strike="noStrike">
              <a:solidFill>
                <a:schemeClr val="dk2"/>
              </a:solidFill>
              <a:latin typeface="Raleway Light"/>
              <a:ea typeface="Raleway Light"/>
              <a:cs typeface="Raleway Light"/>
              <a:sym typeface="Raleway Light"/>
            </a:endParaRPr>
          </a:p>
          <a:p>
            <a:pPr indent="-342904" lvl="0" marL="457206" marR="0" rtl="0" algn="l">
              <a:lnSpc>
                <a:spcPct val="100000"/>
              </a:lnSpc>
              <a:spcBef>
                <a:spcPts val="601"/>
              </a:spcBef>
              <a:spcAft>
                <a:spcPts val="0"/>
              </a:spcAft>
              <a:buClr>
                <a:srgbClr val="FFB600"/>
              </a:buClr>
              <a:buSzPts val="1800"/>
              <a:buFont typeface="Raleway Thin"/>
              <a:buNone/>
            </a:pPr>
            <a:r>
              <a:t/>
            </a:r>
            <a:endParaRPr b="0" i="0" sz="1400" u="none" cap="none" strike="noStrike">
              <a:solidFill>
                <a:schemeClr val="dk2"/>
              </a:solidFill>
              <a:latin typeface="Raleway Light"/>
              <a:ea typeface="Raleway Light"/>
              <a:cs typeface="Raleway Light"/>
              <a:sym typeface="Raleway Light"/>
            </a:endParaRPr>
          </a:p>
        </p:txBody>
      </p:sp>
      <p:sp>
        <p:nvSpPr>
          <p:cNvPr id="116" name="Google Shape;116;p8"/>
          <p:cNvSpPr txBox="1"/>
          <p:nvPr/>
        </p:nvSpPr>
        <p:spPr>
          <a:xfrm>
            <a:off x="6325550" y="2702550"/>
            <a:ext cx="24279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1"/>
                </a:solidFill>
                <a:latin typeface="Raleway Thin"/>
                <a:ea typeface="Raleway Thin"/>
                <a:cs typeface="Raleway Thin"/>
                <a:sym typeface="Raleway Thin"/>
              </a:rPr>
              <a:t>Source</a:t>
            </a:r>
            <a:r>
              <a:rPr b="0" i="0" lang="en-GB" sz="700" u="none" cap="none" strike="noStrike">
                <a:solidFill>
                  <a:srgbClr val="000000"/>
                </a:solidFill>
                <a:latin typeface="Raleway Thin"/>
                <a:ea typeface="Raleway Thin"/>
                <a:cs typeface="Raleway Thin"/>
                <a:sym typeface="Raleway Thin"/>
              </a:rPr>
              <a:t>: https://unsplash.com/photos/PaOwNEGgS08</a:t>
            </a:r>
            <a:endParaRPr b="0" i="0" sz="700" u="none" cap="none" strike="noStrike">
              <a:solidFill>
                <a:srgbClr val="000000"/>
              </a:solidFill>
              <a:latin typeface="Raleway Thin"/>
              <a:ea typeface="Raleway Thin"/>
              <a:cs typeface="Raleway Thin"/>
              <a:sym typeface="Raleway Th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grpSp>
        <p:nvGrpSpPr>
          <p:cNvPr id="121" name="Google Shape;121;p9"/>
          <p:cNvGrpSpPr/>
          <p:nvPr/>
        </p:nvGrpSpPr>
        <p:grpSpPr>
          <a:xfrm>
            <a:off x="3701983" y="471073"/>
            <a:ext cx="4015500" cy="4034988"/>
            <a:chOff x="2256567" y="583790"/>
            <a:chExt cx="4015500" cy="4034988"/>
          </a:xfrm>
        </p:grpSpPr>
        <p:sp>
          <p:nvSpPr>
            <p:cNvPr id="122" name="Google Shape;122;p9"/>
            <p:cNvSpPr/>
            <p:nvPr/>
          </p:nvSpPr>
          <p:spPr>
            <a:xfrm rot="-6597333">
              <a:off x="4296826" y="3950027"/>
              <a:ext cx="586303" cy="586303"/>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3" name="Google Shape;123;p9"/>
            <p:cNvSpPr/>
            <p:nvPr/>
          </p:nvSpPr>
          <p:spPr>
            <a:xfrm rot="-6599386">
              <a:off x="2318596" y="1407533"/>
              <a:ext cx="440541" cy="440541"/>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4" name="Google Shape;124;p9"/>
            <p:cNvSpPr/>
            <p:nvPr/>
          </p:nvSpPr>
          <p:spPr>
            <a:xfrm>
              <a:off x="4258142" y="583790"/>
              <a:ext cx="2013925" cy="1681500"/>
            </a:xfrm>
            <a:prstGeom prst="ellipse">
              <a:avLst/>
            </a:prstGeom>
            <a:solidFill>
              <a:srgbClr val="FFE599"/>
            </a:solidFill>
            <a:ln>
              <a:noFill/>
            </a:ln>
          </p:spPr>
          <p:txBody>
            <a:bodyPr anchorCtr="0" anchor="ctr" bIns="91425" lIns="91425" spcFirstLastPara="1" rIns="91425" wrap="square" tIns="91425">
              <a:noAutofit/>
            </a:bodyPr>
            <a:lstStyle/>
            <a:p>
              <a:pPr indent="-266700" lvl="0" marL="26670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Black"/>
                  <a:ea typeface="Arial Black"/>
                  <a:cs typeface="Arial Black"/>
                  <a:sym typeface="Arial Black"/>
                </a:rPr>
                <a:t>Fallimento precedente</a:t>
              </a:r>
              <a:endParaRPr b="0" i="0" sz="1200" u="none" cap="none" strike="noStrike">
                <a:solidFill>
                  <a:schemeClr val="lt1"/>
                </a:solidFill>
                <a:latin typeface="Arial Black"/>
                <a:ea typeface="Arial Black"/>
                <a:cs typeface="Arial Black"/>
                <a:sym typeface="Arial Black"/>
              </a:endParaRPr>
            </a:p>
          </p:txBody>
        </p:sp>
        <p:sp>
          <p:nvSpPr>
            <p:cNvPr id="125" name="Google Shape;125;p9"/>
            <p:cNvSpPr/>
            <p:nvPr/>
          </p:nvSpPr>
          <p:spPr>
            <a:xfrm rot="-6597866">
              <a:off x="2661829" y="2208216"/>
              <a:ext cx="629106" cy="629106"/>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6" name="Google Shape;126;p9"/>
            <p:cNvSpPr/>
            <p:nvPr/>
          </p:nvSpPr>
          <p:spPr>
            <a:xfrm rot="-6597701">
              <a:off x="3267625" y="1113818"/>
              <a:ext cx="274172" cy="274172"/>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7" name="Google Shape;127;p9"/>
            <p:cNvSpPr/>
            <p:nvPr/>
          </p:nvSpPr>
          <p:spPr>
            <a:xfrm>
              <a:off x="2741401" y="2300825"/>
              <a:ext cx="1326600" cy="1199400"/>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Arial"/>
                  <a:ea typeface="Arial"/>
                  <a:cs typeface="Arial"/>
                  <a:sym typeface="Arial"/>
                </a:rPr>
                <a:t>Esperienza</a:t>
              </a:r>
              <a:endParaRPr b="1" i="0" sz="1000" u="none" cap="none" strike="noStrike">
                <a:solidFill>
                  <a:schemeClr val="lt1"/>
                </a:solidFill>
                <a:latin typeface="Arial"/>
                <a:ea typeface="Arial"/>
                <a:cs typeface="Arial"/>
                <a:sym typeface="Arial"/>
              </a:endParaRPr>
            </a:p>
          </p:txBody>
        </p:sp>
      </p:grpSp>
      <p:grpSp>
        <p:nvGrpSpPr>
          <p:cNvPr id="128" name="Google Shape;128;p9"/>
          <p:cNvGrpSpPr/>
          <p:nvPr/>
        </p:nvGrpSpPr>
        <p:grpSpPr>
          <a:xfrm>
            <a:off x="5914934" y="1741103"/>
            <a:ext cx="2440201" cy="2440201"/>
            <a:chOff x="4447194" y="1815766"/>
            <a:chExt cx="2440200" cy="2440200"/>
          </a:xfrm>
        </p:grpSpPr>
        <p:sp>
          <p:nvSpPr>
            <p:cNvPr id="129" name="Google Shape;129;p9"/>
            <p:cNvSpPr/>
            <p:nvPr/>
          </p:nvSpPr>
          <p:spPr>
            <a:xfrm>
              <a:off x="4447194" y="1815766"/>
              <a:ext cx="2440200" cy="2440200"/>
            </a:xfrm>
            <a:prstGeom prst="ellipse">
              <a:avLst/>
            </a:prstGeom>
            <a:solidFill>
              <a:schemeClr val="accent1"/>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0" name="Google Shape;130;p9"/>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rgbClr val="FFFFFF"/>
                  </a:solidFill>
                  <a:latin typeface="Arial Black"/>
                  <a:ea typeface="Arial Black"/>
                  <a:cs typeface="Arial Black"/>
                  <a:sym typeface="Arial Black"/>
                </a:rPr>
                <a:t>Obiettivi</a:t>
              </a:r>
              <a:endParaRPr b="0" i="0" sz="2800" u="none" cap="none" strike="noStrike">
                <a:solidFill>
                  <a:srgbClr val="FFFFFF"/>
                </a:solidFill>
                <a:latin typeface="Arial Black"/>
                <a:ea typeface="Arial Black"/>
                <a:cs typeface="Arial Black"/>
                <a:sym typeface="Arial Black"/>
              </a:endParaRPr>
            </a:p>
          </p:txBody>
        </p:sp>
      </p:grpSp>
      <p:grpSp>
        <p:nvGrpSpPr>
          <p:cNvPr id="131" name="Google Shape;131;p9"/>
          <p:cNvGrpSpPr/>
          <p:nvPr/>
        </p:nvGrpSpPr>
        <p:grpSpPr>
          <a:xfrm>
            <a:off x="5013412" y="1297853"/>
            <a:ext cx="1423801" cy="1423801"/>
            <a:chOff x="3490737" y="1374053"/>
            <a:chExt cx="1423800" cy="1423800"/>
          </a:xfrm>
        </p:grpSpPr>
        <p:sp>
          <p:nvSpPr>
            <p:cNvPr id="132" name="Google Shape;132;p9"/>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3" name="Google Shape;133;p9"/>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FFFFFF"/>
                  </a:solidFill>
                  <a:latin typeface="Arial Black"/>
                  <a:ea typeface="Arial Black"/>
                  <a:cs typeface="Arial Black"/>
                  <a:sym typeface="Arial Black"/>
                </a:rPr>
                <a:t>Risorse </a:t>
              </a:r>
              <a:endParaRPr b="0" i="0" sz="1050" u="none" cap="none" strike="noStrike">
                <a:solidFill>
                  <a:srgbClr val="FFFFFF"/>
                </a:solidFill>
                <a:latin typeface="Arial Black"/>
                <a:ea typeface="Arial Black"/>
                <a:cs typeface="Arial Black"/>
                <a:sym typeface="Arial Black"/>
              </a:endParaRPr>
            </a:p>
          </p:txBody>
        </p:sp>
      </p:grpSp>
      <p:grpSp>
        <p:nvGrpSpPr>
          <p:cNvPr id="134" name="Google Shape;134;p9"/>
          <p:cNvGrpSpPr/>
          <p:nvPr/>
        </p:nvGrpSpPr>
        <p:grpSpPr>
          <a:xfrm>
            <a:off x="4672228" y="2862090"/>
            <a:ext cx="1498800" cy="1498800"/>
            <a:chOff x="644203" y="3718814"/>
            <a:chExt cx="1498800" cy="1498800"/>
          </a:xfrm>
        </p:grpSpPr>
        <p:sp>
          <p:nvSpPr>
            <p:cNvPr id="135" name="Google Shape;135;p9"/>
            <p:cNvSpPr/>
            <p:nvPr/>
          </p:nvSpPr>
          <p:spPr>
            <a:xfrm>
              <a:off x="644203" y="3718814"/>
              <a:ext cx="1498800" cy="1498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6" name="Google Shape;136;p9"/>
            <p:cNvSpPr txBox="1"/>
            <p:nvPr/>
          </p:nvSpPr>
          <p:spPr>
            <a:xfrm>
              <a:off x="820200" y="3995875"/>
              <a:ext cx="1110176"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1"/>
                <a:buFont typeface="Arial"/>
                <a:buNone/>
              </a:pPr>
              <a:r>
                <a:rPr b="0" i="0" lang="en-GB" sz="1001" u="none" cap="none" strike="noStrike">
                  <a:solidFill>
                    <a:srgbClr val="FFFFFF"/>
                  </a:solidFill>
                  <a:latin typeface="Arial Black"/>
                  <a:ea typeface="Arial Black"/>
                  <a:cs typeface="Arial Black"/>
                  <a:sym typeface="Arial Black"/>
                </a:rPr>
                <a:t>Pietre miliari</a:t>
              </a:r>
              <a:endParaRPr b="0" i="0" sz="1001" u="none" cap="none" strike="noStrike">
                <a:solidFill>
                  <a:srgbClr val="FFFFFF"/>
                </a:solidFill>
                <a:latin typeface="Arial Black"/>
                <a:ea typeface="Arial Black"/>
                <a:cs typeface="Arial Black"/>
                <a:sym typeface="Arial Black"/>
              </a:endParaRPr>
            </a:p>
          </p:txBody>
        </p:sp>
      </p:grpSp>
      <p:grpSp>
        <p:nvGrpSpPr>
          <p:cNvPr id="137" name="Google Shape;137;p9"/>
          <p:cNvGrpSpPr/>
          <p:nvPr/>
        </p:nvGrpSpPr>
        <p:grpSpPr>
          <a:xfrm>
            <a:off x="7334059" y="1114294"/>
            <a:ext cx="1112750" cy="1030261"/>
            <a:chOff x="3490737" y="1374053"/>
            <a:chExt cx="1537799" cy="1423800"/>
          </a:xfrm>
        </p:grpSpPr>
        <p:sp>
          <p:nvSpPr>
            <p:cNvPr id="138" name="Google Shape;138;p9"/>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9" name="Google Shape;139;p9"/>
            <p:cNvSpPr txBox="1"/>
            <p:nvPr/>
          </p:nvSpPr>
          <p:spPr>
            <a:xfrm>
              <a:off x="3604736" y="1613609"/>
              <a:ext cx="1423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Ostacoli</a:t>
              </a:r>
              <a:endParaRPr b="0" i="0" sz="1400" u="none" cap="none" strike="noStrike">
                <a:solidFill>
                  <a:srgbClr val="FFFFFF"/>
                </a:solidFill>
                <a:latin typeface="Arial"/>
                <a:ea typeface="Arial"/>
                <a:cs typeface="Arial"/>
                <a:sym typeface="Arial"/>
              </a:endParaRPr>
            </a:p>
          </p:txBody>
        </p:sp>
      </p:grpSp>
      <p:sp>
        <p:nvSpPr>
          <p:cNvPr id="140" name="Google Shape;140;p9"/>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41" name="Google Shape;141;p9"/>
          <p:cNvSpPr txBox="1"/>
          <p:nvPr/>
        </p:nvSpPr>
        <p:spPr>
          <a:xfrm>
            <a:off x="604341" y="499104"/>
            <a:ext cx="3164100" cy="4145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601"/>
              </a:spcBef>
              <a:spcAft>
                <a:spcPts val="0"/>
              </a:spcAft>
              <a:buClr>
                <a:srgbClr val="000000"/>
              </a:buClr>
              <a:buSzPts val="1300"/>
              <a:buFont typeface="Arial"/>
              <a:buNone/>
            </a:pPr>
            <a:r>
              <a:rPr b="0" i="0" lang="en-GB" sz="1300" u="none" cap="none" strike="noStrike">
                <a:solidFill>
                  <a:schemeClr val="dk2"/>
                </a:solidFill>
                <a:latin typeface="Raleway Light"/>
                <a:ea typeface="Raleway Light"/>
                <a:cs typeface="Raleway Light"/>
                <a:sym typeface="Raleway Light"/>
              </a:rPr>
              <a:t>Per scegliere un lavoro adatto, mettere a frutto tutte le tue capacità e qualifiche e avere soddisfazione e stabilità sul posto di lavoro, devi fissare obiettivi realistici e raggiungibili, analizzare le tue risorse e pianificare i passi avanti.</a:t>
            </a:r>
            <a:endParaRPr/>
          </a:p>
          <a:p>
            <a:pPr indent="0" lvl="0" marL="0" marR="0" rtl="0" algn="just">
              <a:lnSpc>
                <a:spcPct val="100000"/>
              </a:lnSpc>
              <a:spcBef>
                <a:spcPts val="601"/>
              </a:spcBef>
              <a:spcAft>
                <a:spcPts val="0"/>
              </a:spcAft>
              <a:buClr>
                <a:srgbClr val="000000"/>
              </a:buClr>
              <a:buSzPts val="1300"/>
              <a:buFont typeface="Arial"/>
              <a:buNone/>
            </a:pPr>
            <a:r>
              <a:rPr b="0" i="0" lang="en-GB" sz="1300" u="none" cap="none" strike="noStrike">
                <a:solidFill>
                  <a:schemeClr val="dk2"/>
                </a:solidFill>
                <a:latin typeface="Raleway Light"/>
                <a:ea typeface="Raleway Light"/>
                <a:cs typeface="Raleway Light"/>
                <a:sym typeface="Raleway Light"/>
              </a:rPr>
              <a:t>I tuoi punti di forza sono le tue capacità, l'esperienza, quello che sai fare. Se definisci chiaramente il tipo di lavoro che stai cercando, puoi identificare quali altre competenze hai bisogno di sviluppare e proseguire gli studi o la formazione.</a:t>
            </a:r>
            <a:endParaRPr/>
          </a:p>
          <a:p>
            <a:pPr indent="0" lvl="0" marL="0" marR="0" rtl="0" algn="just">
              <a:lnSpc>
                <a:spcPct val="100000"/>
              </a:lnSpc>
              <a:spcBef>
                <a:spcPts val="601"/>
              </a:spcBef>
              <a:spcAft>
                <a:spcPts val="0"/>
              </a:spcAft>
              <a:buClr>
                <a:srgbClr val="000000"/>
              </a:buClr>
              <a:buSzPts val="1300"/>
              <a:buFont typeface="Arial"/>
              <a:buNone/>
            </a:pPr>
            <a:r>
              <a:rPr b="0" i="0" lang="en-GB" sz="1300" u="none" cap="none" strike="noStrike">
                <a:solidFill>
                  <a:schemeClr val="dk2"/>
                </a:solidFill>
                <a:latin typeface="Raleway Light"/>
                <a:ea typeface="Raleway Light"/>
                <a:cs typeface="Raleway Light"/>
                <a:sym typeface="Raleway Light"/>
              </a:rPr>
              <a:t>Tieni presente che, per raggiungere la posizione desiderata o il tuo obiettivo finale, è utile fissare delle pietre miliari, aspettative più piccole che sono più facili da soddisfare. Questo aumenterà la tua autostima.</a:t>
            </a:r>
            <a:endParaRPr b="0" i="0" sz="1300" u="none" cap="none" strike="noStrike">
              <a:solidFill>
                <a:srgbClr val="000000"/>
              </a:solidFill>
              <a:latin typeface="Raleway Light"/>
              <a:ea typeface="Raleway Light"/>
              <a:cs typeface="Raleway Light"/>
              <a:sym typeface="Raleway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adina.demetrian</dc:creator>
</cp:coreProperties>
</file>