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5143500" cx="9144000"/>
  <p:notesSz cx="6858000" cy="9144000"/>
  <p:embeddedFontLst>
    <p:embeddedFont>
      <p:font typeface="Raleway"/>
      <p:regular r:id="rId35"/>
      <p:bold r:id="rId36"/>
      <p:italic r:id="rId37"/>
      <p:boldItalic r:id="rId38"/>
    </p:embeddedFont>
    <p:embeddedFont>
      <p:font typeface="Raleway ExtraBold"/>
      <p:bold r:id="rId39"/>
      <p:boldItalic r:id="rId40"/>
    </p:embeddedFont>
    <p:embeddedFont>
      <p:font typeface="Raleway Thin"/>
      <p:regular r:id="rId41"/>
      <p:bold r:id="rId42"/>
      <p:italic r:id="rId43"/>
      <p:boldItalic r:id="rId44"/>
    </p:embeddedFont>
    <p:embeddedFont>
      <p:font typeface="Raleway Light"/>
      <p:regular r:id="rId45"/>
      <p:bold r:id="rId46"/>
      <p:italic r:id="rId47"/>
      <p:boldItalic r:id="rId48"/>
    </p:embeddedFont>
    <p:embeddedFont>
      <p:font typeface="Lora"/>
      <p:regular r:id="rId49"/>
      <p:bold r:id="rId50"/>
      <p:italic r:id="rId51"/>
      <p:boldItalic r:id="rId52"/>
    </p:embeddedFont>
    <p:embeddedFont>
      <p:font typeface="Raleway Medium"/>
      <p:regular r:id="rId53"/>
      <p:bold r:id="rId54"/>
      <p:italic r:id="rId55"/>
      <p:boldItalic r:id="rId56"/>
    </p:embeddedFont>
    <p:embeddedFont>
      <p:font typeface="Arial Black"/>
      <p:regular r:id="rId57"/>
    </p:embeddedFont>
    <p:embeddedFont>
      <p:font typeface="Raleway ExtraLight"/>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62" roundtripDataSignature="AMtx7mh8qHoHgBm43dpODaO8WOEK9BSd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0A11761-859D-4CC1-BB9E-174531CDA53E}">
  <a:tblStyle styleId="{E0A11761-859D-4CC1-BB9E-174531CDA53E}"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ExtraBold-boldItalic.fntdata"/><Relationship Id="rId42" Type="http://schemas.openxmlformats.org/officeDocument/2006/relationships/font" Target="fonts/RalewayThin-bold.fntdata"/><Relationship Id="rId41" Type="http://schemas.openxmlformats.org/officeDocument/2006/relationships/font" Target="fonts/RalewayThin-regular.fntdata"/><Relationship Id="rId44" Type="http://schemas.openxmlformats.org/officeDocument/2006/relationships/font" Target="fonts/RalewayThin-boldItalic.fntdata"/><Relationship Id="rId43" Type="http://schemas.openxmlformats.org/officeDocument/2006/relationships/font" Target="fonts/RalewayThin-italic.fntdata"/><Relationship Id="rId46" Type="http://schemas.openxmlformats.org/officeDocument/2006/relationships/font" Target="fonts/RalewayLight-bold.fntdata"/><Relationship Id="rId45" Type="http://schemas.openxmlformats.org/officeDocument/2006/relationships/font" Target="fonts/RalewayLight-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RalewayLight-boldItalic.fntdata"/><Relationship Id="rId47" Type="http://schemas.openxmlformats.org/officeDocument/2006/relationships/font" Target="fonts/RalewayLight-italic.fntdata"/><Relationship Id="rId49" Type="http://schemas.openxmlformats.org/officeDocument/2006/relationships/font" Target="fonts/Lora-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font" Target="fonts/Raleway-regular.fntdata"/><Relationship Id="rId34" Type="http://schemas.openxmlformats.org/officeDocument/2006/relationships/slide" Target="slides/slide27.xml"/><Relationship Id="rId37" Type="http://schemas.openxmlformats.org/officeDocument/2006/relationships/font" Target="fonts/Raleway-italic.fntdata"/><Relationship Id="rId36" Type="http://schemas.openxmlformats.org/officeDocument/2006/relationships/font" Target="fonts/Raleway-bold.fntdata"/><Relationship Id="rId39" Type="http://schemas.openxmlformats.org/officeDocument/2006/relationships/font" Target="fonts/RalewayExtraBold-bold.fntdata"/><Relationship Id="rId38" Type="http://schemas.openxmlformats.org/officeDocument/2006/relationships/font" Target="fonts/Raleway-boldItalic.fntdata"/><Relationship Id="rId62" Type="http://customschemas.google.com/relationships/presentationmetadata" Target="metadata"/><Relationship Id="rId61" Type="http://schemas.openxmlformats.org/officeDocument/2006/relationships/font" Target="fonts/RalewayExtraLight-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RalewayExtraLight-italic.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Lora-italic.fntdata"/><Relationship Id="rId50" Type="http://schemas.openxmlformats.org/officeDocument/2006/relationships/font" Target="fonts/Lora-bold.fntdata"/><Relationship Id="rId53" Type="http://schemas.openxmlformats.org/officeDocument/2006/relationships/font" Target="fonts/RalewayMedium-regular.fntdata"/><Relationship Id="rId52" Type="http://schemas.openxmlformats.org/officeDocument/2006/relationships/font" Target="fonts/Lora-boldItalic.fntdata"/><Relationship Id="rId11" Type="http://schemas.openxmlformats.org/officeDocument/2006/relationships/slide" Target="slides/slide4.xml"/><Relationship Id="rId55" Type="http://schemas.openxmlformats.org/officeDocument/2006/relationships/font" Target="fonts/RalewayMedium-italic.fntdata"/><Relationship Id="rId10" Type="http://schemas.openxmlformats.org/officeDocument/2006/relationships/slide" Target="slides/slide3.xml"/><Relationship Id="rId54" Type="http://schemas.openxmlformats.org/officeDocument/2006/relationships/font" Target="fonts/RalewayMedium-bold.fntdata"/><Relationship Id="rId13" Type="http://schemas.openxmlformats.org/officeDocument/2006/relationships/slide" Target="slides/slide6.xml"/><Relationship Id="rId57" Type="http://schemas.openxmlformats.org/officeDocument/2006/relationships/font" Target="fonts/ArialBlack-regular.fntdata"/><Relationship Id="rId12" Type="http://schemas.openxmlformats.org/officeDocument/2006/relationships/slide" Target="slides/slide5.xml"/><Relationship Id="rId56" Type="http://schemas.openxmlformats.org/officeDocument/2006/relationships/font" Target="fonts/RalewayMedium-boldItalic.fntdata"/><Relationship Id="rId15" Type="http://schemas.openxmlformats.org/officeDocument/2006/relationships/slide" Target="slides/slide8.xml"/><Relationship Id="rId59" Type="http://schemas.openxmlformats.org/officeDocument/2006/relationships/font" Target="fonts/RalewayExtraLight-bold.fntdata"/><Relationship Id="rId14" Type="http://schemas.openxmlformats.org/officeDocument/2006/relationships/slide" Target="slides/slide7.xml"/><Relationship Id="rId58" Type="http://schemas.openxmlformats.org/officeDocument/2006/relationships/font" Target="fonts/RalewayExtraLight-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t>https://www.indeed.com/career-advice/career-development/3-types-of-goals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https://www.indeed.com/career-advice/career-development/goal-setting-techniques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https://happyproject.in/set-goals/</a:t>
            </a:r>
            <a:endParaRPr/>
          </a:p>
          <a:p>
            <a:pPr indent="0" lvl="0" marL="0" rtl="0" algn="l">
              <a:lnSpc>
                <a:spcPct val="100000"/>
              </a:lnSpc>
              <a:spcBef>
                <a:spcPts val="0"/>
              </a:spcBef>
              <a:spcAft>
                <a:spcPts val="0"/>
              </a:spcAft>
              <a:buSzPts val="1400"/>
              <a:buNone/>
            </a:pPr>
            <a:r>
              <a:rPr lang="en-US"/>
              <a:t>https://www.indeed.com/career-advice/career-development/goal-setting-techniques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1"/>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https://www.indeed.com/career-advice/career-development/goal-setting-tips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marR="0" rtl="0" algn="l">
              <a:lnSpc>
                <a:spcPct val="100000"/>
              </a:lnSpc>
              <a:spcBef>
                <a:spcPts val="0"/>
              </a:spcBef>
              <a:spcAft>
                <a:spcPts val="0"/>
              </a:spcAft>
              <a:buClr>
                <a:srgbClr val="000000"/>
              </a:buClr>
              <a:buSzPts val="1400"/>
              <a:buFont typeface="Arial"/>
              <a:buChar char="-"/>
            </a:pPr>
            <a:r>
              <a:rPr lang="en-US"/>
              <a:t>https://positivepsychology.com/goal-setting-psychology/#studies</a:t>
            </a:r>
            <a:endParaRPr/>
          </a:p>
          <a:p>
            <a:pPr indent="-82550" lvl="0" marL="17145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https://positivepsychology.com/goal-setting-psychology/#studies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https://positivepsychology.com/goal-setting-psychology/#studies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p29"/>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1" name="Google Shape;11;p29"/>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rgbClr val="FFB600"/>
        </a:solidFill>
      </p:bgPr>
    </p:bg>
    <p:spTree>
      <p:nvGrpSpPr>
        <p:cNvPr id="56" name="Shape 56"/>
        <p:cNvGrpSpPr/>
        <p:nvPr/>
      </p:nvGrpSpPr>
      <p:grpSpPr>
        <a:xfrm>
          <a:off x="0" y="0"/>
          <a:ext cx="0" cy="0"/>
          <a:chOff x="0" y="0"/>
          <a:chExt cx="0" cy="0"/>
        </a:xfrm>
      </p:grpSpPr>
      <p:sp>
        <p:nvSpPr>
          <p:cNvPr id="57" name="Google Shape;57;p39"/>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58" name="Google Shape;58;p39"/>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59" name="Google Shape;59;p39"/>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US" sz="12000" u="none" cap="none" strike="noStrike">
                <a:solidFill>
                  <a:srgbClr val="981C22"/>
                </a:solidFill>
                <a:latin typeface="Raleway"/>
                <a:ea typeface="Raleway"/>
                <a:cs typeface="Raleway"/>
                <a:sym typeface="Raleway"/>
              </a:rPr>
              <a:t>“</a:t>
            </a:r>
            <a:endParaRPr b="1" i="0" sz="12000" u="none" cap="none" strike="noStrike">
              <a:solidFill>
                <a:srgbClr val="981C22"/>
              </a:solidFill>
              <a:latin typeface="Raleway"/>
              <a:ea typeface="Raleway"/>
              <a:cs typeface="Raleway"/>
              <a:sym typeface="Raleway"/>
            </a:endParaRPr>
          </a:p>
        </p:txBody>
      </p:sp>
      <p:sp>
        <p:nvSpPr>
          <p:cNvPr id="60" name="Google Shape;60;p39"/>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2" name="Shape 12"/>
        <p:cNvGrpSpPr/>
        <p:nvPr/>
      </p:nvGrpSpPr>
      <p:grpSpPr>
        <a:xfrm>
          <a:off x="0" y="0"/>
          <a:ext cx="0" cy="0"/>
          <a:chOff x="0" y="0"/>
          <a:chExt cx="0" cy="0"/>
        </a:xfrm>
      </p:grpSpPr>
      <p:sp>
        <p:nvSpPr>
          <p:cNvPr id="13" name="Google Shape;13;p30"/>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4" name="Google Shape;14;p30"/>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5" name="Google Shape;15;p30"/>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Clr>
                <a:srgbClr val="FFB600"/>
              </a:buClr>
              <a:buSzPts val="1800"/>
              <a:buChar char="●"/>
              <a:defRPr/>
            </a:lvl1pPr>
            <a:lvl2pPr indent="-342900" lvl="1" marL="914400" algn="l">
              <a:lnSpc>
                <a:spcPct val="100000"/>
              </a:lnSpc>
              <a:spcBef>
                <a:spcPts val="0"/>
              </a:spcBef>
              <a:spcAft>
                <a:spcPts val="0"/>
              </a:spcAft>
              <a:buClr>
                <a:srgbClr val="FFB600"/>
              </a:buClr>
              <a:buSzPts val="1800"/>
              <a:buChar char="○"/>
              <a:defRPr/>
            </a:lvl2pPr>
            <a:lvl3pPr indent="-342900" lvl="2" marL="1371600" algn="l">
              <a:lnSpc>
                <a:spcPct val="100000"/>
              </a:lnSpc>
              <a:spcBef>
                <a:spcPts val="0"/>
              </a:spcBef>
              <a:spcAft>
                <a:spcPts val="0"/>
              </a:spcAft>
              <a:buClr>
                <a:srgbClr val="FFB600"/>
              </a:buClr>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6" name="Google Shape;16;p30"/>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17" name="Shape 17"/>
        <p:cNvGrpSpPr/>
        <p:nvPr/>
      </p:nvGrpSpPr>
      <p:grpSpPr>
        <a:xfrm>
          <a:off x="0" y="0"/>
          <a:ext cx="0" cy="0"/>
          <a:chOff x="0" y="0"/>
          <a:chExt cx="0" cy="0"/>
        </a:xfrm>
      </p:grpSpPr>
      <p:sp>
        <p:nvSpPr>
          <p:cNvPr id="18" name="Google Shape;18;p34"/>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9" name="Google Shape;19;p34"/>
          <p:cNvSpPr txBox="1"/>
          <p:nvPr>
            <p:ph type="ctrTitle"/>
          </p:nvPr>
        </p:nvSpPr>
        <p:spPr>
          <a:xfrm>
            <a:off x="685802" y="2726342"/>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0" name="Google Shape;20;p34"/>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3000"/>
              <a:buNone/>
              <a:defRPr sz="3001">
                <a:solidFill>
                  <a:schemeClr val="lt1"/>
                </a:solidFill>
              </a:defRPr>
            </a:lvl2pPr>
            <a:lvl3pPr lvl="2" algn="l">
              <a:lnSpc>
                <a:spcPct val="100000"/>
              </a:lnSpc>
              <a:spcBef>
                <a:spcPts val="0"/>
              </a:spcBef>
              <a:spcAft>
                <a:spcPts val="0"/>
              </a:spcAft>
              <a:buClr>
                <a:schemeClr val="lt1"/>
              </a:buClr>
              <a:buSzPts val="3000"/>
              <a:buNone/>
              <a:defRPr sz="3001">
                <a:solidFill>
                  <a:schemeClr val="lt1"/>
                </a:solidFill>
              </a:defRPr>
            </a:lvl3pPr>
            <a:lvl4pPr lvl="3" algn="l">
              <a:lnSpc>
                <a:spcPct val="100000"/>
              </a:lnSpc>
              <a:spcBef>
                <a:spcPts val="0"/>
              </a:spcBef>
              <a:spcAft>
                <a:spcPts val="0"/>
              </a:spcAft>
              <a:buClr>
                <a:schemeClr val="lt1"/>
              </a:buClr>
              <a:buSzPts val="3000"/>
              <a:buNone/>
              <a:defRPr sz="3001">
                <a:solidFill>
                  <a:schemeClr val="lt1"/>
                </a:solidFill>
              </a:defRPr>
            </a:lvl4pPr>
            <a:lvl5pPr lvl="4" algn="l">
              <a:lnSpc>
                <a:spcPct val="100000"/>
              </a:lnSpc>
              <a:spcBef>
                <a:spcPts val="0"/>
              </a:spcBef>
              <a:spcAft>
                <a:spcPts val="0"/>
              </a:spcAft>
              <a:buClr>
                <a:schemeClr val="lt1"/>
              </a:buClr>
              <a:buSzPts val="3000"/>
              <a:buNone/>
              <a:defRPr sz="3001">
                <a:solidFill>
                  <a:schemeClr val="lt1"/>
                </a:solidFill>
              </a:defRPr>
            </a:lvl5pPr>
            <a:lvl6pPr lvl="5" algn="l">
              <a:lnSpc>
                <a:spcPct val="100000"/>
              </a:lnSpc>
              <a:spcBef>
                <a:spcPts val="0"/>
              </a:spcBef>
              <a:spcAft>
                <a:spcPts val="0"/>
              </a:spcAft>
              <a:buClr>
                <a:schemeClr val="lt1"/>
              </a:buClr>
              <a:buSzPts val="3000"/>
              <a:buNone/>
              <a:defRPr sz="3001">
                <a:solidFill>
                  <a:schemeClr val="lt1"/>
                </a:solidFill>
              </a:defRPr>
            </a:lvl6pPr>
            <a:lvl7pPr lvl="6" algn="l">
              <a:lnSpc>
                <a:spcPct val="100000"/>
              </a:lnSpc>
              <a:spcBef>
                <a:spcPts val="0"/>
              </a:spcBef>
              <a:spcAft>
                <a:spcPts val="0"/>
              </a:spcAft>
              <a:buClr>
                <a:schemeClr val="lt1"/>
              </a:buClr>
              <a:buSzPts val="3000"/>
              <a:buNone/>
              <a:defRPr sz="3001">
                <a:solidFill>
                  <a:schemeClr val="lt1"/>
                </a:solidFill>
              </a:defRPr>
            </a:lvl7pPr>
            <a:lvl8pPr lvl="7" algn="l">
              <a:lnSpc>
                <a:spcPct val="100000"/>
              </a:lnSpc>
              <a:spcBef>
                <a:spcPts val="0"/>
              </a:spcBef>
              <a:spcAft>
                <a:spcPts val="0"/>
              </a:spcAft>
              <a:buClr>
                <a:schemeClr val="lt1"/>
              </a:buClr>
              <a:buSzPts val="3000"/>
              <a:buNone/>
              <a:defRPr sz="3001">
                <a:solidFill>
                  <a:schemeClr val="lt1"/>
                </a:solidFill>
              </a:defRPr>
            </a:lvl8pPr>
            <a:lvl9pPr lvl="8" algn="l">
              <a:lnSpc>
                <a:spcPct val="100000"/>
              </a:lnSpc>
              <a:spcBef>
                <a:spcPts val="0"/>
              </a:spcBef>
              <a:spcAft>
                <a:spcPts val="0"/>
              </a:spcAft>
              <a:buClr>
                <a:schemeClr val="lt1"/>
              </a:buClr>
              <a:buSzPts val="3000"/>
              <a:buNone/>
              <a:defRPr sz="3001">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1" name="Shape 21"/>
        <p:cNvGrpSpPr/>
        <p:nvPr/>
      </p:nvGrpSpPr>
      <p:grpSpPr>
        <a:xfrm>
          <a:off x="0" y="0"/>
          <a:ext cx="0" cy="0"/>
          <a:chOff x="0" y="0"/>
          <a:chExt cx="0" cy="0"/>
        </a:xfrm>
      </p:grpSpPr>
      <p:sp>
        <p:nvSpPr>
          <p:cNvPr id="22" name="Google Shape;22;p35"/>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3" name="Google Shape;23;p35"/>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4" name="Google Shape;24;p35"/>
          <p:cNvSpPr txBox="1"/>
          <p:nvPr>
            <p:ph idx="1" type="body"/>
          </p:nvPr>
        </p:nvSpPr>
        <p:spPr>
          <a:xfrm>
            <a:off x="922001"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5" name="Google Shape;25;p35"/>
          <p:cNvSpPr txBox="1"/>
          <p:nvPr>
            <p:ph idx="2" type="body"/>
          </p:nvPr>
        </p:nvSpPr>
        <p:spPr>
          <a:xfrm>
            <a:off x="3373779"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6" name="Google Shape;26;p35"/>
          <p:cNvSpPr txBox="1"/>
          <p:nvPr>
            <p:ph idx="3" type="body"/>
          </p:nvPr>
        </p:nvSpPr>
        <p:spPr>
          <a:xfrm>
            <a:off x="5825558"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7" name="Google Shape;27;p35"/>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36"/>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0" name="Google Shape;30;p36"/>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1" name="Google Shape;31;p36"/>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2" name="Shape 32"/>
        <p:cNvGrpSpPr/>
        <p:nvPr/>
      </p:nvGrpSpPr>
      <p:grpSpPr>
        <a:xfrm>
          <a:off x="0" y="0"/>
          <a:ext cx="0" cy="0"/>
          <a:chOff x="0" y="0"/>
          <a:chExt cx="0" cy="0"/>
        </a:xfrm>
      </p:grpSpPr>
      <p:sp>
        <p:nvSpPr>
          <p:cNvPr id="33" name="Google Shape;33;p37"/>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FFB600"/>
          </a:solid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4" name="Google Shape;34;p37"/>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5" name="Google Shape;35;p37"/>
          <p:cNvSpPr txBox="1"/>
          <p:nvPr>
            <p:ph idx="1" type="body"/>
          </p:nvPr>
        </p:nvSpPr>
        <p:spPr>
          <a:xfrm>
            <a:off x="922000"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36" name="Google Shape;36;p37"/>
          <p:cNvSpPr txBox="1"/>
          <p:nvPr>
            <p:ph idx="2" type="body"/>
          </p:nvPr>
        </p:nvSpPr>
        <p:spPr>
          <a:xfrm>
            <a:off x="4678688"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lt1"/>
        </a:solidFill>
      </p:bgPr>
    </p:bg>
    <p:spTree>
      <p:nvGrpSpPr>
        <p:cNvPr id="37" name="Shape 37"/>
        <p:cNvGrpSpPr/>
        <p:nvPr/>
      </p:nvGrpSpPr>
      <p:grpSpPr>
        <a:xfrm>
          <a:off x="0" y="0"/>
          <a:ext cx="0" cy="0"/>
          <a:chOff x="0" y="0"/>
          <a:chExt cx="0" cy="0"/>
        </a:xfrm>
      </p:grpSpPr>
      <p:sp>
        <p:nvSpPr>
          <p:cNvPr id="38" name="Google Shape;38;p32"/>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9" name="Google Shape;39;p32"/>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0" name="Google Shape;40;p32"/>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US" sz="12000" u="none" cap="none" strike="noStrike">
                <a:solidFill>
                  <a:srgbClr val="FFB600"/>
                </a:solidFill>
                <a:latin typeface="Raleway"/>
                <a:ea typeface="Raleway"/>
                <a:cs typeface="Raleway"/>
                <a:sym typeface="Raleway"/>
              </a:rPr>
              <a:t>“</a:t>
            </a:r>
            <a:endParaRPr b="1" i="0" sz="12000" u="none" cap="none" strike="noStrike">
              <a:solidFill>
                <a:srgbClr val="FFB600"/>
              </a:solidFill>
              <a:latin typeface="Raleway"/>
              <a:ea typeface="Raleway"/>
              <a:cs typeface="Raleway"/>
              <a:sym typeface="Raleway"/>
            </a:endParaRPr>
          </a:p>
        </p:txBody>
      </p:sp>
      <p:sp>
        <p:nvSpPr>
          <p:cNvPr id="41" name="Google Shape;41;p32"/>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rgbClr val="FFB600"/>
        </a:solidFill>
      </p:bgPr>
    </p:bg>
    <p:spTree>
      <p:nvGrpSpPr>
        <p:cNvPr id="42" name="Shape 42"/>
        <p:cNvGrpSpPr/>
        <p:nvPr/>
      </p:nvGrpSpPr>
      <p:grpSpPr>
        <a:xfrm>
          <a:off x="0" y="0"/>
          <a:ext cx="0" cy="0"/>
          <a:chOff x="0" y="0"/>
          <a:chExt cx="0" cy="0"/>
        </a:xfrm>
      </p:grpSpPr>
      <p:sp>
        <p:nvSpPr>
          <p:cNvPr id="43" name="Google Shape;43;p38"/>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44" name="Google Shape;44;p38"/>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5" name="Google Shape;45;p38"/>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US" sz="12000" u="none" cap="none" strike="noStrike">
                <a:solidFill>
                  <a:srgbClr val="981C22"/>
                </a:solidFill>
                <a:latin typeface="Raleway"/>
                <a:ea typeface="Raleway"/>
                <a:cs typeface="Raleway"/>
                <a:sym typeface="Raleway"/>
              </a:rPr>
              <a:t>“</a:t>
            </a:r>
            <a:endParaRPr b="1" i="0" sz="12000" u="none" cap="none" strike="noStrike">
              <a:solidFill>
                <a:srgbClr val="981C22"/>
              </a:solidFill>
              <a:latin typeface="Raleway"/>
              <a:ea typeface="Raleway"/>
              <a:cs typeface="Raleway"/>
              <a:sym typeface="Raleway"/>
            </a:endParaRPr>
          </a:p>
        </p:txBody>
      </p:sp>
      <p:sp>
        <p:nvSpPr>
          <p:cNvPr id="46" name="Google Shape;46;p38"/>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lt1"/>
        </a:solidFill>
      </p:bgPr>
    </p:bg>
    <p:spTree>
      <p:nvGrpSpPr>
        <p:cNvPr id="51" name="Shape 51"/>
        <p:cNvGrpSpPr/>
        <p:nvPr/>
      </p:nvGrpSpPr>
      <p:grpSpPr>
        <a:xfrm>
          <a:off x="0" y="0"/>
          <a:ext cx="0" cy="0"/>
          <a:chOff x="0" y="0"/>
          <a:chExt cx="0" cy="0"/>
        </a:xfrm>
      </p:grpSpPr>
      <p:sp>
        <p:nvSpPr>
          <p:cNvPr id="52" name="Google Shape;52;p33"/>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53" name="Google Shape;53;p33"/>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54" name="Google Shape;54;p33"/>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US" sz="12000" u="none" cap="none" strike="noStrike">
                <a:solidFill>
                  <a:srgbClr val="FFB600"/>
                </a:solidFill>
                <a:latin typeface="Raleway"/>
                <a:ea typeface="Raleway"/>
                <a:cs typeface="Raleway"/>
                <a:sym typeface="Raleway"/>
              </a:rPr>
              <a:t>“</a:t>
            </a:r>
            <a:endParaRPr b="1" i="0" sz="12000" u="none" cap="none" strike="noStrike">
              <a:solidFill>
                <a:srgbClr val="FFB600"/>
              </a:solidFill>
              <a:latin typeface="Raleway"/>
              <a:ea typeface="Raleway"/>
              <a:cs typeface="Raleway"/>
              <a:sym typeface="Raleway"/>
            </a:endParaRPr>
          </a:p>
        </p:txBody>
      </p:sp>
      <p:sp>
        <p:nvSpPr>
          <p:cNvPr id="55" name="Google Shape;55;p33"/>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7" name="Google Shape;7;p28"/>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8" name="Google Shape;8;p28"/>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47" name="Shape 47"/>
        <p:cNvGrpSpPr/>
        <p:nvPr/>
      </p:nvGrpSpPr>
      <p:grpSpPr>
        <a:xfrm>
          <a:off x="0" y="0"/>
          <a:ext cx="0" cy="0"/>
          <a:chOff x="0" y="0"/>
          <a:chExt cx="0" cy="0"/>
        </a:xfrm>
      </p:grpSpPr>
      <p:sp>
        <p:nvSpPr>
          <p:cNvPr id="48" name="Google Shape;48;p31"/>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49" name="Google Shape;49;p31"/>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50" name="Google Shape;50;p31"/>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www.indeed.com/career-advice/career-development/3-types-of-goals" TargetMode="External"/><Relationship Id="rId4" Type="http://schemas.openxmlformats.org/officeDocument/2006/relationships/hyperlink" Target="http://www.youtube.com/watch?v=tfQftLaQQ7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unsplash.com/photos/E_2lA5a9i6I" TargetMode="Externa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www.youtube.com/watch?v=lkqOZgVLC88&amp;t=173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positivepsychology.com/goal-setting-psychology/" TargetMode="External"/><Relationship Id="rId4" Type="http://schemas.openxmlformats.org/officeDocument/2006/relationships/hyperlink" Target="https://worksupport.com/documents/GoalSettingandActionPlanning.pdf" TargetMode="External"/><Relationship Id="rId5" Type="http://schemas.openxmlformats.org/officeDocument/2006/relationships/hyperlink" Target="http://www.mindtools.com/a5ykiuq/personal-goal-setting" TargetMode="External"/><Relationship Id="rId6" Type="http://schemas.openxmlformats.org/officeDocument/2006/relationships/hyperlink" Target="https://hbr.org/2022/08/5-ways-to-set-more-achievable-goal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3.png"/><Relationship Id="rId4" Type="http://schemas.openxmlformats.org/officeDocument/2006/relationships/image" Target="../media/image10.jp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ph type="ctrTitle"/>
          </p:nvPr>
        </p:nvSpPr>
        <p:spPr>
          <a:xfrm>
            <a:off x="685802" y="3287213"/>
            <a:ext cx="7772400" cy="1159801"/>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lang="en-US" sz="4000"/>
              <a:t>Program de formare pentru femei </a:t>
            </a:r>
            <a:br>
              <a:rPr lang="en-US" sz="4000"/>
            </a:br>
            <a:r>
              <a:rPr b="1" lang="en-US" sz="4000">
                <a:solidFill>
                  <a:srgbClr val="981C22"/>
                </a:solidFill>
              </a:rPr>
              <a:t>Soft Skills</a:t>
            </a:r>
            <a:endParaRPr b="1" sz="4000">
              <a:solidFill>
                <a:srgbClr val="981C22"/>
              </a:solidFill>
            </a:endParaRPr>
          </a:p>
        </p:txBody>
      </p:sp>
      <p:pic>
        <p:nvPicPr>
          <p:cNvPr id="66" name="Google Shape;66;p1"/>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0"/>
          <p:cNvSpPr txBox="1"/>
          <p:nvPr>
            <p:ph type="title"/>
          </p:nvPr>
        </p:nvSpPr>
        <p:spPr>
          <a:xfrm>
            <a:off x="789691" y="623249"/>
            <a:ext cx="68661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br>
              <a:rPr b="1" lang="en-US" sz="1300">
                <a:solidFill>
                  <a:schemeClr val="dk1"/>
                </a:solidFill>
                <a:latin typeface="Raleway Light"/>
                <a:ea typeface="Raleway Light"/>
                <a:cs typeface="Raleway Light"/>
                <a:sym typeface="Raleway Light"/>
              </a:rPr>
            </a:br>
            <a:r>
              <a:rPr lang="en-US" sz="1300">
                <a:solidFill>
                  <a:schemeClr val="dk1"/>
                </a:solidFill>
                <a:latin typeface="Raleway Light"/>
                <a:ea typeface="Raleway Light"/>
                <a:cs typeface="Raleway Light"/>
                <a:sym typeface="Raleway Light"/>
              </a:rPr>
              <a:t> Pentru a vă începe calea către stabilirea și realizarea obiectivelor, este valoros să vă identificați obiectivele și ce tip de obiective sunt acestea pentru a vă ghida procesul și a crea obiective tangibile atunci când vă propuneți să le atingeți.</a:t>
            </a:r>
            <a:endParaRPr sz="1300">
              <a:solidFill>
                <a:schemeClr val="dk1"/>
              </a:solidFill>
              <a:latin typeface="Raleway Light"/>
              <a:ea typeface="Raleway Light"/>
              <a:cs typeface="Raleway Light"/>
              <a:sym typeface="Raleway Light"/>
            </a:endParaRPr>
          </a:p>
        </p:txBody>
      </p:sp>
      <p:sp>
        <p:nvSpPr>
          <p:cNvPr id="149" name="Google Shape;149;p10"/>
          <p:cNvSpPr txBox="1"/>
          <p:nvPr>
            <p:ph idx="1" type="body"/>
          </p:nvPr>
        </p:nvSpPr>
        <p:spPr>
          <a:xfrm>
            <a:off x="809624" y="1558388"/>
            <a:ext cx="3543300" cy="2821782"/>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b="1" lang="en-US" sz="1600">
                <a:solidFill>
                  <a:schemeClr val="lt1"/>
                </a:solidFill>
                <a:highlight>
                  <a:srgbClr val="FFB600"/>
                </a:highlight>
                <a:latin typeface="Raleway Light"/>
                <a:ea typeface="Raleway Light"/>
                <a:cs typeface="Raleway Light"/>
                <a:sym typeface="Raleway Light"/>
              </a:rPr>
              <a:t>Pași pentru finalizarea activității</a:t>
            </a:r>
            <a:endParaRPr b="1" sz="1600">
              <a:solidFill>
                <a:schemeClr val="lt1"/>
              </a:solidFill>
              <a:highlight>
                <a:srgbClr val="FFB600"/>
              </a:highlight>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b="1" lang="en-US" sz="1100">
                <a:latin typeface="Raleway Light"/>
                <a:ea typeface="Raleway Light"/>
                <a:cs typeface="Raleway Light"/>
                <a:sym typeface="Raleway Light"/>
              </a:rPr>
              <a:t>Pasul1: </a:t>
            </a:r>
            <a:r>
              <a:rPr lang="en-US" sz="1100">
                <a:latin typeface="Raleway Light"/>
                <a:ea typeface="Raleway Light"/>
                <a:cs typeface="Raleway Light"/>
                <a:sym typeface="Raleway Light"/>
              </a:rPr>
              <a:t>Citiți articolul „3 tipuri de obiective (plus sfaturi pentru stabilirea și executarea lor)”</a:t>
            </a:r>
            <a:endParaRPr/>
          </a:p>
          <a:p>
            <a:pPr indent="0" lvl="0" marL="0" rtl="0" algn="just">
              <a:lnSpc>
                <a:spcPct val="100000"/>
              </a:lnSpc>
              <a:spcBef>
                <a:spcPts val="601"/>
              </a:spcBef>
              <a:spcAft>
                <a:spcPts val="0"/>
              </a:spcAft>
              <a:buSzPts val="1800"/>
              <a:buNone/>
            </a:pPr>
            <a:r>
              <a:rPr b="1" lang="en-US" sz="1100">
                <a:latin typeface="Raleway Light"/>
                <a:ea typeface="Raleway Light"/>
                <a:cs typeface="Raleway Light"/>
                <a:sym typeface="Raleway Light"/>
              </a:rPr>
              <a:t>Pasul2: </a:t>
            </a:r>
            <a:r>
              <a:rPr lang="en-US" sz="1100">
                <a:latin typeface="Raleway Light"/>
                <a:ea typeface="Raleway Light"/>
                <a:cs typeface="Raleway Light"/>
                <a:sym typeface="Raleway Light"/>
              </a:rPr>
              <a:t>Urmăriți videoclipul „Obiectivele procesului VS Obiectivele rezultatelor: Cum să stabilești obiective pe care le poți atinge cu adevărat”</a:t>
            </a:r>
            <a:endParaRPr sz="11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b="1" lang="en-US" sz="1100">
                <a:latin typeface="Raleway Light"/>
                <a:ea typeface="Raleway Light"/>
                <a:cs typeface="Raleway Light"/>
                <a:sym typeface="Raleway Light"/>
              </a:rPr>
              <a:t>Pasul3</a:t>
            </a:r>
            <a:r>
              <a:rPr lang="en-US" sz="1100">
                <a:latin typeface="Raleway Light"/>
                <a:ea typeface="Raleway Light"/>
                <a:cs typeface="Raleway Light"/>
                <a:sym typeface="Raleway Light"/>
              </a:rPr>
              <a:t>: Luați în considerare un obiectiv pe termen lung pe care este important să îl atingeți</a:t>
            </a:r>
            <a:endParaRPr sz="11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b="1" lang="en-US" sz="1100">
                <a:latin typeface="Raleway Light"/>
                <a:ea typeface="Raleway Light"/>
                <a:cs typeface="Raleway Light"/>
                <a:sym typeface="Raleway Light"/>
              </a:rPr>
              <a:t>Pasul4: </a:t>
            </a:r>
            <a:r>
              <a:rPr lang="en-US" sz="1100">
                <a:latin typeface="Raleway Light"/>
                <a:ea typeface="Raleway Light"/>
                <a:cs typeface="Raleway Light"/>
                <a:sym typeface="Raleway Light"/>
              </a:rPr>
              <a:t>Discutați între voi dacă obiectivul dvs. este un proces, un obiectiv de performanță sau rezultat și de ce?</a:t>
            </a:r>
            <a:endParaRPr sz="1100">
              <a:solidFill>
                <a:schemeClr val="dk1"/>
              </a:solidFill>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b="1" lang="en-US" sz="1100">
                <a:latin typeface="Raleway Light"/>
                <a:ea typeface="Raleway Light"/>
                <a:cs typeface="Raleway Light"/>
                <a:sym typeface="Raleway Light"/>
              </a:rPr>
              <a:t>Pasul5: </a:t>
            </a:r>
            <a:r>
              <a:rPr lang="en-US" sz="1100">
                <a:latin typeface="Raleway Light"/>
                <a:ea typeface="Raleway Light"/>
                <a:cs typeface="Raleway Light"/>
                <a:sym typeface="Raleway Light"/>
              </a:rPr>
              <a:t>Scrieți 3 acțiuni cheie ale modului în care plănuiți să vă atingeți obiectivul</a:t>
            </a:r>
            <a:endParaRPr sz="12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lang="en-US" sz="1200">
                <a:solidFill>
                  <a:schemeClr val="lt1"/>
                </a:solidFill>
                <a:highlight>
                  <a:srgbClr val="FFB600"/>
                </a:highlight>
                <a:latin typeface="Raleway Light"/>
                <a:ea typeface="Raleway Light"/>
                <a:cs typeface="Raleway Light"/>
                <a:sym typeface="Raleway Light"/>
              </a:rPr>
              <a:t>TIMP:</a:t>
            </a:r>
            <a:r>
              <a:rPr lang="en-US" sz="1200">
                <a:solidFill>
                  <a:schemeClr val="lt1"/>
                </a:solidFill>
                <a:latin typeface="Raleway Light"/>
                <a:ea typeface="Raleway Light"/>
                <a:cs typeface="Raleway Light"/>
                <a:sym typeface="Raleway Light"/>
              </a:rPr>
              <a:t> </a:t>
            </a:r>
            <a:r>
              <a:rPr lang="en-US" sz="1200">
                <a:solidFill>
                  <a:schemeClr val="dk1"/>
                </a:solidFill>
                <a:latin typeface="Raleway Light"/>
                <a:ea typeface="Raleway Light"/>
                <a:cs typeface="Raleway Light"/>
                <a:sym typeface="Raleway Light"/>
              </a:rPr>
              <a:t>20 minute</a:t>
            </a:r>
            <a:endParaRPr sz="1200">
              <a:solidFill>
                <a:schemeClr val="dk1"/>
              </a:solidFill>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t/>
            </a:r>
            <a:endParaRPr b="1" sz="1200">
              <a:solidFill>
                <a:srgbClr val="FFB600"/>
              </a:solidFill>
            </a:endParaRPr>
          </a:p>
        </p:txBody>
      </p:sp>
      <p:sp>
        <p:nvSpPr>
          <p:cNvPr id="150" name="Google Shape;150;p10"/>
          <p:cNvSpPr txBox="1"/>
          <p:nvPr>
            <p:ph idx="2" type="body"/>
          </p:nvPr>
        </p:nvSpPr>
        <p:spPr>
          <a:xfrm>
            <a:off x="5003131" y="1558388"/>
            <a:ext cx="3295650" cy="265770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FFB600"/>
                </a:highlight>
                <a:latin typeface="Raleway Light"/>
                <a:ea typeface="Raleway Light"/>
                <a:cs typeface="Raleway Light"/>
                <a:sym typeface="Raleway Light"/>
              </a:rPr>
              <a:t>Resurse și instrumente</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US" sz="1200"/>
              <a:t>Articol: 3 tipuri de obiective (plus sfaturi pentru stabilirea și executarea lor)</a:t>
            </a:r>
            <a:endParaRPr b="1" sz="1200"/>
          </a:p>
          <a:p>
            <a:pPr indent="0" lvl="0" marL="0" rtl="0" algn="l">
              <a:lnSpc>
                <a:spcPct val="100000"/>
              </a:lnSpc>
              <a:spcBef>
                <a:spcPts val="601"/>
              </a:spcBef>
              <a:spcAft>
                <a:spcPts val="0"/>
              </a:spcAft>
              <a:buSzPts val="1800"/>
              <a:buNone/>
            </a:pPr>
            <a:r>
              <a:rPr lang="en-US" sz="1200" u="sng">
                <a:solidFill>
                  <a:schemeClr val="hlink"/>
                </a:solidFill>
                <a:latin typeface="Raleway Light"/>
                <a:ea typeface="Raleway Light"/>
                <a:cs typeface="Raleway Light"/>
                <a:sym typeface="Raleway Light"/>
                <a:hlinkClick r:id="rId3"/>
              </a:rPr>
              <a:t>www.indeed.com/career-advice/career-development/3-types-of-goals</a:t>
            </a:r>
            <a:r>
              <a:rPr lang="en-US" sz="1200">
                <a:latin typeface="Raleway Light"/>
                <a:ea typeface="Raleway Light"/>
                <a:cs typeface="Raleway Light"/>
                <a:sym typeface="Raleway Light"/>
              </a:rPr>
              <a:t> </a:t>
            </a:r>
            <a:endParaRPr/>
          </a:p>
          <a:p>
            <a:pPr indent="0" lvl="0" marL="0" rtl="0" algn="just">
              <a:lnSpc>
                <a:spcPct val="100000"/>
              </a:lnSpc>
              <a:spcBef>
                <a:spcPts val="601"/>
              </a:spcBef>
              <a:spcAft>
                <a:spcPts val="0"/>
              </a:spcAft>
              <a:buSzPts val="1800"/>
              <a:buNone/>
            </a:pPr>
            <a:r>
              <a:rPr b="1" lang="en-US" sz="1200"/>
              <a:t>Video: Obiectivele procesului VS Obiectivele rezultatelor: Cum să stabiliți obiective pe care le puteți atinge cu adevărat</a:t>
            </a:r>
            <a:endParaRPr b="1" sz="1200"/>
          </a:p>
          <a:p>
            <a:pPr indent="0" lvl="0" marL="0" rtl="0" algn="just">
              <a:lnSpc>
                <a:spcPct val="100000"/>
              </a:lnSpc>
              <a:spcBef>
                <a:spcPts val="601"/>
              </a:spcBef>
              <a:spcAft>
                <a:spcPts val="0"/>
              </a:spcAft>
              <a:buSzPts val="1800"/>
              <a:buNone/>
            </a:pPr>
            <a:r>
              <a:rPr lang="en-US" sz="1200" u="sng">
                <a:solidFill>
                  <a:schemeClr val="hlink"/>
                </a:solidFill>
                <a:latin typeface="Raleway Light"/>
                <a:ea typeface="Raleway Light"/>
                <a:cs typeface="Raleway Light"/>
                <a:sym typeface="Raleway Light"/>
                <a:hlinkClick r:id="rId4"/>
              </a:rPr>
              <a:t>www.youtube.com/watch?v=tfQftLaQQ7Y</a:t>
            </a:r>
            <a:r>
              <a:rPr lang="en-US" sz="1200">
                <a:latin typeface="Raleway Light"/>
                <a:ea typeface="Raleway Light"/>
                <a:cs typeface="Raleway Light"/>
                <a:sym typeface="Raleway Light"/>
              </a:rPr>
              <a:t> </a:t>
            </a:r>
            <a:endParaRPr sz="1200">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a:latin typeface="Raleway Light"/>
              <a:ea typeface="Raleway Light"/>
              <a:cs typeface="Raleway Light"/>
              <a:sym typeface="Raleway Light"/>
            </a:endParaRPr>
          </a:p>
        </p:txBody>
      </p:sp>
      <p:grpSp>
        <p:nvGrpSpPr>
          <p:cNvPr id="151" name="Google Shape;151;p10"/>
          <p:cNvGrpSpPr/>
          <p:nvPr/>
        </p:nvGrpSpPr>
        <p:grpSpPr>
          <a:xfrm>
            <a:off x="7964732" y="329097"/>
            <a:ext cx="977040" cy="722852"/>
            <a:chOff x="5255200" y="3006475"/>
            <a:chExt cx="511700" cy="378575"/>
          </a:xfrm>
        </p:grpSpPr>
        <p:sp>
          <p:nvSpPr>
            <p:cNvPr id="152" name="Google Shape;152;p10"/>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53" name="Google Shape;153;p10"/>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
        <p:nvSpPr>
          <p:cNvPr id="154" name="Google Shape;154;p10"/>
          <p:cNvSpPr txBox="1"/>
          <p:nvPr/>
        </p:nvSpPr>
        <p:spPr>
          <a:xfrm>
            <a:off x="809624" y="496163"/>
            <a:ext cx="4572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accent1"/>
                </a:solidFill>
                <a:latin typeface="Raleway Light"/>
                <a:ea typeface="Raleway Light"/>
                <a:cs typeface="Raleway Light"/>
                <a:sym typeface="Raleway Light"/>
              </a:rPr>
              <a:t>Clasificați diferite tipuri de obiective</a:t>
            </a:r>
            <a:endParaRPr b="1" i="0" sz="1400" u="none" cap="none" strike="noStrike">
              <a:solidFill>
                <a:schemeClr val="accent1"/>
              </a:solidFill>
              <a:latin typeface="Raleway Light"/>
              <a:ea typeface="Raleway Light"/>
              <a:cs typeface="Raleway Light"/>
              <a:sym typeface="Raleway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1"/>
          <p:cNvSpPr txBox="1"/>
          <p:nvPr>
            <p:ph type="title"/>
          </p:nvPr>
        </p:nvSpPr>
        <p:spPr>
          <a:xfrm>
            <a:off x="922001" y="89177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US" sz="1600">
                <a:solidFill>
                  <a:schemeClr val="accent1"/>
                </a:solidFill>
                <a:latin typeface="Raleway Light"/>
                <a:ea typeface="Raleway Light"/>
                <a:cs typeface="Raleway Light"/>
                <a:sym typeface="Raleway Light"/>
              </a:rPr>
              <a:t>Demonstrați modul în care stabilirea obiectivelor poate afecta succesul și performanța.</a:t>
            </a:r>
            <a:endParaRPr b="1" sz="1600">
              <a:solidFill>
                <a:schemeClr val="accent1"/>
              </a:solidFill>
              <a:latin typeface="Raleway Light"/>
              <a:ea typeface="Raleway Light"/>
              <a:cs typeface="Raleway Light"/>
              <a:sym typeface="Raleway Light"/>
            </a:endParaRPr>
          </a:p>
        </p:txBody>
      </p:sp>
      <p:sp>
        <p:nvSpPr>
          <p:cNvPr id="160" name="Google Shape;160;p11"/>
          <p:cNvSpPr txBox="1"/>
          <p:nvPr>
            <p:ph idx="1" type="body"/>
          </p:nvPr>
        </p:nvSpPr>
        <p:spPr>
          <a:xfrm>
            <a:off x="922001" y="1231969"/>
            <a:ext cx="3756688"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FFB600"/>
                </a:highlight>
                <a:latin typeface="Raleway Light"/>
                <a:ea typeface="Raleway Light"/>
                <a:cs typeface="Raleway Light"/>
                <a:sym typeface="Raleway Light"/>
              </a:rPr>
              <a:t>Reflecție</a:t>
            </a:r>
            <a:endParaRPr b="1" sz="1600">
              <a:solidFill>
                <a:schemeClr val="lt1"/>
              </a:solidFill>
              <a:highlight>
                <a:srgbClr val="FFB600"/>
              </a:highlight>
              <a:latin typeface="Raleway Light"/>
              <a:ea typeface="Raleway Light"/>
              <a:cs typeface="Raleway Light"/>
              <a:sym typeface="Raleway Light"/>
            </a:endParaRPr>
          </a:p>
          <a:p>
            <a:pPr indent="-285750" lvl="0" marL="285750" rtl="0" algn="just">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Există obiective pe care le-ai luat în considerare, dar nu ai avut încă curajul să le urmăreștii?</a:t>
            </a:r>
            <a:endParaRPr/>
          </a:p>
          <a:p>
            <a:pPr indent="-285750" lvl="0" marL="285750" rtl="0" algn="just">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Gândește-te la orice convingeri limitative pe care le poți avea și reîncadrează-le drept convingeri de susținere</a:t>
            </a:r>
            <a:endParaRPr/>
          </a:p>
          <a:p>
            <a:pPr indent="-285750" lvl="0" marL="285750" rtl="0" algn="just">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Ia în considerare cunoștințele tale despre stabilirea obiectivelor și tipurile de stabilire a obiectivelor existente. Cum te face acest lucru să îți înțelegi obiectivele într-un mod mai tangibil?</a:t>
            </a:r>
            <a:endParaRPr/>
          </a:p>
          <a:p>
            <a:pPr indent="-285750" lvl="0" marL="285750" rtl="0" algn="just">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Fii conștientă de diferitele tipuri de stabilire a obiectivelor și de implicațiile fiecăruia în motivarea ta. pentru a atinge succesul.</a:t>
            </a:r>
            <a:endParaRPr sz="1300">
              <a:solidFill>
                <a:schemeClr val="dk1"/>
              </a:solidFill>
            </a:endParaRPr>
          </a:p>
          <a:p>
            <a:pPr indent="0" lvl="0" marL="0" rtl="0" algn="l">
              <a:lnSpc>
                <a:spcPct val="100000"/>
              </a:lnSpc>
              <a:spcBef>
                <a:spcPts val="601"/>
              </a:spcBef>
              <a:spcAft>
                <a:spcPts val="0"/>
              </a:spcAft>
              <a:buSzPts val="1800"/>
              <a:buNone/>
            </a:pPr>
            <a:r>
              <a:t/>
            </a:r>
            <a:endParaRPr b="1" sz="1200">
              <a:solidFill>
                <a:srgbClr val="FFB600"/>
              </a:solidFill>
            </a:endParaRPr>
          </a:p>
        </p:txBody>
      </p:sp>
      <p:sp>
        <p:nvSpPr>
          <p:cNvPr id="161" name="Google Shape;161;p11"/>
          <p:cNvSpPr txBox="1"/>
          <p:nvPr>
            <p:ph idx="2" type="body"/>
          </p:nvPr>
        </p:nvSpPr>
        <p:spPr>
          <a:xfrm>
            <a:off x="4817338" y="1417320"/>
            <a:ext cx="3404661"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FFB600"/>
                </a:highlight>
                <a:latin typeface="Raleway Light"/>
                <a:ea typeface="Raleway Light"/>
                <a:cs typeface="Raleway Light"/>
                <a:sym typeface="Raleway Light"/>
              </a:rPr>
              <a:t>Acțiune</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lang="en-US" sz="1200">
                <a:solidFill>
                  <a:srgbClr val="FFB600"/>
                </a:solidFill>
                <a:latin typeface="Raleway Light"/>
                <a:ea typeface="Raleway Light"/>
                <a:cs typeface="Raleway Light"/>
                <a:sym typeface="Raleway Light"/>
              </a:rPr>
              <a:t>După aceasta, notează</a:t>
            </a:r>
            <a:r>
              <a:rPr lang="en-US" sz="1200">
                <a:solidFill>
                  <a:schemeClr val="dk1"/>
                </a:solidFill>
                <a:latin typeface="Raleway Light"/>
                <a:ea typeface="Raleway Light"/>
                <a:cs typeface="Raleway Light"/>
                <a:sym typeface="Raleway Light"/>
              </a:rPr>
              <a:t> un obiectiv pe care dorești să îl urmărești pe termen scurt.</a:t>
            </a:r>
            <a:endParaRPr/>
          </a:p>
          <a:p>
            <a:pPr indent="0" lvl="0" marL="0" rtl="0" algn="just">
              <a:lnSpc>
                <a:spcPct val="100000"/>
              </a:lnSpc>
              <a:spcBef>
                <a:spcPts val="601"/>
              </a:spcBef>
              <a:spcAft>
                <a:spcPts val="0"/>
              </a:spcAft>
              <a:buSzPts val="1800"/>
              <a:buNone/>
            </a:pPr>
            <a:r>
              <a:rPr lang="en-US" sz="1200">
                <a:solidFill>
                  <a:schemeClr val="dk1"/>
                </a:solidFill>
                <a:latin typeface="Raleway Light"/>
                <a:ea typeface="Raleway Light"/>
                <a:cs typeface="Raleway Light"/>
                <a:sym typeface="Raleway Light"/>
              </a:rPr>
              <a:t>Formulează-ți obiectivul folosind noile cunoștințe despre diferitele tipuri de obiective despre care ai învățat.</a:t>
            </a:r>
            <a:endParaRPr/>
          </a:p>
          <a:p>
            <a:pPr indent="0" lvl="0" marL="0" rtl="0" algn="just">
              <a:lnSpc>
                <a:spcPct val="100000"/>
              </a:lnSpc>
              <a:spcBef>
                <a:spcPts val="601"/>
              </a:spcBef>
              <a:spcAft>
                <a:spcPts val="0"/>
              </a:spcAft>
              <a:buSzPts val="1800"/>
              <a:buNone/>
            </a:pPr>
            <a:r>
              <a:rPr lang="en-US" sz="1200">
                <a:solidFill>
                  <a:schemeClr val="dk1"/>
                </a:solidFill>
                <a:latin typeface="Raleway Light"/>
                <a:ea typeface="Raleway Light"/>
                <a:cs typeface="Raleway Light"/>
                <a:sym typeface="Raleway Light"/>
              </a:rPr>
              <a:t>Ia în considerare motivele pentru care nu ai urmărit încă acest obiectiv sau orice convingeri limitative care te-au împiedicat să îți urmărești obiectivul</a:t>
            </a:r>
            <a:endParaRPr/>
          </a:p>
          <a:p>
            <a:pPr indent="0" lvl="0" marL="0" rtl="0" algn="just">
              <a:lnSpc>
                <a:spcPct val="100000"/>
              </a:lnSpc>
              <a:spcBef>
                <a:spcPts val="601"/>
              </a:spcBef>
              <a:spcAft>
                <a:spcPts val="0"/>
              </a:spcAft>
              <a:buSzPts val="1800"/>
              <a:buNone/>
            </a:pPr>
            <a:r>
              <a:rPr lang="en-US" sz="1200">
                <a:solidFill>
                  <a:schemeClr val="dk1"/>
                </a:solidFill>
                <a:latin typeface="Raleway Light"/>
                <a:ea typeface="Raleway Light"/>
                <a:cs typeface="Raleway Light"/>
                <a:sym typeface="Raleway Light"/>
              </a:rPr>
              <a:t>Contracarează orice convingeri limitative pe care le ai prin convingeri care te ajuta să începi călătoria</a:t>
            </a:r>
            <a:endParaRPr sz="1200">
              <a:solidFill>
                <a:schemeClr val="dk1"/>
              </a:solidFill>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t/>
            </a:r>
            <a:endParaRPr sz="1200">
              <a:solidFill>
                <a:schemeClr val="dk1"/>
              </a:solidFill>
              <a:latin typeface="Raleway Light"/>
              <a:ea typeface="Raleway Light"/>
              <a:cs typeface="Raleway Light"/>
              <a:sym typeface="Raleway Light"/>
            </a:endParaRPr>
          </a:p>
          <a:p>
            <a:pPr indent="-114300" lvl="0" marL="228600" rtl="0" algn="just">
              <a:lnSpc>
                <a:spcPct val="100000"/>
              </a:lnSpc>
              <a:spcBef>
                <a:spcPts val="601"/>
              </a:spcBef>
              <a:spcAft>
                <a:spcPts val="0"/>
              </a:spcAft>
              <a:buSzPts val="1800"/>
              <a:buNone/>
            </a:pPr>
            <a:r>
              <a:t/>
            </a:r>
            <a:endParaRPr sz="1200">
              <a:solidFill>
                <a:schemeClr val="dk1"/>
              </a:solidFill>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a:p>
        </p:txBody>
      </p:sp>
      <p:grpSp>
        <p:nvGrpSpPr>
          <p:cNvPr id="162" name="Google Shape;162;p11"/>
          <p:cNvGrpSpPr/>
          <p:nvPr/>
        </p:nvGrpSpPr>
        <p:grpSpPr>
          <a:xfrm>
            <a:off x="7964732" y="329097"/>
            <a:ext cx="977040" cy="722852"/>
            <a:chOff x="5255200" y="3006475"/>
            <a:chExt cx="511700" cy="378575"/>
          </a:xfrm>
        </p:grpSpPr>
        <p:sp>
          <p:nvSpPr>
            <p:cNvPr id="163" name="Google Shape;163;p11"/>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64" name="Google Shape;164;p11"/>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2"/>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lang="en-US"/>
              <a:t>Metodologii eficiente de stabilire a obiectivelor</a:t>
            </a:r>
            <a:endParaRPr b="1">
              <a:solidFill>
                <a:schemeClr val="lt1"/>
              </a:solidFill>
            </a:endParaRPr>
          </a:p>
        </p:txBody>
      </p:sp>
      <p:pic>
        <p:nvPicPr>
          <p:cNvPr id="170" name="Google Shape;170;p12"/>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3"/>
          <p:cNvSpPr txBox="1"/>
          <p:nvPr>
            <p:ph type="title"/>
          </p:nvPr>
        </p:nvSpPr>
        <p:spPr>
          <a:xfrm>
            <a:off x="818147" y="201599"/>
            <a:ext cx="8034096" cy="124255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2800"/>
              <a:t>Ce știi despre </a:t>
            </a:r>
            <a:br>
              <a:rPr lang="en-US" sz="2800">
                <a:latin typeface="Raleway ExtraLight"/>
                <a:ea typeface="Raleway ExtraLight"/>
                <a:cs typeface="Raleway ExtraLight"/>
                <a:sym typeface="Raleway ExtraLight"/>
              </a:rPr>
            </a:br>
            <a:r>
              <a:rPr lang="en-US" sz="2800">
                <a:solidFill>
                  <a:srgbClr val="FFB600"/>
                </a:solidFill>
                <a:latin typeface="Raleway ExtraLight"/>
                <a:ea typeface="Raleway ExtraLight"/>
                <a:cs typeface="Raleway ExtraLight"/>
                <a:sym typeface="Raleway ExtraLight"/>
              </a:rPr>
              <a:t> tehnici eficiente de stabilire a obiectivelor</a:t>
            </a:r>
            <a:r>
              <a:rPr lang="en-US" sz="2800">
                <a:solidFill>
                  <a:srgbClr val="FFC000"/>
                </a:solidFill>
                <a:latin typeface="Raleway ExtraLight"/>
                <a:ea typeface="Raleway ExtraLight"/>
                <a:cs typeface="Raleway ExtraLight"/>
                <a:sym typeface="Raleway ExtraLight"/>
              </a:rPr>
              <a:t>?</a:t>
            </a:r>
            <a:endParaRPr sz="2800">
              <a:solidFill>
                <a:srgbClr val="FFC000"/>
              </a:solidFill>
              <a:latin typeface="Raleway ExtraLight"/>
              <a:ea typeface="Raleway ExtraLight"/>
              <a:cs typeface="Raleway ExtraLight"/>
              <a:sym typeface="Raleway ExtraLight"/>
            </a:endParaRPr>
          </a:p>
        </p:txBody>
      </p:sp>
      <p:sp>
        <p:nvSpPr>
          <p:cNvPr id="176" name="Google Shape;176;p13"/>
          <p:cNvSpPr txBox="1"/>
          <p:nvPr>
            <p:ph idx="1" type="body"/>
          </p:nvPr>
        </p:nvSpPr>
        <p:spPr>
          <a:xfrm>
            <a:off x="776551" y="1346886"/>
            <a:ext cx="5785504" cy="2892739"/>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en-US" sz="1300">
                <a:latin typeface="Raleway Light"/>
                <a:ea typeface="Raleway Light"/>
                <a:cs typeface="Raleway Light"/>
                <a:sym typeface="Raleway Light"/>
              </a:rPr>
              <a:t>Etapele de început ale conceptualizării obiectivelor dvs. sunt de obicei însoțite de niveluri ridicate de inspirație și motivație. Procesul de atingere a scopului este adesea îndeplinit cu necesitatea de a depune un efort concertat continuu și, în multe cazuri, apar obstacole neprevăzute care pot face mai dificil să rămâneți motivați.</a:t>
            </a:r>
            <a:endParaRPr/>
          </a:p>
          <a:p>
            <a:pPr indent="0" lvl="0" marL="0" rtl="0" algn="just">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lang="en-US" sz="1300">
                <a:latin typeface="Raleway Light"/>
                <a:ea typeface="Raleway Light"/>
                <a:cs typeface="Raleway Light"/>
                <a:sym typeface="Raleway Light"/>
              </a:rPr>
              <a:t>Tehnicile și metodele de stabilire a obiectivelor sunt o asigurare care vă ajută să depășiți dificultățile și să rămâneți motivat atunci când lucrați pentru a vă atinge obiectivele.</a:t>
            </a:r>
            <a:endParaRPr/>
          </a:p>
          <a:p>
            <a:pPr indent="0" lvl="0" marL="0" rtl="0" algn="just">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lang="en-US" sz="1300">
                <a:latin typeface="Raleway Light"/>
                <a:ea typeface="Raleway Light"/>
                <a:cs typeface="Raleway Light"/>
                <a:sym typeface="Raleway Light"/>
              </a:rPr>
              <a:t>Tehnicile de stabilire a obiectivelor oferă un cadru care este utilizat pentru a dezvolta și atinge obiectivele. Aceste tehnici oferă direcție și concentrare, în cazul în care un obiectiv bine stabilit ne inspiră la acțiune și ne oferă o direcție precisă pentru a ne mișca.</a:t>
            </a:r>
            <a:endParaRPr sz="13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t/>
            </a:r>
            <a:endParaRPr sz="1300">
              <a:latin typeface="Raleway ExtraLight"/>
              <a:ea typeface="Raleway ExtraLight"/>
              <a:cs typeface="Raleway ExtraLight"/>
              <a:sym typeface="Raleway ExtraLight"/>
            </a:endParaRPr>
          </a:p>
        </p:txBody>
      </p:sp>
      <p:sp>
        <p:nvSpPr>
          <p:cNvPr id="177" name="Google Shape;177;p13"/>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78" name="Google Shape;178;p13"/>
          <p:cNvSpPr txBox="1"/>
          <p:nvPr/>
        </p:nvSpPr>
        <p:spPr>
          <a:xfrm>
            <a:off x="5754339" y="4429207"/>
            <a:ext cx="2869973" cy="21544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800" u="none" cap="none" strike="noStrike">
                <a:solidFill>
                  <a:srgbClr val="FFB600"/>
                </a:solidFill>
                <a:latin typeface="Raleway Light"/>
                <a:ea typeface="Raleway Light"/>
                <a:cs typeface="Raleway Light"/>
                <a:sym typeface="Raleway Light"/>
              </a:rPr>
              <a:t>Source: </a:t>
            </a:r>
            <a:r>
              <a:rPr b="1" i="0" lang="en-US" sz="600" u="sng" cap="none" strike="noStrike">
                <a:solidFill>
                  <a:srgbClr val="BFBFBF"/>
                </a:solidFill>
                <a:latin typeface="Raleway Light"/>
                <a:ea typeface="Raleway Light"/>
                <a:cs typeface="Raleway Light"/>
                <a:sym typeface="Raleway Light"/>
                <a:hlinkClick r:id="rId3">
                  <a:extLst>
                    <a:ext uri="{A12FA001-AC4F-418D-AE19-62706E023703}">
                      <ahyp:hlinkClr val="tx"/>
                    </a:ext>
                  </a:extLst>
                </a:hlinkClick>
              </a:rPr>
              <a:t>Joshua Coleman</a:t>
            </a:r>
            <a:endParaRPr b="1" i="0" sz="600" u="sng" cap="none" strike="noStrike">
              <a:solidFill>
                <a:srgbClr val="BFBFBF"/>
              </a:solidFill>
              <a:latin typeface="Raleway Light"/>
              <a:ea typeface="Raleway Light"/>
              <a:cs typeface="Raleway Light"/>
              <a:sym typeface="Raleway Light"/>
            </a:endParaRPr>
          </a:p>
        </p:txBody>
      </p:sp>
      <p:pic>
        <p:nvPicPr>
          <p:cNvPr descr="graffiti on wall during daytime" id="179" name="Google Shape;179;p13"/>
          <p:cNvPicPr preferRelativeResize="0"/>
          <p:nvPr/>
        </p:nvPicPr>
        <p:blipFill rotWithShape="1">
          <a:blip r:embed="rId4">
            <a:alphaModFix/>
          </a:blip>
          <a:srcRect b="0" l="0" r="0" t="0"/>
          <a:stretch/>
        </p:blipFill>
        <p:spPr>
          <a:xfrm>
            <a:off x="6800850" y="1629507"/>
            <a:ext cx="1823462" cy="279803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4"/>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85" name="Google Shape;185;p14"/>
          <p:cNvSpPr/>
          <p:nvPr/>
        </p:nvSpPr>
        <p:spPr>
          <a:xfrm>
            <a:off x="752474" y="761263"/>
            <a:ext cx="5019675" cy="2923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Raleway Light"/>
                <a:ea typeface="Raleway Light"/>
                <a:cs typeface="Raleway Light"/>
                <a:sym typeface="Raleway Light"/>
              </a:rPr>
              <a:t>Trei (3) tehnici eficiente de stabilire a obiectivelor</a:t>
            </a:r>
            <a:endParaRPr b="1" i="0" sz="1300" u="none" cap="none" strike="noStrike">
              <a:solidFill>
                <a:srgbClr val="000000"/>
              </a:solidFill>
              <a:latin typeface="Raleway Light"/>
              <a:ea typeface="Raleway Light"/>
              <a:cs typeface="Raleway Light"/>
              <a:sym typeface="Raleway Light"/>
            </a:endParaRPr>
          </a:p>
        </p:txBody>
      </p:sp>
      <p:sp>
        <p:nvSpPr>
          <p:cNvPr id="186" name="Google Shape;186;p14"/>
          <p:cNvSpPr txBox="1"/>
          <p:nvPr/>
        </p:nvSpPr>
        <p:spPr>
          <a:xfrm>
            <a:off x="953890" y="1079167"/>
            <a:ext cx="6907848" cy="3797633"/>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601"/>
              </a:spcBef>
              <a:spcAft>
                <a:spcPts val="0"/>
              </a:spcAft>
              <a:buClr>
                <a:srgbClr val="FFB600"/>
              </a:buClr>
              <a:buSzPts val="1800"/>
              <a:buFont typeface="Raleway Thin"/>
              <a:buNone/>
            </a:pPr>
            <a:r>
              <a:rPr b="1" i="0" lang="en-US" sz="1300" u="none" cap="none" strike="noStrike">
                <a:solidFill>
                  <a:schemeClr val="accent1"/>
                </a:solidFill>
                <a:latin typeface="Raleway Light"/>
                <a:ea typeface="Raleway Light"/>
                <a:cs typeface="Raleway Light"/>
                <a:sym typeface="Raleway Light"/>
              </a:rPr>
              <a:t>Tehnica SMART(</a:t>
            </a:r>
            <a:r>
              <a:rPr b="1" i="0" lang="en-US" sz="1300" u="none" cap="none" strike="noStrike">
                <a:solidFill>
                  <a:srgbClr val="BFBFBF"/>
                </a:solidFill>
                <a:latin typeface="Raleway Light"/>
                <a:ea typeface="Raleway Light"/>
                <a:cs typeface="Raleway Light"/>
                <a:sym typeface="Raleway Light"/>
              </a:rPr>
              <a:t>ER</a:t>
            </a:r>
            <a:r>
              <a:rPr b="1" i="0" lang="en-US" sz="1300" u="none" cap="none" strike="noStrike">
                <a:solidFill>
                  <a:schemeClr val="accent1"/>
                </a:solidFill>
                <a:latin typeface="Raleway Light"/>
                <a:ea typeface="Raleway Light"/>
                <a:cs typeface="Raleway Light"/>
                <a:sym typeface="Raleway Light"/>
              </a:rPr>
              <a:t>) </a:t>
            </a:r>
            <a:endParaRPr/>
          </a:p>
          <a:p>
            <a:pPr indent="0" lvl="0" marL="0" marR="0" rtl="0" algn="just">
              <a:lnSpc>
                <a:spcPct val="100000"/>
              </a:lnSpc>
              <a:spcBef>
                <a:spcPts val="601"/>
              </a:spcBef>
              <a:spcAft>
                <a:spcPts val="0"/>
              </a:spcAft>
              <a:buClr>
                <a:srgbClr val="FFB600"/>
              </a:buClr>
              <a:buSzPts val="1800"/>
              <a:buFont typeface="Raleway Thin"/>
              <a:buNone/>
            </a:pPr>
            <a:r>
              <a:rPr b="0" i="0" lang="en-US" sz="1200" u="none" cap="none" strike="noStrike">
                <a:solidFill>
                  <a:schemeClr val="dk2"/>
                </a:solidFill>
                <a:latin typeface="Raleway Light"/>
                <a:ea typeface="Raleway Light"/>
                <a:cs typeface="Raleway Light"/>
                <a:sym typeface="Raleway Light"/>
              </a:rPr>
              <a:t>Aceasta este una dintre cele mai populare și eficiente metode de stabilire a obiectivelor,.</a:t>
            </a:r>
            <a:endParaRPr b="0" i="0" sz="1200" u="none" cap="none" strike="noStrike">
              <a:solidFill>
                <a:schemeClr val="dk2"/>
              </a:solidFill>
              <a:latin typeface="Raleway Light"/>
              <a:ea typeface="Raleway Light"/>
              <a:cs typeface="Raleway Light"/>
              <a:sym typeface="Raleway Light"/>
            </a:endParaRPr>
          </a:p>
          <a:p>
            <a:pPr indent="0" lvl="0" marL="0" marR="0" rtl="0" algn="just">
              <a:lnSpc>
                <a:spcPct val="100000"/>
              </a:lnSpc>
              <a:spcBef>
                <a:spcPts val="601"/>
              </a:spcBef>
              <a:spcAft>
                <a:spcPts val="0"/>
              </a:spcAft>
              <a:buClr>
                <a:srgbClr val="FFB600"/>
              </a:buClr>
              <a:buSzPts val="1800"/>
              <a:buFont typeface="Raleway Thin"/>
              <a:buNone/>
            </a:pPr>
            <a:r>
              <a:t/>
            </a:r>
            <a:endParaRPr b="0" i="0" sz="1200" u="none" cap="none" strike="noStrike">
              <a:solidFill>
                <a:schemeClr val="dk2"/>
              </a:solidFill>
              <a:latin typeface="Raleway Light"/>
              <a:ea typeface="Raleway Light"/>
              <a:cs typeface="Raleway Light"/>
              <a:sym typeface="Raleway Light"/>
            </a:endParaRPr>
          </a:p>
          <a:p>
            <a:pPr indent="0" lvl="0" marL="0" marR="0" rtl="0" algn="just">
              <a:lnSpc>
                <a:spcPct val="100000"/>
              </a:lnSpc>
              <a:spcBef>
                <a:spcPts val="601"/>
              </a:spcBef>
              <a:spcAft>
                <a:spcPts val="0"/>
              </a:spcAft>
              <a:buClr>
                <a:srgbClr val="FFB600"/>
              </a:buClr>
              <a:buSzPts val="1800"/>
              <a:buFont typeface="Raleway Thin"/>
              <a:buNone/>
            </a:pPr>
            <a:r>
              <a:rPr b="1" i="0" lang="en-US" sz="1200" u="none" cap="none" strike="noStrike">
                <a:solidFill>
                  <a:schemeClr val="dk2"/>
                </a:solidFill>
                <a:latin typeface="Raleway Light"/>
                <a:ea typeface="Raleway Light"/>
                <a:cs typeface="Raleway Light"/>
                <a:sym typeface="Raleway Light"/>
              </a:rPr>
              <a:t>S</a:t>
            </a:r>
            <a:r>
              <a:rPr b="0" i="0" lang="en-US" sz="1200" u="none" cap="none" strike="noStrike">
                <a:solidFill>
                  <a:schemeClr val="dk2"/>
                </a:solidFill>
                <a:latin typeface="Raleway Light"/>
                <a:ea typeface="Raleway Light"/>
                <a:cs typeface="Raleway Light"/>
                <a:sym typeface="Raleway Light"/>
              </a:rPr>
              <a:t> — Specific — ar trebui să vizeze un domeniu specific (clar) de îmbunătățire.</a:t>
            </a:r>
            <a:endParaRPr b="0" i="0" sz="1200" u="none" cap="none" strike="noStrike">
              <a:solidFill>
                <a:schemeClr val="dk2"/>
              </a:solidFill>
              <a:latin typeface="Raleway Light"/>
              <a:ea typeface="Raleway Light"/>
              <a:cs typeface="Raleway Light"/>
              <a:sym typeface="Raleway Light"/>
            </a:endParaRPr>
          </a:p>
          <a:p>
            <a:pPr indent="0" lvl="0" marL="0" marR="0" rtl="0" algn="just">
              <a:lnSpc>
                <a:spcPct val="100000"/>
              </a:lnSpc>
              <a:spcBef>
                <a:spcPts val="601"/>
              </a:spcBef>
              <a:spcAft>
                <a:spcPts val="0"/>
              </a:spcAft>
              <a:buClr>
                <a:srgbClr val="FFB600"/>
              </a:buClr>
              <a:buSzPts val="1800"/>
              <a:buFont typeface="Raleway Thin"/>
              <a:buNone/>
            </a:pPr>
            <a:r>
              <a:rPr b="1" i="0" lang="en-US" sz="1200" u="none" cap="none" strike="noStrike">
                <a:solidFill>
                  <a:schemeClr val="dk2"/>
                </a:solidFill>
                <a:latin typeface="Raleway Light"/>
                <a:ea typeface="Raleway Light"/>
                <a:cs typeface="Raleway Light"/>
                <a:sym typeface="Raleway Light"/>
              </a:rPr>
              <a:t>M</a:t>
            </a:r>
            <a:r>
              <a:rPr b="0" i="0" lang="en-US" sz="1200" u="none" cap="none" strike="noStrike">
                <a:solidFill>
                  <a:schemeClr val="dk2"/>
                </a:solidFill>
                <a:latin typeface="Raleway Light"/>
                <a:ea typeface="Raleway Light"/>
                <a:cs typeface="Raleway Light"/>
                <a:sym typeface="Raleway Light"/>
              </a:rPr>
              <a:t> — Măsurabil — ar trebui să aibă numere sau indicatori pentru a măsura progresul.</a:t>
            </a:r>
            <a:endParaRPr b="0" i="0" sz="1200" u="none" cap="none" strike="noStrike">
              <a:solidFill>
                <a:schemeClr val="dk2"/>
              </a:solidFill>
              <a:latin typeface="Raleway Light"/>
              <a:ea typeface="Raleway Light"/>
              <a:cs typeface="Raleway Light"/>
              <a:sym typeface="Raleway Light"/>
            </a:endParaRPr>
          </a:p>
          <a:p>
            <a:pPr indent="0" lvl="0" marL="0" marR="0" rtl="0" algn="just">
              <a:lnSpc>
                <a:spcPct val="100000"/>
              </a:lnSpc>
              <a:spcBef>
                <a:spcPts val="601"/>
              </a:spcBef>
              <a:spcAft>
                <a:spcPts val="0"/>
              </a:spcAft>
              <a:buClr>
                <a:srgbClr val="FFB600"/>
              </a:buClr>
              <a:buSzPts val="1800"/>
              <a:buFont typeface="Raleway Thin"/>
              <a:buNone/>
            </a:pPr>
            <a:r>
              <a:rPr b="1" i="0" lang="en-US" sz="1200" u="none" cap="none" strike="noStrike">
                <a:solidFill>
                  <a:schemeClr val="dk2"/>
                </a:solidFill>
                <a:latin typeface="Raleway Light"/>
                <a:ea typeface="Raleway Light"/>
                <a:cs typeface="Raleway Light"/>
                <a:sym typeface="Raleway Light"/>
              </a:rPr>
              <a:t>A</a:t>
            </a:r>
            <a:r>
              <a:rPr b="0" i="0" lang="en-US" sz="1200" u="none" cap="none" strike="noStrike">
                <a:solidFill>
                  <a:schemeClr val="dk2"/>
                </a:solidFill>
                <a:latin typeface="Raleway Light"/>
                <a:ea typeface="Raleway Light"/>
                <a:cs typeface="Raleway Light"/>
                <a:sym typeface="Raleway Light"/>
              </a:rPr>
              <a:t> — Realizabil - ar trebui să vă întindeți puțin, dar să rămâneți în intervalul de abilități/cunoștințe.</a:t>
            </a:r>
            <a:endParaRPr b="0" i="0" sz="1200" u="none" cap="none" strike="noStrike">
              <a:solidFill>
                <a:schemeClr val="dk2"/>
              </a:solidFill>
              <a:latin typeface="Raleway Light"/>
              <a:ea typeface="Raleway Light"/>
              <a:cs typeface="Raleway Light"/>
              <a:sym typeface="Raleway Light"/>
            </a:endParaRPr>
          </a:p>
          <a:p>
            <a:pPr indent="0" lvl="0" marL="0" marR="0" rtl="0" algn="just">
              <a:lnSpc>
                <a:spcPct val="100000"/>
              </a:lnSpc>
              <a:spcBef>
                <a:spcPts val="601"/>
              </a:spcBef>
              <a:spcAft>
                <a:spcPts val="0"/>
              </a:spcAft>
              <a:buClr>
                <a:srgbClr val="FFB600"/>
              </a:buClr>
              <a:buSzPts val="1800"/>
              <a:buFont typeface="Raleway Thin"/>
              <a:buNone/>
            </a:pPr>
            <a:r>
              <a:rPr b="1" i="0" lang="en-US" sz="1200" u="none" cap="none" strike="noStrike">
                <a:solidFill>
                  <a:schemeClr val="dk2"/>
                </a:solidFill>
                <a:latin typeface="Raleway Light"/>
                <a:ea typeface="Raleway Light"/>
                <a:cs typeface="Raleway Light"/>
                <a:sym typeface="Raleway Light"/>
              </a:rPr>
              <a:t>R</a:t>
            </a:r>
            <a:r>
              <a:rPr b="0" i="0" lang="en-US" sz="1200" u="none" cap="none" strike="noStrike">
                <a:solidFill>
                  <a:schemeClr val="dk2"/>
                </a:solidFill>
                <a:latin typeface="Raleway Light"/>
                <a:ea typeface="Raleway Light"/>
                <a:cs typeface="Raleway Light"/>
                <a:sym typeface="Raleway Light"/>
              </a:rPr>
              <a:t> — Realist — ar trebui să spună ce rezultate pot fi obținute în termeni realiști, cu resursele disponibile.</a:t>
            </a:r>
            <a:endParaRPr b="0" i="0" sz="1200" u="none" cap="none" strike="noStrike">
              <a:solidFill>
                <a:schemeClr val="dk2"/>
              </a:solidFill>
              <a:latin typeface="Raleway Light"/>
              <a:ea typeface="Raleway Light"/>
              <a:cs typeface="Raleway Light"/>
              <a:sym typeface="Raleway Light"/>
            </a:endParaRPr>
          </a:p>
          <a:p>
            <a:pPr indent="0" lvl="0" marL="0" marR="0" rtl="0" algn="just">
              <a:lnSpc>
                <a:spcPct val="100000"/>
              </a:lnSpc>
              <a:spcBef>
                <a:spcPts val="601"/>
              </a:spcBef>
              <a:spcAft>
                <a:spcPts val="0"/>
              </a:spcAft>
              <a:buClr>
                <a:srgbClr val="FFB600"/>
              </a:buClr>
              <a:buSzPts val="1800"/>
              <a:buFont typeface="Raleway Thin"/>
              <a:buNone/>
            </a:pPr>
            <a:r>
              <a:rPr b="1" i="0" lang="en-US" sz="1200" u="none" cap="none" strike="noStrike">
                <a:solidFill>
                  <a:schemeClr val="dk2"/>
                </a:solidFill>
                <a:latin typeface="Raleway Light"/>
                <a:ea typeface="Raleway Light"/>
                <a:cs typeface="Raleway Light"/>
                <a:sym typeface="Raleway Light"/>
              </a:rPr>
              <a:t>T </a:t>
            </a:r>
            <a:r>
              <a:rPr b="0" i="0" lang="en-US" sz="1200" u="none" cap="none" strike="noStrike">
                <a:solidFill>
                  <a:schemeClr val="dk2"/>
                </a:solidFill>
                <a:latin typeface="Raleway Light"/>
                <a:ea typeface="Raleway Light"/>
                <a:cs typeface="Raleway Light"/>
                <a:sym typeface="Raleway Light"/>
              </a:rPr>
              <a:t>— În timp— ar trebui să precizeze când sunt așteptate rezultatele, astfel încât să existe un termen de respectat .</a:t>
            </a:r>
            <a:endParaRPr b="0" i="0" sz="1200" u="none" cap="none" strike="noStrike">
              <a:solidFill>
                <a:schemeClr val="dk2"/>
              </a:solidFill>
              <a:latin typeface="Raleway Light"/>
              <a:ea typeface="Raleway Light"/>
              <a:cs typeface="Raleway Light"/>
              <a:sym typeface="Raleway Light"/>
            </a:endParaRPr>
          </a:p>
          <a:p>
            <a:pPr indent="0" lvl="0" marL="0" marR="0" rtl="0" algn="just">
              <a:lnSpc>
                <a:spcPct val="100000"/>
              </a:lnSpc>
              <a:spcBef>
                <a:spcPts val="601"/>
              </a:spcBef>
              <a:spcAft>
                <a:spcPts val="0"/>
              </a:spcAft>
              <a:buClr>
                <a:srgbClr val="FFB600"/>
              </a:buClr>
              <a:buSzPts val="1800"/>
              <a:buFont typeface="Raleway Thin"/>
              <a:buNone/>
            </a:pPr>
            <a:r>
              <a:rPr b="1" i="0" lang="en-US" sz="1200" u="none" cap="none" strike="noStrike">
                <a:solidFill>
                  <a:schemeClr val="dk2"/>
                </a:solidFill>
                <a:latin typeface="Raleway Light"/>
                <a:ea typeface="Raleway Light"/>
                <a:cs typeface="Raleway Light"/>
                <a:sym typeface="Raleway Light"/>
              </a:rPr>
              <a:t>E</a:t>
            </a:r>
            <a:r>
              <a:rPr b="0" i="0" lang="en-US" sz="1200" u="none" cap="none" strike="noStrike">
                <a:solidFill>
                  <a:schemeClr val="dk2"/>
                </a:solidFill>
                <a:latin typeface="Raleway Light"/>
                <a:ea typeface="Raleway Light"/>
                <a:cs typeface="Raleway Light"/>
                <a:sym typeface="Raleway Light"/>
              </a:rPr>
              <a:t> — Evaluează - evaluându-ți obiectivele în fiecare zi, vei avea mult mai multe șanse să le atingi.</a:t>
            </a:r>
            <a:endParaRPr b="0" i="0" sz="1200" u="none" cap="none" strike="noStrike">
              <a:solidFill>
                <a:schemeClr val="dk2"/>
              </a:solidFill>
              <a:latin typeface="Raleway Light"/>
              <a:ea typeface="Raleway Light"/>
              <a:cs typeface="Raleway Light"/>
              <a:sym typeface="Raleway Light"/>
            </a:endParaRPr>
          </a:p>
          <a:p>
            <a:pPr indent="0" lvl="0" marL="0" marR="0" rtl="0" algn="just">
              <a:lnSpc>
                <a:spcPct val="100000"/>
              </a:lnSpc>
              <a:spcBef>
                <a:spcPts val="601"/>
              </a:spcBef>
              <a:spcAft>
                <a:spcPts val="0"/>
              </a:spcAft>
              <a:buClr>
                <a:srgbClr val="FFB600"/>
              </a:buClr>
              <a:buSzPts val="1800"/>
              <a:buFont typeface="Raleway Thin"/>
              <a:buNone/>
            </a:pPr>
            <a:r>
              <a:rPr b="1" i="0" lang="en-US" sz="1200" u="none" cap="none" strike="noStrike">
                <a:solidFill>
                  <a:schemeClr val="dk2"/>
                </a:solidFill>
                <a:latin typeface="Raleway Light"/>
                <a:ea typeface="Raleway Light"/>
                <a:cs typeface="Raleway Light"/>
                <a:sym typeface="Raleway Light"/>
              </a:rPr>
              <a:t>R</a:t>
            </a:r>
            <a:r>
              <a:rPr b="0" i="0" lang="en-US" sz="1200" u="none" cap="none" strike="noStrike">
                <a:solidFill>
                  <a:schemeClr val="dk2"/>
                </a:solidFill>
                <a:latin typeface="Raleway Light"/>
                <a:ea typeface="Raleway Light"/>
                <a:cs typeface="Raleway Light"/>
                <a:sym typeface="Raleway Light"/>
              </a:rPr>
              <a:t> — Reajustare - înseamnă să încerci diverse abordări până când te apropii de realizarea obiectivelor tale.</a:t>
            </a:r>
            <a:endParaRPr b="0" i="0" sz="1200" u="none" cap="none" strike="noStrike">
              <a:solidFill>
                <a:schemeClr val="dk2"/>
              </a:solidFill>
              <a:latin typeface="Raleway Light"/>
              <a:ea typeface="Raleway Light"/>
              <a:cs typeface="Raleway Light"/>
              <a:sym typeface="Raleway Light"/>
            </a:endParaRPr>
          </a:p>
        </p:txBody>
      </p:sp>
      <p:sp>
        <p:nvSpPr>
          <p:cNvPr id="187" name="Google Shape;187;p14"/>
          <p:cNvSpPr txBox="1"/>
          <p:nvPr/>
        </p:nvSpPr>
        <p:spPr>
          <a:xfrm>
            <a:off x="752474" y="1193180"/>
            <a:ext cx="262287" cy="30777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chemeClr val="accent1"/>
                </a:solidFill>
                <a:latin typeface="Raleway Light"/>
                <a:ea typeface="Raleway Light"/>
                <a:cs typeface="Raleway Light"/>
                <a:sym typeface="Raleway Light"/>
              </a:rPr>
              <a:t>1</a:t>
            </a:r>
            <a:endParaRPr b="1" i="0" sz="1300" u="none" cap="none" strike="noStrike">
              <a:solidFill>
                <a:schemeClr val="accent1"/>
              </a:solidFill>
              <a:latin typeface="Raleway Light"/>
              <a:ea typeface="Raleway Light"/>
              <a:cs typeface="Raleway Light"/>
              <a:sym typeface="Raleway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5"/>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93" name="Google Shape;193;p15"/>
          <p:cNvSpPr/>
          <p:nvPr/>
        </p:nvSpPr>
        <p:spPr>
          <a:xfrm>
            <a:off x="764830" y="452344"/>
            <a:ext cx="7205277" cy="2923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300" u="none" cap="none" strike="noStrike">
                <a:solidFill>
                  <a:srgbClr val="000000"/>
                </a:solidFill>
                <a:latin typeface="Raleway Light"/>
                <a:ea typeface="Raleway Light"/>
                <a:cs typeface="Raleway Light"/>
                <a:sym typeface="Raleway Light"/>
              </a:rPr>
              <a:t>Trei (3) tehnici eficiente de stabilire a obiectivelor (continuare)</a:t>
            </a:r>
            <a:endParaRPr b="1" i="0" sz="1300" u="none" cap="none" strike="noStrike">
              <a:solidFill>
                <a:srgbClr val="000000"/>
              </a:solidFill>
              <a:latin typeface="Raleway Light"/>
              <a:ea typeface="Raleway Light"/>
              <a:cs typeface="Raleway Light"/>
              <a:sym typeface="Raleway Light"/>
            </a:endParaRPr>
          </a:p>
        </p:txBody>
      </p:sp>
      <p:sp>
        <p:nvSpPr>
          <p:cNvPr id="194" name="Google Shape;194;p15"/>
          <p:cNvSpPr txBox="1"/>
          <p:nvPr/>
        </p:nvSpPr>
        <p:spPr>
          <a:xfrm>
            <a:off x="880996" y="784739"/>
            <a:ext cx="3369728" cy="3873758"/>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601"/>
              </a:spcBef>
              <a:spcAft>
                <a:spcPts val="0"/>
              </a:spcAft>
              <a:buClr>
                <a:srgbClr val="FFB600"/>
              </a:buClr>
              <a:buSzPts val="1800"/>
              <a:buFont typeface="Raleway Thin"/>
              <a:buNone/>
            </a:pPr>
            <a:r>
              <a:rPr b="1" i="0" lang="en-US" sz="1300" u="none" cap="none" strike="noStrike">
                <a:solidFill>
                  <a:schemeClr val="accent1"/>
                </a:solidFill>
                <a:latin typeface="Raleway Light"/>
                <a:ea typeface="Raleway Light"/>
                <a:cs typeface="Raleway Light"/>
                <a:sym typeface="Raleway Light"/>
              </a:rPr>
              <a:t>Tehnica WOOP </a:t>
            </a:r>
            <a:endParaRPr/>
          </a:p>
          <a:p>
            <a:pPr indent="0" lvl="0" marL="0" marR="0" rtl="0" algn="just">
              <a:lnSpc>
                <a:spcPct val="100000"/>
              </a:lnSpc>
              <a:spcBef>
                <a:spcPts val="601"/>
              </a:spcBef>
              <a:spcAft>
                <a:spcPts val="0"/>
              </a:spcAft>
              <a:buClr>
                <a:srgbClr val="FFB600"/>
              </a:buClr>
              <a:buSzPts val="1800"/>
              <a:buFont typeface="Raleway Thin"/>
              <a:buNone/>
            </a:pPr>
            <a:r>
              <a:rPr b="0" i="0" lang="en-US" sz="1200" u="none" cap="none" strike="noStrike">
                <a:solidFill>
                  <a:schemeClr val="dk2"/>
                </a:solidFill>
                <a:latin typeface="Raleway Light"/>
                <a:ea typeface="Raleway Light"/>
                <a:cs typeface="Raleway Light"/>
                <a:sym typeface="Raleway Light"/>
              </a:rPr>
              <a:t>Această tehnică este eficientă pentru stabilirea obiectivelor de a rupe obiceiurile negative,,.</a:t>
            </a:r>
            <a:endParaRPr b="0" i="0" sz="1200" u="none" cap="none" strike="noStrike">
              <a:solidFill>
                <a:schemeClr val="dk2"/>
              </a:solidFill>
              <a:latin typeface="Raleway Light"/>
              <a:ea typeface="Raleway Light"/>
              <a:cs typeface="Raleway Light"/>
              <a:sym typeface="Raleway Light"/>
            </a:endParaRPr>
          </a:p>
          <a:p>
            <a:pPr indent="0" lvl="0" marL="0" marR="0" rtl="0" algn="just">
              <a:lnSpc>
                <a:spcPct val="100000"/>
              </a:lnSpc>
              <a:spcBef>
                <a:spcPts val="601"/>
              </a:spcBef>
              <a:spcAft>
                <a:spcPts val="0"/>
              </a:spcAft>
              <a:buClr>
                <a:srgbClr val="FFB600"/>
              </a:buClr>
              <a:buSzPts val="1800"/>
              <a:buFont typeface="Raleway Thin"/>
              <a:buNone/>
            </a:pPr>
            <a:r>
              <a:t/>
            </a:r>
            <a:endParaRPr b="0" i="0" sz="1200" u="none" cap="none" strike="noStrike">
              <a:solidFill>
                <a:schemeClr val="dk2"/>
              </a:solidFill>
              <a:latin typeface="Raleway Light"/>
              <a:ea typeface="Raleway Light"/>
              <a:cs typeface="Raleway Light"/>
              <a:sym typeface="Raleway Light"/>
            </a:endParaRPr>
          </a:p>
          <a:p>
            <a:pPr indent="0" lvl="0" marL="0" marR="0" rtl="0" algn="just">
              <a:lnSpc>
                <a:spcPct val="100000"/>
              </a:lnSpc>
              <a:spcBef>
                <a:spcPts val="601"/>
              </a:spcBef>
              <a:spcAft>
                <a:spcPts val="0"/>
              </a:spcAft>
              <a:buClr>
                <a:srgbClr val="FFB600"/>
              </a:buClr>
              <a:buSzPts val="1800"/>
              <a:buFont typeface="Raleway Thin"/>
              <a:buNone/>
            </a:pPr>
            <a:r>
              <a:rPr b="0" i="0" lang="en-US" sz="1200" u="none" cap="none" strike="noStrike">
                <a:solidFill>
                  <a:schemeClr val="dk2"/>
                </a:solidFill>
                <a:latin typeface="Raleway Light"/>
                <a:ea typeface="Raleway Light"/>
                <a:cs typeface="Raleway Light"/>
                <a:sym typeface="Raleway Light"/>
              </a:rPr>
              <a:t>W — Wish (Dorință) – Doriți-vă ceva ce vreți să realizați și atașați un sentiment pozitiv scopului stabilit.</a:t>
            </a:r>
            <a:endParaRPr b="0" i="0" sz="1200" u="none" cap="none" strike="noStrike">
              <a:solidFill>
                <a:schemeClr val="dk2"/>
              </a:solidFill>
              <a:latin typeface="Raleway Light"/>
              <a:ea typeface="Raleway Light"/>
              <a:cs typeface="Raleway Light"/>
              <a:sym typeface="Raleway Light"/>
            </a:endParaRPr>
          </a:p>
          <a:p>
            <a:pPr indent="0" lvl="0" marL="0" marR="0" rtl="0" algn="just">
              <a:lnSpc>
                <a:spcPct val="100000"/>
              </a:lnSpc>
              <a:spcBef>
                <a:spcPts val="601"/>
              </a:spcBef>
              <a:spcAft>
                <a:spcPts val="0"/>
              </a:spcAft>
              <a:buClr>
                <a:srgbClr val="FFB600"/>
              </a:buClr>
              <a:buSzPts val="1800"/>
              <a:buFont typeface="Raleway Thin"/>
              <a:buNone/>
            </a:pPr>
            <a:r>
              <a:rPr b="0" i="0" lang="en-US" sz="1200" u="none" cap="none" strike="noStrike">
                <a:solidFill>
                  <a:schemeClr val="dk2"/>
                </a:solidFill>
                <a:latin typeface="Raleway Light"/>
                <a:ea typeface="Raleway Light"/>
                <a:cs typeface="Raleway Light"/>
                <a:sym typeface="Raleway Light"/>
              </a:rPr>
              <a:t>O — Outcome (Rezultat) – imaginați-văi cel mai bun rezultat al obiectivului vostru și recunoașteți cum v-ar face să vă simțiți.</a:t>
            </a:r>
            <a:endParaRPr b="0" i="0" sz="1200" u="none" cap="none" strike="noStrike">
              <a:solidFill>
                <a:schemeClr val="dk2"/>
              </a:solidFill>
              <a:latin typeface="Raleway Light"/>
              <a:ea typeface="Raleway Light"/>
              <a:cs typeface="Raleway Light"/>
              <a:sym typeface="Raleway Light"/>
            </a:endParaRPr>
          </a:p>
          <a:p>
            <a:pPr indent="0" lvl="0" marL="0" marR="0" rtl="0" algn="just">
              <a:lnSpc>
                <a:spcPct val="100000"/>
              </a:lnSpc>
              <a:spcBef>
                <a:spcPts val="601"/>
              </a:spcBef>
              <a:spcAft>
                <a:spcPts val="0"/>
              </a:spcAft>
              <a:buClr>
                <a:srgbClr val="FFB600"/>
              </a:buClr>
              <a:buSzPts val="1800"/>
              <a:buFont typeface="Raleway Thin"/>
              <a:buNone/>
            </a:pPr>
            <a:r>
              <a:rPr b="0" i="0" lang="en-US" sz="1200" u="none" cap="none" strike="noStrike">
                <a:solidFill>
                  <a:schemeClr val="dk2"/>
                </a:solidFill>
                <a:latin typeface="Raleway Light"/>
                <a:ea typeface="Raleway Light"/>
                <a:cs typeface="Raleway Light"/>
                <a:sym typeface="Raleway Light"/>
              </a:rPr>
              <a:t>O — Obstacle (Obstacol)– imaginați-vă obstacolele personale care vă împiedică să vă îndepliniți scopul.</a:t>
            </a:r>
            <a:endParaRPr b="0" i="0" sz="1200" u="none" cap="none" strike="noStrike">
              <a:solidFill>
                <a:schemeClr val="dk2"/>
              </a:solidFill>
              <a:latin typeface="Raleway Light"/>
              <a:ea typeface="Raleway Light"/>
              <a:cs typeface="Raleway Light"/>
              <a:sym typeface="Raleway Light"/>
            </a:endParaRPr>
          </a:p>
          <a:p>
            <a:pPr indent="0" lvl="0" marL="0" marR="0" rtl="0" algn="just">
              <a:lnSpc>
                <a:spcPct val="100000"/>
              </a:lnSpc>
              <a:spcBef>
                <a:spcPts val="601"/>
              </a:spcBef>
              <a:spcAft>
                <a:spcPts val="0"/>
              </a:spcAft>
              <a:buClr>
                <a:srgbClr val="FFB600"/>
              </a:buClr>
              <a:buSzPts val="1800"/>
              <a:buFont typeface="Raleway Thin"/>
              <a:buNone/>
            </a:pPr>
            <a:r>
              <a:rPr b="0" i="0" lang="en-US" sz="1200" u="none" cap="none" strike="noStrike">
                <a:solidFill>
                  <a:schemeClr val="dk2"/>
                </a:solidFill>
                <a:latin typeface="Raleway Light"/>
                <a:ea typeface="Raleway Light"/>
                <a:cs typeface="Raleway Light"/>
                <a:sym typeface="Raleway Light"/>
              </a:rPr>
              <a:t>P — Plan – faceți un plan ”dacă/atunci” , numind o acțiune pe care ați putea-o face dacă apare un obstacol.</a:t>
            </a:r>
            <a:endParaRPr b="0" i="0" sz="1200" u="none" cap="none" strike="noStrike">
              <a:solidFill>
                <a:schemeClr val="dk2"/>
              </a:solidFill>
              <a:latin typeface="Raleway Light"/>
              <a:ea typeface="Raleway Light"/>
              <a:cs typeface="Raleway Light"/>
              <a:sym typeface="Raleway Light"/>
            </a:endParaRPr>
          </a:p>
        </p:txBody>
      </p:sp>
      <p:sp>
        <p:nvSpPr>
          <p:cNvPr id="195" name="Google Shape;195;p15"/>
          <p:cNvSpPr txBox="1"/>
          <p:nvPr/>
        </p:nvSpPr>
        <p:spPr>
          <a:xfrm>
            <a:off x="638643" y="851501"/>
            <a:ext cx="262287" cy="2923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chemeClr val="accent1"/>
                </a:solidFill>
                <a:latin typeface="Raleway Light"/>
                <a:ea typeface="Raleway Light"/>
                <a:cs typeface="Raleway Light"/>
                <a:sym typeface="Raleway Light"/>
              </a:rPr>
              <a:t>2</a:t>
            </a:r>
            <a:endParaRPr b="1" i="0" sz="1300" u="none" cap="none" strike="noStrike">
              <a:solidFill>
                <a:schemeClr val="accent1"/>
              </a:solidFill>
              <a:latin typeface="Raleway Light"/>
              <a:ea typeface="Raleway Light"/>
              <a:cs typeface="Raleway Light"/>
              <a:sym typeface="Raleway Light"/>
            </a:endParaRPr>
          </a:p>
        </p:txBody>
      </p:sp>
      <p:sp>
        <p:nvSpPr>
          <p:cNvPr id="196" name="Google Shape;196;p15"/>
          <p:cNvSpPr txBox="1"/>
          <p:nvPr/>
        </p:nvSpPr>
        <p:spPr>
          <a:xfrm>
            <a:off x="4135473" y="789717"/>
            <a:ext cx="262287" cy="2923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chemeClr val="accent1"/>
                </a:solidFill>
                <a:latin typeface="Raleway Light"/>
                <a:ea typeface="Raleway Light"/>
                <a:cs typeface="Raleway Light"/>
                <a:sym typeface="Raleway Light"/>
              </a:rPr>
              <a:t>3</a:t>
            </a:r>
            <a:endParaRPr b="1" i="0" sz="1300" u="none" cap="none" strike="noStrike">
              <a:solidFill>
                <a:schemeClr val="accent1"/>
              </a:solidFill>
              <a:latin typeface="Raleway Light"/>
              <a:ea typeface="Raleway Light"/>
              <a:cs typeface="Raleway Light"/>
              <a:sym typeface="Raleway Light"/>
            </a:endParaRPr>
          </a:p>
        </p:txBody>
      </p:sp>
      <p:sp>
        <p:nvSpPr>
          <p:cNvPr id="197" name="Google Shape;197;p15"/>
          <p:cNvSpPr txBox="1"/>
          <p:nvPr/>
        </p:nvSpPr>
        <p:spPr>
          <a:xfrm>
            <a:off x="4297972" y="710599"/>
            <a:ext cx="4487682" cy="3762033"/>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601"/>
              </a:spcBef>
              <a:spcAft>
                <a:spcPts val="0"/>
              </a:spcAft>
              <a:buClr>
                <a:srgbClr val="FFB600"/>
              </a:buClr>
              <a:buSzPts val="1800"/>
              <a:buFont typeface="Raleway Thin"/>
              <a:buNone/>
            </a:pPr>
            <a:r>
              <a:rPr b="1" i="0" lang="en-US" sz="1300" u="none" cap="none" strike="noStrike">
                <a:solidFill>
                  <a:schemeClr val="accent1"/>
                </a:solidFill>
                <a:latin typeface="Raleway Light"/>
                <a:ea typeface="Raleway Light"/>
                <a:cs typeface="Raleway Light"/>
                <a:sym typeface="Raleway Light"/>
              </a:rPr>
              <a:t>Tehnica HARD </a:t>
            </a:r>
            <a:endParaRPr/>
          </a:p>
          <a:p>
            <a:pPr indent="0" lvl="0" marL="0" marR="0" rtl="0" algn="just">
              <a:lnSpc>
                <a:spcPct val="100000"/>
              </a:lnSpc>
              <a:spcBef>
                <a:spcPts val="601"/>
              </a:spcBef>
              <a:spcAft>
                <a:spcPts val="0"/>
              </a:spcAft>
              <a:buClr>
                <a:srgbClr val="FFB600"/>
              </a:buClr>
              <a:buSzPts val="1800"/>
              <a:buFont typeface="Raleway Thin"/>
              <a:buNone/>
            </a:pPr>
            <a:r>
              <a:rPr b="0" i="0" lang="en-US" sz="1200" u="none" cap="none" strike="noStrike">
                <a:solidFill>
                  <a:schemeClr val="dk2"/>
                </a:solidFill>
                <a:latin typeface="Raleway Light"/>
                <a:ea typeface="Raleway Light"/>
                <a:cs typeface="Raleway Light"/>
                <a:sym typeface="Raleway Light"/>
              </a:rPr>
              <a:t>Această tehnică este eficientă pentru a stabili obiective productive, personale,.</a:t>
            </a:r>
            <a:endParaRPr b="0" i="0" sz="1200" u="none" cap="none" strike="noStrike">
              <a:solidFill>
                <a:schemeClr val="dk2"/>
              </a:solidFill>
              <a:latin typeface="Raleway Light"/>
              <a:ea typeface="Raleway Light"/>
              <a:cs typeface="Raleway Light"/>
              <a:sym typeface="Raleway Light"/>
            </a:endParaRPr>
          </a:p>
          <a:p>
            <a:pPr indent="0" lvl="0" marL="0" marR="0" rtl="0" algn="just">
              <a:lnSpc>
                <a:spcPct val="100000"/>
              </a:lnSpc>
              <a:spcBef>
                <a:spcPts val="601"/>
              </a:spcBef>
              <a:spcAft>
                <a:spcPts val="0"/>
              </a:spcAft>
              <a:buClr>
                <a:srgbClr val="FFB600"/>
              </a:buClr>
              <a:buSzPts val="1800"/>
              <a:buFont typeface="Raleway Thin"/>
              <a:buNone/>
            </a:pPr>
            <a:r>
              <a:t/>
            </a:r>
            <a:endParaRPr b="0" i="0" sz="100" u="none" cap="none" strike="noStrike">
              <a:solidFill>
                <a:schemeClr val="dk2"/>
              </a:solidFill>
              <a:latin typeface="Raleway Light"/>
              <a:ea typeface="Raleway Light"/>
              <a:cs typeface="Raleway Light"/>
              <a:sym typeface="Raleway Light"/>
            </a:endParaRPr>
          </a:p>
          <a:p>
            <a:pPr indent="0" lvl="0" marL="0" marR="0" rtl="0" algn="just">
              <a:lnSpc>
                <a:spcPct val="100000"/>
              </a:lnSpc>
              <a:spcBef>
                <a:spcPts val="601"/>
              </a:spcBef>
              <a:spcAft>
                <a:spcPts val="0"/>
              </a:spcAft>
              <a:buClr>
                <a:srgbClr val="FFB600"/>
              </a:buClr>
              <a:buSzPts val="1800"/>
              <a:buFont typeface="Raleway Thin"/>
              <a:buNone/>
            </a:pPr>
            <a:r>
              <a:rPr b="0" i="0" lang="en-US" sz="1200" u="none" cap="none" strike="noStrike">
                <a:solidFill>
                  <a:schemeClr val="dk2"/>
                </a:solidFill>
                <a:latin typeface="Raleway Light"/>
                <a:ea typeface="Raleway Light"/>
                <a:cs typeface="Raleway Light"/>
                <a:sym typeface="Raleway Light"/>
              </a:rPr>
              <a:t>Heartfelt (Sincer): Dacă doriți să învățați o nouă abilitate, imaginați-vă mândria de a avea o nouă abilitate. Conectați acea mândrie cu scopul și folosiți-o ca motivație..</a:t>
            </a:r>
            <a:endParaRPr b="0" i="0" sz="1200" u="none" cap="none" strike="noStrike">
              <a:solidFill>
                <a:schemeClr val="dk2"/>
              </a:solidFill>
              <a:latin typeface="Raleway Light"/>
              <a:ea typeface="Raleway Light"/>
              <a:cs typeface="Raleway Light"/>
              <a:sym typeface="Raleway Light"/>
            </a:endParaRPr>
          </a:p>
          <a:p>
            <a:pPr indent="0" lvl="0" marL="0" marR="0" rtl="0" algn="just">
              <a:lnSpc>
                <a:spcPct val="100000"/>
              </a:lnSpc>
              <a:spcBef>
                <a:spcPts val="601"/>
              </a:spcBef>
              <a:spcAft>
                <a:spcPts val="0"/>
              </a:spcAft>
              <a:buClr>
                <a:srgbClr val="FFB600"/>
              </a:buClr>
              <a:buSzPts val="1800"/>
              <a:buFont typeface="Raleway Thin"/>
              <a:buNone/>
            </a:pPr>
            <a:r>
              <a:rPr b="0" i="0" lang="en-US" sz="1200" u="none" cap="none" strike="noStrike">
                <a:solidFill>
                  <a:schemeClr val="dk2"/>
                </a:solidFill>
                <a:latin typeface="Raleway Light"/>
                <a:ea typeface="Raleway Light"/>
                <a:cs typeface="Raleway Light"/>
                <a:sym typeface="Raleway Light"/>
              </a:rPr>
              <a:t>Animated (Animat): Vizualizați cum ar arăta atingerea obiectivului vostru. Încorporați toate cele cinci simțuri, astfel încât să vă amintiți sentimentul de fiecare dată când vă gândiții la obiectivul vostru.</a:t>
            </a:r>
            <a:endParaRPr b="0" i="0" sz="1200" u="none" cap="none" strike="noStrike">
              <a:solidFill>
                <a:schemeClr val="dk2"/>
              </a:solidFill>
              <a:latin typeface="Raleway Light"/>
              <a:ea typeface="Raleway Light"/>
              <a:cs typeface="Raleway Light"/>
              <a:sym typeface="Raleway Light"/>
            </a:endParaRPr>
          </a:p>
          <a:p>
            <a:pPr indent="0" lvl="0" marL="0" marR="0" rtl="0" algn="just">
              <a:lnSpc>
                <a:spcPct val="100000"/>
              </a:lnSpc>
              <a:spcBef>
                <a:spcPts val="601"/>
              </a:spcBef>
              <a:spcAft>
                <a:spcPts val="0"/>
              </a:spcAft>
              <a:buClr>
                <a:srgbClr val="FFB600"/>
              </a:buClr>
              <a:buSzPts val="1800"/>
              <a:buFont typeface="Raleway Thin"/>
              <a:buNone/>
            </a:pPr>
            <a:r>
              <a:rPr b="0" i="0" lang="en-US" sz="1200" u="none" cap="none" strike="noStrike">
                <a:solidFill>
                  <a:schemeClr val="dk2"/>
                </a:solidFill>
                <a:latin typeface="Raleway Light"/>
                <a:ea typeface="Raleway Light"/>
                <a:cs typeface="Raleway Light"/>
                <a:sym typeface="Raleway Light"/>
              </a:rPr>
              <a:t>Required (Necesar): Dacă este posibil, conectați-văi obiectivul cu ceva care este necesar pentru voi. De exemplu, dacă doriți să vă îmbunătățiți abilitățile de cercetare, oferiți-vă voluntar pentru a crea un raport pentru echipa voastră.</a:t>
            </a:r>
            <a:endParaRPr b="0" i="0" sz="1200" u="none" cap="none" strike="noStrike">
              <a:solidFill>
                <a:schemeClr val="dk2"/>
              </a:solidFill>
              <a:latin typeface="Raleway Light"/>
              <a:ea typeface="Raleway Light"/>
              <a:cs typeface="Raleway Light"/>
              <a:sym typeface="Raleway Light"/>
            </a:endParaRPr>
          </a:p>
          <a:p>
            <a:pPr indent="0" lvl="0" marL="0" marR="0" rtl="0" algn="just">
              <a:lnSpc>
                <a:spcPct val="100000"/>
              </a:lnSpc>
              <a:spcBef>
                <a:spcPts val="601"/>
              </a:spcBef>
              <a:spcAft>
                <a:spcPts val="0"/>
              </a:spcAft>
              <a:buClr>
                <a:srgbClr val="FFB600"/>
              </a:buClr>
              <a:buSzPts val="1800"/>
              <a:buFont typeface="Raleway Thin"/>
              <a:buNone/>
            </a:pPr>
            <a:r>
              <a:rPr b="0" i="0" lang="en-US" sz="1200" u="none" cap="none" strike="noStrike">
                <a:solidFill>
                  <a:schemeClr val="dk2"/>
                </a:solidFill>
                <a:latin typeface="Raleway Light"/>
                <a:ea typeface="Raleway Light"/>
                <a:cs typeface="Raleway Light"/>
                <a:sym typeface="Raleway Light"/>
              </a:rPr>
              <a:t>Difficult (Dificil): Stabiliți-vă un obiectiv care să vă provoace. Făcând acest lucru, vă veți simți împlinite când îl veți finaliza.</a:t>
            </a:r>
            <a:endParaRPr b="0" i="0" sz="1200" u="none" cap="none" strike="noStrike">
              <a:solidFill>
                <a:schemeClr val="dk2"/>
              </a:solidFill>
              <a:latin typeface="Raleway Light"/>
              <a:ea typeface="Raleway Light"/>
              <a:cs typeface="Raleway Light"/>
              <a:sym typeface="Raleway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6"/>
          <p:cNvSpPr txBox="1"/>
          <p:nvPr>
            <p:ph type="title"/>
          </p:nvPr>
        </p:nvSpPr>
        <p:spPr>
          <a:xfrm>
            <a:off x="845219" y="663123"/>
            <a:ext cx="6866100" cy="1106225"/>
          </a:xfrm>
          <a:prstGeom prst="rect">
            <a:avLst/>
          </a:prstGeom>
          <a:noFill/>
          <a:ln>
            <a:noFill/>
          </a:ln>
        </p:spPr>
        <p:txBody>
          <a:bodyPr anchorCtr="0" anchor="b" bIns="91425" lIns="91425" spcFirstLastPara="1" rIns="91425" wrap="square" tIns="91425">
            <a:noAutofit/>
          </a:bodyPr>
          <a:lstStyle/>
          <a:p>
            <a:pPr indent="0" lvl="0" marL="0" rtl="0" algn="just">
              <a:lnSpc>
                <a:spcPct val="100000"/>
              </a:lnSpc>
              <a:spcBef>
                <a:spcPts val="0"/>
              </a:spcBef>
              <a:spcAft>
                <a:spcPts val="0"/>
              </a:spcAft>
              <a:buSzPts val="5800"/>
              <a:buNone/>
            </a:pPr>
            <a:br>
              <a:rPr b="1" lang="en-US" sz="1600">
                <a:solidFill>
                  <a:schemeClr val="accent1"/>
                </a:solidFill>
                <a:latin typeface="Raleway ExtraLight"/>
                <a:ea typeface="Raleway ExtraLight"/>
                <a:cs typeface="Raleway ExtraLight"/>
                <a:sym typeface="Raleway ExtraLight"/>
              </a:rPr>
            </a:br>
            <a:r>
              <a:rPr b="1" lang="en-US" sz="1600">
                <a:solidFill>
                  <a:schemeClr val="accent1"/>
                </a:solidFill>
                <a:latin typeface="Raleway ExtraLight"/>
                <a:ea typeface="Raleway ExtraLight"/>
                <a:cs typeface="Raleway ExtraLight"/>
                <a:sym typeface="Raleway ExtraLight"/>
              </a:rPr>
              <a:t> Evaluați eficacitatea tehnicilor de stabilire a obiectivelor </a:t>
            </a:r>
            <a:br>
              <a:rPr b="1" lang="en-US" sz="1400">
                <a:solidFill>
                  <a:schemeClr val="accent1"/>
                </a:solidFill>
                <a:latin typeface="Raleway ExtraLight"/>
                <a:ea typeface="Raleway ExtraLight"/>
                <a:cs typeface="Raleway ExtraLight"/>
                <a:sym typeface="Raleway ExtraLight"/>
              </a:rPr>
            </a:br>
            <a:r>
              <a:rPr lang="en-US" sz="1300">
                <a:solidFill>
                  <a:schemeClr val="dk1"/>
                </a:solidFill>
                <a:latin typeface="Raleway Light"/>
                <a:ea typeface="Raleway Light"/>
                <a:cs typeface="Raleway Light"/>
                <a:sym typeface="Raleway Light"/>
              </a:rPr>
              <a:t> Tehnicile de stabilire a obiectivelor sunt un ghid eficient pentru a vă ajuta să vă planificați, să vă stabiliți și să lucrați pentru a vă atinge obiectivele. Este timpul să arunci zarurile și să pariezi pe tine și pe viitor..</a:t>
            </a:r>
            <a:endParaRPr sz="1300">
              <a:solidFill>
                <a:schemeClr val="dk1"/>
              </a:solidFill>
              <a:latin typeface="Raleway Light"/>
              <a:ea typeface="Raleway Light"/>
              <a:cs typeface="Raleway Light"/>
              <a:sym typeface="Raleway Light"/>
            </a:endParaRPr>
          </a:p>
        </p:txBody>
      </p:sp>
      <p:grpSp>
        <p:nvGrpSpPr>
          <p:cNvPr id="203" name="Google Shape;203;p16"/>
          <p:cNvGrpSpPr/>
          <p:nvPr/>
        </p:nvGrpSpPr>
        <p:grpSpPr>
          <a:xfrm>
            <a:off x="7964732" y="329097"/>
            <a:ext cx="977040" cy="722852"/>
            <a:chOff x="5255200" y="3006475"/>
            <a:chExt cx="511700" cy="378575"/>
          </a:xfrm>
        </p:grpSpPr>
        <p:sp>
          <p:nvSpPr>
            <p:cNvPr id="204" name="Google Shape;204;p16"/>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05" name="Google Shape;205;p16"/>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
        <p:nvSpPr>
          <p:cNvPr id="206" name="Google Shape;206;p16"/>
          <p:cNvSpPr txBox="1"/>
          <p:nvPr/>
        </p:nvSpPr>
        <p:spPr>
          <a:xfrm>
            <a:off x="5038726" y="1725453"/>
            <a:ext cx="3295650" cy="282178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chemeClr val="accent1"/>
              </a:buClr>
              <a:buSzPts val="1800"/>
              <a:buFont typeface="Raleway Thin"/>
              <a:buNone/>
            </a:pPr>
            <a:r>
              <a:rPr b="1" i="0" lang="en-US" sz="1600" u="none" cap="none" strike="noStrike">
                <a:solidFill>
                  <a:schemeClr val="lt1"/>
                </a:solidFill>
                <a:highlight>
                  <a:srgbClr val="FFB600"/>
                </a:highlight>
                <a:latin typeface="Raleway Light"/>
                <a:ea typeface="Raleway Light"/>
                <a:cs typeface="Raleway Light"/>
                <a:sym typeface="Raleway Light"/>
              </a:rPr>
              <a:t>Resurse și instrumente</a:t>
            </a:r>
            <a:endParaRPr b="1" i="0" sz="1600" u="none" cap="none" strike="noStrike">
              <a:solidFill>
                <a:schemeClr val="lt1"/>
              </a:solidFill>
              <a:highlight>
                <a:srgbClr val="FFB600"/>
              </a:highlight>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rPr b="1" i="0" lang="en-US" sz="1100" u="none" cap="none" strike="noStrike">
                <a:solidFill>
                  <a:schemeClr val="dk2"/>
                </a:solidFill>
                <a:latin typeface="Raleway Light"/>
                <a:ea typeface="Raleway Light"/>
                <a:cs typeface="Raleway Light"/>
                <a:sym typeface="Raleway Light"/>
              </a:rPr>
              <a:t>Video: FIXAREA DE OBIECTIVE CARE CONTEZA</a:t>
            </a:r>
            <a:endParaRPr b="1" i="0" sz="11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rPr b="0" i="0" lang="en-US" sz="1100" u="sng" cap="none" strike="noStrike">
                <a:solidFill>
                  <a:schemeClr val="dk2"/>
                </a:solidFill>
                <a:latin typeface="Raleway Light"/>
                <a:ea typeface="Raleway Light"/>
                <a:cs typeface="Raleway Light"/>
                <a:sym typeface="Raleway Light"/>
                <a:hlinkClick r:id="rId3">
                  <a:extLst>
                    <a:ext uri="{A12FA001-AC4F-418D-AE19-62706E023703}">
                      <ahyp:hlinkClr val="tx"/>
                    </a:ext>
                  </a:extLst>
                </a:hlinkClick>
              </a:rPr>
              <a:t>www.youtube.com/watch?v=lkqOZgVLC88&amp;t=173s</a:t>
            </a:r>
            <a:r>
              <a:rPr b="0" i="0" lang="en-US" sz="1100" u="none" cap="none" strike="noStrike">
                <a:solidFill>
                  <a:schemeClr val="dk2"/>
                </a:solidFill>
                <a:latin typeface="Raleway Light"/>
                <a:ea typeface="Raleway Light"/>
                <a:cs typeface="Raleway Light"/>
                <a:sym typeface="Raleway Light"/>
              </a:rPr>
              <a:t> </a:t>
            </a:r>
            <a:endParaRPr b="0" i="0" sz="12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t/>
            </a:r>
            <a:endParaRPr b="0" i="0" sz="1200" u="none" cap="none" strike="noStrike">
              <a:solidFill>
                <a:schemeClr val="dk2"/>
              </a:solidFill>
              <a:latin typeface="Raleway Light"/>
              <a:ea typeface="Raleway Light"/>
              <a:cs typeface="Raleway Light"/>
              <a:sym typeface="Raleway Light"/>
            </a:endParaRPr>
          </a:p>
          <a:p>
            <a:pPr indent="0" lvl="0" marL="139702" marR="0" rtl="0" algn="l">
              <a:lnSpc>
                <a:spcPct val="100000"/>
              </a:lnSpc>
              <a:spcBef>
                <a:spcPts val="601"/>
              </a:spcBef>
              <a:spcAft>
                <a:spcPts val="0"/>
              </a:spcAft>
              <a:buClr>
                <a:schemeClr val="accent1"/>
              </a:buClr>
              <a:buSzPts val="1800"/>
              <a:buFont typeface="Raleway Thin"/>
              <a:buNone/>
            </a:pPr>
            <a:r>
              <a:t/>
            </a:r>
            <a:endParaRPr b="0" i="0" sz="1800" u="none" cap="none" strike="noStrike">
              <a:solidFill>
                <a:schemeClr val="dk2"/>
              </a:solidFill>
              <a:latin typeface="Raleway Light"/>
              <a:ea typeface="Raleway Light"/>
              <a:cs typeface="Raleway Light"/>
              <a:sym typeface="Raleway Light"/>
            </a:endParaRPr>
          </a:p>
        </p:txBody>
      </p:sp>
      <p:sp>
        <p:nvSpPr>
          <p:cNvPr id="207" name="Google Shape;207;p16"/>
          <p:cNvSpPr txBox="1"/>
          <p:nvPr/>
        </p:nvSpPr>
        <p:spPr>
          <a:xfrm>
            <a:off x="845219" y="1725453"/>
            <a:ext cx="3543300" cy="282178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chemeClr val="accent1"/>
              </a:buClr>
              <a:buSzPts val="1800"/>
              <a:buFont typeface="Raleway Thin"/>
              <a:buNone/>
            </a:pPr>
            <a:r>
              <a:rPr b="1" i="0" lang="en-US" sz="1600" u="none" cap="none" strike="noStrike">
                <a:solidFill>
                  <a:schemeClr val="lt1"/>
                </a:solidFill>
                <a:highlight>
                  <a:srgbClr val="FFB600"/>
                </a:highlight>
                <a:latin typeface="Raleway Light"/>
                <a:ea typeface="Raleway Light"/>
                <a:cs typeface="Raleway Light"/>
                <a:sym typeface="Raleway Light"/>
              </a:rPr>
              <a:t>Pași pentru finalizarea activității</a:t>
            </a:r>
            <a:endParaRPr b="1" i="0" sz="1600" u="none" cap="none" strike="noStrike">
              <a:solidFill>
                <a:schemeClr val="lt1"/>
              </a:solidFill>
              <a:highlight>
                <a:srgbClr val="FFB600"/>
              </a:highlight>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rPr b="1" i="0" lang="en-US" sz="1100" u="none" cap="none" strike="noStrike">
                <a:solidFill>
                  <a:schemeClr val="dk2"/>
                </a:solidFill>
                <a:latin typeface="Raleway Light"/>
                <a:ea typeface="Raleway Light"/>
                <a:cs typeface="Raleway Light"/>
                <a:sym typeface="Raleway Light"/>
              </a:rPr>
              <a:t>Pasul1: </a:t>
            </a:r>
            <a:r>
              <a:rPr b="0" i="0" lang="en-US" sz="1100" u="none" cap="none" strike="noStrike">
                <a:solidFill>
                  <a:schemeClr val="dk2"/>
                </a:solidFill>
                <a:latin typeface="Raleway Light"/>
                <a:ea typeface="Raleway Light"/>
                <a:cs typeface="Raleway Light"/>
                <a:sym typeface="Raleway Light"/>
              </a:rPr>
              <a:t>Urmăriți videoclipul TEDx Talk “FIXAREA DE OBIECTIVE CARE CONTEZA”</a:t>
            </a:r>
            <a:endParaRPr b="0" i="0" sz="11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rPr b="1" i="0" lang="en-US" sz="1100" u="none" cap="none" strike="noStrike">
                <a:solidFill>
                  <a:schemeClr val="dk2"/>
                </a:solidFill>
                <a:latin typeface="Raleway Light"/>
                <a:ea typeface="Raleway Light"/>
                <a:cs typeface="Raleway Light"/>
                <a:sym typeface="Raleway Light"/>
              </a:rPr>
              <a:t>Pasul2: </a:t>
            </a:r>
            <a:r>
              <a:rPr b="0" i="0" lang="en-US" sz="1100" u="none" cap="none" strike="noStrike">
                <a:solidFill>
                  <a:schemeClr val="dk2"/>
                </a:solidFill>
                <a:latin typeface="Raleway Light"/>
                <a:ea typeface="Raleway Light"/>
                <a:cs typeface="Raleway Light"/>
                <a:sym typeface="Raleway Light"/>
              </a:rPr>
              <a:t>Descrieți tehnica de stabilire a obiectivelor prezentată în acest videoclip</a:t>
            </a:r>
            <a:endParaRPr b="0" i="0" sz="11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rPr b="1" i="0" lang="en-US" sz="1100" u="none" cap="none" strike="noStrike">
                <a:solidFill>
                  <a:schemeClr val="dk2"/>
                </a:solidFill>
                <a:latin typeface="Raleway Light"/>
                <a:ea typeface="Raleway Light"/>
                <a:cs typeface="Raleway Light"/>
                <a:sym typeface="Raleway Light"/>
              </a:rPr>
              <a:t>Pasul3: </a:t>
            </a:r>
            <a:r>
              <a:rPr b="0" i="0" lang="en-US" sz="1100" u="none" cap="none" strike="noStrike">
                <a:solidFill>
                  <a:schemeClr val="dk2"/>
                </a:solidFill>
                <a:latin typeface="Raleway Light"/>
                <a:ea typeface="Raleway Light"/>
                <a:cs typeface="Raleway Light"/>
                <a:sym typeface="Raleway Light"/>
              </a:rPr>
              <a:t>Defalcați unul dintre obiectivele voastre pe baza uneia dintre tehnicile de stabilire a obiectivelor despre care credeți că ar fi cele mai eficiente pentru voi.</a:t>
            </a:r>
            <a:endParaRPr b="0" i="0" sz="11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rPr b="1" i="0" lang="en-US" sz="1100" u="none" cap="none" strike="noStrike">
                <a:solidFill>
                  <a:schemeClr val="dk2"/>
                </a:solidFill>
                <a:latin typeface="Raleway Light"/>
                <a:ea typeface="Raleway Light"/>
                <a:cs typeface="Raleway Light"/>
                <a:sym typeface="Raleway Light"/>
              </a:rPr>
              <a:t>Pasul4: </a:t>
            </a:r>
            <a:r>
              <a:rPr b="0" i="0" lang="en-US" sz="1100" u="none" cap="none" strike="noStrike">
                <a:solidFill>
                  <a:schemeClr val="dk2"/>
                </a:solidFill>
                <a:latin typeface="Raleway Light"/>
                <a:ea typeface="Raleway Light"/>
                <a:cs typeface="Raleway Light"/>
                <a:sym typeface="Raleway Light"/>
              </a:rPr>
              <a:t>Împărtășiți în grupuri de 3 cum tehnica de stabilire a obiectivelor aleasă vă va ajuta să vă atingeți obiectivul</a:t>
            </a:r>
            <a:endParaRPr b="0" i="0" sz="1200" u="none" cap="none" strike="noStrike">
              <a:solidFill>
                <a:schemeClr val="lt1"/>
              </a:solidFill>
              <a:highlight>
                <a:srgbClr val="FFB600"/>
              </a:highlight>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rPr b="0" i="0" lang="en-US" sz="1200" u="none" cap="none" strike="noStrike">
                <a:solidFill>
                  <a:schemeClr val="lt1"/>
                </a:solidFill>
                <a:highlight>
                  <a:srgbClr val="FFB600"/>
                </a:highlight>
                <a:latin typeface="Raleway Light"/>
                <a:ea typeface="Raleway Light"/>
                <a:cs typeface="Raleway Light"/>
                <a:sym typeface="Raleway Light"/>
              </a:rPr>
              <a:t>TIMP:</a:t>
            </a:r>
            <a:r>
              <a:rPr b="0" i="0" lang="en-US" sz="1200" u="none" cap="none" strike="noStrike">
                <a:solidFill>
                  <a:schemeClr val="lt1"/>
                </a:solidFill>
                <a:latin typeface="Raleway Light"/>
                <a:ea typeface="Raleway Light"/>
                <a:cs typeface="Raleway Light"/>
                <a:sym typeface="Raleway Light"/>
              </a:rPr>
              <a:t> </a:t>
            </a:r>
            <a:r>
              <a:rPr b="0" i="0" lang="en-US" sz="1200" u="none" cap="none" strike="noStrike">
                <a:solidFill>
                  <a:schemeClr val="dk1"/>
                </a:solidFill>
                <a:latin typeface="Raleway Light"/>
                <a:ea typeface="Raleway Light"/>
                <a:cs typeface="Raleway Light"/>
                <a:sym typeface="Raleway Light"/>
              </a:rPr>
              <a:t>20 minute</a:t>
            </a:r>
            <a:endParaRPr b="0" i="0" sz="1200" u="none" cap="none" strike="noStrike">
              <a:solidFill>
                <a:schemeClr val="dk1"/>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t/>
            </a:r>
            <a:endParaRPr b="1" i="0" sz="1200" u="none" cap="none" strike="noStrike">
              <a:solidFill>
                <a:srgbClr val="FFB600"/>
              </a:solidFill>
              <a:latin typeface="Raleway Thin"/>
              <a:ea typeface="Raleway Thin"/>
              <a:cs typeface="Raleway Thin"/>
              <a:sym typeface="Raleway Thi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7"/>
          <p:cNvSpPr txBox="1"/>
          <p:nvPr>
            <p:ph type="title"/>
          </p:nvPr>
        </p:nvSpPr>
        <p:spPr>
          <a:xfrm>
            <a:off x="952481" y="78509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US" sz="1600">
                <a:solidFill>
                  <a:schemeClr val="accent1"/>
                </a:solidFill>
                <a:latin typeface="Raleway Light"/>
                <a:ea typeface="Raleway Light"/>
                <a:cs typeface="Raleway Light"/>
                <a:sym typeface="Raleway Light"/>
              </a:rPr>
              <a:t>Sfaturi pentru utilizarea tehnicii de stabilire a obiectivelor în conformitate cu un obiectiv</a:t>
            </a:r>
            <a:endParaRPr b="1" sz="1600">
              <a:solidFill>
                <a:schemeClr val="accent1"/>
              </a:solidFill>
              <a:latin typeface="Raleway Light"/>
              <a:ea typeface="Raleway Light"/>
              <a:cs typeface="Raleway Light"/>
              <a:sym typeface="Raleway Light"/>
            </a:endParaRPr>
          </a:p>
        </p:txBody>
      </p:sp>
      <p:grpSp>
        <p:nvGrpSpPr>
          <p:cNvPr id="213" name="Google Shape;213;p17"/>
          <p:cNvGrpSpPr/>
          <p:nvPr/>
        </p:nvGrpSpPr>
        <p:grpSpPr>
          <a:xfrm>
            <a:off x="7964732" y="329097"/>
            <a:ext cx="977040" cy="722852"/>
            <a:chOff x="5255200" y="3006475"/>
            <a:chExt cx="511700" cy="378575"/>
          </a:xfrm>
        </p:grpSpPr>
        <p:sp>
          <p:nvSpPr>
            <p:cNvPr id="214" name="Google Shape;214;p17"/>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15" name="Google Shape;215;p17"/>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
        <p:nvSpPr>
          <p:cNvPr id="216" name="Google Shape;216;p17"/>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b="1" lang="en-US" sz="1600">
                <a:solidFill>
                  <a:schemeClr val="lt1"/>
                </a:solidFill>
                <a:highlight>
                  <a:srgbClr val="FFB600"/>
                </a:highlight>
                <a:latin typeface="Raleway Light"/>
                <a:ea typeface="Raleway Light"/>
                <a:cs typeface="Raleway Light"/>
                <a:sym typeface="Raleway Light"/>
              </a:rPr>
              <a:t>Reflecție</a:t>
            </a:r>
            <a:endParaRPr b="1" sz="1600">
              <a:solidFill>
                <a:schemeClr val="lt1"/>
              </a:solidFill>
              <a:highlight>
                <a:srgbClr val="FFB600"/>
              </a:highlight>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t/>
            </a:r>
            <a:endParaRPr b="1" sz="1600">
              <a:solidFill>
                <a:schemeClr val="lt1"/>
              </a:solidFill>
              <a:highlight>
                <a:srgbClr val="FFB600"/>
              </a:highlight>
              <a:latin typeface="Raleway Light"/>
              <a:ea typeface="Raleway Light"/>
              <a:cs typeface="Raleway Light"/>
              <a:sym typeface="Raleway Light"/>
            </a:endParaRPr>
          </a:p>
          <a:p>
            <a:pPr indent="-285750" lvl="0" marL="285750" rtl="0" algn="just">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Aplicarea tehnicilor de stabilire a obiectivelor este un instrument eficient pentru a deveni un obiectiv de succes.</a:t>
            </a:r>
            <a:endParaRPr/>
          </a:p>
          <a:p>
            <a:pPr indent="-285750" lvl="0" marL="285750" rtl="0" algn="just">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Fiecare tehnică are un scop în funcție de natura scopului pe care intenționați să îl atingeți.</a:t>
            </a:r>
            <a:endParaRPr/>
          </a:p>
          <a:p>
            <a:pPr indent="-285750" lvl="0" marL="285750" rtl="0" algn="just">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Luați notă de tehnicile care se potrivesc cel mai bine obiectivelor dvs.</a:t>
            </a:r>
            <a:endParaRPr/>
          </a:p>
          <a:p>
            <a:pPr indent="-285750" lvl="0" marL="285750" rtl="0" algn="just">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Luați în considerare care dintre obiectivele dvs. sunt personale și care dintre obiectivele dvs. sunt profesionale?</a:t>
            </a:r>
            <a:endParaRPr b="1" sz="1200">
              <a:solidFill>
                <a:srgbClr val="FFB600"/>
              </a:solidFill>
            </a:endParaRPr>
          </a:p>
        </p:txBody>
      </p:sp>
      <p:sp>
        <p:nvSpPr>
          <p:cNvPr id="217" name="Google Shape;217;p17"/>
          <p:cNvSpPr txBox="1"/>
          <p:nvPr>
            <p:ph idx="2" type="body"/>
          </p:nvPr>
        </p:nvSpPr>
        <p:spPr>
          <a:xfrm>
            <a:off x="4678688" y="1539240"/>
            <a:ext cx="3543300" cy="17895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FFB600"/>
                </a:highlight>
                <a:latin typeface="Raleway Light"/>
                <a:ea typeface="Raleway Light"/>
                <a:cs typeface="Raleway Light"/>
                <a:sym typeface="Raleway Light"/>
              </a:rPr>
              <a:t>Acțiune</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lang="en-US" sz="1200">
                <a:solidFill>
                  <a:srgbClr val="FFB600"/>
                </a:solidFill>
                <a:latin typeface="Raleway Light"/>
                <a:ea typeface="Raleway Light"/>
                <a:cs typeface="Raleway Light"/>
                <a:sym typeface="Raleway Light"/>
              </a:rPr>
              <a:t>După aceasta, utilizați tehnicile de stabilire a obiectivelor </a:t>
            </a:r>
            <a:r>
              <a:rPr lang="en-US" sz="1200">
                <a:solidFill>
                  <a:schemeClr val="dk1"/>
                </a:solidFill>
                <a:latin typeface="Raleway Light"/>
                <a:ea typeface="Raleway Light"/>
                <a:cs typeface="Raleway Light"/>
                <a:sym typeface="Raleway Light"/>
              </a:rPr>
              <a:t>și selectați una dintre ele pentru a vă ajuta să descrieți modul în care intenționați să realizați:</a:t>
            </a:r>
            <a:endParaRPr/>
          </a:p>
          <a:p>
            <a:pPr indent="0" lvl="0" marL="0" rtl="0" algn="just">
              <a:lnSpc>
                <a:spcPct val="100000"/>
              </a:lnSpc>
              <a:spcBef>
                <a:spcPts val="601"/>
              </a:spcBef>
              <a:spcAft>
                <a:spcPts val="0"/>
              </a:spcAft>
              <a:buSzPts val="1800"/>
              <a:buNone/>
            </a:pPr>
            <a:r>
              <a:rPr lang="en-US" sz="1200">
                <a:solidFill>
                  <a:schemeClr val="dk1"/>
                </a:solidFill>
                <a:latin typeface="Raleway Light"/>
                <a:ea typeface="Raleway Light"/>
                <a:cs typeface="Raleway Light"/>
                <a:sym typeface="Raleway Light"/>
              </a:rPr>
              <a:t>Scop profesional</a:t>
            </a:r>
            <a:endParaRPr/>
          </a:p>
          <a:p>
            <a:pPr indent="0" lvl="0" marL="0" rtl="0" algn="just">
              <a:lnSpc>
                <a:spcPct val="100000"/>
              </a:lnSpc>
              <a:spcBef>
                <a:spcPts val="601"/>
              </a:spcBef>
              <a:spcAft>
                <a:spcPts val="0"/>
              </a:spcAft>
              <a:buSzPts val="1800"/>
              <a:buNone/>
            </a:pPr>
            <a:r>
              <a:rPr lang="en-US" sz="1200">
                <a:solidFill>
                  <a:schemeClr val="dk1"/>
                </a:solidFill>
                <a:latin typeface="Raleway Light"/>
                <a:ea typeface="Raleway Light"/>
                <a:cs typeface="Raleway Light"/>
                <a:sym typeface="Raleway Light"/>
              </a:rPr>
              <a:t>Scop personal</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8"/>
          <p:cNvSpPr txBox="1"/>
          <p:nvPr>
            <p:ph type="ctrTitle"/>
          </p:nvPr>
        </p:nvSpPr>
        <p:spPr>
          <a:xfrm>
            <a:off x="685800" y="1851129"/>
            <a:ext cx="7772400" cy="316685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lang="en-US"/>
              <a:t>Stabilirea unui plan de acțiune realizabil pentru atingerea obiectivelor </a:t>
            </a:r>
            <a:br>
              <a:rPr b="1" lang="en-US">
                <a:solidFill>
                  <a:schemeClr val="lt1"/>
                </a:solidFill>
              </a:rPr>
            </a:br>
            <a:endParaRPr b="1" sz="2400">
              <a:solidFill>
                <a:schemeClr val="lt1"/>
              </a:solidFill>
            </a:endParaRPr>
          </a:p>
        </p:txBody>
      </p:sp>
      <p:pic>
        <p:nvPicPr>
          <p:cNvPr id="223" name="Google Shape;223;p18"/>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9"/>
          <p:cNvSpPr txBox="1"/>
          <p:nvPr>
            <p:ph type="title"/>
          </p:nvPr>
        </p:nvSpPr>
        <p:spPr>
          <a:xfrm>
            <a:off x="950576" y="424574"/>
            <a:ext cx="6866100" cy="125815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000">
                <a:latin typeface="Raleway ExtraLight"/>
                <a:ea typeface="Raleway ExtraLight"/>
                <a:cs typeface="Raleway ExtraLight"/>
                <a:sym typeface="Raleway ExtraLight"/>
              </a:rPr>
              <a:t>Ce știi despre </a:t>
            </a:r>
            <a:br>
              <a:rPr lang="en-US" sz="3000">
                <a:latin typeface="Raleway ExtraLight"/>
                <a:ea typeface="Raleway ExtraLight"/>
                <a:cs typeface="Raleway ExtraLight"/>
                <a:sym typeface="Raleway ExtraLight"/>
              </a:rPr>
            </a:br>
            <a:r>
              <a:rPr lang="en-US" sz="3000">
                <a:solidFill>
                  <a:srgbClr val="FFB600"/>
                </a:solidFill>
                <a:latin typeface="Raleway ExtraLight"/>
                <a:ea typeface="Raleway ExtraLight"/>
                <a:cs typeface="Raleway ExtraLight"/>
                <a:sym typeface="Raleway ExtraLight"/>
              </a:rPr>
              <a:t>un plan de acțiune pentru stabilirea obiectivelor</a:t>
            </a:r>
            <a:r>
              <a:rPr lang="en-US" sz="3000">
                <a:latin typeface="Raleway ExtraLight"/>
                <a:ea typeface="Raleway ExtraLight"/>
                <a:cs typeface="Raleway ExtraLight"/>
                <a:sym typeface="Raleway ExtraLight"/>
              </a:rPr>
              <a:t>?</a:t>
            </a:r>
            <a:endParaRPr sz="3000">
              <a:solidFill>
                <a:schemeClr val="dk1"/>
              </a:solidFill>
              <a:latin typeface="Raleway ExtraLight"/>
              <a:ea typeface="Raleway ExtraLight"/>
              <a:cs typeface="Raleway ExtraLight"/>
              <a:sym typeface="Raleway ExtraLight"/>
            </a:endParaRPr>
          </a:p>
        </p:txBody>
      </p:sp>
      <p:sp>
        <p:nvSpPr>
          <p:cNvPr id="229" name="Google Shape;229;p19"/>
          <p:cNvSpPr txBox="1"/>
          <p:nvPr>
            <p:ph idx="1" type="body"/>
          </p:nvPr>
        </p:nvSpPr>
        <p:spPr>
          <a:xfrm>
            <a:off x="938219" y="1876960"/>
            <a:ext cx="7627639" cy="2833073"/>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en-US" sz="1300">
                <a:latin typeface="Raleway Light"/>
                <a:ea typeface="Raleway Light"/>
                <a:cs typeface="Raleway Light"/>
                <a:sym typeface="Raleway Light"/>
              </a:rPr>
              <a:t>Un scop nu este un scop decât dacă acționezi. Acțiunea este diferența dintre un scop și un vis. </a:t>
            </a:r>
            <a:endParaRPr/>
          </a:p>
          <a:p>
            <a:pPr indent="0" lvl="0" marL="0" rtl="0" algn="just">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lang="en-US" sz="1300">
                <a:latin typeface="Raleway Light"/>
                <a:ea typeface="Raleway Light"/>
                <a:cs typeface="Raleway Light"/>
                <a:sym typeface="Raleway Light"/>
              </a:rPr>
              <a:t>Un plan de acțiune practic și robust vă va facilita atingerea și urmărirea obiectivelor. Simplifică planificarea subliniind ceea ce trebuie făcut și ajută la identificarea valorilor cheie de performanță pentru un control mai bun.</a:t>
            </a:r>
            <a:endParaRPr/>
          </a:p>
          <a:p>
            <a:pPr indent="0" lvl="0" marL="0" rtl="0" algn="just">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lang="en-US" sz="1300">
                <a:latin typeface="Raleway Light"/>
                <a:ea typeface="Raleway Light"/>
                <a:cs typeface="Raleway Light"/>
                <a:sym typeface="Raleway Light"/>
              </a:rPr>
              <a:t>Indiferent dacă aveți o carieră, afaceri sau obiective personale, puteți folosi un plan de acțiune pentru a crea o cale clară către succes. Nivelul de detaliu al planului vostru. de acțiune poate varia în funcție de resursele pe care le aveți și de complexitatea proiectului sau a obiectivului vostru.</a:t>
            </a:r>
            <a:endParaRPr sz="1300">
              <a:latin typeface="Raleway Light"/>
              <a:ea typeface="Raleway Light"/>
              <a:cs typeface="Raleway Light"/>
              <a:sym typeface="Raleway Light"/>
            </a:endParaRPr>
          </a:p>
        </p:txBody>
      </p:sp>
      <p:sp>
        <p:nvSpPr>
          <p:cNvPr id="230" name="Google Shape;230;p19"/>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ph idx="1" type="body"/>
          </p:nvPr>
        </p:nvSpPr>
        <p:spPr>
          <a:xfrm>
            <a:off x="3772230" y="4015787"/>
            <a:ext cx="4643562" cy="5955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sz="700"/>
              <a:t>Sprijinul Comisiei Europene pentru producerea acestei publicații nu constituie o aprobare a conținutului, care reflectă doar opiniile autorilor, iar Comisia nu poate fi făcută responsabilă pentru nicio utilizare care poate fi făcută a informațiilor conținute în aceasta.</a:t>
            </a:r>
            <a:endParaRPr/>
          </a:p>
          <a:p>
            <a:pPr indent="0" lvl="0" marL="0" rtl="0" algn="l">
              <a:lnSpc>
                <a:spcPct val="100000"/>
              </a:lnSpc>
              <a:spcBef>
                <a:spcPts val="0"/>
              </a:spcBef>
              <a:spcAft>
                <a:spcPts val="0"/>
              </a:spcAft>
              <a:buSzPts val="1800"/>
              <a:buNone/>
            </a:pPr>
            <a:r>
              <a:rPr lang="en-US" sz="700"/>
              <a:t>Numar proiect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descr="Text&#10;&#10;Description automatically generated with medium confidence" id="72" name="Google Shape;72;p2"/>
          <p:cNvPicPr preferRelativeResize="0"/>
          <p:nvPr/>
        </p:nvPicPr>
        <p:blipFill rotWithShape="1">
          <a:blip r:embed="rId3">
            <a:alphaModFix/>
          </a:blip>
          <a:srcRect b="0" l="0" r="0" t="0"/>
          <a:stretch/>
        </p:blipFill>
        <p:spPr>
          <a:xfrm>
            <a:off x="922001" y="4031027"/>
            <a:ext cx="2838616" cy="595528"/>
          </a:xfrm>
          <a:prstGeom prst="rect">
            <a:avLst/>
          </a:prstGeom>
          <a:noFill/>
          <a:ln>
            <a:noFill/>
          </a:ln>
        </p:spPr>
      </p:pic>
      <p:pic>
        <p:nvPicPr>
          <p:cNvPr id="73" name="Google Shape;73;p2"/>
          <p:cNvPicPr preferRelativeResize="0"/>
          <p:nvPr/>
        </p:nvPicPr>
        <p:blipFill rotWithShape="1">
          <a:blip r:embed="rId4">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0"/>
          <p:cNvSpPr txBox="1"/>
          <p:nvPr>
            <p:ph idx="1" type="body"/>
          </p:nvPr>
        </p:nvSpPr>
        <p:spPr>
          <a:xfrm>
            <a:off x="558363" y="457150"/>
            <a:ext cx="6257924" cy="45832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300">
                <a:latin typeface="Raleway Light"/>
                <a:ea typeface="Raleway Light"/>
                <a:cs typeface="Raleway Light"/>
                <a:sym typeface="Raleway Light"/>
              </a:rPr>
              <a:t>Plan de acțiune pentru stabilirea obiectivelor :</a:t>
            </a:r>
            <a:endParaRPr b="1" sz="1400">
              <a:latin typeface="Raleway Light"/>
              <a:ea typeface="Raleway Light"/>
              <a:cs typeface="Raleway Light"/>
              <a:sym typeface="Raleway Light"/>
            </a:endParaRPr>
          </a:p>
          <a:p>
            <a:pPr indent="-228604" lvl="0" marL="457206" rtl="0" algn="l">
              <a:lnSpc>
                <a:spcPct val="100000"/>
              </a:lnSpc>
              <a:spcBef>
                <a:spcPts val="601"/>
              </a:spcBef>
              <a:spcAft>
                <a:spcPts val="0"/>
              </a:spcAft>
              <a:buClr>
                <a:srgbClr val="FFB600"/>
              </a:buClr>
              <a:buSzPts val="1800"/>
              <a:buNone/>
            </a:pPr>
            <a:r>
              <a:t/>
            </a:r>
            <a:endParaRPr b="1" sz="1400">
              <a:latin typeface="Raleway Light"/>
              <a:ea typeface="Raleway Light"/>
              <a:cs typeface="Raleway Light"/>
              <a:sym typeface="Raleway Light"/>
            </a:endParaRPr>
          </a:p>
          <a:p>
            <a:pPr indent="-342904" lvl="0" marL="457206" rtl="0" algn="l">
              <a:lnSpc>
                <a:spcPct val="100000"/>
              </a:lnSpc>
              <a:spcBef>
                <a:spcPts val="601"/>
              </a:spcBef>
              <a:spcAft>
                <a:spcPts val="0"/>
              </a:spcAft>
              <a:buSzPts val="1800"/>
              <a:buNone/>
            </a:pPr>
            <a:r>
              <a:t/>
            </a:r>
            <a:endParaRPr b="1" sz="1400">
              <a:latin typeface="Raleway Light"/>
              <a:ea typeface="Raleway Light"/>
              <a:cs typeface="Raleway Light"/>
              <a:sym typeface="Raleway Light"/>
            </a:endParaRPr>
          </a:p>
        </p:txBody>
      </p:sp>
      <p:sp>
        <p:nvSpPr>
          <p:cNvPr id="236" name="Google Shape;236;p20"/>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aphicFrame>
        <p:nvGraphicFramePr>
          <p:cNvPr id="237" name="Google Shape;237;p20"/>
          <p:cNvGraphicFramePr/>
          <p:nvPr/>
        </p:nvGraphicFramePr>
        <p:xfrm>
          <a:off x="734969" y="1209768"/>
          <a:ext cx="3000000" cy="3000000"/>
        </p:xfrm>
        <a:graphic>
          <a:graphicData uri="http://schemas.openxmlformats.org/drawingml/2006/table">
            <a:tbl>
              <a:tblPr bandRow="1" firstRow="1">
                <a:noFill/>
                <a:tableStyleId>{E0A11761-859D-4CC1-BB9E-174531CDA53E}</a:tableStyleId>
              </a:tblPr>
              <a:tblGrid>
                <a:gridCol w="2058950"/>
                <a:gridCol w="5260325"/>
              </a:tblGrid>
              <a:tr h="6602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B600"/>
                          </a:solidFill>
                          <a:latin typeface="Raleway Light"/>
                          <a:ea typeface="Raleway Light"/>
                          <a:cs typeface="Raleway Light"/>
                          <a:sym typeface="Raleway Light"/>
                        </a:rPr>
                        <a:t>Pasul 1</a:t>
                      </a:r>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B600"/>
                          </a:solidFill>
                          <a:latin typeface="Raleway Light"/>
                          <a:ea typeface="Raleway Light"/>
                          <a:cs typeface="Raleway Light"/>
                          <a:sym typeface="Raleway Light"/>
                        </a:rPr>
                        <a:t>Definește-ți scopul</a:t>
                      </a:r>
                      <a:endParaRPr b="1" i="0" sz="1400" u="none" cap="none" strike="noStrike">
                        <a:solidFill>
                          <a:srgbClr val="FFB600"/>
                        </a:solidFill>
                        <a:latin typeface="Raleway Light"/>
                        <a:ea typeface="Raleway Light"/>
                        <a:cs typeface="Raleway Light"/>
                        <a:sym typeface="Raleway Light"/>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lnSpc>
                          <a:spcPct val="100000"/>
                        </a:lnSpc>
                        <a:spcBef>
                          <a:spcPts val="0"/>
                        </a:spcBef>
                        <a:spcAft>
                          <a:spcPts val="0"/>
                        </a:spcAft>
                        <a:buNone/>
                      </a:pPr>
                      <a:r>
                        <a:rPr b="0" i="0" lang="en-US" sz="1300" u="none" cap="none" strike="noStrike">
                          <a:solidFill>
                            <a:schemeClr val="dk1"/>
                          </a:solidFill>
                          <a:latin typeface="Raleway Light"/>
                          <a:ea typeface="Raleway Light"/>
                          <a:cs typeface="Raleway Light"/>
                          <a:sym typeface="Raleway Light"/>
                        </a:rPr>
                        <a:t>Fii hotărâtă ce vrei să obții cu scopul tău. Definește unde te afli și unde dorești să fii. Dacă ai metode alternative pentru a îți atinge obiectivul, evaluează-le și decide care metodă îți va oferi cele mai bune șanse de succes.</a:t>
                      </a:r>
                      <a:endParaRPr b="0" i="0" sz="1300" u="none" cap="none" strike="noStrike">
                        <a:solidFill>
                          <a:schemeClr val="dk1"/>
                        </a:solidFill>
                        <a:latin typeface="Raleway Light"/>
                        <a:ea typeface="Raleway Light"/>
                        <a:cs typeface="Raleway Light"/>
                        <a:sym typeface="Raleway Ligh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8107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B600"/>
                          </a:solidFill>
                          <a:latin typeface="Raleway Light"/>
                          <a:ea typeface="Raleway Light"/>
                          <a:cs typeface="Raleway Light"/>
                          <a:sym typeface="Raleway Light"/>
                        </a:rPr>
                        <a:t>Pasul 2</a:t>
                      </a:r>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B600"/>
                          </a:solidFill>
                          <a:latin typeface="Raleway Light"/>
                          <a:ea typeface="Raleway Light"/>
                          <a:cs typeface="Raleway Light"/>
                          <a:sym typeface="Raleway Light"/>
                        </a:rPr>
                        <a:t>Prioritizează sarcinile</a:t>
                      </a:r>
                      <a:endParaRPr b="1" i="0" sz="1400" u="none" cap="none" strike="noStrike">
                        <a:solidFill>
                          <a:srgbClr val="FFB600"/>
                        </a:solidFill>
                        <a:latin typeface="Raleway Light"/>
                        <a:ea typeface="Raleway Light"/>
                        <a:cs typeface="Raleway Light"/>
                        <a:sym typeface="Raleway Light"/>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lnSpc>
                          <a:spcPct val="100000"/>
                        </a:lnSpc>
                        <a:spcBef>
                          <a:spcPts val="0"/>
                        </a:spcBef>
                        <a:spcAft>
                          <a:spcPts val="0"/>
                        </a:spcAft>
                        <a:buNone/>
                      </a:pPr>
                      <a:r>
                        <a:rPr b="0" i="0" lang="en-US" sz="1300" u="none" cap="none" strike="noStrike">
                          <a:solidFill>
                            <a:schemeClr val="dk1"/>
                          </a:solidFill>
                          <a:latin typeface="Raleway Light"/>
                          <a:ea typeface="Raleway Light"/>
                          <a:cs typeface="Raleway Light"/>
                          <a:sym typeface="Raleway Light"/>
                        </a:rPr>
                        <a:t>Creează o listă de sarcini esențiale pe care trebuie să le îndeplinești pentru a îți atinge obiectivul. Acest pas include împărțirea obiectivului tău. cheie în pași mici, limitați în timp.</a:t>
                      </a:r>
                      <a:endParaRPr b="0" i="0" sz="1300" u="none" cap="none" strike="noStrike">
                        <a:solidFill>
                          <a:schemeClr val="dk1"/>
                        </a:solidFill>
                        <a:latin typeface="Raleway Light"/>
                        <a:ea typeface="Raleway Light"/>
                        <a:cs typeface="Raleway Light"/>
                        <a:sym typeface="Raleway Light"/>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19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B600"/>
                          </a:solidFill>
                          <a:latin typeface="Raleway Light"/>
                          <a:ea typeface="Raleway Light"/>
                          <a:cs typeface="Raleway Light"/>
                          <a:sym typeface="Raleway Light"/>
                        </a:rPr>
                        <a:t>Pasul 3</a:t>
                      </a:r>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B600"/>
                          </a:solidFill>
                          <a:latin typeface="Raleway Light"/>
                          <a:ea typeface="Raleway Light"/>
                          <a:cs typeface="Raleway Light"/>
                          <a:sym typeface="Raleway Light"/>
                        </a:rPr>
                        <a:t>Identifică resursele</a:t>
                      </a:r>
                      <a:endParaRPr b="1" i="0" sz="1400" u="none" cap="none" strike="noStrike">
                        <a:solidFill>
                          <a:srgbClr val="FFB600"/>
                        </a:solidFill>
                        <a:latin typeface="Raleway Light"/>
                        <a:ea typeface="Raleway Light"/>
                        <a:cs typeface="Raleway Light"/>
                        <a:sym typeface="Raleway Light"/>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Raleway Light"/>
                          <a:ea typeface="Raleway Light"/>
                          <a:cs typeface="Raleway Light"/>
                          <a:sym typeface="Raleway Light"/>
                        </a:rPr>
                        <a:t>Ia în considerare ce ai putea avea nevoie pentru a finaliza fiecare sarcină în ceea ce privește resursele, cum ar fi cunoștințele, abilitățile, timpul și instrumentele tale.</a:t>
                      </a:r>
                      <a:endParaRPr b="0" i="0" sz="1300" u="none" cap="none" strike="noStrike">
                        <a:solidFill>
                          <a:schemeClr val="dk1"/>
                        </a:solidFill>
                        <a:latin typeface="Raleway Light"/>
                        <a:ea typeface="Raleway Light"/>
                        <a:cs typeface="Raleway Light"/>
                        <a:sym typeface="Raleway Ligh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2760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B600"/>
                          </a:solidFill>
                          <a:latin typeface="Raleway Light"/>
                          <a:ea typeface="Raleway Light"/>
                          <a:cs typeface="Raleway Light"/>
                          <a:sym typeface="Raleway Light"/>
                        </a:rPr>
                        <a:t>Pasul 4</a:t>
                      </a:r>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B600"/>
                          </a:solidFill>
                          <a:latin typeface="Raleway Light"/>
                          <a:ea typeface="Raleway Light"/>
                          <a:cs typeface="Raleway Light"/>
                          <a:sym typeface="Raleway Light"/>
                        </a:rPr>
                        <a:t>Stabilește o cronologie</a:t>
                      </a:r>
                      <a:endParaRPr b="1" i="0" sz="1400" u="none" cap="none" strike="noStrike">
                        <a:solidFill>
                          <a:srgbClr val="FFB600"/>
                        </a:solidFill>
                        <a:latin typeface="Raleway Light"/>
                        <a:ea typeface="Raleway Light"/>
                        <a:cs typeface="Raleway Light"/>
                        <a:sym typeface="Raleway Light"/>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lnSpc>
                          <a:spcPct val="100000"/>
                        </a:lnSpc>
                        <a:spcBef>
                          <a:spcPts val="0"/>
                        </a:spcBef>
                        <a:spcAft>
                          <a:spcPts val="0"/>
                        </a:spcAft>
                        <a:buNone/>
                      </a:pPr>
                      <a:r>
                        <a:rPr b="0" i="0" lang="en-US" sz="1300" u="none" cap="none" strike="noStrike">
                          <a:solidFill>
                            <a:schemeClr val="dk1"/>
                          </a:solidFill>
                          <a:latin typeface="Raleway Light"/>
                          <a:ea typeface="Raleway Light"/>
                          <a:cs typeface="Raleway Light"/>
                          <a:sym typeface="Raleway Light"/>
                        </a:rPr>
                        <a:t>Dacă este un obiectiv mare, stabilește o serie de sarcini mici cu termene limită. Un termen limită acționează ca un „sistem de forță” pentru a te împinge spre atingerea obiectivelor în termen. Asigură-te că incluzi planificarea în calendarul tău, astfel încât termenele să fie vizibile și să poată face parte din viața și programul tău. de zi cu zi.</a:t>
                      </a:r>
                      <a:endParaRPr b="0" i="0" sz="1300" u="none" cap="none" strike="noStrike">
                        <a:solidFill>
                          <a:schemeClr val="dk1"/>
                        </a:solidFill>
                        <a:latin typeface="Raleway Light"/>
                        <a:ea typeface="Raleway Light"/>
                        <a:cs typeface="Raleway Light"/>
                        <a:sym typeface="Raleway Ligh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graphicFrame>
        <p:nvGraphicFramePr>
          <p:cNvPr id="242" name="Google Shape;242;p21"/>
          <p:cNvGraphicFramePr/>
          <p:nvPr/>
        </p:nvGraphicFramePr>
        <p:xfrm>
          <a:off x="851215" y="2480882"/>
          <a:ext cx="3000000" cy="3000000"/>
        </p:xfrm>
        <a:graphic>
          <a:graphicData uri="http://schemas.openxmlformats.org/drawingml/2006/table">
            <a:tbl>
              <a:tblPr bandRow="1" firstRow="1">
                <a:noFill/>
                <a:tableStyleId>{E0A11761-859D-4CC1-BB9E-174531CDA53E}</a:tableStyleId>
              </a:tblPr>
              <a:tblGrid>
                <a:gridCol w="1488325"/>
                <a:gridCol w="1488325"/>
                <a:gridCol w="1488325"/>
                <a:gridCol w="1488325"/>
                <a:gridCol w="1488325"/>
              </a:tblGrid>
              <a:tr h="865925">
                <a:tc>
                  <a:txBody>
                    <a:bodyPr/>
                    <a:lstStyle/>
                    <a:p>
                      <a:pPr indent="0" lvl="0" marL="0" marR="0" rtl="0" algn="l">
                        <a:lnSpc>
                          <a:spcPct val="100000"/>
                        </a:lnSpc>
                        <a:spcBef>
                          <a:spcPts val="0"/>
                        </a:spcBef>
                        <a:spcAft>
                          <a:spcPts val="0"/>
                        </a:spcAft>
                        <a:buNone/>
                      </a:pPr>
                      <a:r>
                        <a:t/>
                      </a:r>
                      <a:endParaRPr sz="1401"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1"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1"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1"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1" u="none" cap="none" strike="noStrike"/>
                    </a:p>
                  </a:txBody>
                  <a:tcPr marT="45725" marB="45725" marR="91450" marL="91450"/>
                </a:tc>
              </a:tr>
              <a:tr h="775325">
                <a:tc>
                  <a:txBody>
                    <a:bodyPr/>
                    <a:lstStyle/>
                    <a:p>
                      <a:pPr indent="0" lvl="0" marL="0" marR="0" rtl="0" algn="l">
                        <a:lnSpc>
                          <a:spcPct val="100000"/>
                        </a:lnSpc>
                        <a:spcBef>
                          <a:spcPts val="0"/>
                        </a:spcBef>
                        <a:spcAft>
                          <a:spcPts val="0"/>
                        </a:spcAft>
                        <a:buNone/>
                      </a:pPr>
                      <a:r>
                        <a:rPr b="1" i="0" lang="en-US" sz="1300" u="none" cap="none" strike="noStrike">
                          <a:solidFill>
                            <a:schemeClr val="dk1"/>
                          </a:solidFill>
                          <a:latin typeface="Raleway Light"/>
                          <a:ea typeface="Raleway Light"/>
                          <a:cs typeface="Raleway Light"/>
                          <a:sym typeface="Raleway Light"/>
                        </a:rPr>
                        <a:t>Alegeți obiective care vă pasionează și care să vă ajute înainte în viață.</a:t>
                      </a:r>
                      <a:endParaRPr b="1" i="0" sz="1300" u="none" cap="none" strike="noStrike">
                        <a:solidFill>
                          <a:schemeClr val="dk1"/>
                        </a:solidFill>
                        <a:latin typeface="Raleway Light"/>
                        <a:ea typeface="Raleway Light"/>
                        <a:cs typeface="Raleway Light"/>
                        <a:sym typeface="Raleway Light"/>
                      </a:endParaRPr>
                    </a:p>
                  </a:txBody>
                  <a:tcPr marT="45725" marB="45725" marR="91450" marL="91450"/>
                </a:tc>
                <a:tc>
                  <a:txBody>
                    <a:bodyPr/>
                    <a:lstStyle/>
                    <a:p>
                      <a:pPr indent="0" lvl="0" marL="0" marR="0" rtl="0" algn="l">
                        <a:lnSpc>
                          <a:spcPct val="100000"/>
                        </a:lnSpc>
                        <a:spcBef>
                          <a:spcPts val="0"/>
                        </a:spcBef>
                        <a:spcAft>
                          <a:spcPts val="0"/>
                        </a:spcAft>
                        <a:buNone/>
                      </a:pPr>
                      <a:r>
                        <a:rPr b="1" i="0" lang="en-US" sz="1300" u="none" cap="none" strike="noStrike">
                          <a:solidFill>
                            <a:schemeClr val="dk1"/>
                          </a:solidFill>
                          <a:latin typeface="Raleway Light"/>
                          <a:ea typeface="Raleway Light"/>
                          <a:cs typeface="Raleway Light"/>
                          <a:sym typeface="Raleway Light"/>
                        </a:rPr>
                        <a:t>Asigurați-vă că obiectivele voastresunt realizabile și că le puteți realiza cu încredere.</a:t>
                      </a:r>
                      <a:endParaRPr b="1" i="0" sz="1300" u="none" cap="none" strike="noStrike">
                        <a:solidFill>
                          <a:schemeClr val="dk1"/>
                        </a:solidFill>
                        <a:latin typeface="Raleway Light"/>
                        <a:ea typeface="Raleway Light"/>
                        <a:cs typeface="Raleway Light"/>
                        <a:sym typeface="Raleway Light"/>
                      </a:endParaRPr>
                    </a:p>
                  </a:txBody>
                  <a:tcPr marT="45725" marB="45725" marR="91450" marL="91450"/>
                </a:tc>
                <a:tc>
                  <a:txBody>
                    <a:bodyPr/>
                    <a:lstStyle/>
                    <a:p>
                      <a:pPr indent="0" lvl="0" marL="0" marR="0" rtl="0" algn="l">
                        <a:lnSpc>
                          <a:spcPct val="100000"/>
                        </a:lnSpc>
                        <a:spcBef>
                          <a:spcPts val="0"/>
                        </a:spcBef>
                        <a:spcAft>
                          <a:spcPts val="0"/>
                        </a:spcAft>
                        <a:buNone/>
                      </a:pPr>
                      <a:r>
                        <a:rPr b="1" i="0" lang="en-US" sz="1300" u="none" cap="none" strike="noStrike">
                          <a:solidFill>
                            <a:schemeClr val="dk1"/>
                          </a:solidFill>
                          <a:latin typeface="Raleway Light"/>
                          <a:ea typeface="Raleway Light"/>
                          <a:cs typeface="Raleway Light"/>
                          <a:sym typeface="Raleway Light"/>
                        </a:rPr>
                        <a:t>Creați obiective specifice și pași specifici de urmat pentru atingerea acestor obiective.</a:t>
                      </a:r>
                      <a:endParaRPr b="1" i="0" sz="1300" u="none" cap="none" strike="noStrike">
                        <a:solidFill>
                          <a:schemeClr val="dk1"/>
                        </a:solidFill>
                        <a:latin typeface="Raleway Light"/>
                        <a:ea typeface="Raleway Light"/>
                        <a:cs typeface="Raleway Light"/>
                        <a:sym typeface="Raleway Light"/>
                      </a:endParaRPr>
                    </a:p>
                  </a:txBody>
                  <a:tcPr marT="45725" marB="45725" marR="91450" marL="91450"/>
                </a:tc>
                <a:tc>
                  <a:txBody>
                    <a:bodyPr/>
                    <a:lstStyle/>
                    <a:p>
                      <a:pPr indent="0" lvl="0" marL="0" marR="0" rtl="0" algn="l">
                        <a:lnSpc>
                          <a:spcPct val="100000"/>
                        </a:lnSpc>
                        <a:spcBef>
                          <a:spcPts val="0"/>
                        </a:spcBef>
                        <a:spcAft>
                          <a:spcPts val="0"/>
                        </a:spcAft>
                        <a:buNone/>
                      </a:pPr>
                      <a:r>
                        <a:rPr b="1" i="0" lang="en-US" sz="1300" u="none" cap="none" strike="noStrike">
                          <a:solidFill>
                            <a:schemeClr val="dk1"/>
                          </a:solidFill>
                          <a:latin typeface="Raleway Light"/>
                          <a:ea typeface="Raleway Light"/>
                          <a:cs typeface="Raleway Light"/>
                          <a:sym typeface="Raleway Light"/>
                        </a:rPr>
                        <a:t>Notai-vă obiectivele pe hârtie,</a:t>
                      </a:r>
                      <a:r>
                        <a:rPr b="1" i="0" lang="en-US" sz="1300" u="none" cap="none" strike="noStrike">
                          <a:solidFill>
                            <a:schemeClr val="dk1"/>
                          </a:solidFill>
                          <a:latin typeface="Raleway Light"/>
                          <a:ea typeface="Raleway Light"/>
                          <a:cs typeface="Raleway Light"/>
                          <a:sym typeface="Raleway Light"/>
                        </a:rPr>
                        <a:t> </a:t>
                      </a:r>
                      <a:r>
                        <a:rPr b="1" i="0" lang="en-US" sz="1300" u="none" cap="none" strike="noStrike">
                          <a:solidFill>
                            <a:schemeClr val="dk1"/>
                          </a:solidFill>
                          <a:latin typeface="Raleway Light"/>
                          <a:ea typeface="Raleway Light"/>
                          <a:cs typeface="Raleway Light"/>
                          <a:sym typeface="Raleway Light"/>
                        </a:rPr>
                        <a:t>le face să pară reale și vă ajută să vă amintiți de ele.</a:t>
                      </a:r>
                      <a:endParaRPr b="1" i="0" sz="1300" u="none" cap="none" strike="noStrike">
                        <a:solidFill>
                          <a:schemeClr val="dk1"/>
                        </a:solidFill>
                        <a:latin typeface="Raleway Light"/>
                        <a:ea typeface="Raleway Light"/>
                        <a:cs typeface="Raleway Light"/>
                        <a:sym typeface="Raleway Light"/>
                      </a:endParaRPr>
                    </a:p>
                  </a:txBody>
                  <a:tcPr marT="45725" marB="45725" marR="91450" marL="91450"/>
                </a:tc>
                <a:tc>
                  <a:txBody>
                    <a:bodyPr/>
                    <a:lstStyle/>
                    <a:p>
                      <a:pPr indent="0" lvl="0" marL="0" marR="0" rtl="0" algn="l">
                        <a:lnSpc>
                          <a:spcPct val="100000"/>
                        </a:lnSpc>
                        <a:spcBef>
                          <a:spcPts val="0"/>
                        </a:spcBef>
                        <a:spcAft>
                          <a:spcPts val="0"/>
                        </a:spcAft>
                        <a:buNone/>
                      </a:pPr>
                      <a:r>
                        <a:rPr b="1" i="0" lang="en-US" sz="1300" u="none" cap="none" strike="noStrike">
                          <a:solidFill>
                            <a:schemeClr val="dk1"/>
                          </a:solidFill>
                          <a:latin typeface="Raleway Light"/>
                          <a:ea typeface="Raleway Light"/>
                          <a:cs typeface="Raleway Light"/>
                          <a:sym typeface="Raleway Light"/>
                        </a:rPr>
                        <a:t>Recompensați-vă atunci când îndeplinițio sarcină și un obiectiv care să vă motiveze să rămâneți pe drumul cel bun.</a:t>
                      </a:r>
                      <a:endParaRPr b="1" i="0" sz="1300" u="none" cap="none" strike="noStrike">
                        <a:solidFill>
                          <a:schemeClr val="dk1"/>
                        </a:solidFill>
                        <a:latin typeface="Raleway Light"/>
                        <a:ea typeface="Raleway Light"/>
                        <a:cs typeface="Raleway Light"/>
                        <a:sym typeface="Raleway Light"/>
                      </a:endParaRPr>
                    </a:p>
                  </a:txBody>
                  <a:tcPr marT="45725" marB="45725" marR="91450" marL="91450"/>
                </a:tc>
              </a:tr>
            </a:tbl>
          </a:graphicData>
        </a:graphic>
      </p:graphicFrame>
      <p:sp>
        <p:nvSpPr>
          <p:cNvPr id="243" name="Google Shape;243;p21"/>
          <p:cNvSpPr txBox="1"/>
          <p:nvPr>
            <p:ph idx="1" type="body"/>
          </p:nvPr>
        </p:nvSpPr>
        <p:spPr>
          <a:xfrm>
            <a:off x="558363" y="457150"/>
            <a:ext cx="6257924" cy="45832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300">
                <a:latin typeface="Raleway Light"/>
                <a:ea typeface="Raleway Light"/>
                <a:cs typeface="Raleway Light"/>
                <a:sym typeface="Raleway Light"/>
              </a:rPr>
              <a:t>Plan de acțiune pentru stabilirea obiectivelor :</a:t>
            </a:r>
            <a:endParaRPr b="1" sz="1400">
              <a:latin typeface="Raleway Light"/>
              <a:ea typeface="Raleway Light"/>
              <a:cs typeface="Raleway Light"/>
              <a:sym typeface="Raleway Light"/>
            </a:endParaRPr>
          </a:p>
          <a:p>
            <a:pPr indent="-228604" lvl="0" marL="457206" rtl="0" algn="l">
              <a:lnSpc>
                <a:spcPct val="100000"/>
              </a:lnSpc>
              <a:spcBef>
                <a:spcPts val="601"/>
              </a:spcBef>
              <a:spcAft>
                <a:spcPts val="0"/>
              </a:spcAft>
              <a:buClr>
                <a:srgbClr val="FFB600"/>
              </a:buClr>
              <a:buSzPts val="1800"/>
              <a:buNone/>
            </a:pPr>
            <a:r>
              <a:t/>
            </a:r>
            <a:endParaRPr b="1" sz="1400">
              <a:latin typeface="Raleway Light"/>
              <a:ea typeface="Raleway Light"/>
              <a:cs typeface="Raleway Light"/>
              <a:sym typeface="Raleway Light"/>
            </a:endParaRPr>
          </a:p>
          <a:p>
            <a:pPr indent="-342904" lvl="0" marL="457206" rtl="0" algn="l">
              <a:lnSpc>
                <a:spcPct val="100000"/>
              </a:lnSpc>
              <a:spcBef>
                <a:spcPts val="601"/>
              </a:spcBef>
              <a:spcAft>
                <a:spcPts val="0"/>
              </a:spcAft>
              <a:buSzPts val="1800"/>
              <a:buNone/>
            </a:pPr>
            <a:r>
              <a:t/>
            </a:r>
            <a:endParaRPr b="1" sz="1400">
              <a:latin typeface="Raleway Light"/>
              <a:ea typeface="Raleway Light"/>
              <a:cs typeface="Raleway Light"/>
              <a:sym typeface="Raleway Light"/>
            </a:endParaRPr>
          </a:p>
        </p:txBody>
      </p:sp>
      <p:sp>
        <p:nvSpPr>
          <p:cNvPr id="244" name="Google Shape;244;p21"/>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aphicFrame>
        <p:nvGraphicFramePr>
          <p:cNvPr id="245" name="Google Shape;245;p21"/>
          <p:cNvGraphicFramePr/>
          <p:nvPr/>
        </p:nvGraphicFramePr>
        <p:xfrm>
          <a:off x="734969" y="1076231"/>
          <a:ext cx="3000000" cy="3000000"/>
        </p:xfrm>
        <a:graphic>
          <a:graphicData uri="http://schemas.openxmlformats.org/drawingml/2006/table">
            <a:tbl>
              <a:tblPr bandRow="1" firstRow="1">
                <a:noFill/>
                <a:tableStyleId>{E0A11761-859D-4CC1-BB9E-174531CDA53E}</a:tableStyleId>
              </a:tblPr>
              <a:tblGrid>
                <a:gridCol w="2058950"/>
                <a:gridCol w="5260325"/>
              </a:tblGrid>
              <a:tr h="6602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B600"/>
                          </a:solidFill>
                          <a:latin typeface="Raleway Light"/>
                          <a:ea typeface="Raleway Light"/>
                          <a:cs typeface="Raleway Light"/>
                          <a:sym typeface="Raleway Light"/>
                        </a:rPr>
                        <a:t>Pasul 5</a:t>
                      </a:r>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B600"/>
                          </a:solidFill>
                          <a:latin typeface="Raleway Light"/>
                          <a:ea typeface="Raleway Light"/>
                          <a:cs typeface="Raleway Light"/>
                          <a:sym typeface="Raleway Light"/>
                        </a:rPr>
                        <a:t>Urmărește</a:t>
                      </a:r>
                      <a:r>
                        <a:rPr b="1" i="0" lang="en-US" sz="1400" u="none" cap="none" strike="noStrike">
                          <a:solidFill>
                            <a:srgbClr val="FFB600"/>
                          </a:solidFill>
                          <a:latin typeface="Raleway Light"/>
                          <a:ea typeface="Raleway Light"/>
                          <a:cs typeface="Raleway Light"/>
                          <a:sym typeface="Raleway Light"/>
                        </a:rPr>
                        <a:t> </a:t>
                      </a:r>
                      <a:r>
                        <a:rPr b="1" i="0" lang="en-US" sz="1400" u="none" cap="none" strike="noStrike">
                          <a:solidFill>
                            <a:srgbClr val="FFB600"/>
                          </a:solidFill>
                          <a:latin typeface="Raleway Light"/>
                          <a:ea typeface="Raleway Light"/>
                          <a:cs typeface="Raleway Light"/>
                          <a:sym typeface="Raleway Light"/>
                        </a:rPr>
                        <a:t>progresul și revizuiește</a:t>
                      </a:r>
                      <a:r>
                        <a:rPr b="1" i="0" lang="en-US" sz="1400" u="none" cap="none" strike="noStrike">
                          <a:solidFill>
                            <a:srgbClr val="FFB600"/>
                          </a:solidFill>
                          <a:latin typeface="Raleway Light"/>
                          <a:ea typeface="Raleway Light"/>
                          <a:cs typeface="Raleway Light"/>
                          <a:sym typeface="Raleway Light"/>
                        </a:rPr>
                        <a:t> </a:t>
                      </a:r>
                      <a:r>
                        <a:rPr b="1" i="0" lang="en-US" sz="1400" u="none" cap="none" strike="noStrike">
                          <a:solidFill>
                            <a:srgbClr val="FFB600"/>
                          </a:solidFill>
                          <a:latin typeface="Raleway Light"/>
                          <a:ea typeface="Raleway Light"/>
                          <a:cs typeface="Raleway Light"/>
                          <a:sym typeface="Raleway Light"/>
                        </a:rPr>
                        <a:t>planul de acțiune</a:t>
                      </a:r>
                      <a:endParaRPr b="1" i="0" sz="1400" u="none" cap="none" strike="noStrike">
                        <a:solidFill>
                          <a:srgbClr val="FFB600"/>
                        </a:solidFill>
                        <a:latin typeface="Raleway Light"/>
                        <a:ea typeface="Raleway Light"/>
                        <a:cs typeface="Raleway Light"/>
                        <a:sym typeface="Raleway Ligh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300" u="none" cap="none" strike="noStrike">
                          <a:solidFill>
                            <a:schemeClr val="dk1"/>
                          </a:solidFill>
                          <a:latin typeface="Raleway Light"/>
                          <a:ea typeface="Raleway Light"/>
                          <a:cs typeface="Raleway Light"/>
                          <a:sym typeface="Raleway Light"/>
                        </a:rPr>
                        <a:t>Urmărirea progresului îți poate oferi încurajarea și structura pentru a îți îndeplini obiectivele. Modifică pașii pentru a reflecta sau schimbă-ți prioritățile și experiențele</a:t>
                      </a:r>
                      <a:endParaRPr b="0" i="0" sz="1300" u="none" cap="none" strike="noStrike">
                        <a:solidFill>
                          <a:schemeClr val="dk1"/>
                        </a:solidFill>
                        <a:latin typeface="Raleway Light"/>
                        <a:ea typeface="Raleway Light"/>
                        <a:cs typeface="Raleway Light"/>
                        <a:sym typeface="Raleway Light"/>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46" name="Google Shape;246;p21"/>
          <p:cNvSpPr txBox="1"/>
          <p:nvPr/>
        </p:nvSpPr>
        <p:spPr>
          <a:xfrm>
            <a:off x="558363" y="1950003"/>
            <a:ext cx="6257924" cy="45832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rgbClr val="FFB600"/>
              </a:buClr>
              <a:buSzPts val="1800"/>
              <a:buFont typeface="Raleway Thin"/>
              <a:buNone/>
            </a:pPr>
            <a:r>
              <a:rPr b="1" i="0" lang="en-US" sz="1300" u="none" cap="none" strike="noStrike">
                <a:solidFill>
                  <a:schemeClr val="dk2"/>
                </a:solidFill>
                <a:latin typeface="Raleway Light"/>
                <a:ea typeface="Raleway Light"/>
                <a:cs typeface="Raleway Light"/>
                <a:sym typeface="Raleway Light"/>
              </a:rPr>
              <a:t>Sfaturi pentru stabilirea cu succes a obiectivelor :</a:t>
            </a:r>
            <a:endParaRPr b="1" i="0" sz="1400" u="none" cap="none" strike="noStrike">
              <a:solidFill>
                <a:schemeClr val="dk2"/>
              </a:solidFill>
              <a:latin typeface="Raleway Light"/>
              <a:ea typeface="Raleway Light"/>
              <a:cs typeface="Raleway Light"/>
              <a:sym typeface="Raleway Light"/>
            </a:endParaRPr>
          </a:p>
          <a:p>
            <a:pPr indent="-228604" lvl="0" marL="457206" marR="0" rtl="0" algn="l">
              <a:lnSpc>
                <a:spcPct val="100000"/>
              </a:lnSpc>
              <a:spcBef>
                <a:spcPts val="601"/>
              </a:spcBef>
              <a:spcAft>
                <a:spcPts val="0"/>
              </a:spcAft>
              <a:buClr>
                <a:srgbClr val="FFB600"/>
              </a:buClr>
              <a:buSzPts val="1800"/>
              <a:buFont typeface="Raleway Thin"/>
              <a:buNone/>
            </a:pPr>
            <a:r>
              <a:t/>
            </a:r>
            <a:endParaRPr b="1" i="0" sz="1400" u="none" cap="none" strike="noStrike">
              <a:solidFill>
                <a:schemeClr val="dk2"/>
              </a:solidFill>
              <a:latin typeface="Raleway Light"/>
              <a:ea typeface="Raleway Light"/>
              <a:cs typeface="Raleway Light"/>
              <a:sym typeface="Raleway Light"/>
            </a:endParaRPr>
          </a:p>
          <a:p>
            <a:pPr indent="-342904" lvl="0" marL="457206" marR="0" rtl="0" algn="l">
              <a:lnSpc>
                <a:spcPct val="100000"/>
              </a:lnSpc>
              <a:spcBef>
                <a:spcPts val="601"/>
              </a:spcBef>
              <a:spcAft>
                <a:spcPts val="0"/>
              </a:spcAft>
              <a:buClr>
                <a:srgbClr val="FFB600"/>
              </a:buClr>
              <a:buSzPts val="1800"/>
              <a:buFont typeface="Raleway Thin"/>
              <a:buNone/>
            </a:pPr>
            <a:r>
              <a:t/>
            </a:r>
            <a:endParaRPr b="1" i="0" sz="1400" u="none" cap="none" strike="noStrike">
              <a:solidFill>
                <a:schemeClr val="dk2"/>
              </a:solidFill>
              <a:latin typeface="Raleway Light"/>
              <a:ea typeface="Raleway Light"/>
              <a:cs typeface="Raleway Light"/>
              <a:sym typeface="Raleway Light"/>
            </a:endParaRPr>
          </a:p>
        </p:txBody>
      </p:sp>
      <p:pic>
        <p:nvPicPr>
          <p:cNvPr descr="Heart" id="247" name="Google Shape;247;p21"/>
          <p:cNvPicPr preferRelativeResize="0"/>
          <p:nvPr/>
        </p:nvPicPr>
        <p:blipFill rotWithShape="1">
          <a:blip r:embed="rId3">
            <a:alphaModFix/>
          </a:blip>
          <a:srcRect b="0" l="0" r="0" t="0"/>
          <a:stretch/>
        </p:blipFill>
        <p:spPr>
          <a:xfrm>
            <a:off x="1062136" y="2432510"/>
            <a:ext cx="914400" cy="914400"/>
          </a:xfrm>
          <a:prstGeom prst="rect">
            <a:avLst/>
          </a:prstGeom>
          <a:noFill/>
          <a:ln>
            <a:noFill/>
          </a:ln>
        </p:spPr>
      </p:pic>
      <p:pic>
        <p:nvPicPr>
          <p:cNvPr descr="Trophy" id="248" name="Google Shape;248;p21"/>
          <p:cNvPicPr preferRelativeResize="0"/>
          <p:nvPr/>
        </p:nvPicPr>
        <p:blipFill rotWithShape="1">
          <a:blip r:embed="rId4">
            <a:alphaModFix/>
          </a:blip>
          <a:srcRect b="0" l="0" r="0" t="0"/>
          <a:stretch/>
        </p:blipFill>
        <p:spPr>
          <a:xfrm>
            <a:off x="2693650" y="2529157"/>
            <a:ext cx="770351" cy="817656"/>
          </a:xfrm>
          <a:prstGeom prst="rect">
            <a:avLst/>
          </a:prstGeom>
          <a:noFill/>
          <a:ln>
            <a:noFill/>
          </a:ln>
        </p:spPr>
      </p:pic>
      <p:pic>
        <p:nvPicPr>
          <p:cNvPr descr="Bullseye" id="249" name="Google Shape;249;p21"/>
          <p:cNvPicPr preferRelativeResize="0"/>
          <p:nvPr/>
        </p:nvPicPr>
        <p:blipFill rotWithShape="1">
          <a:blip r:embed="rId5">
            <a:alphaModFix/>
          </a:blip>
          <a:srcRect b="0" l="0" r="0" t="0"/>
          <a:stretch/>
        </p:blipFill>
        <p:spPr>
          <a:xfrm>
            <a:off x="4114800" y="2432510"/>
            <a:ext cx="914400" cy="914400"/>
          </a:xfrm>
          <a:prstGeom prst="rect">
            <a:avLst/>
          </a:prstGeom>
          <a:noFill/>
          <a:ln>
            <a:noFill/>
          </a:ln>
        </p:spPr>
      </p:pic>
      <p:pic>
        <p:nvPicPr>
          <p:cNvPr descr="Pencil" id="250" name="Google Shape;250;p21"/>
          <p:cNvPicPr preferRelativeResize="0"/>
          <p:nvPr/>
        </p:nvPicPr>
        <p:blipFill rotWithShape="1">
          <a:blip r:embed="rId6">
            <a:alphaModFix/>
          </a:blip>
          <a:srcRect b="0" l="0" r="0" t="0"/>
          <a:stretch/>
        </p:blipFill>
        <p:spPr>
          <a:xfrm>
            <a:off x="5602265" y="2472353"/>
            <a:ext cx="914400" cy="914400"/>
          </a:xfrm>
          <a:prstGeom prst="rect">
            <a:avLst/>
          </a:prstGeom>
          <a:noFill/>
          <a:ln>
            <a:noFill/>
          </a:ln>
        </p:spPr>
      </p:pic>
      <p:pic>
        <p:nvPicPr>
          <p:cNvPr descr="Star" id="251" name="Google Shape;251;p21"/>
          <p:cNvPicPr preferRelativeResize="0"/>
          <p:nvPr/>
        </p:nvPicPr>
        <p:blipFill rotWithShape="1">
          <a:blip r:embed="rId7">
            <a:alphaModFix/>
          </a:blip>
          <a:srcRect b="0" l="0" r="0" t="0"/>
          <a:stretch/>
        </p:blipFill>
        <p:spPr>
          <a:xfrm>
            <a:off x="7089730" y="2480785"/>
            <a:ext cx="914400" cy="914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2"/>
          <p:cNvSpPr txBox="1"/>
          <p:nvPr>
            <p:ph type="title"/>
          </p:nvPr>
        </p:nvSpPr>
        <p:spPr>
          <a:xfrm>
            <a:off x="773528" y="858905"/>
            <a:ext cx="7191203" cy="866547"/>
          </a:xfrm>
          <a:prstGeom prst="rect">
            <a:avLst/>
          </a:prstGeom>
          <a:noFill/>
          <a:ln>
            <a:noFill/>
          </a:ln>
        </p:spPr>
        <p:txBody>
          <a:bodyPr anchorCtr="0" anchor="b" bIns="91425" lIns="91425" spcFirstLastPara="1" rIns="91425" wrap="square" tIns="91425">
            <a:noAutofit/>
          </a:bodyPr>
          <a:lstStyle/>
          <a:p>
            <a:pPr indent="0" lvl="0" marL="0" rtl="0" algn="just">
              <a:lnSpc>
                <a:spcPct val="100000"/>
              </a:lnSpc>
              <a:spcBef>
                <a:spcPts val="0"/>
              </a:spcBef>
              <a:spcAft>
                <a:spcPts val="0"/>
              </a:spcAft>
              <a:buSzPts val="5800"/>
              <a:buNone/>
            </a:pPr>
            <a:r>
              <a:rPr lang="en-US" sz="1200">
                <a:solidFill>
                  <a:schemeClr val="dk1"/>
                </a:solidFill>
                <a:latin typeface="Raleway Light"/>
                <a:ea typeface="Raleway Light"/>
                <a:cs typeface="Raleway Light"/>
                <a:sym typeface="Raleway Light"/>
              </a:rPr>
              <a:t>Producerea unui plan de acțiune pentru stabilirea obiectivelor necesită mai întâi să obțineți perspective asupra domeniilor vieții voastre. care necesită timp, atenție și îmbunătățiri, astfel încât să puteți recunoaște ceea ce vă doriți cu adevărat, să aveți cel mai mare impact asupra calității vieții și viitorului vostru.. </a:t>
            </a:r>
            <a:endParaRPr sz="1200">
              <a:solidFill>
                <a:schemeClr val="dk1"/>
              </a:solidFill>
              <a:latin typeface="Raleway Light"/>
              <a:ea typeface="Raleway Light"/>
              <a:cs typeface="Raleway Light"/>
              <a:sym typeface="Raleway Light"/>
            </a:endParaRPr>
          </a:p>
        </p:txBody>
      </p:sp>
      <p:grpSp>
        <p:nvGrpSpPr>
          <p:cNvPr id="257" name="Google Shape;257;p22"/>
          <p:cNvGrpSpPr/>
          <p:nvPr/>
        </p:nvGrpSpPr>
        <p:grpSpPr>
          <a:xfrm>
            <a:off x="7964732" y="329097"/>
            <a:ext cx="977040" cy="722852"/>
            <a:chOff x="5255200" y="3006475"/>
            <a:chExt cx="511700" cy="378575"/>
          </a:xfrm>
        </p:grpSpPr>
        <p:sp>
          <p:nvSpPr>
            <p:cNvPr id="258" name="Google Shape;258;p22"/>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59" name="Google Shape;259;p22"/>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
        <p:nvSpPr>
          <p:cNvPr id="260" name="Google Shape;260;p22"/>
          <p:cNvSpPr txBox="1"/>
          <p:nvPr/>
        </p:nvSpPr>
        <p:spPr>
          <a:xfrm>
            <a:off x="5038726" y="1725452"/>
            <a:ext cx="3295650" cy="156175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chemeClr val="accent1"/>
              </a:buClr>
              <a:buSzPts val="1800"/>
              <a:buFont typeface="Raleway Thin"/>
              <a:buNone/>
            </a:pPr>
            <a:r>
              <a:rPr b="1" i="0" lang="en-US" sz="1600" u="none" cap="none" strike="noStrike">
                <a:solidFill>
                  <a:schemeClr val="lt1"/>
                </a:solidFill>
                <a:highlight>
                  <a:srgbClr val="FFB600"/>
                </a:highlight>
                <a:latin typeface="Raleway Light"/>
                <a:ea typeface="Raleway Light"/>
                <a:cs typeface="Raleway Light"/>
                <a:sym typeface="Raleway Light"/>
              </a:rPr>
              <a:t>Resurse și instrumente</a:t>
            </a:r>
            <a:endParaRPr b="1" i="0" sz="1600" u="none" cap="none" strike="noStrike">
              <a:solidFill>
                <a:schemeClr val="lt1"/>
              </a:solidFill>
              <a:highlight>
                <a:srgbClr val="FFB600"/>
              </a:highlight>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rPr b="1" i="0" lang="en-US" sz="1100" u="none" cap="none" strike="noStrike">
                <a:solidFill>
                  <a:schemeClr val="dk2"/>
                </a:solidFill>
                <a:latin typeface="Raleway Light"/>
                <a:ea typeface="Raleway Light"/>
                <a:cs typeface="Raleway Light"/>
                <a:sym typeface="Raleway Light"/>
              </a:rPr>
              <a:t>Document: Fișa de lucru Roata vieții</a:t>
            </a:r>
            <a:endParaRPr b="1" i="0" sz="11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rPr b="1" i="0" lang="en-US" sz="1100" u="none" cap="none" strike="noStrike">
                <a:solidFill>
                  <a:schemeClr val="dk2"/>
                </a:solidFill>
                <a:latin typeface="Raleway Light"/>
                <a:ea typeface="Raleway Light"/>
                <a:cs typeface="Raleway Light"/>
                <a:sym typeface="Raleway Light"/>
              </a:rPr>
              <a:t>Wheel of life infographic: </a:t>
            </a:r>
            <a:r>
              <a:rPr b="0" i="0" lang="en-US" sz="1100" u="none" cap="none" strike="noStrike">
                <a:solidFill>
                  <a:schemeClr val="dk2"/>
                </a:solidFill>
                <a:latin typeface="Raleway Light"/>
                <a:ea typeface="Raleway Light"/>
                <a:cs typeface="Raleway Light"/>
                <a:sym typeface="Raleway Light"/>
              </a:rPr>
              <a:t>https://www.mindtools.com/acmgpjj/wheel-of-life-infographic</a:t>
            </a:r>
            <a:endParaRPr/>
          </a:p>
          <a:p>
            <a:pPr indent="0" lvl="0" marL="0" marR="0" rtl="0" algn="l">
              <a:lnSpc>
                <a:spcPct val="100000"/>
              </a:lnSpc>
              <a:spcBef>
                <a:spcPts val="601"/>
              </a:spcBef>
              <a:spcAft>
                <a:spcPts val="0"/>
              </a:spcAft>
              <a:buClr>
                <a:schemeClr val="accent1"/>
              </a:buClr>
              <a:buSzPts val="1800"/>
              <a:buFont typeface="Raleway Thin"/>
              <a:buNone/>
            </a:pPr>
            <a:r>
              <a:t/>
            </a:r>
            <a:endParaRPr b="0" i="0" sz="12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t/>
            </a:r>
            <a:endParaRPr b="0" i="0" sz="1200" u="none" cap="none" strike="noStrike">
              <a:solidFill>
                <a:schemeClr val="dk2"/>
              </a:solidFill>
              <a:latin typeface="Raleway Light"/>
              <a:ea typeface="Raleway Light"/>
              <a:cs typeface="Raleway Light"/>
              <a:sym typeface="Raleway Light"/>
            </a:endParaRPr>
          </a:p>
          <a:p>
            <a:pPr indent="0" lvl="0" marL="139702" marR="0" rtl="0" algn="l">
              <a:lnSpc>
                <a:spcPct val="100000"/>
              </a:lnSpc>
              <a:spcBef>
                <a:spcPts val="601"/>
              </a:spcBef>
              <a:spcAft>
                <a:spcPts val="0"/>
              </a:spcAft>
              <a:buClr>
                <a:schemeClr val="accent1"/>
              </a:buClr>
              <a:buSzPts val="1800"/>
              <a:buFont typeface="Raleway Thin"/>
              <a:buNone/>
            </a:pPr>
            <a:r>
              <a:t/>
            </a:r>
            <a:endParaRPr b="0" i="0" sz="1800" u="none" cap="none" strike="noStrike">
              <a:solidFill>
                <a:schemeClr val="dk2"/>
              </a:solidFill>
              <a:latin typeface="Raleway Light"/>
              <a:ea typeface="Raleway Light"/>
              <a:cs typeface="Raleway Light"/>
              <a:sym typeface="Raleway Light"/>
            </a:endParaRPr>
          </a:p>
        </p:txBody>
      </p:sp>
      <p:sp>
        <p:nvSpPr>
          <p:cNvPr id="261" name="Google Shape;261;p22"/>
          <p:cNvSpPr txBox="1"/>
          <p:nvPr/>
        </p:nvSpPr>
        <p:spPr>
          <a:xfrm>
            <a:off x="845219" y="1725453"/>
            <a:ext cx="3543300" cy="282178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chemeClr val="accent1"/>
              </a:buClr>
              <a:buSzPts val="1800"/>
              <a:buFont typeface="Raleway Thin"/>
              <a:buNone/>
            </a:pPr>
            <a:r>
              <a:rPr b="1" i="0" lang="en-US" sz="1600" u="none" cap="none" strike="noStrike">
                <a:solidFill>
                  <a:schemeClr val="lt1"/>
                </a:solidFill>
                <a:highlight>
                  <a:srgbClr val="FFB600"/>
                </a:highlight>
                <a:latin typeface="Raleway Light"/>
                <a:ea typeface="Raleway Light"/>
                <a:cs typeface="Raleway Light"/>
                <a:sym typeface="Raleway Light"/>
              </a:rPr>
              <a:t>Pași pentru finalizarea activității</a:t>
            </a:r>
            <a:endParaRPr b="1" i="0" sz="1600" u="none" cap="none" strike="noStrike">
              <a:solidFill>
                <a:schemeClr val="lt1"/>
              </a:solidFill>
              <a:highlight>
                <a:srgbClr val="FFB600"/>
              </a:highlight>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rPr b="1" i="0" lang="en-US" sz="1100" u="none" cap="none" strike="noStrike">
                <a:solidFill>
                  <a:schemeClr val="dk2"/>
                </a:solidFill>
                <a:latin typeface="Raleway Light"/>
                <a:ea typeface="Raleway Light"/>
                <a:cs typeface="Raleway Light"/>
                <a:sym typeface="Raleway Light"/>
              </a:rPr>
              <a:t>Pasul1: </a:t>
            </a:r>
            <a:r>
              <a:rPr b="0" i="0" lang="en-US" sz="1100" u="none" cap="none" strike="noStrike">
                <a:solidFill>
                  <a:schemeClr val="dk2"/>
                </a:solidFill>
                <a:latin typeface="Raleway Light"/>
                <a:ea typeface="Raleway Light"/>
                <a:cs typeface="Raleway Light"/>
                <a:sym typeface="Raleway Light"/>
              </a:rPr>
              <a:t>Citiți Fișa de lucru „Roata vieții”.</a:t>
            </a:r>
            <a:endParaRPr b="0" i="0" sz="11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rPr b="1" i="0" lang="en-US" sz="1100" u="none" cap="none" strike="noStrike">
                <a:solidFill>
                  <a:schemeClr val="dk2"/>
                </a:solidFill>
                <a:latin typeface="Raleway Light"/>
                <a:ea typeface="Raleway Light"/>
                <a:cs typeface="Raleway Light"/>
                <a:sym typeface="Raleway Light"/>
              </a:rPr>
              <a:t>Pasul2: </a:t>
            </a:r>
            <a:r>
              <a:rPr b="0" i="0" lang="en-US" sz="1100" u="none" cap="none" strike="noStrike">
                <a:solidFill>
                  <a:schemeClr val="dk2"/>
                </a:solidFill>
                <a:latin typeface="Raleway Light"/>
                <a:ea typeface="Raleway Light"/>
                <a:cs typeface="Raleway Light"/>
                <a:sym typeface="Raleway Light"/>
              </a:rPr>
              <a:t>Urmați instrucțiunile parcurgând pașii 1 – 6</a:t>
            </a:r>
            <a:endParaRPr b="0" i="0" sz="11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rPr b="1" i="0" lang="en-US" sz="1100" u="none" cap="none" strike="noStrike">
                <a:solidFill>
                  <a:schemeClr val="dk2"/>
                </a:solidFill>
                <a:latin typeface="Raleway Light"/>
                <a:ea typeface="Raleway Light"/>
                <a:cs typeface="Raleway Light"/>
                <a:sym typeface="Raleway Light"/>
              </a:rPr>
              <a:t>Pasul3: </a:t>
            </a:r>
            <a:r>
              <a:rPr b="0" i="0" lang="en-US" sz="1100" u="none" cap="none" strike="noStrike">
                <a:solidFill>
                  <a:schemeClr val="dk2"/>
                </a:solidFill>
                <a:latin typeface="Raleway Light"/>
                <a:ea typeface="Raleway Light"/>
                <a:cs typeface="Raleway Light"/>
                <a:sym typeface="Raleway Light"/>
              </a:rPr>
              <a:t>Prezentați autoportretul ideal colegilor voștri</a:t>
            </a:r>
            <a:endParaRPr b="0" i="0" sz="11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t/>
            </a:r>
            <a:endParaRPr b="0" i="0" sz="1200" u="none" cap="none" strike="noStrike">
              <a:solidFill>
                <a:schemeClr val="lt1"/>
              </a:solidFill>
              <a:highlight>
                <a:srgbClr val="FFB600"/>
              </a:highlight>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t/>
            </a:r>
            <a:endParaRPr b="0" i="0" sz="1200" u="none" cap="none" strike="noStrike">
              <a:solidFill>
                <a:schemeClr val="lt1"/>
              </a:solidFill>
              <a:highlight>
                <a:srgbClr val="FFB600"/>
              </a:highlight>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t/>
            </a:r>
            <a:endParaRPr b="0" i="0" sz="1200" u="none" cap="none" strike="noStrike">
              <a:solidFill>
                <a:schemeClr val="lt1"/>
              </a:solidFill>
              <a:highlight>
                <a:srgbClr val="FFB600"/>
              </a:highlight>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t/>
            </a:r>
            <a:endParaRPr b="0" i="0" sz="1200" u="none" cap="none" strike="noStrike">
              <a:solidFill>
                <a:schemeClr val="lt1"/>
              </a:solidFill>
              <a:highlight>
                <a:srgbClr val="FFB600"/>
              </a:highlight>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rPr b="0" i="0" lang="en-US" sz="1200" u="none" cap="none" strike="noStrike">
                <a:solidFill>
                  <a:schemeClr val="lt1"/>
                </a:solidFill>
                <a:highlight>
                  <a:srgbClr val="FFB600"/>
                </a:highlight>
                <a:latin typeface="Raleway Light"/>
                <a:ea typeface="Raleway Light"/>
                <a:cs typeface="Raleway Light"/>
                <a:sym typeface="Raleway Light"/>
              </a:rPr>
              <a:t>TIMP:</a:t>
            </a:r>
            <a:r>
              <a:rPr b="0" i="0" lang="en-US" sz="1200" u="none" cap="none" strike="noStrike">
                <a:solidFill>
                  <a:schemeClr val="lt1"/>
                </a:solidFill>
                <a:latin typeface="Raleway Light"/>
                <a:ea typeface="Raleway Light"/>
                <a:cs typeface="Raleway Light"/>
                <a:sym typeface="Raleway Light"/>
              </a:rPr>
              <a:t> </a:t>
            </a:r>
            <a:r>
              <a:rPr b="0" i="0" lang="en-US" sz="1200" u="none" cap="none" strike="noStrike">
                <a:solidFill>
                  <a:schemeClr val="dk1"/>
                </a:solidFill>
                <a:latin typeface="Raleway Light"/>
                <a:ea typeface="Raleway Light"/>
                <a:cs typeface="Raleway Light"/>
                <a:sym typeface="Raleway Light"/>
              </a:rPr>
              <a:t>20 minute</a:t>
            </a:r>
            <a:endParaRPr b="0" i="0" sz="1200" u="none" cap="none" strike="noStrike">
              <a:solidFill>
                <a:schemeClr val="dk1"/>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t/>
            </a:r>
            <a:endParaRPr b="1" i="0" sz="1200" u="none" cap="none" strike="noStrike">
              <a:solidFill>
                <a:srgbClr val="FFB600"/>
              </a:solidFill>
              <a:latin typeface="Raleway Thin"/>
              <a:ea typeface="Raleway Thin"/>
              <a:cs typeface="Raleway Thin"/>
              <a:sym typeface="Raleway Thin"/>
            </a:endParaRPr>
          </a:p>
        </p:txBody>
      </p:sp>
      <p:sp>
        <p:nvSpPr>
          <p:cNvPr id="262" name="Google Shape;262;p22"/>
          <p:cNvSpPr txBox="1"/>
          <p:nvPr/>
        </p:nvSpPr>
        <p:spPr>
          <a:xfrm>
            <a:off x="773528" y="272570"/>
            <a:ext cx="6987721" cy="5847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600" u="none" cap="none" strike="noStrike">
                <a:solidFill>
                  <a:schemeClr val="accent1"/>
                </a:solidFill>
                <a:latin typeface="Raleway ExtraLight"/>
                <a:ea typeface="Raleway ExtraLight"/>
                <a:cs typeface="Raleway ExtraLight"/>
                <a:sym typeface="Raleway ExtraLight"/>
              </a:rPr>
              <a:t>Elaborați un plan de acțiune pentru stabilirea obiectivelor în conformitate cu un obiectiv personal sau profesional</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3"/>
          <p:cNvSpPr txBox="1"/>
          <p:nvPr>
            <p:ph type="title"/>
          </p:nvPr>
        </p:nvSpPr>
        <p:spPr>
          <a:xfrm>
            <a:off x="922000" y="526405"/>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US" sz="1600">
                <a:solidFill>
                  <a:schemeClr val="accent1"/>
                </a:solidFill>
                <a:latin typeface="Raleway Light"/>
                <a:ea typeface="Raleway Light"/>
                <a:cs typeface="Raleway Light"/>
                <a:sym typeface="Raleway Light"/>
              </a:rPr>
              <a:t>Demonstrați utilizarea practică a unui plan de acțiune pentru stabilirea obiectivelor</a:t>
            </a:r>
            <a:endParaRPr b="1" sz="1600">
              <a:solidFill>
                <a:schemeClr val="accent1"/>
              </a:solidFill>
              <a:latin typeface="Raleway Light"/>
              <a:ea typeface="Raleway Light"/>
              <a:cs typeface="Raleway Light"/>
              <a:sym typeface="Raleway Light"/>
            </a:endParaRPr>
          </a:p>
        </p:txBody>
      </p:sp>
      <p:sp>
        <p:nvSpPr>
          <p:cNvPr id="268" name="Google Shape;268;p23"/>
          <p:cNvSpPr txBox="1"/>
          <p:nvPr>
            <p:ph idx="1" type="body"/>
          </p:nvPr>
        </p:nvSpPr>
        <p:spPr>
          <a:xfrm>
            <a:off x="958770" y="997149"/>
            <a:ext cx="3613230" cy="382449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FFB600"/>
                </a:highlight>
                <a:latin typeface="Raleway Light"/>
                <a:ea typeface="Raleway Light"/>
                <a:cs typeface="Raleway Light"/>
                <a:sym typeface="Raleway Light"/>
              </a:rPr>
              <a:t>Reflecție</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200">
              <a:solidFill>
                <a:schemeClr val="lt1"/>
              </a:solidFill>
              <a:highlight>
                <a:srgbClr val="FFB600"/>
              </a:highlight>
              <a:latin typeface="Raleway Light"/>
              <a:ea typeface="Raleway Light"/>
              <a:cs typeface="Raleway Light"/>
              <a:sym typeface="Raleway Light"/>
            </a:endParaRPr>
          </a:p>
          <a:p>
            <a:pPr indent="-285750" lvl="0" marL="285750" rtl="0" algn="just">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A fi un obținut de obiective este asociat cu o mai mare predictibilitate a succesului</a:t>
            </a:r>
            <a:endParaRPr/>
          </a:p>
          <a:p>
            <a:pPr indent="-285750" lvl="0" marL="285750" rtl="0" algn="just">
              <a:lnSpc>
                <a:spcPct val="100000"/>
              </a:lnSpc>
              <a:spcBef>
                <a:spcPts val="601"/>
              </a:spcBef>
              <a:spcAft>
                <a:spcPts val="0"/>
              </a:spcAft>
              <a:buSzPts val="1800"/>
              <a:buFont typeface="Noto Sans Symbols"/>
              <a:buChar char="▪"/>
            </a:pPr>
            <a:r>
              <a:rPr lang="en-US" sz="1200" u="sng">
                <a:solidFill>
                  <a:schemeClr val="dk1"/>
                </a:solidFill>
                <a:latin typeface="Raleway Light"/>
                <a:ea typeface="Raleway Light"/>
                <a:cs typeface="Raleway Light"/>
                <a:sym typeface="Raleway Light"/>
              </a:rPr>
              <a:t>Scop:</a:t>
            </a:r>
            <a:r>
              <a:rPr lang="en-US" sz="1200">
                <a:solidFill>
                  <a:schemeClr val="dk1"/>
                </a:solidFill>
                <a:latin typeface="Raleway Light"/>
                <a:ea typeface="Raleway Light"/>
                <a:cs typeface="Raleway Light"/>
                <a:sym typeface="Raleway Light"/>
              </a:rPr>
              <a:t> reflectarea asupra progresului dvs. vă oferă un scop, deoarece duce la productivitate și un sentiment de scop odată ce obiectivul dvs. este atins.</a:t>
            </a:r>
            <a:endParaRPr/>
          </a:p>
          <a:p>
            <a:pPr indent="-285750" lvl="0" marL="285750" rtl="0" algn="just">
              <a:lnSpc>
                <a:spcPct val="100000"/>
              </a:lnSpc>
              <a:spcBef>
                <a:spcPts val="601"/>
              </a:spcBef>
              <a:spcAft>
                <a:spcPts val="0"/>
              </a:spcAft>
              <a:buSzPts val="1800"/>
              <a:buFont typeface="Noto Sans Symbols"/>
              <a:buChar char="▪"/>
            </a:pPr>
            <a:r>
              <a:rPr lang="en-US" sz="1200" u="sng">
                <a:solidFill>
                  <a:schemeClr val="dk1"/>
                </a:solidFill>
                <a:latin typeface="Raleway Light"/>
                <a:ea typeface="Raleway Light"/>
                <a:cs typeface="Raleway Light"/>
                <a:sym typeface="Raleway Light"/>
              </a:rPr>
              <a:t>Îmbunătățire</a:t>
            </a:r>
            <a:r>
              <a:rPr lang="en-US" sz="1200">
                <a:solidFill>
                  <a:schemeClr val="dk1"/>
                </a:solidFill>
                <a:latin typeface="Raleway Light"/>
                <a:ea typeface="Raleway Light"/>
                <a:cs typeface="Raleway Light"/>
                <a:sym typeface="Raleway Light"/>
              </a:rPr>
              <a:t>: Învățarea din obiectivele nerealizate vă permite să identificați spațiul dintre locul în care vă aflați și locul în care doriți să fiți. Acest lucru vă ajută să faceți mai bine data viitoare.</a:t>
            </a:r>
            <a:endParaRPr/>
          </a:p>
          <a:p>
            <a:pPr indent="-285750" lvl="0" marL="285750" rtl="0" algn="just">
              <a:lnSpc>
                <a:spcPct val="100000"/>
              </a:lnSpc>
              <a:spcBef>
                <a:spcPts val="601"/>
              </a:spcBef>
              <a:spcAft>
                <a:spcPts val="0"/>
              </a:spcAft>
              <a:buSzPts val="1800"/>
              <a:buFont typeface="Noto Sans Symbols"/>
              <a:buChar char="▪"/>
            </a:pPr>
            <a:r>
              <a:rPr lang="en-US" sz="1200" u="sng">
                <a:solidFill>
                  <a:schemeClr val="dk1"/>
                </a:solidFill>
                <a:latin typeface="Raleway Light"/>
                <a:ea typeface="Raleway Light"/>
                <a:cs typeface="Raleway Light"/>
                <a:sym typeface="Raleway Light"/>
              </a:rPr>
              <a:t>Eficacitate</a:t>
            </a:r>
            <a:r>
              <a:rPr lang="en-US" sz="1200">
                <a:solidFill>
                  <a:schemeClr val="dk1"/>
                </a:solidFill>
                <a:latin typeface="Raleway Light"/>
                <a:ea typeface="Raleway Light"/>
                <a:cs typeface="Raleway Light"/>
                <a:sym typeface="Raleway Light"/>
              </a:rPr>
              <a:t>: Dedicarea timpului și efortului stabilirii obiectivelor vă va aduce beneficii, în sensul că vă veți planifica sarcinile mai eficient, devenind mai bun în găsirea celei mai bune modalități de a le îndeplini.</a:t>
            </a:r>
            <a:endParaRPr sz="1200">
              <a:solidFill>
                <a:schemeClr val="dk1"/>
              </a:solidFill>
              <a:latin typeface="Raleway Light"/>
              <a:ea typeface="Raleway Light"/>
              <a:cs typeface="Raleway Light"/>
              <a:sym typeface="Raleway Light"/>
            </a:endParaRPr>
          </a:p>
        </p:txBody>
      </p:sp>
      <p:sp>
        <p:nvSpPr>
          <p:cNvPr id="269" name="Google Shape;269;p23"/>
          <p:cNvSpPr txBox="1"/>
          <p:nvPr>
            <p:ph idx="2" type="body"/>
          </p:nvPr>
        </p:nvSpPr>
        <p:spPr>
          <a:xfrm>
            <a:off x="4761571" y="1051949"/>
            <a:ext cx="3705147" cy="356514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FFB600"/>
                </a:highlight>
                <a:latin typeface="Raleway Light"/>
                <a:ea typeface="Raleway Light"/>
                <a:cs typeface="Raleway Light"/>
                <a:sym typeface="Raleway Light"/>
              </a:rPr>
              <a:t>Acțiune</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b="1" lang="en-US" sz="1200">
                <a:solidFill>
                  <a:srgbClr val="FFB600"/>
                </a:solidFill>
                <a:latin typeface="Raleway Light"/>
                <a:ea typeface="Raleway Light"/>
                <a:cs typeface="Raleway Light"/>
                <a:sym typeface="Raleway Light"/>
              </a:rPr>
              <a:t>După aceasta, veți putea </a:t>
            </a:r>
            <a:r>
              <a:rPr lang="en-US" sz="1200">
                <a:solidFill>
                  <a:srgbClr val="4C4C4C"/>
                </a:solidFill>
                <a:latin typeface="Raleway Light"/>
                <a:ea typeface="Raleway Light"/>
                <a:cs typeface="Raleway Light"/>
                <a:sym typeface="Raleway Light"/>
              </a:rPr>
              <a:t>crea un plan de acțiune folosind un panou de viziune ca foaie de parcurs pentru a vă atinge obiectivele.</a:t>
            </a:r>
            <a:endParaRPr sz="1200">
              <a:solidFill>
                <a:srgbClr val="4C4C4C"/>
              </a:solidFill>
              <a:latin typeface="Raleway Light"/>
              <a:ea typeface="Raleway Light"/>
              <a:cs typeface="Raleway Light"/>
              <a:sym typeface="Raleway Light"/>
            </a:endParaRPr>
          </a:p>
          <a:p>
            <a:pPr indent="0" lvl="0" marL="0" rtl="0" algn="l">
              <a:lnSpc>
                <a:spcPct val="100000"/>
              </a:lnSpc>
              <a:spcBef>
                <a:spcPts val="601"/>
              </a:spcBef>
              <a:spcAft>
                <a:spcPts val="0"/>
              </a:spcAft>
              <a:buSzPts val="1800"/>
              <a:buFont typeface="Raleway Thin"/>
              <a:buNone/>
            </a:pPr>
            <a:r>
              <a:rPr b="1" lang="en-US" sz="1100">
                <a:solidFill>
                  <a:schemeClr val="lt1"/>
                </a:solidFill>
                <a:highlight>
                  <a:srgbClr val="FFB600"/>
                </a:highlight>
                <a:latin typeface="Raleway Light"/>
                <a:ea typeface="Raleway Light"/>
                <a:cs typeface="Raleway Light"/>
                <a:sym typeface="Raleway Light"/>
              </a:rPr>
              <a:t>Listă de obiective</a:t>
            </a:r>
            <a:endParaRPr b="1" sz="11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US" sz="1200">
                <a:latin typeface="Raleway Light"/>
                <a:ea typeface="Raleway Light"/>
                <a:cs typeface="Raleway Light"/>
                <a:sym typeface="Raleway Light"/>
              </a:rPr>
              <a:t>Consultați documentul: Fișa de lucru 2_Vision Board</a:t>
            </a:r>
            <a:endParaRPr/>
          </a:p>
          <a:p>
            <a:pPr indent="0" lvl="0" marL="0" rtl="0" algn="l">
              <a:lnSpc>
                <a:spcPct val="100000"/>
              </a:lnSpc>
              <a:spcBef>
                <a:spcPts val="601"/>
              </a:spcBef>
              <a:spcAft>
                <a:spcPts val="0"/>
              </a:spcAft>
              <a:buSzPts val="1800"/>
              <a:buNone/>
            </a:pPr>
            <a:r>
              <a:rPr b="1" lang="en-US" sz="1200">
                <a:latin typeface="Raleway Light"/>
                <a:ea typeface="Raleway Light"/>
                <a:cs typeface="Raleway Light"/>
                <a:sym typeface="Raleway Light"/>
              </a:rPr>
              <a:t>Pasul 1: </a:t>
            </a:r>
            <a:r>
              <a:rPr lang="en-US" sz="1200">
                <a:latin typeface="Raleway Light"/>
                <a:ea typeface="Raleway Light"/>
                <a:cs typeface="Raleway Light"/>
                <a:sym typeface="Raleway Light"/>
              </a:rPr>
              <a:t>Citiți Fișa de lucru „Vision Board”.</a:t>
            </a:r>
            <a:endParaRPr/>
          </a:p>
          <a:p>
            <a:pPr indent="0" lvl="0" marL="0" rtl="0" algn="l">
              <a:lnSpc>
                <a:spcPct val="100000"/>
              </a:lnSpc>
              <a:spcBef>
                <a:spcPts val="601"/>
              </a:spcBef>
              <a:spcAft>
                <a:spcPts val="0"/>
              </a:spcAft>
              <a:buSzPts val="1800"/>
              <a:buNone/>
            </a:pPr>
            <a:r>
              <a:rPr b="1" lang="en-US" sz="1200">
                <a:latin typeface="Raleway Light"/>
                <a:ea typeface="Raleway Light"/>
                <a:cs typeface="Raleway Light"/>
                <a:sym typeface="Raleway Light"/>
              </a:rPr>
              <a:t>Pasul 2: </a:t>
            </a:r>
            <a:r>
              <a:rPr lang="en-US" sz="1200">
                <a:latin typeface="Raleway Light"/>
                <a:ea typeface="Raleway Light"/>
                <a:cs typeface="Raleway Light"/>
                <a:sym typeface="Raleway Light"/>
              </a:rPr>
              <a:t>Urmați instrucțiunile parcurgând pașii 1 – 8 pentru a vă crea placa de viziune</a:t>
            </a:r>
            <a:endParaRPr/>
          </a:p>
          <a:p>
            <a:pPr indent="0" lvl="0" marL="0" rtl="0" algn="l">
              <a:lnSpc>
                <a:spcPct val="100000"/>
              </a:lnSpc>
              <a:spcBef>
                <a:spcPts val="601"/>
              </a:spcBef>
              <a:spcAft>
                <a:spcPts val="0"/>
              </a:spcAft>
              <a:buSzPts val="1800"/>
              <a:buNone/>
            </a:pPr>
            <a:r>
              <a:rPr b="1" lang="en-US" sz="1200">
                <a:latin typeface="Raleway Light"/>
                <a:ea typeface="Raleway Light"/>
                <a:cs typeface="Raleway Light"/>
                <a:sym typeface="Raleway Light"/>
              </a:rPr>
              <a:t>Pasul 3: </a:t>
            </a:r>
            <a:r>
              <a:rPr lang="en-US" sz="1200">
                <a:latin typeface="Raleway Light"/>
                <a:ea typeface="Raleway Light"/>
                <a:cs typeface="Raleway Light"/>
                <a:sym typeface="Raleway Light"/>
              </a:rPr>
              <a:t>Creați un plan de acțiune folosind panoul de viziune ca foaie de parcurs pentru a vă atinge obiectivele</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a:p>
        </p:txBody>
      </p:sp>
      <p:grpSp>
        <p:nvGrpSpPr>
          <p:cNvPr id="270" name="Google Shape;270;p23"/>
          <p:cNvGrpSpPr/>
          <p:nvPr/>
        </p:nvGrpSpPr>
        <p:grpSpPr>
          <a:xfrm>
            <a:off x="7964732" y="329097"/>
            <a:ext cx="977040" cy="722852"/>
            <a:chOff x="5255200" y="3006475"/>
            <a:chExt cx="511700" cy="378575"/>
          </a:xfrm>
        </p:grpSpPr>
        <p:sp>
          <p:nvSpPr>
            <p:cNvPr id="271" name="Google Shape;271;p23"/>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72" name="Google Shape;272;p23"/>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4"/>
          <p:cNvSpPr txBox="1"/>
          <p:nvPr>
            <p:ph type="title"/>
          </p:nvPr>
        </p:nvSpPr>
        <p:spPr>
          <a:xfrm>
            <a:off x="861041" y="495535"/>
            <a:ext cx="6866100" cy="63488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200">
                <a:solidFill>
                  <a:srgbClr val="FFB600"/>
                </a:solidFill>
                <a:latin typeface="Raleway Medium"/>
                <a:ea typeface="Raleway Medium"/>
                <a:cs typeface="Raleway Medium"/>
                <a:sym typeface="Raleway Medium"/>
              </a:rPr>
              <a:t>Pentru a afla mai multe despre acest modul :</a:t>
            </a:r>
            <a:endParaRPr sz="3200">
              <a:solidFill>
                <a:srgbClr val="FFB600"/>
              </a:solidFill>
              <a:latin typeface="Raleway Medium"/>
              <a:ea typeface="Raleway Medium"/>
              <a:cs typeface="Raleway Medium"/>
              <a:sym typeface="Raleway Medium"/>
            </a:endParaRPr>
          </a:p>
        </p:txBody>
      </p:sp>
      <p:sp>
        <p:nvSpPr>
          <p:cNvPr id="278" name="Google Shape;278;p24"/>
          <p:cNvSpPr txBox="1"/>
          <p:nvPr>
            <p:ph idx="1" type="body"/>
          </p:nvPr>
        </p:nvSpPr>
        <p:spPr>
          <a:xfrm>
            <a:off x="922000" y="1588772"/>
            <a:ext cx="7567175" cy="2366100"/>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b="1" lang="en-US" sz="1300">
                <a:solidFill>
                  <a:srgbClr val="FFB600"/>
                </a:solidFill>
              </a:rPr>
              <a:t>Știința și psihologia stabilirii obiectivelor 101:</a:t>
            </a:r>
            <a:endParaRPr b="1" sz="1300">
              <a:solidFill>
                <a:srgbClr val="FFB600"/>
              </a:solidFill>
            </a:endParaRPr>
          </a:p>
          <a:p>
            <a:pPr indent="0" lvl="0" marL="114302" rtl="0" algn="l">
              <a:lnSpc>
                <a:spcPct val="100000"/>
              </a:lnSpc>
              <a:spcBef>
                <a:spcPts val="601"/>
              </a:spcBef>
              <a:spcAft>
                <a:spcPts val="0"/>
              </a:spcAft>
              <a:buSzPts val="1800"/>
              <a:buNone/>
            </a:pPr>
            <a:r>
              <a:rPr lang="en-US" sz="1300" u="sng">
                <a:solidFill>
                  <a:srgbClr val="1A1714"/>
                </a:solidFill>
                <a:hlinkClick r:id="rId3">
                  <a:extLst>
                    <a:ext uri="{A12FA001-AC4F-418D-AE19-62706E023703}">
                      <ahyp:hlinkClr val="tx"/>
                    </a:ext>
                  </a:extLst>
                </a:hlinkClick>
              </a:rPr>
              <a:t>positivepsychology.com/goal-setting-psychology/#studies</a:t>
            </a:r>
            <a:endParaRPr sz="1300">
              <a:solidFill>
                <a:srgbClr val="1A1714"/>
              </a:solidFill>
            </a:endParaRPr>
          </a:p>
          <a:p>
            <a:pPr indent="0" lvl="0" marL="114302" rtl="0" algn="l">
              <a:lnSpc>
                <a:spcPct val="100000"/>
              </a:lnSpc>
              <a:spcBef>
                <a:spcPts val="601"/>
              </a:spcBef>
              <a:spcAft>
                <a:spcPts val="0"/>
              </a:spcAft>
              <a:buSzPts val="1800"/>
              <a:buNone/>
            </a:pPr>
            <a:r>
              <a:rPr b="1" lang="en-US" sz="1200">
                <a:solidFill>
                  <a:srgbClr val="FFB600"/>
                </a:solidFill>
              </a:rPr>
              <a:t>7 Fapte fascinante: stabilirea obiectivelor și planificarea acțiunii:</a:t>
            </a:r>
            <a:endParaRPr sz="1200"/>
          </a:p>
          <a:p>
            <a:pPr indent="0" lvl="0" marL="114302" rtl="0" algn="l">
              <a:lnSpc>
                <a:spcPct val="100000"/>
              </a:lnSpc>
              <a:spcBef>
                <a:spcPts val="601"/>
              </a:spcBef>
              <a:spcAft>
                <a:spcPts val="0"/>
              </a:spcAft>
              <a:buSzPts val="1800"/>
              <a:buNone/>
            </a:pPr>
            <a:r>
              <a:rPr lang="en-US" sz="1200" u="sng">
                <a:solidFill>
                  <a:schemeClr val="hlink"/>
                </a:solidFill>
                <a:hlinkClick r:id="rId4"/>
              </a:rPr>
              <a:t>worksupport.com/documents/GoalSettingandActionPlanning.pdf</a:t>
            </a:r>
            <a:r>
              <a:rPr lang="en-US" sz="1200"/>
              <a:t> </a:t>
            </a:r>
            <a:endParaRPr/>
          </a:p>
          <a:p>
            <a:pPr indent="0" lvl="0" marL="114302" rtl="0" algn="l">
              <a:lnSpc>
                <a:spcPct val="100000"/>
              </a:lnSpc>
              <a:spcBef>
                <a:spcPts val="601"/>
              </a:spcBef>
              <a:spcAft>
                <a:spcPts val="0"/>
              </a:spcAft>
              <a:buSzPts val="1800"/>
              <a:buNone/>
            </a:pPr>
            <a:r>
              <a:rPr b="1" lang="en-US" sz="1200">
                <a:solidFill>
                  <a:srgbClr val="FFB600"/>
                </a:solidFill>
              </a:rPr>
              <a:t>Stabilirea obiectivelor personale: planificarea pentru a-ți trăi viața în felul tău:</a:t>
            </a:r>
            <a:endParaRPr b="1" sz="1200">
              <a:solidFill>
                <a:srgbClr val="FFB600"/>
              </a:solidFill>
            </a:endParaRPr>
          </a:p>
          <a:p>
            <a:pPr indent="0" lvl="0" marL="114302" rtl="0" algn="l">
              <a:lnSpc>
                <a:spcPct val="100000"/>
              </a:lnSpc>
              <a:spcBef>
                <a:spcPts val="601"/>
              </a:spcBef>
              <a:spcAft>
                <a:spcPts val="0"/>
              </a:spcAft>
              <a:buSzPts val="1800"/>
              <a:buNone/>
            </a:pPr>
            <a:r>
              <a:rPr lang="en-US" sz="1200" u="sng">
                <a:solidFill>
                  <a:schemeClr val="hlink"/>
                </a:solidFill>
                <a:hlinkClick r:id="rId5"/>
              </a:rPr>
              <a:t>www.mindtools.com/a5ykiuq/personal-goal-setting</a:t>
            </a:r>
            <a:r>
              <a:rPr lang="en-US" sz="1200"/>
              <a:t> </a:t>
            </a:r>
            <a:endParaRPr/>
          </a:p>
          <a:p>
            <a:pPr indent="0" lvl="0" marL="114302" rtl="0" algn="l">
              <a:lnSpc>
                <a:spcPct val="100000"/>
              </a:lnSpc>
              <a:spcBef>
                <a:spcPts val="601"/>
              </a:spcBef>
              <a:spcAft>
                <a:spcPts val="0"/>
              </a:spcAft>
              <a:buSzPts val="1800"/>
              <a:buNone/>
            </a:pPr>
            <a:r>
              <a:rPr b="1" lang="en-US" sz="1200">
                <a:solidFill>
                  <a:srgbClr val="FFB600"/>
                </a:solidFill>
              </a:rPr>
              <a:t>5 moduri de a stabili obiective mai realizabile:</a:t>
            </a:r>
            <a:endParaRPr/>
          </a:p>
          <a:p>
            <a:pPr indent="0" lvl="0" marL="114302" rtl="0" algn="l">
              <a:lnSpc>
                <a:spcPct val="100000"/>
              </a:lnSpc>
              <a:spcBef>
                <a:spcPts val="601"/>
              </a:spcBef>
              <a:spcAft>
                <a:spcPts val="0"/>
              </a:spcAft>
              <a:buSzPts val="1800"/>
              <a:buNone/>
            </a:pPr>
            <a:r>
              <a:rPr lang="en-US" sz="1200" u="sng">
                <a:solidFill>
                  <a:schemeClr val="hlink"/>
                </a:solidFill>
                <a:hlinkClick r:id="rId6"/>
              </a:rPr>
              <a:t>hbr.org/2022/08/5-ways-to-set-more-achievable-goals</a:t>
            </a:r>
            <a:r>
              <a:rPr lang="en-US" sz="1200"/>
              <a:t> </a:t>
            </a:r>
            <a:endParaRPr sz="1200"/>
          </a:p>
          <a:p>
            <a:pPr indent="0" lvl="0" marL="0" rtl="0" algn="l">
              <a:lnSpc>
                <a:spcPct val="100000"/>
              </a:lnSpc>
              <a:spcBef>
                <a:spcPts val="601"/>
              </a:spcBef>
              <a:spcAft>
                <a:spcPts val="0"/>
              </a:spcAft>
              <a:buSzPts val="1800"/>
              <a:buNone/>
            </a:pPr>
            <a:r>
              <a:t/>
            </a:r>
            <a:endParaRPr sz="1200"/>
          </a:p>
        </p:txBody>
      </p:sp>
      <p:grpSp>
        <p:nvGrpSpPr>
          <p:cNvPr id="279" name="Google Shape;279;p24"/>
          <p:cNvGrpSpPr/>
          <p:nvPr/>
        </p:nvGrpSpPr>
        <p:grpSpPr>
          <a:xfrm>
            <a:off x="8089119" y="319162"/>
            <a:ext cx="728350" cy="743348"/>
            <a:chOff x="3955900" y="2984500"/>
            <a:chExt cx="414000" cy="422525"/>
          </a:xfrm>
        </p:grpSpPr>
        <p:sp>
          <p:nvSpPr>
            <p:cNvPr id="280" name="Google Shape;280;p24"/>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81" name="Google Shape;281;p24"/>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82" name="Google Shape;282;p24"/>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5"/>
          <p:cNvSpPr txBox="1"/>
          <p:nvPr>
            <p:ph idx="1" type="body"/>
          </p:nvPr>
        </p:nvSpPr>
        <p:spPr>
          <a:xfrm>
            <a:off x="1447312" y="1469985"/>
            <a:ext cx="6249375" cy="2828361"/>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1"/>
              </a:spcBef>
              <a:spcAft>
                <a:spcPts val="0"/>
              </a:spcAft>
              <a:buSzPts val="3000"/>
              <a:buNone/>
            </a:pPr>
            <a:r>
              <a:rPr lang="en-US">
                <a:latin typeface="Raleway Medium"/>
                <a:ea typeface="Raleway Medium"/>
                <a:cs typeface="Raleway Medium"/>
                <a:sym typeface="Raleway Medium"/>
              </a:rPr>
              <a:t>Unii dintre noi au piste grozave deja construite pentru noi. Daca ai unul, decola! Dar dacă nu ai una, realizezi că este responsabilitatea ta să apuci o lopată și să construiești una pentru tine și pentru cei care te vor urma. </a:t>
            </a:r>
            <a:endParaRPr>
              <a:latin typeface="Raleway Medium"/>
              <a:ea typeface="Raleway Medium"/>
              <a:cs typeface="Raleway Medium"/>
              <a:sym typeface="Raleway Medium"/>
            </a:endParaRPr>
          </a:p>
          <a:p>
            <a:pPr indent="0" lvl="0" marL="0" rtl="0" algn="ctr">
              <a:lnSpc>
                <a:spcPct val="100000"/>
              </a:lnSpc>
              <a:spcBef>
                <a:spcPts val="601"/>
              </a:spcBef>
              <a:spcAft>
                <a:spcPts val="0"/>
              </a:spcAft>
              <a:buSzPts val="3000"/>
              <a:buNone/>
            </a:pPr>
            <a:r>
              <a:rPr lang="en-US">
                <a:latin typeface="Raleway Medium"/>
                <a:ea typeface="Raleway Medium"/>
                <a:cs typeface="Raleway Medium"/>
                <a:sym typeface="Raleway Medium"/>
              </a:rPr>
              <a:t>Amelia Earhart</a:t>
            </a:r>
            <a:endParaRPr/>
          </a:p>
          <a:p>
            <a:pPr indent="0" lvl="0" marL="0" rtl="0" algn="ctr">
              <a:lnSpc>
                <a:spcPct val="100000"/>
              </a:lnSpc>
              <a:spcBef>
                <a:spcPts val="601"/>
              </a:spcBef>
              <a:spcAft>
                <a:spcPts val="0"/>
              </a:spcAft>
              <a:buSzPts val="3000"/>
              <a:buNone/>
            </a:pPr>
            <a:r>
              <a:t/>
            </a:r>
            <a:endParaRPr i="0">
              <a:latin typeface="Raleway Medium"/>
              <a:ea typeface="Raleway Medium"/>
              <a:cs typeface="Raleway Medium"/>
              <a:sym typeface="Raleway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6"/>
          <p:cNvSpPr txBox="1"/>
          <p:nvPr>
            <p:ph type="title"/>
          </p:nvPr>
        </p:nvSpPr>
        <p:spPr>
          <a:xfrm>
            <a:off x="922001" y="891775"/>
            <a:ext cx="2711700" cy="8574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t>Stabilește un </a:t>
            </a:r>
            <a:r>
              <a:rPr lang="en-US" sz="3600">
                <a:solidFill>
                  <a:srgbClr val="FFD366"/>
                </a:solidFill>
              </a:rPr>
              <a:t>nou obiectiv </a:t>
            </a:r>
            <a:r>
              <a:rPr lang="en-US" sz="3600"/>
              <a:t>și finalizează un alt modul!</a:t>
            </a:r>
            <a:endParaRPr sz="3600"/>
          </a:p>
        </p:txBody>
      </p:sp>
      <p:sp>
        <p:nvSpPr>
          <p:cNvPr id="293" name="Google Shape;293;p26"/>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US"/>
              <a:t>‹#›</a:t>
            </a:fld>
            <a:endParaRPr/>
          </a:p>
        </p:txBody>
      </p:sp>
      <p:grpSp>
        <p:nvGrpSpPr>
          <p:cNvPr id="294" name="Google Shape;294;p26"/>
          <p:cNvGrpSpPr/>
          <p:nvPr/>
        </p:nvGrpSpPr>
        <p:grpSpPr>
          <a:xfrm>
            <a:off x="8152039" y="369833"/>
            <a:ext cx="602425" cy="641836"/>
            <a:chOff x="5970800" y="1619250"/>
            <a:chExt cx="428650" cy="456725"/>
          </a:xfrm>
        </p:grpSpPr>
        <p:sp>
          <p:nvSpPr>
            <p:cNvPr id="295" name="Google Shape;295;p26"/>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96" name="Google Shape;296;p26"/>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97" name="Google Shape;297;p26"/>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98" name="Google Shape;298;p26"/>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99" name="Google Shape;299;p26"/>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graphicFrame>
        <p:nvGraphicFramePr>
          <p:cNvPr id="300" name="Google Shape;300;p26"/>
          <p:cNvGraphicFramePr/>
          <p:nvPr/>
        </p:nvGraphicFramePr>
        <p:xfrm>
          <a:off x="3925427" y="703846"/>
          <a:ext cx="3000000" cy="3000000"/>
        </p:xfrm>
        <a:graphic>
          <a:graphicData uri="http://schemas.openxmlformats.org/drawingml/2006/table">
            <a:tbl>
              <a:tblPr bandRow="1" firstRow="1">
                <a:noFill/>
                <a:tableStyleId>{E0A11761-859D-4CC1-BB9E-174531CDA53E}</a:tableStyleId>
              </a:tblPr>
              <a:tblGrid>
                <a:gridCol w="3819725"/>
              </a:tblGrid>
              <a:tr h="466275">
                <a:tc>
                  <a:txBody>
                    <a:bodyPr/>
                    <a:lstStyle/>
                    <a:p>
                      <a:pPr indent="0" lvl="0" marL="0" marR="0" rtl="0" algn="l">
                        <a:lnSpc>
                          <a:spcPct val="100000"/>
                        </a:lnSpc>
                        <a:spcBef>
                          <a:spcPts val="0"/>
                        </a:spcBef>
                        <a:spcAft>
                          <a:spcPts val="0"/>
                        </a:spcAft>
                        <a:buNone/>
                      </a:pPr>
                      <a:r>
                        <a:rPr b="1" i="0" lang="en-US" sz="1401" u="none" cap="none" strike="noStrike">
                          <a:solidFill>
                            <a:srgbClr val="000000"/>
                          </a:solidFill>
                          <a:latin typeface="Arial"/>
                          <a:ea typeface="Arial"/>
                          <a:cs typeface="Arial"/>
                          <a:sym typeface="Arial"/>
                        </a:rPr>
                        <a:t>Perfecţionarea abilităţilor soft</a:t>
                      </a:r>
                      <a:endParaRPr b="0" i="0" sz="1401" u="none" cap="none" strike="noStrike">
                        <a:solidFill>
                          <a:srgbClr val="000000"/>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B600"/>
                    </a:solidFill>
                  </a:tcPr>
                </a:tc>
              </a:tr>
              <a:tr h="425375">
                <a:tc>
                  <a:txBody>
                    <a:bodyPr/>
                    <a:lstStyle/>
                    <a:p>
                      <a:pPr indent="0" lvl="0" marL="0" marR="0" rtl="0" algn="l">
                        <a:lnSpc>
                          <a:spcPct val="100000"/>
                        </a:lnSpc>
                        <a:spcBef>
                          <a:spcPts val="0"/>
                        </a:spcBef>
                        <a:spcAft>
                          <a:spcPts val="0"/>
                        </a:spcAft>
                        <a:buNone/>
                      </a:pPr>
                      <a:r>
                        <a:rPr b="1" i="0" lang="en-US" sz="1000" u="none" cap="none" strike="noStrike">
                          <a:solidFill>
                            <a:srgbClr val="FFB600"/>
                          </a:solidFill>
                          <a:latin typeface="Raleway Thin"/>
                          <a:ea typeface="Raleway Thin"/>
                          <a:cs typeface="Raleway Thin"/>
                          <a:sym typeface="Raleway Thin"/>
                        </a:rPr>
                        <a:t>M6: </a:t>
                      </a:r>
                      <a:r>
                        <a:rPr b="1" i="0" lang="en-US" sz="1000" u="none" cap="none" strike="noStrike">
                          <a:solidFill>
                            <a:schemeClr val="dk1"/>
                          </a:solidFill>
                          <a:latin typeface="Raleway Thin"/>
                          <a:ea typeface="Raleway Thin"/>
                          <a:cs typeface="Raleway Thin"/>
                          <a:sym typeface="Raleway Thin"/>
                        </a:rPr>
                        <a:t>Competențe de comunicare</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US" sz="1000" u="none" cap="none" strike="noStrike">
                          <a:solidFill>
                            <a:srgbClr val="FFB600"/>
                          </a:solidFill>
                          <a:latin typeface="Raleway Thin"/>
                          <a:ea typeface="Raleway Thin"/>
                          <a:cs typeface="Raleway Thin"/>
                          <a:sym typeface="Raleway Thin"/>
                        </a:rPr>
                        <a:t>M7: </a:t>
                      </a:r>
                      <a:r>
                        <a:rPr b="1" i="0" lang="en-US" sz="1000" u="none" cap="none" strike="noStrike">
                          <a:solidFill>
                            <a:schemeClr val="dk1"/>
                          </a:solidFill>
                          <a:latin typeface="Raleway Thin"/>
                          <a:ea typeface="Raleway Thin"/>
                          <a:cs typeface="Raleway Thin"/>
                          <a:sym typeface="Raleway Thin"/>
                        </a:rPr>
                        <a:t>Motivarea și autonomia personală</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US" sz="1000" u="none" cap="none" strike="noStrike">
                          <a:solidFill>
                            <a:srgbClr val="FFB600"/>
                          </a:solidFill>
                          <a:latin typeface="Raleway Thin"/>
                          <a:ea typeface="Raleway Thin"/>
                          <a:cs typeface="Raleway Thin"/>
                          <a:sym typeface="Raleway Thin"/>
                        </a:rPr>
                        <a:t>M8: </a:t>
                      </a:r>
                      <a:r>
                        <a:rPr b="1" i="0" lang="en-US" sz="1000" u="none" cap="none" strike="noStrike">
                          <a:solidFill>
                            <a:srgbClr val="000000"/>
                          </a:solidFill>
                          <a:latin typeface="Raleway Thin"/>
                          <a:ea typeface="Raleway Thin"/>
                          <a:cs typeface="Raleway Thin"/>
                          <a:sym typeface="Raleway Thin"/>
                        </a:rPr>
                        <a:t>Managementul timpului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US" sz="1000" u="none" cap="none" strike="noStrike">
                          <a:solidFill>
                            <a:srgbClr val="FFB600"/>
                          </a:solidFill>
                          <a:latin typeface="Raleway Thin"/>
                          <a:ea typeface="Raleway Thin"/>
                          <a:cs typeface="Raleway Thin"/>
                          <a:sym typeface="Raleway Thin"/>
                        </a:rPr>
                        <a:t>M9: </a:t>
                      </a:r>
                      <a:r>
                        <a:rPr b="1" i="0" lang="en-US" sz="1000" u="none" cap="none" strike="noStrike">
                          <a:solidFill>
                            <a:srgbClr val="000000"/>
                          </a:solidFill>
                          <a:latin typeface="Raleway Thin"/>
                          <a:ea typeface="Raleway Thin"/>
                          <a:cs typeface="Raleway Thin"/>
                          <a:sym typeface="Raleway Thin"/>
                        </a:rPr>
                        <a:t>Echilibrul profesie-viață personală</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US" sz="1000" u="none" cap="none" strike="noStrike">
                          <a:solidFill>
                            <a:srgbClr val="FFB600"/>
                          </a:solidFill>
                          <a:latin typeface="Raleway Thin"/>
                          <a:ea typeface="Raleway Thin"/>
                          <a:cs typeface="Raleway Thin"/>
                          <a:sym typeface="Raleway Thin"/>
                        </a:rPr>
                        <a:t>M10: </a:t>
                      </a:r>
                      <a:r>
                        <a:rPr b="1" i="0" lang="en-US" sz="1000" u="none" cap="none" strike="noStrike">
                          <a:solidFill>
                            <a:srgbClr val="000000"/>
                          </a:solidFill>
                          <a:latin typeface="Raleway Thin"/>
                          <a:ea typeface="Raleway Thin"/>
                          <a:cs typeface="Raleway Thin"/>
                          <a:sym typeface="Raleway Thin"/>
                        </a:rPr>
                        <a:t>Stabilirea obiectivelor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US" sz="1000" u="none" cap="none" strike="noStrike">
                          <a:solidFill>
                            <a:srgbClr val="FFB600"/>
                          </a:solidFill>
                          <a:latin typeface="Raleway Thin"/>
                          <a:ea typeface="Raleway Thin"/>
                          <a:cs typeface="Raleway Thin"/>
                          <a:sym typeface="Raleway Thin"/>
                        </a:rPr>
                        <a:t>M11: </a:t>
                      </a:r>
                      <a:r>
                        <a:rPr b="1" i="0" lang="en-US" sz="1000" u="none" cap="none" strike="noStrike">
                          <a:solidFill>
                            <a:srgbClr val="000000"/>
                          </a:solidFill>
                          <a:latin typeface="Raleway Thin"/>
                          <a:ea typeface="Raleway Thin"/>
                          <a:cs typeface="Raleway Thin"/>
                          <a:sym typeface="Raleway Thin"/>
                        </a:rPr>
                        <a:t>Rezolvarea problemelor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US" sz="1000" u="none" cap="none" strike="noStrike">
                          <a:solidFill>
                            <a:srgbClr val="FFB600"/>
                          </a:solidFill>
                          <a:latin typeface="Raleway Thin"/>
                          <a:ea typeface="Raleway Thin"/>
                          <a:cs typeface="Raleway Thin"/>
                          <a:sym typeface="Raleway Thin"/>
                        </a:rPr>
                        <a:t>M12: </a:t>
                      </a:r>
                      <a:r>
                        <a:rPr b="1" i="0" lang="en-US" sz="1000" u="none" cap="none" strike="noStrike">
                          <a:solidFill>
                            <a:srgbClr val="000000"/>
                          </a:solidFill>
                          <a:latin typeface="Raleway Thin"/>
                          <a:ea typeface="Raleway Thin"/>
                          <a:cs typeface="Raleway Thin"/>
                          <a:sym typeface="Raleway Thin"/>
                        </a:rPr>
                        <a:t>Promovarea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US" sz="1000" u="none" cap="none" strike="noStrike">
                          <a:solidFill>
                            <a:srgbClr val="FFB600"/>
                          </a:solidFill>
                          <a:latin typeface="Raleway Thin"/>
                          <a:ea typeface="Raleway Thin"/>
                          <a:cs typeface="Raleway Thin"/>
                          <a:sym typeface="Raleway Thin"/>
                        </a:rPr>
                        <a:t>M13: </a:t>
                      </a:r>
                      <a:r>
                        <a:rPr b="1" i="0" lang="en-US" sz="1000" u="none" cap="none" strike="noStrike">
                          <a:solidFill>
                            <a:srgbClr val="000000"/>
                          </a:solidFill>
                          <a:latin typeface="Raleway Thin"/>
                          <a:ea typeface="Raleway Thin"/>
                          <a:cs typeface="Raleway Thin"/>
                          <a:sym typeface="Raleway Thin"/>
                        </a:rPr>
                        <a:t>Aptitudini de prezentare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7"/>
          <p:cNvSpPr txBox="1"/>
          <p:nvPr>
            <p:ph idx="1" type="body"/>
          </p:nvPr>
        </p:nvSpPr>
        <p:spPr>
          <a:xfrm>
            <a:off x="3848430" y="4031027"/>
            <a:ext cx="4643562" cy="5955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sz="700"/>
              <a:t>Sprijinul Comisiei Europene pentru producerea acestei publicații nu constituie o aprobare a conținutului, care reflectă doar opiniile autorilor, iar Comisia nu poate fi făcută responsabilă pentru nicio utilizare care poate fi făcută a informațiilor conținute în aceasta.</a:t>
            </a:r>
            <a:endParaRPr/>
          </a:p>
          <a:p>
            <a:pPr indent="0" lvl="0" marL="0" rtl="0" algn="l">
              <a:lnSpc>
                <a:spcPct val="100000"/>
              </a:lnSpc>
              <a:spcBef>
                <a:spcPts val="0"/>
              </a:spcBef>
              <a:spcAft>
                <a:spcPts val="0"/>
              </a:spcAft>
              <a:buSzPts val="1800"/>
              <a:buNone/>
            </a:pPr>
            <a:r>
              <a:rPr lang="en-US" sz="700"/>
              <a:t>Numar proiect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id="306" name="Google Shape;306;p27"/>
          <p:cNvPicPr preferRelativeResize="0"/>
          <p:nvPr/>
        </p:nvPicPr>
        <p:blipFill rotWithShape="1">
          <a:blip r:embed="rId3">
            <a:alphaModFix/>
          </a:blip>
          <a:srcRect b="0" l="0" r="0" t="0"/>
          <a:stretch/>
        </p:blipFill>
        <p:spPr>
          <a:xfrm>
            <a:off x="6997148" y="416610"/>
            <a:ext cx="1763711" cy="1324726"/>
          </a:xfrm>
          <a:prstGeom prst="rect">
            <a:avLst/>
          </a:prstGeom>
          <a:noFill/>
          <a:ln>
            <a:noFill/>
          </a:ln>
        </p:spPr>
      </p:pic>
      <p:pic>
        <p:nvPicPr>
          <p:cNvPr descr="Text&#10;&#10;Description automatically generated with medium confidence" id="307" name="Google Shape;307;p27"/>
          <p:cNvPicPr preferRelativeResize="0"/>
          <p:nvPr/>
        </p:nvPicPr>
        <p:blipFill rotWithShape="1">
          <a:blip r:embed="rId4">
            <a:alphaModFix/>
          </a:blip>
          <a:srcRect b="0" l="0" r="0" t="0"/>
          <a:stretch/>
        </p:blipFill>
        <p:spPr>
          <a:xfrm>
            <a:off x="922001" y="4031027"/>
            <a:ext cx="2838616" cy="595528"/>
          </a:xfrm>
          <a:prstGeom prst="rect">
            <a:avLst/>
          </a:prstGeom>
          <a:noFill/>
          <a:ln>
            <a:noFill/>
          </a:ln>
        </p:spPr>
      </p:pic>
      <p:pic>
        <p:nvPicPr>
          <p:cNvPr id="308" name="Google Shape;308;p27"/>
          <p:cNvPicPr preferRelativeResize="0"/>
          <p:nvPr/>
        </p:nvPicPr>
        <p:blipFill rotWithShape="1">
          <a:blip r:embed="rId5">
            <a:alphaModFix/>
          </a:blip>
          <a:srcRect b="0" l="0" r="0" t="0"/>
          <a:stretch/>
        </p:blipFill>
        <p:spPr>
          <a:xfrm>
            <a:off x="922001" y="795261"/>
            <a:ext cx="5894599" cy="27535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idx="1" type="body"/>
          </p:nvPr>
        </p:nvSpPr>
        <p:spPr>
          <a:xfrm>
            <a:off x="1612236" y="1851102"/>
            <a:ext cx="6139024" cy="1766217"/>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1"/>
              </a:spcBef>
              <a:spcAft>
                <a:spcPts val="0"/>
              </a:spcAft>
              <a:buSzPts val="3000"/>
              <a:buNone/>
            </a:pPr>
            <a:r>
              <a:rPr lang="en-US">
                <a:latin typeface="Raleway Medium"/>
                <a:ea typeface="Raleway Medium"/>
                <a:cs typeface="Raleway Medium"/>
                <a:sym typeface="Raleway Medium"/>
              </a:rPr>
              <a:t>Sunt întotdeauna mai interesat de ceea ce urmează să fac decât de ceea ce am făcut deja. </a:t>
            </a:r>
            <a:endParaRPr>
              <a:latin typeface="Raleway Medium"/>
              <a:ea typeface="Raleway Medium"/>
              <a:cs typeface="Raleway Medium"/>
              <a:sym typeface="Raleway Medium"/>
            </a:endParaRPr>
          </a:p>
          <a:p>
            <a:pPr indent="0" lvl="0" marL="0" rtl="0" algn="ctr">
              <a:lnSpc>
                <a:spcPct val="100000"/>
              </a:lnSpc>
              <a:spcBef>
                <a:spcPts val="601"/>
              </a:spcBef>
              <a:spcAft>
                <a:spcPts val="0"/>
              </a:spcAft>
              <a:buSzPts val="3000"/>
              <a:buNone/>
            </a:pPr>
            <a:r>
              <a:rPr lang="en-US">
                <a:latin typeface="Raleway Medium"/>
                <a:ea typeface="Raleway Medium"/>
                <a:cs typeface="Raleway Medium"/>
                <a:sym typeface="Raleway Medium"/>
              </a:rPr>
              <a:t>Rachel Carson</a:t>
            </a:r>
            <a:endParaRPr/>
          </a:p>
          <a:p>
            <a:pPr indent="0" lvl="0" marL="0" rtl="0" algn="ctr">
              <a:lnSpc>
                <a:spcPct val="100000"/>
              </a:lnSpc>
              <a:spcBef>
                <a:spcPts val="601"/>
              </a:spcBef>
              <a:spcAft>
                <a:spcPts val="0"/>
              </a:spcAft>
              <a:buSzPts val="3000"/>
              <a:buNone/>
            </a:pPr>
            <a:r>
              <a:t/>
            </a:r>
            <a:endParaRPr i="0">
              <a:latin typeface="Raleway Medium"/>
              <a:ea typeface="Raleway Medium"/>
              <a:cs typeface="Raleway Medium"/>
              <a:sym typeface="Raleway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4"/>
          <p:cNvSpPr txBox="1"/>
          <p:nvPr>
            <p:ph type="ctrTitle"/>
          </p:nvPr>
        </p:nvSpPr>
        <p:spPr>
          <a:xfrm>
            <a:off x="685802" y="2726342"/>
            <a:ext cx="7772400" cy="1159801"/>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en-US">
                <a:solidFill>
                  <a:srgbClr val="981C22"/>
                </a:solidFill>
              </a:rPr>
              <a:t>Stabilirea obiectivelor</a:t>
            </a:r>
            <a:endParaRPr>
              <a:solidFill>
                <a:srgbClr val="981C22"/>
              </a:solidFill>
            </a:endParaRPr>
          </a:p>
        </p:txBody>
      </p:sp>
      <p:sp>
        <p:nvSpPr>
          <p:cNvPr id="84" name="Google Shape;84;p4"/>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US" sz="2800"/>
              <a:t>Elaborat de: Wisefour Ltd.</a:t>
            </a:r>
            <a:endParaRPr/>
          </a:p>
        </p:txBody>
      </p:sp>
      <p:sp>
        <p:nvSpPr>
          <p:cNvPr id="85" name="Google Shape;85;p4"/>
          <p:cNvSpPr txBox="1"/>
          <p:nvPr/>
        </p:nvSpPr>
        <p:spPr>
          <a:xfrm>
            <a:off x="7811324" y="0"/>
            <a:ext cx="960900" cy="1390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US" sz="5400" u="none" cap="none" strike="noStrike">
                <a:solidFill>
                  <a:srgbClr val="981C22"/>
                </a:solidFill>
                <a:latin typeface="Raleway Thin"/>
                <a:ea typeface="Raleway Thin"/>
                <a:cs typeface="Raleway Thin"/>
                <a:sym typeface="Raleway Thin"/>
              </a:rPr>
              <a:t>10</a:t>
            </a:r>
            <a:endParaRPr b="0" i="0" sz="5400" u="none" cap="none" strike="noStrike">
              <a:solidFill>
                <a:srgbClr val="981C22"/>
              </a:solidFill>
              <a:latin typeface="Raleway Thin"/>
              <a:ea typeface="Raleway Thin"/>
              <a:cs typeface="Raleway Thin"/>
              <a:sym typeface="Raleway Th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200"/>
              <a:t>După parcurgerea acestui modul,</a:t>
            </a:r>
            <a:br>
              <a:rPr lang="en-US" sz="3200"/>
            </a:br>
            <a:r>
              <a:rPr lang="en-US" sz="3200">
                <a:solidFill>
                  <a:srgbClr val="FFB600"/>
                </a:solidFill>
              </a:rPr>
              <a:t>veți putea </a:t>
            </a:r>
            <a:r>
              <a:rPr lang="en-US" sz="3200"/>
              <a:t>să:</a:t>
            </a:r>
            <a:endParaRPr sz="3200">
              <a:latin typeface="Raleway ExtraLight"/>
              <a:ea typeface="Raleway ExtraLight"/>
              <a:cs typeface="Raleway ExtraLight"/>
              <a:sym typeface="Raleway ExtraLight"/>
            </a:endParaRPr>
          </a:p>
        </p:txBody>
      </p:sp>
      <p:sp>
        <p:nvSpPr>
          <p:cNvPr id="91" name="Google Shape;91;p5"/>
          <p:cNvSpPr txBox="1"/>
          <p:nvPr>
            <p:ph idx="1" type="body"/>
          </p:nvPr>
        </p:nvSpPr>
        <p:spPr>
          <a:xfrm>
            <a:off x="817226" y="1978125"/>
            <a:ext cx="2332201" cy="1946175"/>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Definiți stabilirea obiectivelor</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Descrieți tehnici eficiente de stabilire a obiectivelor</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Enumerați elementele principale de inclus într-un plan de acțiune pentru stabilirea obiectivelor</a:t>
            </a:r>
            <a:endParaRPr>
              <a:latin typeface="Raleway Light"/>
              <a:ea typeface="Raleway Light"/>
              <a:cs typeface="Raleway Light"/>
              <a:sym typeface="Raleway Light"/>
            </a:endParaRPr>
          </a:p>
        </p:txBody>
      </p:sp>
      <p:sp>
        <p:nvSpPr>
          <p:cNvPr id="92" name="Google Shape;92;p5"/>
          <p:cNvSpPr txBox="1"/>
          <p:nvPr>
            <p:ph idx="2" type="body"/>
          </p:nvPr>
        </p:nvSpPr>
        <p:spPr>
          <a:xfrm>
            <a:off x="3373779" y="1930500"/>
            <a:ext cx="2332201" cy="277866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Clasificați diferite tipuri de obiective</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Evaluați eficacitatea tehnicilor de stabilire a obiectivelor</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Elaborați un plan de acțiune pentru stabilirea obiectivelor în conformitate cu un obiectiv personal sau profesional</a:t>
            </a:r>
            <a:endParaRPr>
              <a:latin typeface="Raleway Medium"/>
              <a:ea typeface="Raleway Medium"/>
              <a:cs typeface="Raleway Medium"/>
              <a:sym typeface="Raleway Medium"/>
            </a:endParaRPr>
          </a:p>
        </p:txBody>
      </p:sp>
      <p:sp>
        <p:nvSpPr>
          <p:cNvPr id="93" name="Google Shape;93;p5"/>
          <p:cNvSpPr txBox="1"/>
          <p:nvPr>
            <p:ph idx="3" type="body"/>
          </p:nvPr>
        </p:nvSpPr>
        <p:spPr>
          <a:xfrm>
            <a:off x="5758883" y="1549499"/>
            <a:ext cx="2567891" cy="298331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400"/>
              <a:buNone/>
            </a:pPr>
            <a:r>
              <a:t/>
            </a:r>
            <a:endParaRPr>
              <a:latin typeface="Raleway Medium"/>
              <a:ea typeface="Raleway Medium"/>
              <a:cs typeface="Raleway Medium"/>
              <a:sym typeface="Raleway Medium"/>
            </a:endParaRPr>
          </a:p>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Demonstrați modul în care stabilirea obiectivelor poate afecta succesul și performanța</a:t>
            </a:r>
            <a:endParaRPr/>
          </a:p>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Recomandați utilizarea tehnicilor de stabilire a obiectivelor în conformitate cu un obiectiv</a:t>
            </a:r>
            <a:endParaRPr/>
          </a:p>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Demonstrați utilizarea practică a unui plan de acțiune pentru stabilirea obiectivelor</a:t>
            </a:r>
            <a:endParaRPr>
              <a:latin typeface="Raleway Light"/>
              <a:ea typeface="Raleway Light"/>
              <a:cs typeface="Raleway Light"/>
              <a:sym typeface="Raleway Light"/>
            </a:endParaRPr>
          </a:p>
        </p:txBody>
      </p:sp>
      <p:pic>
        <p:nvPicPr>
          <p:cNvPr id="94" name="Google Shape;94;p5"/>
          <p:cNvPicPr preferRelativeResize="0"/>
          <p:nvPr/>
        </p:nvPicPr>
        <p:blipFill rotWithShape="1">
          <a:blip r:embed="rId3">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6"/>
          <p:cNvSpPr txBox="1"/>
          <p:nvPr>
            <p:ph type="ctrTitle"/>
          </p:nvPr>
        </p:nvSpPr>
        <p:spPr>
          <a:xfrm>
            <a:off x="685802" y="2571750"/>
            <a:ext cx="7772400" cy="187526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en-US">
                <a:solidFill>
                  <a:schemeClr val="lt1"/>
                </a:solidFill>
              </a:rPr>
              <a:t>Importanța stabilirii obiectivelor</a:t>
            </a:r>
            <a:endParaRPr b="1">
              <a:solidFill>
                <a:schemeClr val="lt1"/>
              </a:solidFill>
            </a:endParaRPr>
          </a:p>
        </p:txBody>
      </p:sp>
      <p:pic>
        <p:nvPicPr>
          <p:cNvPr id="100" name="Google Shape;100;p6"/>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7"/>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06" name="Google Shape;106;p7"/>
          <p:cNvSpPr txBox="1"/>
          <p:nvPr/>
        </p:nvSpPr>
        <p:spPr>
          <a:xfrm>
            <a:off x="786714" y="1251060"/>
            <a:ext cx="7541739" cy="3506291"/>
          </a:xfrm>
          <a:prstGeom prst="rect">
            <a:avLst/>
          </a:prstGeom>
          <a:noFill/>
          <a:ln>
            <a:noFill/>
          </a:ln>
        </p:spPr>
        <p:txBody>
          <a:bodyPr anchorCtr="0" anchor="t" bIns="91425" lIns="91425" spcFirstLastPara="1" rIns="91425" wrap="square" tIns="91425">
            <a:noAutofit/>
          </a:bodyPr>
          <a:lstStyle/>
          <a:p>
            <a:pPr indent="0" lvl="0" marL="114302" marR="0" rtl="0" algn="just">
              <a:lnSpc>
                <a:spcPct val="100000"/>
              </a:lnSpc>
              <a:spcBef>
                <a:spcPts val="601"/>
              </a:spcBef>
              <a:spcAft>
                <a:spcPts val="0"/>
              </a:spcAft>
              <a:buClr>
                <a:srgbClr val="FFB600"/>
              </a:buClr>
              <a:buSzPts val="1800"/>
              <a:buFont typeface="Raleway Thin"/>
              <a:buNone/>
            </a:pPr>
            <a:r>
              <a:rPr b="0" i="0" lang="en-US" sz="1300" u="none" cap="none" strike="noStrike">
                <a:solidFill>
                  <a:schemeClr val="dk2"/>
                </a:solidFill>
                <a:latin typeface="Raleway Light"/>
                <a:ea typeface="Raleway Light"/>
                <a:cs typeface="Raleway Light"/>
                <a:sym typeface="Raleway Light"/>
              </a:rPr>
              <a:t>Sunt atât de multe motive și împrejurări pe care le folosim pentru a ne convinge că nu este niciodată momentul ideal pentru a merge spre ceea ce ne dorim, dar adevărul este că nu există </a:t>
            </a:r>
            <a:r>
              <a:rPr b="1" i="0" lang="en-US" sz="1300" u="none" cap="none" strike="noStrike">
                <a:solidFill>
                  <a:schemeClr val="dk2"/>
                </a:solidFill>
                <a:latin typeface="Raleway Light"/>
                <a:ea typeface="Raleway Light"/>
                <a:cs typeface="Raleway Light"/>
                <a:sym typeface="Raleway Light"/>
              </a:rPr>
              <a:t>moment mai bun decât acum</a:t>
            </a:r>
            <a:r>
              <a:rPr b="0" i="0" lang="en-US" sz="1300" u="none" cap="none" strike="noStrike">
                <a:solidFill>
                  <a:schemeClr val="dk2"/>
                </a:solidFill>
                <a:latin typeface="Raleway Light"/>
                <a:ea typeface="Raleway Light"/>
                <a:cs typeface="Raleway Light"/>
                <a:sym typeface="Raleway Light"/>
              </a:rPr>
              <a:t> pentru a acționa și a-ți transforma visele în realitate!</a:t>
            </a:r>
            <a:endParaRPr/>
          </a:p>
          <a:p>
            <a:pPr indent="0" lvl="0" marL="114302" marR="0" rtl="0" algn="just">
              <a:lnSpc>
                <a:spcPct val="100000"/>
              </a:lnSpc>
              <a:spcBef>
                <a:spcPts val="601"/>
              </a:spcBef>
              <a:spcAft>
                <a:spcPts val="0"/>
              </a:spcAft>
              <a:buClr>
                <a:srgbClr val="FFB600"/>
              </a:buClr>
              <a:buSzPts val="1800"/>
              <a:buFont typeface="Raleway Thin"/>
              <a:buNone/>
            </a:pPr>
            <a:r>
              <a:rPr b="0" i="0" lang="en-US" sz="1300" u="none" cap="none" strike="noStrike">
                <a:solidFill>
                  <a:schemeClr val="dk2"/>
                </a:solidFill>
                <a:latin typeface="Raleway Light"/>
                <a:ea typeface="Raleway Light"/>
                <a:cs typeface="Raleway Light"/>
                <a:sym typeface="Raleway Light"/>
              </a:rPr>
              <a:t>Stabilirea obiectivelor este un instrument esențial pentru automotivare și auto-conducere – atât pe plan personal, cât și profesional. Ne oferă ceva spre care să urmărim și un scop pentru a obține mai mult.</a:t>
            </a:r>
            <a:endParaRPr/>
          </a:p>
          <a:p>
            <a:pPr indent="0" lvl="0" marL="114302" marR="0" rtl="0" algn="just">
              <a:lnSpc>
                <a:spcPct val="100000"/>
              </a:lnSpc>
              <a:spcBef>
                <a:spcPts val="601"/>
              </a:spcBef>
              <a:spcAft>
                <a:spcPts val="0"/>
              </a:spcAft>
              <a:buClr>
                <a:srgbClr val="FFB600"/>
              </a:buClr>
              <a:buSzPts val="1800"/>
              <a:buFont typeface="Raleway Thin"/>
              <a:buNone/>
            </a:pPr>
            <a:r>
              <a:rPr b="0" i="0" lang="en-US" sz="1300" u="none" cap="none" strike="noStrike">
                <a:solidFill>
                  <a:schemeClr val="dk2"/>
                </a:solidFill>
                <a:latin typeface="Raleway Light"/>
                <a:ea typeface="Raleway Light"/>
                <a:cs typeface="Raleway Light"/>
                <a:sym typeface="Raleway Light"/>
              </a:rPr>
              <a:t>Atunci când stabiliți obiective, în mod ideal schițați acțiunile asociate pentru a atinge acel obiectiv și </a:t>
            </a:r>
            <a:r>
              <a:rPr b="1" i="0" lang="en-US" sz="1300" u="none" cap="none" strike="noStrike">
                <a:solidFill>
                  <a:schemeClr val="dk2"/>
                </a:solidFill>
                <a:latin typeface="Raleway Light"/>
                <a:ea typeface="Raleway Light"/>
                <a:cs typeface="Raleway Light"/>
                <a:sym typeface="Raleway Light"/>
              </a:rPr>
              <a:t>interiorizați o planificare </a:t>
            </a:r>
            <a:r>
              <a:rPr b="0" i="0" lang="en-US" sz="1300" u="none" cap="none" strike="noStrike">
                <a:solidFill>
                  <a:schemeClr val="dk2"/>
                </a:solidFill>
                <a:latin typeface="Raleway Light"/>
                <a:ea typeface="Raleway Light"/>
                <a:cs typeface="Raleway Light"/>
                <a:sym typeface="Raleway Light"/>
              </a:rPr>
              <a:t>cu privire la unde vă îndreptați și calea corectă care ne-ar conduce acolo. Calitatea planului dvs. de stabilire a obiectivelor determină </a:t>
            </a:r>
            <a:r>
              <a:rPr b="1" i="0" lang="en-US" sz="1300" u="none" cap="none" strike="noStrike">
                <a:solidFill>
                  <a:schemeClr val="dk2"/>
                </a:solidFill>
                <a:latin typeface="Raleway Light"/>
                <a:ea typeface="Raleway Light"/>
                <a:cs typeface="Raleway Light"/>
                <a:sym typeface="Raleway Light"/>
              </a:rPr>
              <a:t>randamentul timpului investit </a:t>
            </a:r>
            <a:r>
              <a:rPr b="0" i="0" lang="en-US" sz="1300" u="none" cap="none" strike="noStrike">
                <a:solidFill>
                  <a:schemeClr val="dk2"/>
                </a:solidFill>
                <a:latin typeface="Raleway Light"/>
                <a:ea typeface="Raleway Light"/>
                <a:cs typeface="Raleway Light"/>
                <a:sym typeface="Raleway Light"/>
              </a:rPr>
              <a:t>pe care îl puteți realiza.</a:t>
            </a:r>
            <a:endParaRPr/>
          </a:p>
          <a:p>
            <a:pPr indent="0" lvl="0" marL="114302" marR="0" rtl="0" algn="just">
              <a:lnSpc>
                <a:spcPct val="100000"/>
              </a:lnSpc>
              <a:spcBef>
                <a:spcPts val="601"/>
              </a:spcBef>
              <a:spcAft>
                <a:spcPts val="0"/>
              </a:spcAft>
              <a:buClr>
                <a:srgbClr val="FFB600"/>
              </a:buClr>
              <a:buSzPts val="1800"/>
              <a:buFont typeface="Raleway Thin"/>
              <a:buNone/>
            </a:pPr>
            <a:r>
              <a:rPr b="0" i="0" lang="en-US" sz="1300" u="none" cap="none" strike="noStrike">
                <a:solidFill>
                  <a:schemeClr val="dk2"/>
                </a:solidFill>
                <a:latin typeface="Raleway Light"/>
                <a:ea typeface="Raleway Light"/>
                <a:cs typeface="Raleway Light"/>
                <a:sym typeface="Raleway Light"/>
              </a:rPr>
              <a:t>Obiectivele și visele tale sunt doar punctul de plecare. Pe măsură ce progresezi, și obiectivele tale ar trebui să crească, ținându-te pe o </a:t>
            </a:r>
            <a:r>
              <a:rPr b="1" i="0" lang="en-US" sz="1300" u="none" cap="none" strike="noStrike">
                <a:solidFill>
                  <a:schemeClr val="dk2"/>
                </a:solidFill>
                <a:latin typeface="Raleway Light"/>
                <a:ea typeface="Raleway Light"/>
                <a:cs typeface="Raleway Light"/>
                <a:sym typeface="Raleway Light"/>
              </a:rPr>
              <a:t>cale constantă către succes</a:t>
            </a:r>
            <a:r>
              <a:rPr b="0" i="0" lang="en-US" sz="1300" u="none" cap="none" strike="noStrike">
                <a:solidFill>
                  <a:schemeClr val="dk2"/>
                </a:solidFill>
                <a:latin typeface="Raleway Light"/>
                <a:ea typeface="Raleway Light"/>
                <a:cs typeface="Raleway Light"/>
                <a:sym typeface="Raleway Light"/>
              </a:rPr>
              <a:t>.</a:t>
            </a:r>
            <a:endParaRPr/>
          </a:p>
          <a:p>
            <a:pPr indent="0" lvl="0" marL="114302" marR="0" rtl="0" algn="just">
              <a:lnSpc>
                <a:spcPct val="100000"/>
              </a:lnSpc>
              <a:spcBef>
                <a:spcPts val="601"/>
              </a:spcBef>
              <a:spcAft>
                <a:spcPts val="0"/>
              </a:spcAft>
              <a:buClr>
                <a:srgbClr val="FFB600"/>
              </a:buClr>
              <a:buSzPts val="1800"/>
              <a:buFont typeface="Raleway Thin"/>
              <a:buNone/>
            </a:pPr>
            <a:r>
              <a:rPr b="0" i="0" lang="en-US" sz="1300" u="none" cap="none" strike="noStrike">
                <a:solidFill>
                  <a:schemeClr val="dk2"/>
                </a:solidFill>
                <a:latin typeface="Raleway Light"/>
                <a:ea typeface="Raleway Light"/>
                <a:cs typeface="Raleway Light"/>
                <a:sym typeface="Raleway Light"/>
              </a:rPr>
              <a:t>O acțiune importantă de stabilire a obiectivelor sunt beneficiile psihologice asociate, deoarece sunt legate de creșterea stimei de sine, încrederii, motivației și autonomiei care contribuie la succes!</a:t>
            </a:r>
            <a:endParaRPr b="0" i="0" sz="1300" u="none" cap="none" strike="noStrike">
              <a:solidFill>
                <a:schemeClr val="dk2"/>
              </a:solidFill>
              <a:latin typeface="Raleway Light"/>
              <a:ea typeface="Raleway Light"/>
              <a:cs typeface="Raleway Light"/>
              <a:sym typeface="Raleway Light"/>
            </a:endParaRPr>
          </a:p>
        </p:txBody>
      </p:sp>
      <p:sp>
        <p:nvSpPr>
          <p:cNvPr id="107" name="Google Shape;107;p7"/>
          <p:cNvSpPr txBox="1"/>
          <p:nvPr>
            <p:ph type="title"/>
          </p:nvPr>
        </p:nvSpPr>
        <p:spPr>
          <a:xfrm>
            <a:off x="888792" y="238669"/>
            <a:ext cx="7103660" cy="124255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t>Ce știi despre </a:t>
            </a:r>
            <a:br>
              <a:rPr lang="en-US" sz="3600">
                <a:latin typeface="Raleway ExtraLight"/>
                <a:ea typeface="Raleway ExtraLight"/>
                <a:cs typeface="Raleway ExtraLight"/>
                <a:sym typeface="Raleway ExtraLight"/>
              </a:rPr>
            </a:br>
            <a:r>
              <a:rPr lang="en-US" sz="3600">
                <a:solidFill>
                  <a:srgbClr val="FFB600"/>
                </a:solidFill>
                <a:latin typeface="Raleway ExtraLight"/>
                <a:ea typeface="Raleway ExtraLight"/>
                <a:cs typeface="Raleway ExtraLight"/>
                <a:sym typeface="Raleway ExtraLight"/>
              </a:rPr>
              <a:t>definiția stabilirii obiectivelor</a:t>
            </a:r>
            <a:r>
              <a:rPr lang="en-US" sz="3600">
                <a:solidFill>
                  <a:schemeClr val="dk1"/>
                </a:solidFill>
                <a:latin typeface="Raleway ExtraLight"/>
                <a:ea typeface="Raleway ExtraLight"/>
                <a:cs typeface="Raleway ExtraLight"/>
                <a:sym typeface="Raleway ExtraLight"/>
              </a:rPr>
              <a:t>?</a:t>
            </a:r>
            <a:endParaRPr sz="3600">
              <a:solidFill>
                <a:schemeClr val="dk1"/>
              </a:solidFill>
              <a:latin typeface="Raleway ExtraLight"/>
              <a:ea typeface="Raleway ExtraLight"/>
              <a:cs typeface="Raleway ExtraLight"/>
              <a:sym typeface="Raleway Extra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8"/>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13" name="Google Shape;113;p8"/>
          <p:cNvSpPr txBox="1"/>
          <p:nvPr/>
        </p:nvSpPr>
        <p:spPr>
          <a:xfrm>
            <a:off x="615629" y="2187711"/>
            <a:ext cx="1106644"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200" u="none" cap="none" strike="noStrike">
                <a:solidFill>
                  <a:schemeClr val="lt1"/>
                </a:solidFill>
                <a:latin typeface="Raleway"/>
                <a:ea typeface="Raleway"/>
                <a:cs typeface="Raleway"/>
                <a:sym typeface="Raleway"/>
              </a:rPr>
              <a:t>What type of problem solver are you?</a:t>
            </a:r>
            <a:endParaRPr b="1" i="0" sz="1200" u="none" cap="none" strike="noStrike">
              <a:solidFill>
                <a:schemeClr val="lt1"/>
              </a:solidFill>
              <a:latin typeface="Raleway"/>
              <a:ea typeface="Raleway"/>
              <a:cs typeface="Raleway"/>
              <a:sym typeface="Raleway"/>
            </a:endParaRPr>
          </a:p>
        </p:txBody>
      </p:sp>
      <p:sp>
        <p:nvSpPr>
          <p:cNvPr id="114" name="Google Shape;114;p8"/>
          <p:cNvSpPr txBox="1"/>
          <p:nvPr/>
        </p:nvSpPr>
        <p:spPr>
          <a:xfrm>
            <a:off x="560397" y="499353"/>
            <a:ext cx="5977806" cy="30777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400" u="none" cap="none" strike="noStrike">
                <a:solidFill>
                  <a:srgbClr val="000000"/>
                </a:solidFill>
                <a:latin typeface="Raleway Light"/>
                <a:ea typeface="Raleway Light"/>
                <a:cs typeface="Raleway Light"/>
                <a:sym typeface="Raleway Light"/>
              </a:rPr>
              <a:t>Realitatea stabilirii obiectivelor.- un exemplu</a:t>
            </a:r>
            <a:endParaRPr b="1" i="0" sz="1400" u="none" cap="none" strike="noStrike">
              <a:solidFill>
                <a:srgbClr val="000000"/>
              </a:solidFill>
              <a:latin typeface="Raleway Light"/>
              <a:ea typeface="Raleway Light"/>
              <a:cs typeface="Raleway Light"/>
              <a:sym typeface="Raleway Light"/>
            </a:endParaRPr>
          </a:p>
        </p:txBody>
      </p:sp>
      <p:sp>
        <p:nvSpPr>
          <p:cNvPr id="115" name="Google Shape;115;p8"/>
          <p:cNvSpPr txBox="1"/>
          <p:nvPr/>
        </p:nvSpPr>
        <p:spPr>
          <a:xfrm>
            <a:off x="615629" y="964429"/>
            <a:ext cx="7125456" cy="375487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sng" cap="none" strike="noStrike">
                <a:solidFill>
                  <a:srgbClr val="000000"/>
                </a:solidFill>
                <a:latin typeface="Raleway Light"/>
                <a:ea typeface="Raleway Light"/>
                <a:cs typeface="Raleway Light"/>
                <a:sym typeface="Raleway Light"/>
              </a:rPr>
              <a:t>Dr. Gail Matthews</a:t>
            </a:r>
            <a:r>
              <a:rPr b="0" i="0" lang="en-US" sz="1400" u="none" cap="none" strike="noStrike">
                <a:solidFill>
                  <a:srgbClr val="000000"/>
                </a:solidFill>
                <a:latin typeface="Raleway Light"/>
                <a:ea typeface="Raleway Light"/>
                <a:cs typeface="Raleway Light"/>
                <a:sym typeface="Raleway Light"/>
              </a:rPr>
              <a:t>, cercetător la Universitatea Dominicană, a realizat un studiu subliniind beneficiile notării obiectivelor și planurilor de acțiune.</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Raleway Light"/>
              <a:ea typeface="Raleway Light"/>
              <a:cs typeface="Raleway Light"/>
              <a:sym typeface="Raleway Light"/>
            </a:endParaRPr>
          </a:p>
          <a:p>
            <a:pPr indent="0" lvl="0" marL="0" marR="0" rtl="0" algn="just">
              <a:lnSpc>
                <a:spcPct val="100000"/>
              </a:lnSpc>
              <a:spcBef>
                <a:spcPts val="0"/>
              </a:spcBef>
              <a:spcAft>
                <a:spcPts val="0"/>
              </a:spcAft>
              <a:buNone/>
            </a:pPr>
            <a:r>
              <a:rPr b="0" i="0" lang="en-US" sz="1400" u="none" cap="none" strike="noStrike">
                <a:solidFill>
                  <a:srgbClr val="000000"/>
                </a:solidFill>
                <a:latin typeface="Raleway Light"/>
                <a:ea typeface="Raleway Light"/>
                <a:cs typeface="Raleway Light"/>
                <a:sym typeface="Raleway Light"/>
              </a:rPr>
              <a:t>267 de participanți au fost recrutați pentru studiu din companii și grupuri profesionale de rețea. Participanții au fost apoi împărțiți în cinci grupuri:</a:t>
            </a:r>
            <a:endParaRPr/>
          </a:p>
          <a:p>
            <a:pPr indent="-88900" lvl="0" marL="0" marR="0" rtl="0" algn="just">
              <a:lnSpc>
                <a:spcPct val="10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Raleway Light"/>
                <a:ea typeface="Raleway Light"/>
                <a:cs typeface="Raleway Light"/>
                <a:sym typeface="Raleway Light"/>
              </a:rPr>
              <a:t>Primul grup nu și-a propus niciun obiectiv și nu a avut planuri concrete.</a:t>
            </a:r>
            <a:endParaRPr/>
          </a:p>
          <a:p>
            <a:pPr indent="-88900" lvl="0" marL="0" marR="0" rtl="0" algn="just">
              <a:lnSpc>
                <a:spcPct val="10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Raleway Light"/>
                <a:ea typeface="Raleway Light"/>
                <a:cs typeface="Raleway Light"/>
                <a:sym typeface="Raleway Light"/>
              </a:rPr>
              <a:t>Al doilea grup a stabilit obiective, dar nu a pregătit un plan pentru a le executa.</a:t>
            </a:r>
            <a:endParaRPr/>
          </a:p>
          <a:p>
            <a:pPr indent="-88900" lvl="0" marL="0" marR="0" rtl="0" algn="just">
              <a:lnSpc>
                <a:spcPct val="10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Raleway Light"/>
                <a:ea typeface="Raleway Light"/>
                <a:cs typeface="Raleway Light"/>
                <a:sym typeface="Raleway Light"/>
              </a:rPr>
              <a:t>Al treilea grup a pregătit obiective și planuri de acțiune bine definite pentru a le atinge.</a:t>
            </a:r>
            <a:endParaRPr/>
          </a:p>
          <a:p>
            <a:pPr indent="-88900" lvl="0" marL="0" marR="0" rtl="0" algn="just">
              <a:lnSpc>
                <a:spcPct val="10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Raleway Light"/>
                <a:ea typeface="Raleway Light"/>
                <a:cs typeface="Raleway Light"/>
                <a:sym typeface="Raleway Light"/>
              </a:rPr>
              <a:t>Cel de-al patrulea grup a pregătit obiective și planuri de acțiune bine definite, apoi le-a trimis unui prieten de sprijin.</a:t>
            </a:r>
            <a:endParaRPr/>
          </a:p>
          <a:p>
            <a:pPr indent="-88900" lvl="0" marL="0" marR="0" rtl="0" algn="just">
              <a:lnSpc>
                <a:spcPct val="10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Raleway Light"/>
                <a:ea typeface="Raleway Light"/>
                <a:cs typeface="Raleway Light"/>
                <a:sym typeface="Raleway Light"/>
              </a:rPr>
              <a:t>Al cincilea grup a pregătit obiective și planuri de acțiune bine definite, apoi le-a trimis unui prieten de sprijin, împreună cu rapoarte săptămânale de progres.</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Raleway Light"/>
              <a:ea typeface="Raleway Light"/>
              <a:cs typeface="Raleway Light"/>
              <a:sym typeface="Raleway Light"/>
            </a:endParaRPr>
          </a:p>
          <a:p>
            <a:pPr indent="0" lvl="0" marL="0" marR="0" rtl="0" algn="just">
              <a:lnSpc>
                <a:spcPct val="100000"/>
              </a:lnSpc>
              <a:spcBef>
                <a:spcPts val="0"/>
              </a:spcBef>
              <a:spcAft>
                <a:spcPts val="0"/>
              </a:spcAft>
              <a:buNone/>
            </a:pPr>
            <a:r>
              <a:rPr b="0" i="0" lang="en-US" sz="1400" u="none" cap="none" strike="noStrike">
                <a:solidFill>
                  <a:srgbClr val="000000"/>
                </a:solidFill>
                <a:latin typeface="Raleway Light"/>
                <a:ea typeface="Raleway Light"/>
                <a:cs typeface="Raleway Light"/>
                <a:sym typeface="Raleway Light"/>
              </a:rPr>
              <a:t>Rezutatele au arătat că cel de-al cincilea grup, care și-a scris obiectivele cu planuri de acțiune concrete și s-a bazat pe sprijinul unui prieten pentru a-i trage la răspundere pentru ceea ce au spus, a realizat mult mai mult decât toate celelalte grupuri..</a:t>
            </a:r>
            <a:endParaRPr b="0" i="0" sz="1400" u="none" cap="none" strike="noStrike">
              <a:solidFill>
                <a:srgbClr val="000000"/>
              </a:solidFill>
              <a:latin typeface="Raleway Light"/>
              <a:ea typeface="Raleway Light"/>
              <a:cs typeface="Raleway Light"/>
              <a:sym typeface="Raleway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grpSp>
        <p:nvGrpSpPr>
          <p:cNvPr id="120" name="Google Shape;120;p9"/>
          <p:cNvGrpSpPr/>
          <p:nvPr/>
        </p:nvGrpSpPr>
        <p:grpSpPr>
          <a:xfrm>
            <a:off x="4282827" y="640260"/>
            <a:ext cx="3502214" cy="4047915"/>
            <a:chOff x="2573332" y="570863"/>
            <a:chExt cx="3502214" cy="4047915"/>
          </a:xfrm>
        </p:grpSpPr>
        <p:sp>
          <p:nvSpPr>
            <p:cNvPr id="121" name="Google Shape;121;p9"/>
            <p:cNvSpPr/>
            <p:nvPr/>
          </p:nvSpPr>
          <p:spPr>
            <a:xfrm rot="-6597333">
              <a:off x="4296826" y="3950027"/>
              <a:ext cx="586303" cy="586303"/>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122" name="Google Shape;122;p9"/>
            <p:cNvSpPr/>
            <p:nvPr/>
          </p:nvSpPr>
          <p:spPr>
            <a:xfrm rot="-6599386">
              <a:off x="3420903" y="1129193"/>
              <a:ext cx="440541" cy="440541"/>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123" name="Google Shape;123;p9"/>
            <p:cNvSpPr/>
            <p:nvPr/>
          </p:nvSpPr>
          <p:spPr>
            <a:xfrm>
              <a:off x="4393965" y="570863"/>
              <a:ext cx="1681581" cy="1681581"/>
            </a:xfrm>
            <a:prstGeom prst="ellipse">
              <a:avLst/>
            </a:prstGeom>
            <a:solidFill>
              <a:srgbClr val="FFE599"/>
            </a:solidFill>
            <a:ln>
              <a:noFill/>
            </a:ln>
          </p:spPr>
          <p:txBody>
            <a:bodyPr anchorCtr="0" anchor="ctr" bIns="91425" lIns="91425" spcFirstLastPara="1" rIns="91425" wrap="square" tIns="91425">
              <a:noAutofit/>
            </a:bodyPr>
            <a:lstStyle/>
            <a:p>
              <a:pPr indent="-266700" lvl="0" marL="266700" marR="0" rtl="0" algn="ctr">
                <a:lnSpc>
                  <a:spcPct val="100000"/>
                </a:lnSpc>
                <a:spcBef>
                  <a:spcPts val="0"/>
                </a:spcBef>
                <a:spcAft>
                  <a:spcPts val="0"/>
                </a:spcAft>
                <a:buNone/>
              </a:pPr>
              <a:r>
                <a:rPr b="0" i="0" lang="en-US" sz="1200" u="none" cap="none" strike="noStrike">
                  <a:solidFill>
                    <a:srgbClr val="C00000"/>
                  </a:solidFill>
                  <a:latin typeface="Raleway ExtraBold"/>
                  <a:ea typeface="Raleway ExtraBold"/>
                  <a:cs typeface="Raleway ExtraBold"/>
                  <a:sym typeface="Raleway ExtraBold"/>
                </a:rPr>
                <a:t>Motivație</a:t>
              </a:r>
              <a:endParaRPr b="0" i="0" sz="1200" u="none" cap="none" strike="noStrike">
                <a:solidFill>
                  <a:srgbClr val="C00000"/>
                </a:solidFill>
                <a:latin typeface="Raleway ExtraBold"/>
                <a:ea typeface="Raleway ExtraBold"/>
                <a:cs typeface="Raleway ExtraBold"/>
                <a:sym typeface="Raleway ExtraBold"/>
              </a:endParaRPr>
            </a:p>
          </p:txBody>
        </p:sp>
        <p:sp>
          <p:nvSpPr>
            <p:cNvPr id="124" name="Google Shape;124;p9"/>
            <p:cNvSpPr/>
            <p:nvPr/>
          </p:nvSpPr>
          <p:spPr>
            <a:xfrm rot="-6597866">
              <a:off x="2661829" y="2208216"/>
              <a:ext cx="629106" cy="629106"/>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125" name="Google Shape;125;p9"/>
            <p:cNvSpPr/>
            <p:nvPr/>
          </p:nvSpPr>
          <p:spPr>
            <a:xfrm>
              <a:off x="2578299" y="2346984"/>
              <a:ext cx="1977081" cy="1199287"/>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1300" u="none" cap="none" strike="noStrike">
                  <a:solidFill>
                    <a:srgbClr val="C00000"/>
                  </a:solidFill>
                  <a:latin typeface="Raleway ExtraBold"/>
                  <a:ea typeface="Raleway ExtraBold"/>
                  <a:cs typeface="Raleway ExtraBold"/>
                  <a:sym typeface="Raleway ExtraBold"/>
                </a:rPr>
                <a:t>Concentrare</a:t>
              </a:r>
              <a:endParaRPr b="1" i="0" sz="1300" u="none" cap="none" strike="noStrike">
                <a:solidFill>
                  <a:srgbClr val="C00000"/>
                </a:solidFill>
                <a:latin typeface="Raleway ExtraBold"/>
                <a:ea typeface="Raleway ExtraBold"/>
                <a:cs typeface="Raleway ExtraBold"/>
                <a:sym typeface="Raleway ExtraBold"/>
              </a:endParaRPr>
            </a:p>
          </p:txBody>
        </p:sp>
      </p:grpSp>
      <p:grpSp>
        <p:nvGrpSpPr>
          <p:cNvPr id="126" name="Google Shape;126;p9"/>
          <p:cNvGrpSpPr/>
          <p:nvPr/>
        </p:nvGrpSpPr>
        <p:grpSpPr>
          <a:xfrm>
            <a:off x="6187139" y="1979501"/>
            <a:ext cx="2440201" cy="2440201"/>
            <a:chOff x="4447194" y="1815766"/>
            <a:chExt cx="2440200" cy="2440200"/>
          </a:xfrm>
        </p:grpSpPr>
        <p:sp>
          <p:nvSpPr>
            <p:cNvPr id="127" name="Google Shape;127;p9"/>
            <p:cNvSpPr/>
            <p:nvPr/>
          </p:nvSpPr>
          <p:spPr>
            <a:xfrm>
              <a:off x="4447194" y="1815766"/>
              <a:ext cx="2440200" cy="2440200"/>
            </a:xfrm>
            <a:prstGeom prst="ellipse">
              <a:avLst/>
            </a:prstGeom>
            <a:solidFill>
              <a:schemeClr val="accent1"/>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128" name="Google Shape;128;p9"/>
            <p:cNvSpPr txBox="1"/>
            <p:nvPr/>
          </p:nvSpPr>
          <p:spPr>
            <a:xfrm>
              <a:off x="4735950" y="2504275"/>
              <a:ext cx="1995542" cy="116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US" sz="2000" u="none" cap="none" strike="noStrike">
                  <a:solidFill>
                    <a:srgbClr val="FFFFFF"/>
                  </a:solidFill>
                  <a:latin typeface="Arial Black"/>
                  <a:ea typeface="Arial Black"/>
                  <a:cs typeface="Arial Black"/>
                  <a:sym typeface="Arial Black"/>
                </a:rPr>
                <a:t>PROGRES</a:t>
              </a:r>
              <a:endParaRPr b="0" i="0" sz="2000" u="none" cap="none" strike="noStrike">
                <a:solidFill>
                  <a:srgbClr val="FFFFFF"/>
                </a:solidFill>
                <a:latin typeface="Arial Black"/>
                <a:ea typeface="Arial Black"/>
                <a:cs typeface="Arial Black"/>
                <a:sym typeface="Arial Black"/>
              </a:endParaRPr>
            </a:p>
          </p:txBody>
        </p:sp>
      </p:grpSp>
      <p:grpSp>
        <p:nvGrpSpPr>
          <p:cNvPr id="129" name="Google Shape;129;p9"/>
          <p:cNvGrpSpPr/>
          <p:nvPr/>
        </p:nvGrpSpPr>
        <p:grpSpPr>
          <a:xfrm>
            <a:off x="5313720" y="1651698"/>
            <a:ext cx="1504950" cy="1423801"/>
            <a:chOff x="3363650" y="1345478"/>
            <a:chExt cx="1504949" cy="1423800"/>
          </a:xfrm>
        </p:grpSpPr>
        <p:sp>
          <p:nvSpPr>
            <p:cNvPr id="130" name="Google Shape;130;p9"/>
            <p:cNvSpPr/>
            <p:nvPr/>
          </p:nvSpPr>
          <p:spPr>
            <a:xfrm>
              <a:off x="3424062" y="1345478"/>
              <a:ext cx="1423800" cy="1423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131" name="Google Shape;131;p9"/>
            <p:cNvSpPr txBox="1"/>
            <p:nvPr/>
          </p:nvSpPr>
          <p:spPr>
            <a:xfrm>
              <a:off x="3363650" y="1613603"/>
              <a:ext cx="1504949"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US" sz="1600" u="none" cap="none" strike="noStrike">
                  <a:solidFill>
                    <a:srgbClr val="FFFFFF"/>
                  </a:solidFill>
                  <a:latin typeface="Raleway ExtraBold"/>
                  <a:ea typeface="Raleway ExtraBold"/>
                  <a:cs typeface="Raleway ExtraBold"/>
                  <a:sym typeface="Raleway ExtraBold"/>
                </a:rPr>
                <a:t>Obiceiuri</a:t>
              </a:r>
              <a:endParaRPr b="0" i="0" sz="1050" u="none" cap="none" strike="noStrike">
                <a:solidFill>
                  <a:srgbClr val="FFFFFF"/>
                </a:solidFill>
                <a:latin typeface="Arial Black"/>
                <a:ea typeface="Arial Black"/>
                <a:cs typeface="Arial Black"/>
                <a:sym typeface="Arial Black"/>
              </a:endParaRPr>
            </a:p>
          </p:txBody>
        </p:sp>
      </p:grpSp>
      <p:grpSp>
        <p:nvGrpSpPr>
          <p:cNvPr id="132" name="Google Shape;132;p9"/>
          <p:cNvGrpSpPr/>
          <p:nvPr/>
        </p:nvGrpSpPr>
        <p:grpSpPr>
          <a:xfrm>
            <a:off x="5069575" y="3073181"/>
            <a:ext cx="1498800" cy="1498800"/>
            <a:chOff x="644203" y="3718814"/>
            <a:chExt cx="1498800" cy="1498800"/>
          </a:xfrm>
        </p:grpSpPr>
        <p:sp>
          <p:nvSpPr>
            <p:cNvPr id="133" name="Google Shape;133;p9"/>
            <p:cNvSpPr/>
            <p:nvPr/>
          </p:nvSpPr>
          <p:spPr>
            <a:xfrm>
              <a:off x="644203" y="3718814"/>
              <a:ext cx="1498800" cy="1498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134" name="Google Shape;134;p9"/>
            <p:cNvSpPr txBox="1"/>
            <p:nvPr/>
          </p:nvSpPr>
          <p:spPr>
            <a:xfrm>
              <a:off x="820200" y="3995875"/>
              <a:ext cx="1110176"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US" sz="1800" u="none" cap="none" strike="noStrike">
                  <a:solidFill>
                    <a:srgbClr val="FFFFFF"/>
                  </a:solidFill>
                  <a:latin typeface="Raleway ExtraBold"/>
                  <a:ea typeface="Raleway ExtraBold"/>
                  <a:cs typeface="Raleway ExtraBold"/>
                  <a:sym typeface="Raleway ExtraBold"/>
                </a:rPr>
                <a:t>Efort</a:t>
              </a:r>
              <a:endParaRPr b="0" i="0" sz="1800" u="none" cap="none" strike="noStrike">
                <a:solidFill>
                  <a:srgbClr val="FFFFFF"/>
                </a:solidFill>
                <a:latin typeface="Raleway ExtraBold"/>
                <a:ea typeface="Raleway ExtraBold"/>
                <a:cs typeface="Raleway ExtraBold"/>
                <a:sym typeface="Raleway ExtraBold"/>
              </a:endParaRPr>
            </a:p>
          </p:txBody>
        </p:sp>
      </p:grpSp>
      <p:grpSp>
        <p:nvGrpSpPr>
          <p:cNvPr id="135" name="Google Shape;135;p9"/>
          <p:cNvGrpSpPr/>
          <p:nvPr/>
        </p:nvGrpSpPr>
        <p:grpSpPr>
          <a:xfrm>
            <a:off x="7567788" y="1291580"/>
            <a:ext cx="1069586" cy="1030261"/>
            <a:chOff x="3490737" y="1374053"/>
            <a:chExt cx="1478146" cy="1423800"/>
          </a:xfrm>
        </p:grpSpPr>
        <p:sp>
          <p:nvSpPr>
            <p:cNvPr id="136" name="Google Shape;136;p9"/>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137" name="Google Shape;137;p9"/>
            <p:cNvSpPr txBox="1"/>
            <p:nvPr/>
          </p:nvSpPr>
          <p:spPr>
            <a:xfrm>
              <a:off x="3670538" y="1613603"/>
              <a:ext cx="1298345" cy="94469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US" sz="1200" u="none" cap="none" strike="noStrike">
                  <a:solidFill>
                    <a:srgbClr val="FFFFFF"/>
                  </a:solidFill>
                  <a:latin typeface="Raleway ExtraBold"/>
                  <a:ea typeface="Raleway ExtraBold"/>
                  <a:cs typeface="Raleway ExtraBold"/>
                  <a:sym typeface="Raleway ExtraBold"/>
                </a:rPr>
                <a:t>Obiective</a:t>
              </a:r>
              <a:endParaRPr b="0" i="0" sz="1200" u="none" cap="none" strike="noStrike">
                <a:solidFill>
                  <a:srgbClr val="FFFFFF"/>
                </a:solidFill>
                <a:latin typeface="Raleway ExtraBold"/>
                <a:ea typeface="Raleway ExtraBold"/>
                <a:cs typeface="Raleway ExtraBold"/>
                <a:sym typeface="Raleway ExtraBold"/>
              </a:endParaRPr>
            </a:p>
          </p:txBody>
        </p:sp>
      </p:grpSp>
      <p:sp>
        <p:nvSpPr>
          <p:cNvPr id="138" name="Google Shape;138;p9"/>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39" name="Google Shape;139;p9"/>
          <p:cNvSpPr txBox="1"/>
          <p:nvPr/>
        </p:nvSpPr>
        <p:spPr>
          <a:xfrm>
            <a:off x="580977" y="453972"/>
            <a:ext cx="5634471" cy="30777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400" u="none" cap="none" strike="noStrike">
                <a:solidFill>
                  <a:srgbClr val="000000"/>
                </a:solidFill>
                <a:latin typeface="Raleway Light"/>
                <a:ea typeface="Raleway Light"/>
                <a:cs typeface="Raleway Light"/>
                <a:sym typeface="Raleway Light"/>
              </a:rPr>
              <a:t>Există trei tipuri principale de obiective pe care le avem de obicei.</a:t>
            </a:r>
            <a:endParaRPr b="1" i="0" sz="1400" u="none" cap="none" strike="noStrike">
              <a:solidFill>
                <a:srgbClr val="000000"/>
              </a:solidFill>
              <a:latin typeface="Raleway Light"/>
              <a:ea typeface="Raleway Light"/>
              <a:cs typeface="Raleway Light"/>
              <a:sym typeface="Raleway Light"/>
            </a:endParaRPr>
          </a:p>
        </p:txBody>
      </p:sp>
      <p:sp>
        <p:nvSpPr>
          <p:cNvPr id="140" name="Google Shape;140;p9"/>
          <p:cNvSpPr txBox="1"/>
          <p:nvPr/>
        </p:nvSpPr>
        <p:spPr>
          <a:xfrm>
            <a:off x="612121" y="744008"/>
            <a:ext cx="4393048"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200" u="none" cap="none" strike="noStrike">
                <a:solidFill>
                  <a:srgbClr val="000000"/>
                </a:solidFill>
                <a:latin typeface="Raleway Light"/>
                <a:ea typeface="Raleway Light"/>
                <a:cs typeface="Raleway Light"/>
                <a:sym typeface="Raleway Light"/>
              </a:rPr>
              <a:t>Obiective de proces</a:t>
            </a:r>
            <a:endParaRPr/>
          </a:p>
          <a:p>
            <a:pPr indent="0" lvl="0" marL="0" marR="0" rtl="0" algn="just">
              <a:lnSpc>
                <a:spcPct val="100000"/>
              </a:lnSpc>
              <a:spcBef>
                <a:spcPts val="0"/>
              </a:spcBef>
              <a:spcAft>
                <a:spcPts val="0"/>
              </a:spcAft>
              <a:buNone/>
            </a:pPr>
            <a:r>
              <a:rPr b="0" i="0" lang="en-US" sz="1200" u="none" cap="none" strike="noStrike">
                <a:solidFill>
                  <a:srgbClr val="000000"/>
                </a:solidFill>
                <a:latin typeface="Raleway Light"/>
                <a:ea typeface="Raleway Light"/>
                <a:cs typeface="Raleway Light"/>
                <a:sym typeface="Raleway Light"/>
              </a:rPr>
              <a:t>Aceste obiective presupun executarea planurilor. De exemplu, dacă scopul tău este să fii mai sănătos, să mergi la sală în fiecare dimineață sau să iei suplimente de sănătate la timp și să repeți aceeași acțiune în fiecare zi este un obiectiv al procesului. Accentul este de a forma un obicei care să susțină obiectivul stabilit.</a:t>
            </a:r>
            <a:endParaRPr b="0" i="0" sz="1200" u="none" cap="none" strike="noStrike">
              <a:solidFill>
                <a:srgbClr val="000000"/>
              </a:solidFill>
              <a:latin typeface="Raleway Light"/>
              <a:ea typeface="Raleway Light"/>
              <a:cs typeface="Raleway Light"/>
              <a:sym typeface="Raleway Light"/>
            </a:endParaRPr>
          </a:p>
        </p:txBody>
      </p:sp>
      <p:sp>
        <p:nvSpPr>
          <p:cNvPr id="141" name="Google Shape;141;p9"/>
          <p:cNvSpPr txBox="1"/>
          <p:nvPr/>
        </p:nvSpPr>
        <p:spPr>
          <a:xfrm>
            <a:off x="612121" y="1994581"/>
            <a:ext cx="36007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Raleway Light"/>
                <a:ea typeface="Raleway Light"/>
                <a:cs typeface="Raleway Light"/>
                <a:sym typeface="Raleway Light"/>
              </a:rPr>
              <a:t>Obiective de performanță</a:t>
            </a:r>
            <a:br>
              <a:rPr b="0" i="0" lang="en-US" sz="1400" u="none" cap="none" strike="noStrike">
                <a:solidFill>
                  <a:srgbClr val="191D34"/>
                </a:solidFill>
                <a:latin typeface="Lora"/>
                <a:ea typeface="Lora"/>
                <a:cs typeface="Lora"/>
                <a:sym typeface="Lora"/>
              </a:rPr>
            </a:br>
            <a:endParaRPr b="0" i="0" sz="1200" u="none" cap="none" strike="noStrike">
              <a:solidFill>
                <a:srgbClr val="000000"/>
              </a:solidFill>
              <a:latin typeface="Raleway Light"/>
              <a:ea typeface="Raleway Light"/>
              <a:cs typeface="Raleway Light"/>
              <a:sym typeface="Raleway Light"/>
            </a:endParaRPr>
          </a:p>
        </p:txBody>
      </p:sp>
      <p:sp>
        <p:nvSpPr>
          <p:cNvPr id="142" name="Google Shape;142;p9"/>
          <p:cNvSpPr txBox="1"/>
          <p:nvPr/>
        </p:nvSpPr>
        <p:spPr>
          <a:xfrm>
            <a:off x="612121" y="3449425"/>
            <a:ext cx="4242735"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200" u="none" cap="none" strike="noStrike">
                <a:solidFill>
                  <a:srgbClr val="000000"/>
                </a:solidFill>
                <a:latin typeface="Raleway Light"/>
                <a:ea typeface="Raleway Light"/>
                <a:cs typeface="Raleway Light"/>
                <a:sym typeface="Raleway Light"/>
              </a:rPr>
              <a:t>Obiective de rezultat</a:t>
            </a:r>
            <a:endParaRPr/>
          </a:p>
          <a:p>
            <a:pPr indent="0" lvl="0" marL="0" marR="0" rtl="0" algn="just">
              <a:lnSpc>
                <a:spcPct val="100000"/>
              </a:lnSpc>
              <a:spcBef>
                <a:spcPts val="0"/>
              </a:spcBef>
              <a:spcAft>
                <a:spcPts val="0"/>
              </a:spcAft>
              <a:buNone/>
            </a:pPr>
            <a:r>
              <a:rPr b="0" i="0" lang="en-US" sz="1200" u="none" cap="none" strike="noStrike">
                <a:solidFill>
                  <a:srgbClr val="000000"/>
                </a:solidFill>
                <a:latin typeface="Raleway Light"/>
                <a:ea typeface="Raleway Light"/>
                <a:cs typeface="Raleway Light"/>
                <a:sym typeface="Raleway Light"/>
              </a:rPr>
              <a:t>Aceasta implică implementarea cu succes a procesului de combinare și a obiectivelor de performanță. Ele ne ajută să rămânem concentrați pe imaginea de ansamblu/scopul final. Exemple de obiective de rezultat pot include obținerea unui loc de muncă de vis sau oprirea unui obicei negativ.</a:t>
            </a:r>
            <a:endParaRPr b="0" i="0" sz="1200" u="none" cap="none" strike="noStrike">
              <a:solidFill>
                <a:srgbClr val="000000"/>
              </a:solidFill>
              <a:latin typeface="Raleway Light"/>
              <a:ea typeface="Raleway Light"/>
              <a:cs typeface="Raleway Light"/>
              <a:sym typeface="Raleway Light"/>
            </a:endParaRPr>
          </a:p>
        </p:txBody>
      </p:sp>
      <p:sp>
        <p:nvSpPr>
          <p:cNvPr id="143" name="Google Shape;143;p9"/>
          <p:cNvSpPr txBox="1"/>
          <p:nvPr/>
        </p:nvSpPr>
        <p:spPr>
          <a:xfrm>
            <a:off x="602132" y="2125363"/>
            <a:ext cx="3774047"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200" u="none" cap="none" strike="noStrike">
                <a:solidFill>
                  <a:srgbClr val="000000"/>
                </a:solidFill>
                <a:latin typeface="Raleway Light"/>
                <a:ea typeface="Raleway Light"/>
                <a:cs typeface="Raleway Light"/>
                <a:sym typeface="Raleway Light"/>
              </a:rPr>
              <a:t>Aceste obiective ajută la urmărirea progresului, cuantificându-le. Acest număr/măsură magică vă va motiva să vă continuați efortul. De exemplu, să studiezi nu mai puțin de 6 ore pe zi sau să te antrenezi cel puțin 30 de minute pe zi te poate ajuta să-ți cuantificați eforturile și să vă măsurați progresul.</a:t>
            </a:r>
            <a:endParaRPr b="0" i="0" sz="1200" u="none" cap="none" strike="noStrike">
              <a:solidFill>
                <a:srgbClr val="000000"/>
              </a:solidFill>
              <a:latin typeface="Raleway Light"/>
              <a:ea typeface="Raleway Light"/>
              <a:cs typeface="Raleway Light"/>
              <a:sym typeface="Raleway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adina.demetrian</dc:creator>
</cp:coreProperties>
</file>