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aleway ExtraBold"/>
      <p:bold r:id="rId39"/>
      <p:boldItalic r:id="rId40"/>
    </p:embeddedFont>
    <p:embeddedFont>
      <p:font typeface="Raleway Thin"/>
      <p:regular r:id="rId41"/>
      <p:bold r:id="rId42"/>
      <p:italic r:id="rId43"/>
      <p:boldItalic r:id="rId44"/>
    </p:embeddedFont>
    <p:embeddedFont>
      <p:font typeface="Raleway Light"/>
      <p:regular r:id="rId45"/>
      <p:bold r:id="rId46"/>
      <p:italic r:id="rId47"/>
      <p:boldItalic r:id="rId48"/>
    </p:embeddedFont>
    <p:embeddedFont>
      <p:font typeface="Lora"/>
      <p:regular r:id="rId49"/>
      <p:bold r:id="rId50"/>
      <p:italic r:id="rId51"/>
      <p:boldItalic r:id="rId52"/>
    </p:embeddedFont>
    <p:embeddedFont>
      <p:font typeface="Raleway Medium"/>
      <p:regular r:id="rId53"/>
      <p:bold r:id="rId54"/>
      <p:italic r:id="rId55"/>
      <p:boldItalic r:id="rId56"/>
    </p:embeddedFont>
    <p:embeddedFont>
      <p:font typeface="Arial Black"/>
      <p:regular r:id="rId57"/>
    </p:embeddedFont>
    <p:embeddedFont>
      <p:font typeface="Raleway ExtraLight"/>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2" roundtripDataSignature="AMtx7mgvFVYzP4Dm4HfTix2D4hKEhKGL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0D4824-981C-47C6-9856-945A3660B88C}">
  <a:tblStyle styleId="{0E0D4824-981C-47C6-9856-945A3660B88C}"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ExtraBold-boldItalic.fntdata"/><Relationship Id="rId42" Type="http://schemas.openxmlformats.org/officeDocument/2006/relationships/font" Target="fonts/RalewayThin-bold.fntdata"/><Relationship Id="rId41" Type="http://schemas.openxmlformats.org/officeDocument/2006/relationships/font" Target="fonts/RalewayThin-regular.fntdata"/><Relationship Id="rId44" Type="http://schemas.openxmlformats.org/officeDocument/2006/relationships/font" Target="fonts/RalewayThin-boldItalic.fntdata"/><Relationship Id="rId43" Type="http://schemas.openxmlformats.org/officeDocument/2006/relationships/font" Target="fonts/RalewayThin-italic.fntdata"/><Relationship Id="rId46" Type="http://schemas.openxmlformats.org/officeDocument/2006/relationships/font" Target="fonts/RalewayLight-bold.fntdata"/><Relationship Id="rId45" Type="http://schemas.openxmlformats.org/officeDocument/2006/relationships/font" Target="fonts/Raleway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Light-boldItalic.fntdata"/><Relationship Id="rId47" Type="http://schemas.openxmlformats.org/officeDocument/2006/relationships/font" Target="fonts/RalewayLight-italic.fntdata"/><Relationship Id="rId49" Type="http://schemas.openxmlformats.org/officeDocument/2006/relationships/font" Target="fonts/Lor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ExtraBold-bold.fntdata"/><Relationship Id="rId38" Type="http://schemas.openxmlformats.org/officeDocument/2006/relationships/font" Target="fonts/Raleway-boldItalic.fntdata"/><Relationship Id="rId62" Type="http://customschemas.google.com/relationships/presentationmetadata" Target="metadata"/><Relationship Id="rId61" Type="http://schemas.openxmlformats.org/officeDocument/2006/relationships/font" Target="fonts/RalewayExtraLight-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RalewayExtraLight-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ora-italic.fntdata"/><Relationship Id="rId50" Type="http://schemas.openxmlformats.org/officeDocument/2006/relationships/font" Target="fonts/Lora-bold.fntdata"/><Relationship Id="rId53" Type="http://schemas.openxmlformats.org/officeDocument/2006/relationships/font" Target="fonts/RalewayMedium-regular.fntdata"/><Relationship Id="rId52" Type="http://schemas.openxmlformats.org/officeDocument/2006/relationships/font" Target="fonts/Lora-boldItalic.fntdata"/><Relationship Id="rId11" Type="http://schemas.openxmlformats.org/officeDocument/2006/relationships/slide" Target="slides/slide4.xml"/><Relationship Id="rId55" Type="http://schemas.openxmlformats.org/officeDocument/2006/relationships/font" Target="fonts/RalewayMedium-italic.fntdata"/><Relationship Id="rId10" Type="http://schemas.openxmlformats.org/officeDocument/2006/relationships/slide" Target="slides/slide3.xml"/><Relationship Id="rId54" Type="http://schemas.openxmlformats.org/officeDocument/2006/relationships/font" Target="fonts/RalewayMedium-bold.fntdata"/><Relationship Id="rId13" Type="http://schemas.openxmlformats.org/officeDocument/2006/relationships/slide" Target="slides/slide6.xml"/><Relationship Id="rId57" Type="http://schemas.openxmlformats.org/officeDocument/2006/relationships/font" Target="fonts/ArialBlack-regular.fntdata"/><Relationship Id="rId12" Type="http://schemas.openxmlformats.org/officeDocument/2006/relationships/slide" Target="slides/slide5.xml"/><Relationship Id="rId56" Type="http://schemas.openxmlformats.org/officeDocument/2006/relationships/font" Target="fonts/RalewayMedium-boldItalic.fntdata"/><Relationship Id="rId15" Type="http://schemas.openxmlformats.org/officeDocument/2006/relationships/slide" Target="slides/slide8.xml"/><Relationship Id="rId59" Type="http://schemas.openxmlformats.org/officeDocument/2006/relationships/font" Target="fonts/RalewayExtraLight-bold.fntdata"/><Relationship Id="rId14" Type="http://schemas.openxmlformats.org/officeDocument/2006/relationships/slide" Target="slides/slide7.xml"/><Relationship Id="rId58" Type="http://schemas.openxmlformats.org/officeDocument/2006/relationships/font" Target="fonts/RalewayExtraLigh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it-IT"/>
              <a:t>https://www.indeed.com/career-advice/career-development/3-types-of-goals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it-IT"/>
              <a:t>https://www.indeed.com/career-advice/career-development/goal-setting-techniques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it-IT"/>
              <a:t>https://happyproject.in/set-goals/</a:t>
            </a:r>
            <a:endParaRPr/>
          </a:p>
          <a:p>
            <a:pPr indent="0" lvl="0" marL="0" rtl="0" algn="l">
              <a:lnSpc>
                <a:spcPct val="100000"/>
              </a:lnSpc>
              <a:spcBef>
                <a:spcPts val="0"/>
              </a:spcBef>
              <a:spcAft>
                <a:spcPts val="0"/>
              </a:spcAft>
              <a:buSzPts val="1400"/>
              <a:buNone/>
            </a:pPr>
            <a:r>
              <a:rPr lang="it-IT"/>
              <a:t>https://www.indeed.com/career-advice/career-development/goal-setting-techniques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it-IT"/>
              <a:t>https://www.indeed.com/career-advice/career-development/goal-setting-tips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400"/>
              <a:buFont typeface="Arial"/>
              <a:buChar char="-"/>
            </a:pPr>
            <a:r>
              <a:rPr lang="it-IT"/>
              <a:t>https://positivepsychology.com/goal-setting-psychology/#studies</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it-IT"/>
              <a:t>https://positivepsychology.com/goal-setting-psychology/#studies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it-IT"/>
              <a:t>https://positivepsychology.com/goal-setting-psychology/#studies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6" name="Shape 56"/>
        <p:cNvGrpSpPr/>
        <p:nvPr/>
      </p:nvGrpSpPr>
      <p:grpSpPr>
        <a:xfrm>
          <a:off x="0" y="0"/>
          <a:ext cx="0" cy="0"/>
          <a:chOff x="0" y="0"/>
          <a:chExt cx="0" cy="0"/>
        </a:xfrm>
      </p:grpSpPr>
      <p:sp>
        <p:nvSpPr>
          <p:cNvPr id="57" name="Google Shape;57;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it-IT"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5"/>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5"/>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5"/>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it-IT"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8"/>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8"/>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it-IT"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it-IT"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8"/>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indeed.com/career-advice/career-development/3-types-of-goals" TargetMode="External"/><Relationship Id="rId4" Type="http://schemas.openxmlformats.org/officeDocument/2006/relationships/hyperlink" Target="http://www.youtube.com/watch?v=tfQftLaQQ7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unsplash.com/photos/E_2lA5a9i6I" TargetMode="Externa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lkqOZgVLC88&amp;t=173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positivepsychology.com/goal-setting-psychology/#studies" TargetMode="External"/><Relationship Id="rId4" Type="http://schemas.openxmlformats.org/officeDocument/2006/relationships/hyperlink" Target="https://worksupport.com/documents/GoalSettingandActionPlanning.pdf" TargetMode="External"/><Relationship Id="rId5" Type="http://schemas.openxmlformats.org/officeDocument/2006/relationships/hyperlink" Target="http://www.mindtools.com/a5ykiuq/personal-goal-setting" TargetMode="External"/><Relationship Id="rId6" Type="http://schemas.openxmlformats.org/officeDocument/2006/relationships/hyperlink" Target="https://hbr.org/2022/08/5-ways-to-set-more-achievable-goal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positivepsychology.com/goal-setting-psychology/#studi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it-IT" sz="4000"/>
              <a:t>Programma di formazione per le donne</a:t>
            </a:r>
            <a:br>
              <a:rPr lang="it-IT" sz="4000"/>
            </a:br>
            <a:r>
              <a:rPr b="1" lang="it-IT" sz="4000">
                <a:solidFill>
                  <a:srgbClr val="981C22"/>
                </a:solidFill>
              </a:rPr>
              <a:t>Soft skills</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type="title"/>
          </p:nvPr>
        </p:nvSpPr>
        <p:spPr>
          <a:xfrm>
            <a:off x="789691" y="623249"/>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br>
              <a:rPr b="1" lang="it-IT" sz="1300">
                <a:solidFill>
                  <a:schemeClr val="dk1"/>
                </a:solidFill>
                <a:latin typeface="Raleway Light"/>
                <a:ea typeface="Raleway Light"/>
                <a:cs typeface="Raleway Light"/>
                <a:sym typeface="Raleway Light"/>
              </a:rPr>
            </a:br>
            <a:r>
              <a:rPr lang="it-IT" sz="1300">
                <a:solidFill>
                  <a:schemeClr val="dk1"/>
                </a:solidFill>
                <a:latin typeface="Raleway Light"/>
                <a:ea typeface="Raleway Light"/>
                <a:cs typeface="Raleway Light"/>
                <a:sym typeface="Raleway Light"/>
              </a:rPr>
              <a:t>Per iniziare il tuo percorso verso la definizione e il raggiungimento degli obiettivi, è prezioso identificare i tuoi obiettivi e che tipo di obiettivi sono per guidare il tuo processo e creare obiettivi tangibili quando ti prefiggi di raggiungerli.</a:t>
            </a:r>
            <a:endParaRPr sz="1300">
              <a:solidFill>
                <a:schemeClr val="dk1"/>
              </a:solidFill>
              <a:latin typeface="Raleway Light"/>
              <a:ea typeface="Raleway Light"/>
              <a:cs typeface="Raleway Light"/>
              <a:sym typeface="Raleway Light"/>
            </a:endParaRPr>
          </a:p>
        </p:txBody>
      </p:sp>
      <p:sp>
        <p:nvSpPr>
          <p:cNvPr id="149" name="Google Shape;149;p10"/>
          <p:cNvSpPr txBox="1"/>
          <p:nvPr>
            <p:ph idx="1" type="body"/>
          </p:nvPr>
        </p:nvSpPr>
        <p:spPr>
          <a:xfrm>
            <a:off x="809624" y="1558388"/>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it-IT"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it-IT" sz="1100">
                <a:latin typeface="Raleway Light"/>
                <a:ea typeface="Raleway Light"/>
                <a:cs typeface="Raleway Light"/>
                <a:sym typeface="Raleway Light"/>
              </a:rPr>
              <a:t>Step1: </a:t>
            </a:r>
            <a:r>
              <a:rPr lang="it-IT" sz="1100">
                <a:latin typeface="Raleway Light"/>
                <a:ea typeface="Raleway Light"/>
                <a:cs typeface="Raleway Light"/>
                <a:sym typeface="Raleway Light"/>
              </a:rPr>
              <a:t>Leggi l'articolo "3 tipi di obiettivi (più suggerimenti per impostarli ed eseguirli)«</a:t>
            </a:r>
            <a:endParaRPr/>
          </a:p>
          <a:p>
            <a:pPr indent="0" lvl="0" marL="0" rtl="0" algn="just">
              <a:lnSpc>
                <a:spcPct val="100000"/>
              </a:lnSpc>
              <a:spcBef>
                <a:spcPts val="601"/>
              </a:spcBef>
              <a:spcAft>
                <a:spcPts val="0"/>
              </a:spcAft>
              <a:buSzPts val="1800"/>
              <a:buNone/>
            </a:pPr>
            <a:r>
              <a:rPr b="1" lang="it-IT" sz="1100">
                <a:latin typeface="Raleway Light"/>
                <a:ea typeface="Raleway Light"/>
                <a:cs typeface="Raleway Light"/>
                <a:sym typeface="Raleway Light"/>
              </a:rPr>
              <a:t>Step2: </a:t>
            </a:r>
            <a:r>
              <a:rPr lang="it-IT" sz="1100">
                <a:latin typeface="Raleway Light"/>
                <a:ea typeface="Raleway Light"/>
                <a:cs typeface="Raleway Light"/>
                <a:sym typeface="Raleway Light"/>
              </a:rPr>
              <a:t>Guarda il video “Obiettivi di processo VS Obiettivi di risultato: come fissare obiettivi che puoi effettivamente raggiungere”</a:t>
            </a:r>
            <a:endParaRPr/>
          </a:p>
          <a:p>
            <a:pPr indent="0" lvl="0" marL="0" rtl="0" algn="just">
              <a:lnSpc>
                <a:spcPct val="100000"/>
              </a:lnSpc>
              <a:spcBef>
                <a:spcPts val="601"/>
              </a:spcBef>
              <a:spcAft>
                <a:spcPts val="0"/>
              </a:spcAft>
              <a:buSzPts val="1800"/>
              <a:buNone/>
            </a:pPr>
            <a:r>
              <a:rPr b="1" lang="it-IT" sz="1100">
                <a:latin typeface="Raleway Light"/>
                <a:ea typeface="Raleway Light"/>
                <a:cs typeface="Raleway Light"/>
                <a:sym typeface="Raleway Light"/>
              </a:rPr>
              <a:t>Step3</a:t>
            </a:r>
            <a:r>
              <a:rPr lang="it-IT" sz="1100">
                <a:latin typeface="Raleway Light"/>
                <a:ea typeface="Raleway Light"/>
                <a:cs typeface="Raleway Light"/>
                <a:sym typeface="Raleway Light"/>
              </a:rPr>
              <a:t>: Considera un obiettivo a lungo termine che è importante per te raggiungere</a:t>
            </a:r>
            <a:endParaRPr sz="11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it-IT" sz="1100">
                <a:latin typeface="Raleway Light"/>
                <a:ea typeface="Raleway Light"/>
                <a:cs typeface="Raleway Light"/>
                <a:sym typeface="Raleway Light"/>
              </a:rPr>
              <a:t>Step4: </a:t>
            </a:r>
            <a:r>
              <a:rPr lang="it-IT" sz="1100">
                <a:latin typeface="Raleway Light"/>
                <a:ea typeface="Raleway Light"/>
                <a:cs typeface="Raleway Light"/>
                <a:sym typeface="Raleway Light"/>
              </a:rPr>
              <a:t>Discutete tra voi se il vostro obiettivo è un obiettivo di processo, prestazione o risultato e perché?</a:t>
            </a:r>
            <a:endParaRPr/>
          </a:p>
          <a:p>
            <a:pPr indent="0" lvl="0" marL="0" rtl="0" algn="just">
              <a:lnSpc>
                <a:spcPct val="100000"/>
              </a:lnSpc>
              <a:spcBef>
                <a:spcPts val="601"/>
              </a:spcBef>
              <a:spcAft>
                <a:spcPts val="0"/>
              </a:spcAft>
              <a:buSzPts val="1800"/>
              <a:buNone/>
            </a:pPr>
            <a:r>
              <a:rPr b="1" lang="it-IT" sz="1100">
                <a:latin typeface="Raleway Light"/>
                <a:ea typeface="Raleway Light"/>
                <a:cs typeface="Raleway Light"/>
                <a:sym typeface="Raleway Light"/>
              </a:rPr>
              <a:t>Step5: </a:t>
            </a:r>
            <a:r>
              <a:rPr lang="it-IT" sz="1100">
                <a:latin typeface="Raleway Light"/>
                <a:ea typeface="Raleway Light"/>
                <a:cs typeface="Raleway Light"/>
                <a:sym typeface="Raleway Light"/>
              </a:rPr>
              <a:t>Annota 3 azioni chiave su come intendi raggiungere il tuo obiettivo</a:t>
            </a:r>
            <a:endParaRPr/>
          </a:p>
          <a:p>
            <a:pPr indent="0" lvl="0" marL="0" rtl="0" algn="just">
              <a:lnSpc>
                <a:spcPct val="100000"/>
              </a:lnSpc>
              <a:spcBef>
                <a:spcPts val="601"/>
              </a:spcBef>
              <a:spcAft>
                <a:spcPts val="0"/>
              </a:spcAft>
              <a:buSzPts val="1800"/>
              <a:buNone/>
            </a:pPr>
            <a:r>
              <a:rPr lang="it-IT" sz="1200">
                <a:solidFill>
                  <a:schemeClr val="lt1"/>
                </a:solidFill>
                <a:highlight>
                  <a:srgbClr val="FFB600"/>
                </a:highlight>
                <a:latin typeface="Raleway Light"/>
                <a:ea typeface="Raleway Light"/>
                <a:cs typeface="Raleway Light"/>
                <a:sym typeface="Raleway Light"/>
              </a:rPr>
              <a:t>TEMPO:</a:t>
            </a:r>
            <a:r>
              <a:rPr lang="it-IT" sz="1200">
                <a:solidFill>
                  <a:schemeClr val="lt1"/>
                </a:solidFill>
                <a:latin typeface="Raleway Light"/>
                <a:ea typeface="Raleway Light"/>
                <a:cs typeface="Raleway Light"/>
                <a:sym typeface="Raleway Light"/>
              </a:rPr>
              <a:t> </a:t>
            </a:r>
            <a:r>
              <a:rPr lang="it-IT" sz="1200">
                <a:solidFill>
                  <a:schemeClr val="dk1"/>
                </a:solidFill>
                <a:latin typeface="Raleway Light"/>
                <a:ea typeface="Raleway Light"/>
                <a:cs typeface="Raleway Light"/>
                <a:sym typeface="Raleway Light"/>
              </a:rPr>
              <a:t>20 minuti</a:t>
            </a:r>
            <a:endParaRPr sz="1200">
              <a:solidFill>
                <a:schemeClr val="dk1"/>
              </a:solidFill>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b="1" sz="1200">
              <a:solidFill>
                <a:srgbClr val="FFB600"/>
              </a:solidFill>
            </a:endParaRPr>
          </a:p>
        </p:txBody>
      </p:sp>
      <p:sp>
        <p:nvSpPr>
          <p:cNvPr id="150" name="Google Shape;150;p10"/>
          <p:cNvSpPr txBox="1"/>
          <p:nvPr>
            <p:ph idx="2" type="body"/>
          </p:nvPr>
        </p:nvSpPr>
        <p:spPr>
          <a:xfrm>
            <a:off x="5003131" y="1558388"/>
            <a:ext cx="3295650" cy="265770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Risorse &amp; strumenti</a:t>
            </a:r>
            <a:endParaRPr/>
          </a:p>
          <a:p>
            <a:pPr indent="0" lvl="0" marL="0" rtl="0" algn="l">
              <a:lnSpc>
                <a:spcPct val="100000"/>
              </a:lnSpc>
              <a:spcBef>
                <a:spcPts val="601"/>
              </a:spcBef>
              <a:spcAft>
                <a:spcPts val="0"/>
              </a:spcAft>
              <a:buSzPts val="1800"/>
              <a:buNone/>
            </a:pPr>
            <a:r>
              <a:rPr b="1" lang="it-IT" sz="1200"/>
              <a:t>Articolo: 3 tipi di obiettivi (più suggerimenti per impostarli ed eseguirli)</a:t>
            </a:r>
            <a:endParaRPr b="1" sz="1200"/>
          </a:p>
          <a:p>
            <a:pPr indent="0" lvl="0" marL="0" rtl="0" algn="l">
              <a:lnSpc>
                <a:spcPct val="100000"/>
              </a:lnSpc>
              <a:spcBef>
                <a:spcPts val="601"/>
              </a:spcBef>
              <a:spcAft>
                <a:spcPts val="0"/>
              </a:spcAft>
              <a:buSzPts val="1800"/>
              <a:buNone/>
            </a:pPr>
            <a:r>
              <a:rPr lang="it-IT" sz="1200" u="sng">
                <a:solidFill>
                  <a:schemeClr val="hlink"/>
                </a:solidFill>
                <a:latin typeface="Raleway Light"/>
                <a:ea typeface="Raleway Light"/>
                <a:cs typeface="Raleway Light"/>
                <a:sym typeface="Raleway Light"/>
                <a:hlinkClick r:id="rId3"/>
              </a:rPr>
              <a:t>www.indeed.com/career-advice/career-development/3-types-of-goals</a:t>
            </a:r>
            <a:r>
              <a:rPr lang="it-IT" sz="1200">
                <a:latin typeface="Raleway Light"/>
                <a:ea typeface="Raleway Light"/>
                <a:cs typeface="Raleway Light"/>
                <a:sym typeface="Raleway Light"/>
              </a:rPr>
              <a:t> </a:t>
            </a:r>
            <a:endParaRPr/>
          </a:p>
          <a:p>
            <a:pPr indent="0" lvl="0" marL="0" rtl="0" algn="just">
              <a:lnSpc>
                <a:spcPct val="100000"/>
              </a:lnSpc>
              <a:spcBef>
                <a:spcPts val="601"/>
              </a:spcBef>
              <a:spcAft>
                <a:spcPts val="0"/>
              </a:spcAft>
              <a:buSzPts val="1800"/>
              <a:buNone/>
            </a:pPr>
            <a:r>
              <a:rPr b="1" lang="it-IT" sz="1200"/>
              <a:t>Video: Obiettivi di processo VS Obiettivi di risultato: come impostare obiettivi che puoi effettivamente raggiungere</a:t>
            </a:r>
            <a:endParaRPr/>
          </a:p>
          <a:p>
            <a:pPr indent="0" lvl="0" marL="0" rtl="0" algn="just">
              <a:lnSpc>
                <a:spcPct val="100000"/>
              </a:lnSpc>
              <a:spcBef>
                <a:spcPts val="601"/>
              </a:spcBef>
              <a:spcAft>
                <a:spcPts val="0"/>
              </a:spcAft>
              <a:buSzPts val="1800"/>
              <a:buNone/>
            </a:pPr>
            <a:r>
              <a:rPr lang="it-IT" sz="1200" u="sng">
                <a:solidFill>
                  <a:schemeClr val="hlink"/>
                </a:solidFill>
                <a:latin typeface="Raleway Light"/>
                <a:ea typeface="Raleway Light"/>
                <a:cs typeface="Raleway Light"/>
                <a:sym typeface="Raleway Light"/>
                <a:hlinkClick r:id="rId4"/>
              </a:rPr>
              <a:t>www.youtube.com/watch?v=tfQftLaQQ7Y</a:t>
            </a:r>
            <a:r>
              <a:rPr lang="it-IT" sz="1200">
                <a:latin typeface="Raleway Light"/>
                <a:ea typeface="Raleway Light"/>
                <a:cs typeface="Raleway Light"/>
                <a:sym typeface="Raleway Light"/>
              </a:rPr>
              <a:t>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151" name="Google Shape;151;p10"/>
          <p:cNvGrpSpPr/>
          <p:nvPr/>
        </p:nvGrpSpPr>
        <p:grpSpPr>
          <a:xfrm>
            <a:off x="7964732" y="329097"/>
            <a:ext cx="977040" cy="722852"/>
            <a:chOff x="5255200" y="3006475"/>
            <a:chExt cx="511700" cy="378575"/>
          </a:xfrm>
        </p:grpSpPr>
        <p:sp>
          <p:nvSpPr>
            <p:cNvPr id="152" name="Google Shape;152;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53" name="Google Shape;153;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
        <p:nvSpPr>
          <p:cNvPr id="154" name="Google Shape;154;p10"/>
          <p:cNvSpPr txBox="1"/>
          <p:nvPr/>
        </p:nvSpPr>
        <p:spPr>
          <a:xfrm>
            <a:off x="842077" y="509234"/>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1400" u="none" cap="none" strike="noStrike">
                <a:solidFill>
                  <a:schemeClr val="accent1"/>
                </a:solidFill>
                <a:latin typeface="Raleway Light"/>
                <a:ea typeface="Raleway Light"/>
                <a:cs typeface="Raleway Light"/>
                <a:sym typeface="Raleway Light"/>
              </a:rPr>
              <a:t>Categorizzare diversi tipi di obiettivi</a:t>
            </a:r>
            <a:endParaRPr b="1" i="0" sz="1400" u="none" cap="none" strike="noStrike">
              <a:solidFill>
                <a:schemeClr val="accent1"/>
              </a:solidFill>
              <a:latin typeface="Raleway Light"/>
              <a:ea typeface="Raleway Light"/>
              <a:cs typeface="Raleway Light"/>
              <a:sym typeface="Raleway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634201" y="473976"/>
            <a:ext cx="6866100" cy="52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it-IT" sz="1600">
                <a:solidFill>
                  <a:schemeClr val="accent1"/>
                </a:solidFill>
                <a:latin typeface="Raleway Light"/>
                <a:ea typeface="Raleway Light"/>
                <a:cs typeface="Raleway Light"/>
                <a:sym typeface="Raleway Light"/>
              </a:rPr>
              <a:t>Dimostra come la definizione degli obiettivi può influire sul successo e sulle prestazioni.</a:t>
            </a:r>
            <a:endParaRPr/>
          </a:p>
        </p:txBody>
      </p:sp>
      <p:sp>
        <p:nvSpPr>
          <p:cNvPr id="160" name="Google Shape;160;p11"/>
          <p:cNvSpPr txBox="1"/>
          <p:nvPr>
            <p:ph idx="1" type="body"/>
          </p:nvPr>
        </p:nvSpPr>
        <p:spPr>
          <a:xfrm>
            <a:off x="476376" y="1051945"/>
            <a:ext cx="3756600" cy="316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Riflessioni</a:t>
            </a:r>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Ci sono obiettivi che hai preso in considerazione ma che non hai ancora avuto il coraggio di perseguire?</a:t>
            </a:r>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Pensa a eventuali convinzioni limitanti che potresti avere e riformulale come convinzioni di supporto</a:t>
            </a:r>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Considera la tua conoscenza della definizione degli obiettivi e i tipi di definizione degli obiettivi che ci sono. In che modo questo ti consente di comprendere i tuoi obiettivi in ​​modo più tangibile?</a:t>
            </a:r>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Sii consapevole dei diversi tipi di definizione degli obiettivi e delle implicazioni di ciascuno nel motivarti a raggiungere il successo.</a:t>
            </a:r>
            <a:endParaRPr sz="1300">
              <a:solidFill>
                <a:schemeClr val="dk1"/>
              </a:solidFill>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161" name="Google Shape;161;p11"/>
          <p:cNvSpPr txBox="1"/>
          <p:nvPr>
            <p:ph idx="2" type="body"/>
          </p:nvPr>
        </p:nvSpPr>
        <p:spPr>
          <a:xfrm>
            <a:off x="4817338" y="1051883"/>
            <a:ext cx="3404700" cy="316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Azioni</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it-IT" sz="1200">
                <a:solidFill>
                  <a:srgbClr val="FFB600"/>
                </a:solidFill>
                <a:latin typeface="Raleway Light"/>
                <a:ea typeface="Raleway Light"/>
                <a:cs typeface="Raleway Light"/>
                <a:sym typeface="Raleway Light"/>
              </a:rPr>
              <a:t>Dopo</a:t>
            </a:r>
            <a:r>
              <a:rPr lang="it-IT" sz="1200">
                <a:solidFill>
                  <a:srgbClr val="FFB600"/>
                </a:solidFill>
                <a:latin typeface="Raleway Light"/>
                <a:ea typeface="Raleway Light"/>
                <a:cs typeface="Raleway Light"/>
                <a:sym typeface="Raleway Light"/>
              </a:rPr>
              <a:t> </a:t>
            </a:r>
            <a:r>
              <a:rPr lang="it-IT" sz="1200">
                <a:solidFill>
                  <a:srgbClr val="FFB600"/>
                </a:solidFill>
                <a:latin typeface="Raleway Light"/>
                <a:ea typeface="Raleway Light"/>
                <a:cs typeface="Raleway Light"/>
                <a:sym typeface="Raleway Light"/>
              </a:rPr>
              <a:t>questo annota/digita </a:t>
            </a:r>
            <a:r>
              <a:rPr lang="it-IT" sz="1200">
                <a:solidFill>
                  <a:schemeClr val="dk1"/>
                </a:solidFill>
                <a:latin typeface="Raleway Light"/>
                <a:ea typeface="Raleway Light"/>
                <a:cs typeface="Raleway Light"/>
                <a:sym typeface="Raleway Light"/>
              </a:rPr>
              <a:t>un obiettivo che desideri perseguire a breve termine.</a:t>
            </a:r>
            <a:endParaRPr/>
          </a:p>
          <a:p>
            <a:pPr indent="-228600" lvl="0" marL="228600" rtl="0" algn="just">
              <a:lnSpc>
                <a:spcPct val="100000"/>
              </a:lnSpc>
              <a:spcBef>
                <a:spcPts val="601"/>
              </a:spcBef>
              <a:spcAft>
                <a:spcPts val="0"/>
              </a:spcAft>
              <a:buSzPts val="1800"/>
              <a:buFont typeface="Arial"/>
              <a:buAutoNum type="arabicPeriod"/>
            </a:pPr>
            <a:r>
              <a:rPr lang="it-IT" sz="1200">
                <a:solidFill>
                  <a:schemeClr val="dk1"/>
                </a:solidFill>
                <a:latin typeface="Raleway Light"/>
                <a:ea typeface="Raleway Light"/>
                <a:cs typeface="Raleway Light"/>
                <a:sym typeface="Raleway Light"/>
              </a:rPr>
              <a:t>Formula il tuo obiettivo utilizzando le tue nuove conoscenze sui diversi tipi di obiettivi che hai appreso.</a:t>
            </a:r>
            <a:endParaRPr/>
          </a:p>
          <a:p>
            <a:pPr indent="-228600" lvl="0" marL="228600" rtl="0" algn="just">
              <a:lnSpc>
                <a:spcPct val="100000"/>
              </a:lnSpc>
              <a:spcBef>
                <a:spcPts val="601"/>
              </a:spcBef>
              <a:spcAft>
                <a:spcPts val="0"/>
              </a:spcAft>
              <a:buSzPts val="1800"/>
              <a:buFont typeface="Arial"/>
              <a:buAutoNum type="arabicPeriod"/>
            </a:pPr>
            <a:r>
              <a:rPr lang="it-IT" sz="1200">
                <a:solidFill>
                  <a:schemeClr val="dk1"/>
                </a:solidFill>
                <a:latin typeface="Raleway Light"/>
                <a:ea typeface="Raleway Light"/>
                <a:cs typeface="Raleway Light"/>
                <a:sym typeface="Raleway Light"/>
              </a:rPr>
              <a:t>Considera i motivi per cui non hai ancora perseguito questo obiettivo o eventuali convinzioni limitanti che ti hanno impedito di perseguire il tuo obiettivo?</a:t>
            </a:r>
            <a:endParaRPr/>
          </a:p>
          <a:p>
            <a:pPr indent="-228600" lvl="0" marL="228600" rtl="0" algn="just">
              <a:lnSpc>
                <a:spcPct val="100000"/>
              </a:lnSpc>
              <a:spcBef>
                <a:spcPts val="601"/>
              </a:spcBef>
              <a:spcAft>
                <a:spcPts val="0"/>
              </a:spcAft>
              <a:buSzPts val="1800"/>
              <a:buFont typeface="Arial"/>
              <a:buAutoNum type="arabicPeriod"/>
            </a:pPr>
            <a:r>
              <a:rPr lang="it-IT" sz="1200">
                <a:solidFill>
                  <a:schemeClr val="dk1"/>
                </a:solidFill>
                <a:latin typeface="Raleway Light"/>
                <a:ea typeface="Raleway Light"/>
                <a:cs typeface="Raleway Light"/>
                <a:sym typeface="Raleway Light"/>
              </a:rPr>
              <a:t>Contrasta qualsiasi convinzione limitante che hai con convinzioni di supporto per aiutarti a iniziare il tuo viaggio verso l'obiettivo.</a:t>
            </a:r>
            <a:endParaRPr/>
          </a:p>
          <a:p>
            <a:pPr indent="0" lvl="0" marL="0" rtl="0" algn="just">
              <a:lnSpc>
                <a:spcPct val="100000"/>
              </a:lnSpc>
              <a:spcBef>
                <a:spcPts val="601"/>
              </a:spcBef>
              <a:spcAft>
                <a:spcPts val="0"/>
              </a:spcAft>
              <a:buSzPts val="1800"/>
              <a:buNone/>
            </a:pPr>
            <a:r>
              <a:t/>
            </a:r>
            <a:endParaRPr sz="1200">
              <a:solidFill>
                <a:schemeClr val="dk1"/>
              </a:solidFill>
              <a:latin typeface="Raleway Light"/>
              <a:ea typeface="Raleway Light"/>
              <a:cs typeface="Raleway Light"/>
              <a:sym typeface="Raleway Light"/>
            </a:endParaRPr>
          </a:p>
          <a:p>
            <a:pPr indent="-114300" lvl="0" marL="228600" rtl="0" algn="just">
              <a:lnSpc>
                <a:spcPct val="100000"/>
              </a:lnSpc>
              <a:spcBef>
                <a:spcPts val="601"/>
              </a:spcBef>
              <a:spcAft>
                <a:spcPts val="0"/>
              </a:spcAft>
              <a:buSzPts val="1800"/>
              <a:buNone/>
            </a:pPr>
            <a:r>
              <a:t/>
            </a:r>
            <a:endParaRPr sz="1200">
              <a:solidFill>
                <a:schemeClr val="dk1"/>
              </a:solidFill>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grpSp>
        <p:nvGrpSpPr>
          <p:cNvPr id="162" name="Google Shape;162;p11"/>
          <p:cNvGrpSpPr/>
          <p:nvPr/>
        </p:nvGrpSpPr>
        <p:grpSpPr>
          <a:xfrm>
            <a:off x="7964732" y="329097"/>
            <a:ext cx="977040" cy="722852"/>
            <a:chOff x="5255200" y="3006475"/>
            <a:chExt cx="511700" cy="378575"/>
          </a:xfrm>
        </p:grpSpPr>
        <p:sp>
          <p:nvSpPr>
            <p:cNvPr id="163" name="Google Shape;163;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64" name="Google Shape;164;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it-IT"/>
              <a:t>Metodologie efficaci per la definizione degli obiettivi</a:t>
            </a:r>
            <a:endParaRPr b="1">
              <a:solidFill>
                <a:schemeClr val="lt1"/>
              </a:solidFill>
            </a:endParaRPr>
          </a:p>
        </p:txBody>
      </p:sp>
      <p:pic>
        <p:nvPicPr>
          <p:cNvPr id="170" name="Google Shape;170;p12"/>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554947" y="386950"/>
            <a:ext cx="8034000" cy="124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600">
                <a:latin typeface="Raleway ExtraLight"/>
                <a:ea typeface="Raleway ExtraLight"/>
                <a:cs typeface="Raleway ExtraLight"/>
                <a:sym typeface="Raleway ExtraLight"/>
              </a:rPr>
              <a:t>Cosa sai delle tecniche di </a:t>
            </a:r>
            <a:r>
              <a:rPr lang="it-IT" sz="3600">
                <a:solidFill>
                  <a:schemeClr val="accent1"/>
                </a:solidFill>
                <a:latin typeface="Raleway ExtraLight"/>
                <a:ea typeface="Raleway ExtraLight"/>
                <a:cs typeface="Raleway ExtraLight"/>
                <a:sym typeface="Raleway ExtraLight"/>
              </a:rPr>
              <a:t>definizione degli obiettivi efficaci?</a:t>
            </a:r>
            <a:endParaRPr sz="3600">
              <a:solidFill>
                <a:schemeClr val="accent1"/>
              </a:solidFill>
              <a:latin typeface="Raleway ExtraLight"/>
              <a:ea typeface="Raleway ExtraLight"/>
              <a:cs typeface="Raleway ExtraLight"/>
              <a:sym typeface="Raleway ExtraLight"/>
            </a:endParaRPr>
          </a:p>
        </p:txBody>
      </p:sp>
      <p:sp>
        <p:nvSpPr>
          <p:cNvPr id="176" name="Google Shape;176;p13"/>
          <p:cNvSpPr txBox="1"/>
          <p:nvPr>
            <p:ph idx="1" type="body"/>
          </p:nvPr>
        </p:nvSpPr>
        <p:spPr>
          <a:xfrm>
            <a:off x="436350" y="1629500"/>
            <a:ext cx="6261600" cy="3437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it-IT" sz="1300">
                <a:latin typeface="Raleway Light"/>
                <a:ea typeface="Raleway Light"/>
                <a:cs typeface="Raleway Light"/>
                <a:sym typeface="Raleway Light"/>
              </a:rPr>
              <a:t>Le fasi iniziali della concettualizzazione dei tuoi obiettivi sono solitamente accompagnate da alti livelli di ispirazione e motivazione. Il processo di raggiungimento degli obiettivi è spesso accompagnato dalla necessità di compiere uno sforzo concertato continuo e in molti casi sorgono ostacoli imprevisti che possono rendere più difficile rimanere motivati.</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it-IT" sz="1300">
                <a:latin typeface="Raleway Light"/>
                <a:ea typeface="Raleway Light"/>
                <a:cs typeface="Raleway Light"/>
                <a:sym typeface="Raleway Light"/>
              </a:rPr>
              <a:t>Le tecniche e i metodi di definizione degli obiettivi sono un'assicurazione per aiutarti a superare le difficoltà e rimanere motivato quando lavori per raggiungere i tuoi obiettivi.</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it-IT" sz="1300">
                <a:latin typeface="Raleway Light"/>
                <a:ea typeface="Raleway Light"/>
                <a:cs typeface="Raleway Light"/>
                <a:sym typeface="Raleway Light"/>
              </a:rPr>
              <a:t>Le tecniche di definizione degli obiettivi forniscono una struttura che viene utilizzata per sviluppare e raggiungere gli obiettivi. Queste tecniche forniscono direzione e concentrazione, in cui un obiettivo ben definito ci ispira all'azione e ci dà una direzione definita in cui muoverci.</a:t>
            </a:r>
            <a:endParaRPr sz="1300">
              <a:latin typeface="Raleway ExtraLight"/>
              <a:ea typeface="Raleway ExtraLight"/>
              <a:cs typeface="Raleway ExtraLight"/>
              <a:sym typeface="Raleway ExtraLight"/>
            </a:endParaRPr>
          </a:p>
        </p:txBody>
      </p:sp>
      <p:sp>
        <p:nvSpPr>
          <p:cNvPr id="177" name="Google Shape;177;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78" name="Google Shape;178;p13"/>
          <p:cNvSpPr txBox="1"/>
          <p:nvPr/>
        </p:nvSpPr>
        <p:spPr>
          <a:xfrm>
            <a:off x="5754339" y="4429207"/>
            <a:ext cx="2869973"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t-IT" sz="800" u="none" cap="none" strike="noStrike">
                <a:solidFill>
                  <a:srgbClr val="FFB600"/>
                </a:solidFill>
                <a:latin typeface="Raleway Light"/>
                <a:ea typeface="Raleway Light"/>
                <a:cs typeface="Raleway Light"/>
                <a:sym typeface="Raleway Light"/>
              </a:rPr>
              <a:t>Source: </a:t>
            </a:r>
            <a:r>
              <a:rPr b="1" i="0" lang="it-IT" sz="600" u="sng" cap="none" strike="noStrike">
                <a:solidFill>
                  <a:srgbClr val="BFBFBF"/>
                </a:solidFill>
                <a:latin typeface="Raleway Light"/>
                <a:ea typeface="Raleway Light"/>
                <a:cs typeface="Raleway Light"/>
                <a:sym typeface="Raleway Light"/>
                <a:hlinkClick r:id="rId3">
                  <a:extLst>
                    <a:ext uri="{A12FA001-AC4F-418D-AE19-62706E023703}">
                      <ahyp:hlinkClr val="tx"/>
                    </a:ext>
                  </a:extLst>
                </a:hlinkClick>
              </a:rPr>
              <a:t>Joshua Coleman</a:t>
            </a:r>
            <a:endParaRPr b="1" i="0" sz="600" u="sng" cap="none" strike="noStrike">
              <a:solidFill>
                <a:srgbClr val="BFBFBF"/>
              </a:solidFill>
              <a:latin typeface="Raleway Light"/>
              <a:ea typeface="Raleway Light"/>
              <a:cs typeface="Raleway Light"/>
              <a:sym typeface="Raleway Light"/>
            </a:endParaRPr>
          </a:p>
        </p:txBody>
      </p:sp>
      <p:pic>
        <p:nvPicPr>
          <p:cNvPr descr="graffiti on wall during daytime" id="179" name="Google Shape;179;p13"/>
          <p:cNvPicPr preferRelativeResize="0"/>
          <p:nvPr/>
        </p:nvPicPr>
        <p:blipFill rotWithShape="1">
          <a:blip r:embed="rId4">
            <a:alphaModFix/>
          </a:blip>
          <a:srcRect b="0" l="0" r="0" t="0"/>
          <a:stretch/>
        </p:blipFill>
        <p:spPr>
          <a:xfrm>
            <a:off x="6800850" y="1629507"/>
            <a:ext cx="1823462" cy="27980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85" name="Google Shape;185;p14"/>
          <p:cNvSpPr/>
          <p:nvPr/>
        </p:nvSpPr>
        <p:spPr>
          <a:xfrm>
            <a:off x="752474" y="761263"/>
            <a:ext cx="5019675"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it-IT" sz="1300" u="none" cap="none" strike="noStrike">
                <a:solidFill>
                  <a:srgbClr val="000000"/>
                </a:solidFill>
                <a:latin typeface="Raleway Light"/>
                <a:ea typeface="Raleway Light"/>
                <a:cs typeface="Raleway Light"/>
                <a:sym typeface="Raleway Light"/>
              </a:rPr>
              <a:t>Tre (3) efficaci tecniche di definizione degli obiettivi</a:t>
            </a:r>
            <a:endParaRPr b="1" i="0" sz="1300" u="none" cap="none" strike="noStrike">
              <a:solidFill>
                <a:srgbClr val="000000"/>
              </a:solidFill>
              <a:latin typeface="Raleway Light"/>
              <a:ea typeface="Raleway Light"/>
              <a:cs typeface="Raleway Light"/>
              <a:sym typeface="Raleway Light"/>
            </a:endParaRPr>
          </a:p>
        </p:txBody>
      </p:sp>
      <p:sp>
        <p:nvSpPr>
          <p:cNvPr id="186" name="Google Shape;186;p14"/>
          <p:cNvSpPr txBox="1"/>
          <p:nvPr/>
        </p:nvSpPr>
        <p:spPr>
          <a:xfrm>
            <a:off x="953890" y="1079167"/>
            <a:ext cx="6907848" cy="379763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it-IT" sz="1300" u="none" cap="none" strike="noStrike">
                <a:solidFill>
                  <a:schemeClr val="accent1"/>
                </a:solidFill>
                <a:latin typeface="Raleway Light"/>
                <a:ea typeface="Raleway Light"/>
                <a:cs typeface="Raleway Light"/>
                <a:sym typeface="Raleway Light"/>
              </a:rPr>
              <a:t>La tecnica SMART(ER).</a:t>
            </a:r>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Questo è uno dei metodi più popolari ed efficienti per la definizione degli obiettivi.</a:t>
            </a:r>
            <a:endParaRPr/>
          </a:p>
          <a:p>
            <a:pPr indent="0" lvl="0" marL="0" marR="0" rtl="0" algn="just">
              <a:lnSpc>
                <a:spcPct val="100000"/>
              </a:lnSpc>
              <a:spcBef>
                <a:spcPts val="601"/>
              </a:spcBef>
              <a:spcAft>
                <a:spcPts val="0"/>
              </a:spcAft>
              <a:buClr>
                <a:srgbClr val="FFB600"/>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1" i="0" lang="it-IT" sz="1200" u="none" cap="none" strike="noStrike">
                <a:solidFill>
                  <a:schemeClr val="dk2"/>
                </a:solidFill>
                <a:latin typeface="Raleway Light"/>
                <a:ea typeface="Raleway Light"/>
                <a:cs typeface="Raleway Light"/>
                <a:sym typeface="Raleway Light"/>
              </a:rPr>
              <a:t>S</a:t>
            </a:r>
            <a:r>
              <a:rPr b="0" i="0" lang="it-IT" sz="1200" u="none" cap="none" strike="noStrike">
                <a:solidFill>
                  <a:schemeClr val="dk2"/>
                </a:solidFill>
                <a:latin typeface="Raleway Light"/>
                <a:ea typeface="Raleway Light"/>
                <a:cs typeface="Raleway Light"/>
                <a:sym typeface="Raleway Light"/>
              </a:rPr>
              <a:t> — Specific — dovrebbe mirare a un'area specifica (chiaramente dichiarata) di miglioramento.</a:t>
            </a:r>
            <a:endParaRPr/>
          </a:p>
          <a:p>
            <a:pPr indent="0" lvl="0" marL="0" marR="0" rtl="0" algn="just">
              <a:lnSpc>
                <a:spcPct val="100000"/>
              </a:lnSpc>
              <a:spcBef>
                <a:spcPts val="601"/>
              </a:spcBef>
              <a:spcAft>
                <a:spcPts val="0"/>
              </a:spcAft>
              <a:buClr>
                <a:srgbClr val="FFB600"/>
              </a:buClr>
              <a:buSzPts val="1800"/>
              <a:buFont typeface="Raleway Thin"/>
              <a:buNone/>
            </a:pPr>
            <a:r>
              <a:rPr b="1" i="0" lang="it-IT" sz="1200" u="none" cap="none" strike="noStrike">
                <a:solidFill>
                  <a:schemeClr val="dk2"/>
                </a:solidFill>
                <a:latin typeface="Raleway Light"/>
                <a:ea typeface="Raleway Light"/>
                <a:cs typeface="Raleway Light"/>
                <a:sym typeface="Raleway Light"/>
              </a:rPr>
              <a:t>M</a:t>
            </a:r>
            <a:r>
              <a:rPr b="0" i="0" lang="it-IT" sz="1200" u="none" cap="none" strike="noStrike">
                <a:solidFill>
                  <a:schemeClr val="dk2"/>
                </a:solidFill>
                <a:latin typeface="Raleway Light"/>
                <a:ea typeface="Raleway Light"/>
                <a:cs typeface="Raleway Light"/>
                <a:sym typeface="Raleway Light"/>
              </a:rPr>
              <a:t> — Measurable — dovrebbero avere numeri o indicatori per misurare i progressi.</a:t>
            </a:r>
            <a:endParaRPr/>
          </a:p>
          <a:p>
            <a:pPr indent="0" lvl="0" marL="0" marR="0" rtl="0" algn="just">
              <a:lnSpc>
                <a:spcPct val="100000"/>
              </a:lnSpc>
              <a:spcBef>
                <a:spcPts val="601"/>
              </a:spcBef>
              <a:spcAft>
                <a:spcPts val="0"/>
              </a:spcAft>
              <a:buClr>
                <a:srgbClr val="FFB600"/>
              </a:buClr>
              <a:buSzPts val="1800"/>
              <a:buFont typeface="Raleway Thin"/>
              <a:buNone/>
            </a:pPr>
            <a:r>
              <a:rPr b="1" i="0" lang="it-IT" sz="1200" u="none" cap="none" strike="noStrike">
                <a:solidFill>
                  <a:schemeClr val="dk2"/>
                </a:solidFill>
                <a:latin typeface="Raleway Light"/>
                <a:ea typeface="Raleway Light"/>
                <a:cs typeface="Raleway Light"/>
                <a:sym typeface="Raleway Light"/>
              </a:rPr>
              <a:t>A</a:t>
            </a:r>
            <a:r>
              <a:rPr b="0" i="0" lang="it-IT" sz="1200" u="none" cap="none" strike="noStrike">
                <a:solidFill>
                  <a:schemeClr val="dk2"/>
                </a:solidFill>
                <a:latin typeface="Raleway Light"/>
                <a:ea typeface="Raleway Light"/>
                <a:cs typeface="Raleway Light"/>
                <a:sym typeface="Raleway Light"/>
              </a:rPr>
              <a:t> — Achievable — dovrebbe allungarti un po 'ma rimanere nel tuo raggio di abilità / conoscenza.</a:t>
            </a:r>
            <a:endParaRPr/>
          </a:p>
          <a:p>
            <a:pPr indent="0" lvl="0" marL="0" marR="0" rtl="0" algn="just">
              <a:lnSpc>
                <a:spcPct val="100000"/>
              </a:lnSpc>
              <a:spcBef>
                <a:spcPts val="601"/>
              </a:spcBef>
              <a:spcAft>
                <a:spcPts val="0"/>
              </a:spcAft>
              <a:buClr>
                <a:srgbClr val="FFB600"/>
              </a:buClr>
              <a:buSzPts val="1800"/>
              <a:buFont typeface="Raleway Thin"/>
              <a:buNone/>
            </a:pPr>
            <a:r>
              <a:rPr b="1" i="0" lang="it-IT" sz="1200" u="none" cap="none" strike="noStrike">
                <a:solidFill>
                  <a:schemeClr val="dk2"/>
                </a:solidFill>
                <a:latin typeface="Raleway Light"/>
                <a:ea typeface="Raleway Light"/>
                <a:cs typeface="Raleway Light"/>
                <a:sym typeface="Raleway Light"/>
              </a:rPr>
              <a:t>R</a:t>
            </a:r>
            <a:r>
              <a:rPr b="0" i="0" lang="it-IT" sz="1200" u="none" cap="none" strike="noStrike">
                <a:solidFill>
                  <a:schemeClr val="dk2"/>
                </a:solidFill>
                <a:latin typeface="Raleway Light"/>
                <a:ea typeface="Raleway Light"/>
                <a:cs typeface="Raleway Light"/>
                <a:sym typeface="Raleway Light"/>
              </a:rPr>
              <a:t> — Realistic — dovrebbe dire quali risultati possono essere raggiunti in termini realistici, con le risorse disponibili.</a:t>
            </a:r>
            <a:endParaRPr/>
          </a:p>
          <a:p>
            <a:pPr indent="0" lvl="0" marL="0" marR="0" rtl="0" algn="just">
              <a:lnSpc>
                <a:spcPct val="100000"/>
              </a:lnSpc>
              <a:spcBef>
                <a:spcPts val="601"/>
              </a:spcBef>
              <a:spcAft>
                <a:spcPts val="0"/>
              </a:spcAft>
              <a:buClr>
                <a:srgbClr val="FFB600"/>
              </a:buClr>
              <a:buSzPts val="1800"/>
              <a:buFont typeface="Raleway Thin"/>
              <a:buNone/>
            </a:pPr>
            <a:r>
              <a:rPr b="1" i="0" lang="it-IT" sz="1200" u="none" cap="none" strike="noStrike">
                <a:solidFill>
                  <a:schemeClr val="dk2"/>
                </a:solidFill>
                <a:latin typeface="Raleway Light"/>
                <a:ea typeface="Raleway Light"/>
                <a:cs typeface="Raleway Light"/>
                <a:sym typeface="Raleway Light"/>
              </a:rPr>
              <a:t>T </a:t>
            </a:r>
            <a:r>
              <a:rPr b="0" i="0" lang="it-IT" sz="1200" u="none" cap="none" strike="noStrike">
                <a:solidFill>
                  <a:schemeClr val="dk2"/>
                </a:solidFill>
                <a:latin typeface="Raleway Light"/>
                <a:ea typeface="Raleway Light"/>
                <a:cs typeface="Raleway Light"/>
                <a:sym typeface="Raleway Light"/>
              </a:rPr>
              <a:t>— Timely — dovrebbe specificare quando i risultati sono dovuti in modo che ci sia un senso di urgenza.</a:t>
            </a:r>
            <a:endParaRPr/>
          </a:p>
          <a:p>
            <a:pPr indent="0" lvl="0" marL="0" marR="0" rtl="0" algn="just">
              <a:lnSpc>
                <a:spcPct val="100000"/>
              </a:lnSpc>
              <a:spcBef>
                <a:spcPts val="601"/>
              </a:spcBef>
              <a:spcAft>
                <a:spcPts val="0"/>
              </a:spcAft>
              <a:buClr>
                <a:srgbClr val="FFB600"/>
              </a:buClr>
              <a:buSzPts val="1800"/>
              <a:buFont typeface="Raleway Thin"/>
              <a:buNone/>
            </a:pPr>
            <a:r>
              <a:rPr b="1" i="0" lang="it-IT" sz="1200" u="none" cap="none" strike="noStrike">
                <a:solidFill>
                  <a:schemeClr val="dk2"/>
                </a:solidFill>
                <a:latin typeface="Raleway Light"/>
                <a:ea typeface="Raleway Light"/>
                <a:cs typeface="Raleway Light"/>
                <a:sym typeface="Raleway Light"/>
              </a:rPr>
              <a:t>E</a:t>
            </a:r>
            <a:r>
              <a:rPr b="0" i="0" lang="it-IT" sz="1200" u="none" cap="none" strike="noStrike">
                <a:solidFill>
                  <a:schemeClr val="dk2"/>
                </a:solidFill>
                <a:latin typeface="Raleway Light"/>
                <a:ea typeface="Raleway Light"/>
                <a:cs typeface="Raleway Light"/>
                <a:sym typeface="Raleway Light"/>
              </a:rPr>
              <a:t> — Evaluate — valutando i tuoi obiettivi ogni singolo giorno, avrai molte più probabilità di raggiungerli.</a:t>
            </a:r>
            <a:endParaRPr/>
          </a:p>
          <a:p>
            <a:pPr indent="0" lvl="0" marL="0" marR="0" rtl="0" algn="just">
              <a:lnSpc>
                <a:spcPct val="100000"/>
              </a:lnSpc>
              <a:spcBef>
                <a:spcPts val="601"/>
              </a:spcBef>
              <a:spcAft>
                <a:spcPts val="0"/>
              </a:spcAft>
              <a:buClr>
                <a:srgbClr val="FFB600"/>
              </a:buClr>
              <a:buSzPts val="1800"/>
              <a:buFont typeface="Raleway Thin"/>
              <a:buNone/>
            </a:pPr>
            <a:r>
              <a:rPr b="1" i="0" lang="it-IT" sz="1200" u="none" cap="none" strike="noStrike">
                <a:solidFill>
                  <a:schemeClr val="dk2"/>
                </a:solidFill>
                <a:latin typeface="Raleway Light"/>
                <a:ea typeface="Raleway Light"/>
                <a:cs typeface="Raleway Light"/>
                <a:sym typeface="Raleway Light"/>
              </a:rPr>
              <a:t>R</a:t>
            </a:r>
            <a:r>
              <a:rPr b="0" i="0" lang="it-IT" sz="1200" u="none" cap="none" strike="noStrike">
                <a:solidFill>
                  <a:schemeClr val="dk2"/>
                </a:solidFill>
                <a:latin typeface="Raleway Light"/>
                <a:ea typeface="Raleway Light"/>
                <a:cs typeface="Raleway Light"/>
                <a:sym typeface="Raleway Light"/>
              </a:rPr>
              <a:t> — Readjust — significa provare vari approcci finché non ti ritrovi ad avvicinarti alla realizzazione dei tuoi obiettivi.</a:t>
            </a:r>
            <a:endParaRPr b="0" i="0" sz="1200" u="none" cap="none" strike="noStrike">
              <a:solidFill>
                <a:schemeClr val="dk2"/>
              </a:solidFill>
              <a:latin typeface="Raleway Light"/>
              <a:ea typeface="Raleway Light"/>
              <a:cs typeface="Raleway Light"/>
              <a:sym typeface="Raleway Light"/>
            </a:endParaRPr>
          </a:p>
        </p:txBody>
      </p:sp>
      <p:sp>
        <p:nvSpPr>
          <p:cNvPr id="187" name="Google Shape;187;p14"/>
          <p:cNvSpPr txBox="1"/>
          <p:nvPr/>
        </p:nvSpPr>
        <p:spPr>
          <a:xfrm>
            <a:off x="752474" y="1193180"/>
            <a:ext cx="26228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it-IT" sz="1300" u="none" cap="none" strike="noStrike">
                <a:solidFill>
                  <a:schemeClr val="accent1"/>
                </a:solidFill>
                <a:latin typeface="Raleway Light"/>
                <a:ea typeface="Raleway Light"/>
                <a:cs typeface="Raleway Light"/>
                <a:sym typeface="Raleway Light"/>
              </a:rPr>
              <a:t>1</a:t>
            </a:r>
            <a:endParaRPr b="1" i="0" sz="1300" u="none" cap="none" strike="noStrike">
              <a:solidFill>
                <a:schemeClr val="accent1"/>
              </a:solidFill>
              <a:latin typeface="Raleway Light"/>
              <a:ea typeface="Raleway Light"/>
              <a:cs typeface="Raleway Light"/>
              <a:sym typeface="Raleway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93" name="Google Shape;193;p15"/>
          <p:cNvSpPr/>
          <p:nvPr/>
        </p:nvSpPr>
        <p:spPr>
          <a:xfrm>
            <a:off x="752474" y="761263"/>
            <a:ext cx="5019675"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it-IT" sz="1300" u="none" cap="none" strike="noStrike">
                <a:solidFill>
                  <a:srgbClr val="000000"/>
                </a:solidFill>
                <a:latin typeface="Raleway Light"/>
                <a:ea typeface="Raleway Light"/>
                <a:cs typeface="Raleway Light"/>
                <a:sym typeface="Raleway Light"/>
              </a:rPr>
              <a:t>Tre (3) efficaci tecniche di definizione degli obiettivi (continua)</a:t>
            </a:r>
            <a:endParaRPr b="1" i="0" sz="1300" u="none" cap="none" strike="noStrike">
              <a:solidFill>
                <a:srgbClr val="000000"/>
              </a:solidFill>
              <a:latin typeface="Raleway Light"/>
              <a:ea typeface="Raleway Light"/>
              <a:cs typeface="Raleway Light"/>
              <a:sym typeface="Raleway Light"/>
            </a:endParaRPr>
          </a:p>
        </p:txBody>
      </p:sp>
      <p:sp>
        <p:nvSpPr>
          <p:cNvPr id="194" name="Google Shape;194;p15"/>
          <p:cNvSpPr txBox="1"/>
          <p:nvPr/>
        </p:nvSpPr>
        <p:spPr>
          <a:xfrm>
            <a:off x="819213" y="1093658"/>
            <a:ext cx="3618110" cy="3682019"/>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it-IT" sz="1300" u="none" cap="none" strike="noStrike">
                <a:solidFill>
                  <a:schemeClr val="accent1"/>
                </a:solidFill>
                <a:latin typeface="Raleway Light"/>
                <a:ea typeface="Raleway Light"/>
                <a:cs typeface="Raleway Light"/>
                <a:sym typeface="Raleway Light"/>
              </a:rPr>
              <a:t>La tecnica WOOP</a:t>
            </a:r>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Questa tecnica è efficace per fissare obiettivi per rompere le abitudini negative.</a:t>
            </a:r>
            <a:endParaRPr/>
          </a:p>
          <a:p>
            <a:pPr indent="0" lvl="0" marL="0" marR="0" rtl="0" algn="just">
              <a:lnSpc>
                <a:spcPct val="100000"/>
              </a:lnSpc>
              <a:spcBef>
                <a:spcPts val="601"/>
              </a:spcBef>
              <a:spcAft>
                <a:spcPts val="0"/>
              </a:spcAft>
              <a:buClr>
                <a:srgbClr val="FFB600"/>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W — Wish – desiderare qualcosa che si desidera realizzare e attribuire un sentimento positivo all'obiettivo che si desidera.</a:t>
            </a:r>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O — Outcome – immagina il miglior risultato del tuo obiettivo e riconosci come ti farebbe sentire.</a:t>
            </a:r>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O — Obstacle – immagina gli ostacoli personali che ti impediscono di raggiungere il tuo obiettivo.</a:t>
            </a:r>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P — Plan – fai un piano if/then per nominare un'azione che potresti fare se appare un ostacolo.</a:t>
            </a:r>
            <a:endParaRPr b="0" i="0" sz="1200" u="none" cap="none" strike="noStrike">
              <a:solidFill>
                <a:schemeClr val="dk2"/>
              </a:solidFill>
              <a:latin typeface="Raleway Light"/>
              <a:ea typeface="Raleway Light"/>
              <a:cs typeface="Raleway Light"/>
              <a:sym typeface="Raleway Light"/>
            </a:endParaRPr>
          </a:p>
        </p:txBody>
      </p:sp>
      <p:sp>
        <p:nvSpPr>
          <p:cNvPr id="195" name="Google Shape;195;p15"/>
          <p:cNvSpPr txBox="1"/>
          <p:nvPr/>
        </p:nvSpPr>
        <p:spPr>
          <a:xfrm>
            <a:off x="688070" y="1160420"/>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it-IT" sz="1300" u="none" cap="none" strike="noStrike">
                <a:solidFill>
                  <a:schemeClr val="accent1"/>
                </a:solidFill>
                <a:latin typeface="Raleway Light"/>
                <a:ea typeface="Raleway Light"/>
                <a:cs typeface="Raleway Light"/>
                <a:sym typeface="Raleway Light"/>
              </a:rPr>
              <a:t>2</a:t>
            </a:r>
            <a:endParaRPr b="1" i="0" sz="1300" u="none" cap="none" strike="noStrike">
              <a:solidFill>
                <a:schemeClr val="accent1"/>
              </a:solidFill>
              <a:latin typeface="Raleway Light"/>
              <a:ea typeface="Raleway Light"/>
              <a:cs typeface="Raleway Light"/>
              <a:sym typeface="Raleway Light"/>
            </a:endParaRPr>
          </a:p>
        </p:txBody>
      </p:sp>
      <p:sp>
        <p:nvSpPr>
          <p:cNvPr id="196" name="Google Shape;196;p15"/>
          <p:cNvSpPr txBox="1"/>
          <p:nvPr/>
        </p:nvSpPr>
        <p:spPr>
          <a:xfrm>
            <a:off x="4444392" y="1160420"/>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it-IT" sz="1300" u="none" cap="none" strike="noStrike">
                <a:solidFill>
                  <a:schemeClr val="accent1"/>
                </a:solidFill>
                <a:latin typeface="Raleway Light"/>
                <a:ea typeface="Raleway Light"/>
                <a:cs typeface="Raleway Light"/>
                <a:sym typeface="Raleway Light"/>
              </a:rPr>
              <a:t>3</a:t>
            </a:r>
            <a:endParaRPr b="1" i="0" sz="1300" u="none" cap="none" strike="noStrike">
              <a:solidFill>
                <a:schemeClr val="accent1"/>
              </a:solidFill>
              <a:latin typeface="Raleway Light"/>
              <a:ea typeface="Raleway Light"/>
              <a:cs typeface="Raleway Light"/>
              <a:sym typeface="Raleway Light"/>
            </a:endParaRPr>
          </a:p>
        </p:txBody>
      </p:sp>
      <p:sp>
        <p:nvSpPr>
          <p:cNvPr id="197" name="Google Shape;197;p15"/>
          <p:cNvSpPr txBox="1"/>
          <p:nvPr/>
        </p:nvSpPr>
        <p:spPr>
          <a:xfrm>
            <a:off x="4575534" y="1093658"/>
            <a:ext cx="4138159" cy="376203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it-IT" sz="1300" u="none" cap="none" strike="noStrike">
                <a:solidFill>
                  <a:schemeClr val="accent1"/>
                </a:solidFill>
                <a:latin typeface="Raleway Light"/>
                <a:ea typeface="Raleway Light"/>
                <a:cs typeface="Raleway Light"/>
                <a:sym typeface="Raleway Light"/>
              </a:rPr>
              <a:t>La tecnica HARD</a:t>
            </a:r>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Questa tecnica è efficace per stabilire obiettivi produttivi e personali.</a:t>
            </a:r>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Heartfelt: Se vuoi imparare una nuova abilità, immagina l'orgoglio di avere una nuova abilità. Collega quell'orgoglio con l'obiettivo e usalo come motivazione..</a:t>
            </a:r>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Animated: Visualizza come sarebbe il raggiungimento del tuo obiettivo. Incorpora tutti e cinque i sensi in modo da poter ricordare la sensazione ogni volta che pensi al tuo obiettivo.</a:t>
            </a:r>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Required: Se possibile, collega il tuo obiettivo a qualcosa che è necessario per te. Ad esempio, se desideri migliorare le tue capacità di ricerca, offriti volontario per creare un rapporto per il tuo team.</a:t>
            </a:r>
            <a:endParaRPr/>
          </a:p>
          <a:p>
            <a:pPr indent="0" lvl="0" marL="0" marR="0" rtl="0" algn="just">
              <a:lnSpc>
                <a:spcPct val="100000"/>
              </a:lnSpc>
              <a:spcBef>
                <a:spcPts val="601"/>
              </a:spcBef>
              <a:spcAft>
                <a:spcPts val="0"/>
              </a:spcAft>
              <a:buClr>
                <a:srgbClr val="FFB600"/>
              </a:buClr>
              <a:buSzPts val="1800"/>
              <a:buFont typeface="Raleway Thin"/>
              <a:buNone/>
            </a:pPr>
            <a:r>
              <a:rPr b="0" i="0" lang="it-IT" sz="1200" u="none" cap="none" strike="noStrike">
                <a:solidFill>
                  <a:schemeClr val="dk2"/>
                </a:solidFill>
                <a:latin typeface="Raleway Light"/>
                <a:ea typeface="Raleway Light"/>
                <a:cs typeface="Raleway Light"/>
                <a:sym typeface="Raleway Light"/>
              </a:rPr>
              <a:t>Difficult: Stabilisci un obiettivo che ti sfida. In questo modo, ti sentirai realizzato quando lo completerai.</a:t>
            </a:r>
            <a:endParaRPr b="0" i="0" sz="12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ph type="title"/>
          </p:nvPr>
        </p:nvSpPr>
        <p:spPr>
          <a:xfrm>
            <a:off x="845219" y="663123"/>
            <a:ext cx="6866100" cy="1106225"/>
          </a:xfrm>
          <a:prstGeom prst="rect">
            <a:avLst/>
          </a:prstGeom>
          <a:noFill/>
          <a:ln>
            <a:noFill/>
          </a:ln>
        </p:spPr>
        <p:txBody>
          <a:bodyPr anchorCtr="0" anchor="b" bIns="91425" lIns="91425" spcFirstLastPara="1" rIns="91425" wrap="square" tIns="91425">
            <a:noAutofit/>
          </a:bodyPr>
          <a:lstStyle/>
          <a:p>
            <a:pPr indent="0" lvl="0" marL="0" rtl="0" algn="just">
              <a:lnSpc>
                <a:spcPct val="100000"/>
              </a:lnSpc>
              <a:spcBef>
                <a:spcPts val="0"/>
              </a:spcBef>
              <a:spcAft>
                <a:spcPts val="0"/>
              </a:spcAft>
              <a:buSzPts val="5800"/>
              <a:buNone/>
            </a:pPr>
            <a:br>
              <a:rPr b="1" lang="it-IT" sz="1600">
                <a:solidFill>
                  <a:schemeClr val="accent1"/>
                </a:solidFill>
                <a:latin typeface="Raleway ExtraLight"/>
                <a:ea typeface="Raleway ExtraLight"/>
                <a:cs typeface="Raleway ExtraLight"/>
                <a:sym typeface="Raleway ExtraLight"/>
              </a:rPr>
            </a:br>
            <a:r>
              <a:rPr b="1" lang="it-IT" sz="1600">
                <a:solidFill>
                  <a:schemeClr val="accent1"/>
                </a:solidFill>
                <a:latin typeface="Raleway ExtraLight"/>
                <a:ea typeface="Raleway ExtraLight"/>
                <a:cs typeface="Raleway ExtraLight"/>
                <a:sym typeface="Raleway ExtraLight"/>
              </a:rPr>
              <a:t>Valutare l'efficacia delle tecniche di definizione degli obiettivi</a:t>
            </a:r>
            <a:br>
              <a:rPr b="1" lang="it-IT" sz="1600">
                <a:solidFill>
                  <a:schemeClr val="accent1"/>
                </a:solidFill>
                <a:latin typeface="Raleway ExtraLight"/>
                <a:ea typeface="Raleway ExtraLight"/>
                <a:cs typeface="Raleway ExtraLight"/>
                <a:sym typeface="Raleway ExtraLight"/>
              </a:rPr>
            </a:br>
            <a:r>
              <a:rPr lang="it-IT" sz="1300">
                <a:solidFill>
                  <a:schemeClr val="dk1"/>
                </a:solidFill>
                <a:latin typeface="Raleway Light"/>
                <a:ea typeface="Raleway Light"/>
                <a:cs typeface="Raleway Light"/>
                <a:sym typeface="Raleway Light"/>
              </a:rPr>
              <a:t>Le tecniche di definizione degli obiettivi sono una guida efficace per aiutarti a pianificare, impostare e lavorare verso i tuoi obiettivi. È tempo di tirare i dadi e fare una scommessa su te stesso e sul tuo futuro.</a:t>
            </a:r>
            <a:endParaRPr/>
          </a:p>
        </p:txBody>
      </p:sp>
      <p:grpSp>
        <p:nvGrpSpPr>
          <p:cNvPr id="203" name="Google Shape;203;p16"/>
          <p:cNvGrpSpPr/>
          <p:nvPr/>
        </p:nvGrpSpPr>
        <p:grpSpPr>
          <a:xfrm>
            <a:off x="7964732" y="329097"/>
            <a:ext cx="977040" cy="722852"/>
            <a:chOff x="5255200" y="3006475"/>
            <a:chExt cx="511700" cy="378575"/>
          </a:xfrm>
        </p:grpSpPr>
        <p:sp>
          <p:nvSpPr>
            <p:cNvPr id="204" name="Google Shape;204;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05" name="Google Shape;205;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
        <p:nvSpPr>
          <p:cNvPr id="206" name="Google Shape;206;p16"/>
          <p:cNvSpPr txBox="1"/>
          <p:nvPr/>
        </p:nvSpPr>
        <p:spPr>
          <a:xfrm>
            <a:off x="5038726" y="1725453"/>
            <a:ext cx="3295650" cy="282178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it-IT" sz="1600" u="none" cap="none" strike="noStrike">
                <a:solidFill>
                  <a:schemeClr val="lt1"/>
                </a:solidFill>
                <a:highlight>
                  <a:srgbClr val="FFB600"/>
                </a:highlight>
                <a:latin typeface="Raleway Light"/>
                <a:ea typeface="Raleway Light"/>
                <a:cs typeface="Raleway Light"/>
                <a:sym typeface="Raleway Light"/>
              </a:rPr>
              <a:t>Risorse &amp; strumenti</a:t>
            </a:r>
            <a:endParaRPr/>
          </a:p>
          <a:p>
            <a:pPr indent="0" lvl="0" marL="0" marR="0" rtl="0" algn="l">
              <a:lnSpc>
                <a:spcPct val="100000"/>
              </a:lnSpc>
              <a:spcBef>
                <a:spcPts val="601"/>
              </a:spcBef>
              <a:spcAft>
                <a:spcPts val="0"/>
              </a:spcAft>
              <a:buClr>
                <a:schemeClr val="accent1"/>
              </a:buClr>
              <a:buSzPts val="1800"/>
              <a:buFont typeface="Raleway Thin"/>
              <a:buNone/>
            </a:pPr>
            <a:r>
              <a:rPr b="1" i="0" lang="it-IT" sz="1100" u="none" cap="none" strike="noStrike">
                <a:solidFill>
                  <a:schemeClr val="dk2"/>
                </a:solidFill>
                <a:latin typeface="Raleway Light"/>
                <a:ea typeface="Raleway Light"/>
                <a:cs typeface="Raleway Light"/>
                <a:sym typeface="Raleway Light"/>
              </a:rPr>
              <a:t>Video: SETTING GOALS THAT MATTER</a:t>
            </a:r>
            <a:endParaRPr/>
          </a:p>
          <a:p>
            <a:pPr indent="0" lvl="0" marL="0" marR="0" rtl="0" algn="l">
              <a:lnSpc>
                <a:spcPct val="100000"/>
              </a:lnSpc>
              <a:spcBef>
                <a:spcPts val="601"/>
              </a:spcBef>
              <a:spcAft>
                <a:spcPts val="0"/>
              </a:spcAft>
              <a:buClr>
                <a:schemeClr val="accent1"/>
              </a:buClr>
              <a:buSzPts val="1800"/>
              <a:buFont typeface="Raleway Thin"/>
              <a:buNone/>
            </a:pPr>
            <a:r>
              <a:rPr b="0" i="0" lang="it-IT" sz="1100" u="sng" cap="none" strike="noStrike">
                <a:solidFill>
                  <a:schemeClr val="dk2"/>
                </a:solidFill>
                <a:latin typeface="Raleway Light"/>
                <a:ea typeface="Raleway Light"/>
                <a:cs typeface="Raleway Light"/>
                <a:sym typeface="Raleway Light"/>
                <a:hlinkClick r:id="rId3">
                  <a:extLst>
                    <a:ext uri="{A12FA001-AC4F-418D-AE19-62706E023703}">
                      <ahyp:hlinkClr val="tx"/>
                    </a:ext>
                  </a:extLst>
                </a:hlinkClick>
              </a:rPr>
              <a:t>www.youtube.com/watch?v=lkqOZgVLC88&amp;t=173s</a:t>
            </a:r>
            <a:r>
              <a:rPr b="0" i="0" lang="it-IT" sz="1100" u="none" cap="none" strike="noStrike">
                <a:solidFill>
                  <a:schemeClr val="dk2"/>
                </a:solidFill>
                <a:latin typeface="Raleway Light"/>
                <a:ea typeface="Raleway Light"/>
                <a:cs typeface="Raleway Light"/>
                <a:sym typeface="Raleway Light"/>
              </a:rPr>
              <a:t>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07" name="Google Shape;207;p16"/>
          <p:cNvSpPr txBox="1"/>
          <p:nvPr/>
        </p:nvSpPr>
        <p:spPr>
          <a:xfrm>
            <a:off x="845219" y="1725453"/>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rgbClr val="000000"/>
              </a:buClr>
              <a:buSzPts val="1800"/>
              <a:buFont typeface="Arial"/>
              <a:buNone/>
            </a:pPr>
            <a:r>
              <a:rPr b="1" lang="it-IT"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it-IT" sz="1100" u="none" cap="none" strike="noStrike">
                <a:solidFill>
                  <a:schemeClr val="dk2"/>
                </a:solidFill>
                <a:latin typeface="Raleway Light"/>
                <a:ea typeface="Raleway Light"/>
                <a:cs typeface="Raleway Light"/>
                <a:sym typeface="Raleway Light"/>
              </a:rPr>
              <a:t>Step1: </a:t>
            </a:r>
            <a:r>
              <a:rPr b="0" i="0" lang="it-IT" sz="1100" u="none" cap="none" strike="noStrike">
                <a:solidFill>
                  <a:schemeClr val="dk2"/>
                </a:solidFill>
                <a:latin typeface="Raleway Light"/>
                <a:ea typeface="Raleway Light"/>
                <a:cs typeface="Raleway Light"/>
                <a:sym typeface="Raleway Light"/>
              </a:rPr>
              <a:t>guarda il TEDx Talk “SETTING GOALS THAT MATTER”</a:t>
            </a:r>
            <a:endParaRPr/>
          </a:p>
          <a:p>
            <a:pPr indent="0" lvl="0" marL="0" marR="0" rtl="0" algn="l">
              <a:lnSpc>
                <a:spcPct val="100000"/>
              </a:lnSpc>
              <a:spcBef>
                <a:spcPts val="601"/>
              </a:spcBef>
              <a:spcAft>
                <a:spcPts val="0"/>
              </a:spcAft>
              <a:buClr>
                <a:schemeClr val="accent1"/>
              </a:buClr>
              <a:buSzPts val="1800"/>
              <a:buFont typeface="Raleway Thin"/>
              <a:buNone/>
            </a:pPr>
            <a:r>
              <a:rPr b="1" i="0" lang="it-IT" sz="1100" u="none" cap="none" strike="noStrike">
                <a:solidFill>
                  <a:schemeClr val="dk2"/>
                </a:solidFill>
                <a:latin typeface="Raleway Light"/>
                <a:ea typeface="Raleway Light"/>
                <a:cs typeface="Raleway Light"/>
                <a:sym typeface="Raleway Light"/>
              </a:rPr>
              <a:t>Step2: </a:t>
            </a:r>
            <a:r>
              <a:rPr b="0" i="0" lang="it-IT" sz="1100" u="none" cap="none" strike="noStrike">
                <a:solidFill>
                  <a:schemeClr val="dk2"/>
                </a:solidFill>
                <a:latin typeface="Raleway Light"/>
                <a:ea typeface="Raleway Light"/>
                <a:cs typeface="Raleway Light"/>
                <a:sym typeface="Raleway Light"/>
              </a:rPr>
              <a:t>Descrivi la tecnica di definizione degli obiettivi delineata in questo video</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it-IT" sz="1100" u="none" cap="none" strike="noStrike">
                <a:solidFill>
                  <a:schemeClr val="dk2"/>
                </a:solidFill>
                <a:latin typeface="Raleway Light"/>
                <a:ea typeface="Raleway Light"/>
                <a:cs typeface="Raleway Light"/>
                <a:sym typeface="Raleway Light"/>
              </a:rPr>
              <a:t>Step 3: </a:t>
            </a:r>
            <a:r>
              <a:rPr b="0" i="0" lang="it-IT" sz="1100" u="none" cap="none" strike="noStrike">
                <a:solidFill>
                  <a:schemeClr val="dk2"/>
                </a:solidFill>
                <a:latin typeface="Raleway Light"/>
                <a:ea typeface="Raleway Light"/>
                <a:cs typeface="Raleway Light"/>
                <a:sym typeface="Raleway Light"/>
              </a:rPr>
              <a:t>Analizza uno dei tuoi obiettivi basandoti su una delle tecniche di definizione degli obiettivi che ritieni più efficaci per te.</a:t>
            </a:r>
            <a:endParaRPr/>
          </a:p>
          <a:p>
            <a:pPr indent="0" lvl="0" marL="0" marR="0" rtl="0" algn="l">
              <a:lnSpc>
                <a:spcPct val="100000"/>
              </a:lnSpc>
              <a:spcBef>
                <a:spcPts val="601"/>
              </a:spcBef>
              <a:spcAft>
                <a:spcPts val="0"/>
              </a:spcAft>
              <a:buClr>
                <a:schemeClr val="accent1"/>
              </a:buClr>
              <a:buSzPts val="1800"/>
              <a:buFont typeface="Raleway Thin"/>
              <a:buNone/>
            </a:pPr>
            <a:r>
              <a:rPr b="1" i="0" lang="it-IT" sz="1100" u="none" cap="none" strike="noStrike">
                <a:solidFill>
                  <a:schemeClr val="dk2"/>
                </a:solidFill>
                <a:latin typeface="Raleway Light"/>
                <a:ea typeface="Raleway Light"/>
                <a:cs typeface="Raleway Light"/>
                <a:sym typeface="Raleway Light"/>
              </a:rPr>
              <a:t>Step4: </a:t>
            </a:r>
            <a:r>
              <a:rPr b="0" i="0" lang="it-IT" sz="1100" u="none" cap="none" strike="noStrike">
                <a:solidFill>
                  <a:schemeClr val="dk2"/>
                </a:solidFill>
                <a:latin typeface="Raleway Light"/>
                <a:ea typeface="Raleway Light"/>
                <a:cs typeface="Raleway Light"/>
                <a:sym typeface="Raleway Light"/>
              </a:rPr>
              <a:t>Condividi in gruppi di 3 come la tecnica di definizione degli obiettivi che hai scelto ti aiuterà a raggiungere il tuo obiettivo</a:t>
            </a:r>
            <a:endParaRPr b="0" i="0" sz="12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it-IT" sz="1200" u="none" cap="none" strike="noStrike">
                <a:solidFill>
                  <a:schemeClr val="lt1"/>
                </a:solidFill>
                <a:highlight>
                  <a:srgbClr val="FFB600"/>
                </a:highlight>
                <a:latin typeface="Raleway Light"/>
                <a:ea typeface="Raleway Light"/>
                <a:cs typeface="Raleway Light"/>
                <a:sym typeface="Raleway Light"/>
              </a:rPr>
              <a:t>TEMPO:</a:t>
            </a:r>
            <a:r>
              <a:rPr b="0" i="0" lang="it-IT" sz="1200" u="none" cap="none" strike="noStrike">
                <a:solidFill>
                  <a:schemeClr val="lt1"/>
                </a:solidFill>
                <a:latin typeface="Raleway Light"/>
                <a:ea typeface="Raleway Light"/>
                <a:cs typeface="Raleway Light"/>
                <a:sym typeface="Raleway Light"/>
              </a:rPr>
              <a:t> </a:t>
            </a:r>
            <a:r>
              <a:rPr b="0" i="0" lang="it-IT" sz="1200" u="none" cap="none" strike="noStrike">
                <a:solidFill>
                  <a:schemeClr val="dk1"/>
                </a:solidFill>
                <a:latin typeface="Raleway Light"/>
                <a:ea typeface="Raleway Light"/>
                <a:cs typeface="Raleway Light"/>
                <a:sym typeface="Raleway Light"/>
              </a:rPr>
              <a:t>20 minuti</a:t>
            </a:r>
            <a:endParaRPr b="0" i="0" sz="12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1" i="0" sz="1200" u="none" cap="none" strike="noStrike">
              <a:solidFill>
                <a:srgbClr val="FFB600"/>
              </a:solidFill>
              <a:latin typeface="Raleway Thin"/>
              <a:ea typeface="Raleway Thin"/>
              <a:cs typeface="Raleway Thin"/>
              <a:sym typeface="Raleway Th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7"/>
          <p:cNvSpPr txBox="1"/>
          <p:nvPr>
            <p:ph type="title"/>
          </p:nvPr>
        </p:nvSpPr>
        <p:spPr>
          <a:xfrm>
            <a:off x="952481" y="78509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it-IT" sz="1600">
                <a:solidFill>
                  <a:schemeClr val="accent1"/>
                </a:solidFill>
                <a:latin typeface="Raleway Light"/>
                <a:ea typeface="Raleway Light"/>
                <a:cs typeface="Raleway Light"/>
                <a:sym typeface="Raleway Light"/>
              </a:rPr>
              <a:t>Consigli per l'uso della tecnica di definizione degli obiettivi in conformità con un obiettivo</a:t>
            </a:r>
            <a:endParaRPr b="1" sz="1600">
              <a:solidFill>
                <a:schemeClr val="accent1"/>
              </a:solidFill>
              <a:latin typeface="Raleway Light"/>
              <a:ea typeface="Raleway Light"/>
              <a:cs typeface="Raleway Light"/>
              <a:sym typeface="Raleway Light"/>
            </a:endParaRPr>
          </a:p>
        </p:txBody>
      </p:sp>
      <p:grpSp>
        <p:nvGrpSpPr>
          <p:cNvPr id="213" name="Google Shape;213;p17"/>
          <p:cNvGrpSpPr/>
          <p:nvPr/>
        </p:nvGrpSpPr>
        <p:grpSpPr>
          <a:xfrm>
            <a:off x="7964732" y="329097"/>
            <a:ext cx="977040" cy="722852"/>
            <a:chOff x="5255200" y="3006475"/>
            <a:chExt cx="511700" cy="378575"/>
          </a:xfrm>
        </p:grpSpPr>
        <p:sp>
          <p:nvSpPr>
            <p:cNvPr id="214" name="Google Shape;214;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5" name="Google Shape;215;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
        <p:nvSpPr>
          <p:cNvPr id="216" name="Google Shape;216;p17"/>
          <p:cNvSpPr txBox="1"/>
          <p:nvPr>
            <p:ph idx="1" type="body"/>
          </p:nvPr>
        </p:nvSpPr>
        <p:spPr>
          <a:xfrm>
            <a:off x="501350" y="1539250"/>
            <a:ext cx="3963900" cy="3169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Riflessione</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Seguire le tecniche di definizione degli obiettivi è uno strumento efficace per diventare un realizzatore di obiettivi di successo.</a:t>
            </a:r>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Ogni tecnica ha uno scopo a seconda della natura dell'obiettivo che intendi raggiungere.</a:t>
            </a:r>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Prendi nota delle tecniche che meglio si adattano ai tuoi obiettivi.</a:t>
            </a:r>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Considera quali dei tuoi obiettivi sono personali e quali dei tuoi obiettivi sono professionali?</a:t>
            </a:r>
            <a:endParaRPr b="1" sz="1200">
              <a:solidFill>
                <a:srgbClr val="FFB600"/>
              </a:solidFill>
            </a:endParaRPr>
          </a:p>
        </p:txBody>
      </p:sp>
      <p:sp>
        <p:nvSpPr>
          <p:cNvPr id="217" name="Google Shape;217;p17"/>
          <p:cNvSpPr txBox="1"/>
          <p:nvPr>
            <p:ph idx="2" type="body"/>
          </p:nvPr>
        </p:nvSpPr>
        <p:spPr>
          <a:xfrm>
            <a:off x="4678688" y="1539240"/>
            <a:ext cx="3543300" cy="17895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Azione</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it-IT" sz="1200">
                <a:solidFill>
                  <a:srgbClr val="FFB600"/>
                </a:solidFill>
                <a:latin typeface="Raleway Light"/>
                <a:ea typeface="Raleway Light"/>
                <a:cs typeface="Raleway Light"/>
                <a:sym typeface="Raleway Light"/>
              </a:rPr>
              <a:t>Successivamente, utilizza le tecniche </a:t>
            </a:r>
            <a:r>
              <a:rPr lang="it-IT" sz="1200">
                <a:solidFill>
                  <a:schemeClr val="dk1"/>
                </a:solidFill>
                <a:latin typeface="Raleway Light"/>
                <a:ea typeface="Raleway Light"/>
                <a:cs typeface="Raleway Light"/>
                <a:sym typeface="Raleway Light"/>
              </a:rPr>
              <a:t>di definizione degli obiettivi e selezionane una per aiutarti a delineare come intendi raggiungere a</a:t>
            </a:r>
            <a:r>
              <a:rPr lang="it-IT" sz="1200">
                <a:solidFill>
                  <a:srgbClr val="FFB600"/>
                </a:solidFill>
                <a:latin typeface="Raleway Light"/>
                <a:ea typeface="Raleway Light"/>
                <a:cs typeface="Raleway Light"/>
                <a:sym typeface="Raleway Light"/>
              </a:rPr>
              <a:t> </a:t>
            </a:r>
            <a:r>
              <a:rPr lang="it-IT" sz="1200">
                <a:solidFill>
                  <a:schemeClr val="dk1"/>
                </a:solidFill>
                <a:latin typeface="Raleway Light"/>
                <a:ea typeface="Raleway Light"/>
                <a:cs typeface="Raleway Light"/>
                <a:sym typeface="Raleway Light"/>
              </a:rPr>
              <a:t>: </a:t>
            </a:r>
            <a:endParaRPr/>
          </a:p>
          <a:p>
            <a:pPr indent="-228600" lvl="0" marL="228600" rtl="0" algn="just">
              <a:lnSpc>
                <a:spcPct val="100000"/>
              </a:lnSpc>
              <a:spcBef>
                <a:spcPts val="601"/>
              </a:spcBef>
              <a:spcAft>
                <a:spcPts val="0"/>
              </a:spcAft>
              <a:buSzPts val="1800"/>
              <a:buAutoNum type="arabicPeriod"/>
            </a:pPr>
            <a:r>
              <a:rPr lang="it-IT" sz="1200">
                <a:solidFill>
                  <a:schemeClr val="dk1"/>
                </a:solidFill>
                <a:latin typeface="Raleway Light"/>
                <a:ea typeface="Raleway Light"/>
                <a:cs typeface="Raleway Light"/>
                <a:sym typeface="Raleway Light"/>
              </a:rPr>
              <a:t>Obiettivo professionale</a:t>
            </a:r>
            <a:endParaRPr sz="1200">
              <a:solidFill>
                <a:schemeClr val="dk1"/>
              </a:solidFill>
              <a:latin typeface="Raleway Light"/>
              <a:ea typeface="Raleway Light"/>
              <a:cs typeface="Raleway Light"/>
              <a:sym typeface="Raleway Light"/>
            </a:endParaRPr>
          </a:p>
          <a:p>
            <a:pPr indent="-228600" lvl="0" marL="228600" rtl="0" algn="just">
              <a:lnSpc>
                <a:spcPct val="100000"/>
              </a:lnSpc>
              <a:spcBef>
                <a:spcPts val="601"/>
              </a:spcBef>
              <a:spcAft>
                <a:spcPts val="0"/>
              </a:spcAft>
              <a:buSzPts val="1800"/>
              <a:buAutoNum type="arabicPeriod"/>
            </a:pPr>
            <a:r>
              <a:rPr lang="it-IT" sz="1200">
                <a:solidFill>
                  <a:schemeClr val="dk1"/>
                </a:solidFill>
                <a:latin typeface="Raleway Light"/>
                <a:ea typeface="Raleway Light"/>
                <a:cs typeface="Raleway Light"/>
                <a:sym typeface="Raleway Light"/>
              </a:rPr>
              <a:t>Obiettivo personale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ph type="ctrTitle"/>
          </p:nvPr>
        </p:nvSpPr>
        <p:spPr>
          <a:xfrm>
            <a:off x="685800" y="1851129"/>
            <a:ext cx="7772400" cy="316685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it-IT"/>
              <a:t>Stabilire un piano d'azione realizzabile per la definizione degli obiettivi</a:t>
            </a:r>
            <a:br>
              <a:rPr b="1" lang="it-IT">
                <a:solidFill>
                  <a:schemeClr val="lt1"/>
                </a:solidFill>
              </a:rPr>
            </a:br>
            <a:endParaRPr b="1" sz="2400">
              <a:solidFill>
                <a:schemeClr val="lt1"/>
              </a:solidFill>
            </a:endParaRPr>
          </a:p>
        </p:txBody>
      </p:sp>
      <p:pic>
        <p:nvPicPr>
          <p:cNvPr id="223" name="Google Shape;223;p18"/>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txBox="1"/>
          <p:nvPr>
            <p:ph type="title"/>
          </p:nvPr>
        </p:nvSpPr>
        <p:spPr>
          <a:xfrm>
            <a:off x="950576" y="424574"/>
            <a:ext cx="6866100" cy="125815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600">
                <a:latin typeface="Raleway ExtraLight"/>
                <a:ea typeface="Raleway ExtraLight"/>
                <a:cs typeface="Raleway ExtraLight"/>
                <a:sym typeface="Raleway ExtraLight"/>
              </a:rPr>
              <a:t>Cosa sai di un piano d'azione per </a:t>
            </a:r>
            <a:r>
              <a:rPr lang="it-IT" sz="3600">
                <a:solidFill>
                  <a:schemeClr val="accent1"/>
                </a:solidFill>
                <a:latin typeface="Raleway ExtraLight"/>
                <a:ea typeface="Raleway ExtraLight"/>
                <a:cs typeface="Raleway ExtraLight"/>
                <a:sym typeface="Raleway ExtraLight"/>
              </a:rPr>
              <a:t>la definizione degli obiettivi</a:t>
            </a:r>
            <a:r>
              <a:rPr lang="it-IT" sz="3600">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
        <p:nvSpPr>
          <p:cNvPr id="229" name="Google Shape;229;p19"/>
          <p:cNvSpPr txBox="1"/>
          <p:nvPr>
            <p:ph idx="1" type="body"/>
          </p:nvPr>
        </p:nvSpPr>
        <p:spPr>
          <a:xfrm>
            <a:off x="950576" y="1605111"/>
            <a:ext cx="7627639" cy="2833073"/>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it-IT" sz="1300">
                <a:latin typeface="Raleway Light"/>
                <a:ea typeface="Raleway Light"/>
                <a:cs typeface="Raleway Light"/>
                <a:sym typeface="Raleway Light"/>
              </a:rPr>
              <a:t>Un obiettivo non è un obiettivo a meno che tu non agisca. Agire è la differenza tra un obiettivo e un sogno. Un obiettivo non è un obiettivo a meno che tu non agisca.</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it-IT" sz="1300">
                <a:latin typeface="Raleway Light"/>
                <a:ea typeface="Raleway Light"/>
                <a:cs typeface="Raleway Light"/>
                <a:sym typeface="Raleway Light"/>
              </a:rPr>
              <a:t>Un piano d'azione pratico e robusto ti renderà più facile raggiungere e monitorare i tuoi obiettivi. Semplifica la pianificazione delineando ciò che deve essere fatto e aiuta a identificare le metriche chiave delle prestazioni per un migliore controllo.</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it-IT" sz="1300">
                <a:latin typeface="Raleway Light"/>
                <a:ea typeface="Raleway Light"/>
                <a:cs typeface="Raleway Light"/>
                <a:sym typeface="Raleway Light"/>
              </a:rPr>
              <a:t>Che tu abbia una carriera, affari o obiettivi personali, puoi utilizzare un piano d'azione per creare un percorso chiaro verso il successo. Il livello di dettaglio nel tuo piano d'azione può variare in base alle risorse che hai e alla complessità del tuo progetto o obiettivo.</a:t>
            </a:r>
            <a:endParaRPr sz="1300">
              <a:latin typeface="Raleway Light"/>
              <a:ea typeface="Raleway Light"/>
              <a:cs typeface="Raleway Light"/>
              <a:sym typeface="Raleway Light"/>
            </a:endParaRPr>
          </a:p>
        </p:txBody>
      </p:sp>
      <p:sp>
        <p:nvSpPr>
          <p:cNvPr id="230" name="Google Shape;230;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it-IT" sz="700"/>
              <a:t>Il supporto della Commissione Europea alla produzione di questa pubblicazione non costituisce un'approvazione dei contenuti, che riflettono solo il punto di vista degli autori, e la Commissione non può essere ritenuta responsabile per qualsiasi uso che possa essere fatto delle informazioni in essa contenute. </a:t>
            </a:r>
            <a:endParaRPr/>
          </a:p>
          <a:p>
            <a:pPr indent="0" lvl="0" marL="0" rtl="0" algn="l">
              <a:lnSpc>
                <a:spcPct val="100000"/>
              </a:lnSpc>
              <a:spcBef>
                <a:spcPts val="0"/>
              </a:spcBef>
              <a:spcAft>
                <a:spcPts val="0"/>
              </a:spcAft>
              <a:buSzPts val="1800"/>
              <a:buNone/>
            </a:pPr>
            <a:r>
              <a:rPr lang="it-IT"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0"/>
          <p:cNvSpPr txBox="1"/>
          <p:nvPr>
            <p:ph idx="1" type="body"/>
          </p:nvPr>
        </p:nvSpPr>
        <p:spPr>
          <a:xfrm>
            <a:off x="558363" y="457150"/>
            <a:ext cx="6257924" cy="45832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300">
                <a:latin typeface="Raleway Light"/>
                <a:ea typeface="Raleway Light"/>
                <a:cs typeface="Raleway Light"/>
                <a:sym typeface="Raleway Light"/>
              </a:rPr>
              <a:t>Piano d'azione per la definizione degli obiettivi :</a:t>
            </a:r>
            <a:endParaRPr b="1" sz="1400">
              <a:latin typeface="Raleway Light"/>
              <a:ea typeface="Raleway Light"/>
              <a:cs typeface="Raleway Light"/>
              <a:sym typeface="Raleway Light"/>
            </a:endParaRPr>
          </a:p>
          <a:p>
            <a:pPr indent="-228604" lvl="0" marL="457206" rtl="0" algn="l">
              <a:lnSpc>
                <a:spcPct val="100000"/>
              </a:lnSpc>
              <a:spcBef>
                <a:spcPts val="601"/>
              </a:spcBef>
              <a:spcAft>
                <a:spcPts val="0"/>
              </a:spcAft>
              <a:buClr>
                <a:srgbClr val="FFB600"/>
              </a:buClr>
              <a:buSzPts val="1800"/>
              <a:buNone/>
            </a:pPr>
            <a:r>
              <a:t/>
            </a:r>
            <a:endParaRPr b="1" sz="1400">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r>
              <a:t/>
            </a:r>
            <a:endParaRPr b="1" sz="1400">
              <a:latin typeface="Raleway Light"/>
              <a:ea typeface="Raleway Light"/>
              <a:cs typeface="Raleway Light"/>
              <a:sym typeface="Raleway Light"/>
            </a:endParaRPr>
          </a:p>
        </p:txBody>
      </p:sp>
      <p:sp>
        <p:nvSpPr>
          <p:cNvPr id="236" name="Google Shape;236;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aphicFrame>
        <p:nvGraphicFramePr>
          <p:cNvPr id="237" name="Google Shape;237;p20"/>
          <p:cNvGraphicFramePr/>
          <p:nvPr/>
        </p:nvGraphicFramePr>
        <p:xfrm>
          <a:off x="764381" y="1209768"/>
          <a:ext cx="3000000" cy="3000000"/>
        </p:xfrm>
        <a:graphic>
          <a:graphicData uri="http://schemas.openxmlformats.org/drawingml/2006/table">
            <a:tbl>
              <a:tblPr bandRow="1" firstRow="1">
                <a:noFill/>
                <a:tableStyleId>{0E0D4824-981C-47C6-9856-945A3660B88C}</a:tableStyleId>
              </a:tblPr>
              <a:tblGrid>
                <a:gridCol w="2029525"/>
                <a:gridCol w="5260325"/>
              </a:tblGrid>
              <a:tr h="660225">
                <a:tc>
                  <a:txBody>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rgbClr val="FFB600"/>
                          </a:solidFill>
                          <a:latin typeface="Raleway Light"/>
                          <a:ea typeface="Raleway Light"/>
                          <a:cs typeface="Raleway Light"/>
                          <a:sym typeface="Raleway Light"/>
                        </a:rPr>
                        <a:t>Step 1</a:t>
                      </a:r>
                      <a:endParaRPr/>
                    </a:p>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rgbClr val="FFB600"/>
                          </a:solidFill>
                          <a:latin typeface="Raleway Light"/>
                          <a:ea typeface="Raleway Light"/>
                          <a:cs typeface="Raleway Light"/>
                          <a:sym typeface="Raleway Light"/>
                        </a:rPr>
                        <a:t>Definisci il tuo obiettivo</a:t>
                      </a:r>
                      <a:endParaRPr b="1" i="0" sz="1400" u="none" cap="none" strike="noStrike">
                        <a:solidFill>
                          <a:srgbClr val="FFB600"/>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None/>
                      </a:pPr>
                      <a:r>
                        <a:rPr b="0" i="0" lang="it-IT" sz="1300" u="none" cap="none" strike="noStrike">
                          <a:solidFill>
                            <a:schemeClr val="dk1"/>
                          </a:solidFill>
                          <a:latin typeface="Raleway Light"/>
                          <a:ea typeface="Raleway Light"/>
                          <a:cs typeface="Raleway Light"/>
                          <a:sym typeface="Raleway Light"/>
                        </a:rPr>
                        <a:t>Sii chiaro su ciò che vuoi ottenere con il tuo obiettivo. Definisci dove sei e dove vuoi essere. Se disponi di metodi alternativi per raggiungere il tuo obiettivo, valutali e decidi quale metodo ti fornirà le migliori possibilità di successo.</a:t>
                      </a:r>
                      <a:endParaRPr b="0" i="0" sz="1300" u="none" cap="none" strike="noStrike">
                        <a:solidFill>
                          <a:schemeClr val="dk1"/>
                        </a:solidFill>
                        <a:latin typeface="Raleway Light"/>
                        <a:ea typeface="Raleway Light"/>
                        <a:cs typeface="Raleway Light"/>
                        <a:sym typeface="Raleway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1075">
                <a:tc>
                  <a:txBody>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rgbClr val="FFB600"/>
                          </a:solidFill>
                          <a:latin typeface="Raleway Light"/>
                          <a:ea typeface="Raleway Light"/>
                          <a:cs typeface="Raleway Light"/>
                          <a:sym typeface="Raleway Light"/>
                        </a:rPr>
                        <a:t>Step 2</a:t>
                      </a:r>
                      <a:endParaRPr/>
                    </a:p>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rgbClr val="FFB600"/>
                          </a:solidFill>
                          <a:latin typeface="Raleway Light"/>
                          <a:ea typeface="Raleway Light"/>
                          <a:cs typeface="Raleway Light"/>
                          <a:sym typeface="Raleway Light"/>
                        </a:rPr>
                        <a:t>Dai priorità alle attività</a:t>
                      </a:r>
                      <a:endParaRPr b="1" i="0" sz="1400" u="none" cap="none" strike="noStrike">
                        <a:solidFill>
                          <a:srgbClr val="FFB600"/>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None/>
                      </a:pPr>
                      <a:r>
                        <a:rPr b="0" i="0" lang="it-IT" sz="1300" u="none" cap="none" strike="noStrike">
                          <a:solidFill>
                            <a:schemeClr val="dk1"/>
                          </a:solidFill>
                          <a:latin typeface="Raleway Light"/>
                          <a:ea typeface="Raleway Light"/>
                          <a:cs typeface="Raleway Light"/>
                          <a:sym typeface="Raleway Light"/>
                        </a:rPr>
                        <a:t>Crea un elenco di attività essenziali che devi completare per raggiungere il tuo obiettivo. Questo passaggio include la divisione del tuo obiettivo chiave in piccoli passaggi limitati nel tempo.</a:t>
                      </a:r>
                      <a:endParaRPr b="0" i="0" sz="1300" u="none" cap="none" strike="noStrike">
                        <a:solidFill>
                          <a:schemeClr val="dk1"/>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950">
                <a:tc>
                  <a:txBody>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rgbClr val="FFB600"/>
                          </a:solidFill>
                          <a:latin typeface="Raleway Light"/>
                          <a:ea typeface="Raleway Light"/>
                          <a:cs typeface="Raleway Light"/>
                          <a:sym typeface="Raleway Light"/>
                        </a:rPr>
                        <a:t>Step 3</a:t>
                      </a:r>
                      <a:endParaRPr/>
                    </a:p>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rgbClr val="FFB600"/>
                          </a:solidFill>
                          <a:latin typeface="Raleway Light"/>
                          <a:ea typeface="Raleway Light"/>
                          <a:cs typeface="Raleway Light"/>
                          <a:sym typeface="Raleway Light"/>
                        </a:rPr>
                        <a:t>Identificare le risorse</a:t>
                      </a:r>
                      <a:endParaRPr b="1" i="0" sz="1400" u="none" cap="none" strike="noStrike">
                        <a:solidFill>
                          <a:srgbClr val="FFB600"/>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300"/>
                        <a:buFont typeface="Arial"/>
                        <a:buNone/>
                      </a:pPr>
                      <a:r>
                        <a:rPr b="0" i="0" lang="it-IT" sz="1300" u="none" cap="none" strike="noStrike">
                          <a:solidFill>
                            <a:schemeClr val="dk1"/>
                          </a:solidFill>
                          <a:latin typeface="Raleway Light"/>
                          <a:ea typeface="Raleway Light"/>
                          <a:cs typeface="Raleway Light"/>
                          <a:sym typeface="Raleway Light"/>
                        </a:rPr>
                        <a:t>Considera ciò di cui potresti aver bisogno per completare ogni attività in termini di risorse come conoscenze, abilità, tempo e strumenti.</a:t>
                      </a:r>
                      <a:endParaRPr b="0" i="0" sz="1300" u="none" cap="none" strike="noStrike">
                        <a:solidFill>
                          <a:schemeClr val="dk1"/>
                        </a:solidFill>
                        <a:latin typeface="Raleway Light"/>
                        <a:ea typeface="Raleway Light"/>
                        <a:cs typeface="Raleway Light"/>
                        <a:sym typeface="Raleway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27600">
                <a:tc>
                  <a:txBody>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rgbClr val="FFB600"/>
                          </a:solidFill>
                          <a:latin typeface="Raleway Light"/>
                          <a:ea typeface="Raleway Light"/>
                          <a:cs typeface="Raleway Light"/>
                          <a:sym typeface="Raleway Light"/>
                        </a:rPr>
                        <a:t>Step 4</a:t>
                      </a:r>
                      <a:endParaRPr/>
                    </a:p>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rgbClr val="FFB600"/>
                          </a:solidFill>
                          <a:latin typeface="Raleway Light"/>
                          <a:ea typeface="Raleway Light"/>
                          <a:cs typeface="Raleway Light"/>
                          <a:sym typeface="Raleway Light"/>
                        </a:rPr>
                        <a:t>Imposta una cronologia</a:t>
                      </a:r>
                      <a:endParaRPr b="1" i="0" sz="1400" u="none" cap="none" strike="noStrike">
                        <a:solidFill>
                          <a:srgbClr val="FFB600"/>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None/>
                      </a:pPr>
                      <a:r>
                        <a:rPr b="0" i="0" lang="it-IT" sz="1300" u="none" cap="none" strike="noStrike">
                          <a:solidFill>
                            <a:schemeClr val="dk1"/>
                          </a:solidFill>
                          <a:latin typeface="Raleway Light"/>
                          <a:ea typeface="Raleway Light"/>
                          <a:cs typeface="Raleway Light"/>
                          <a:sym typeface="Raleway Light"/>
                        </a:rPr>
                        <a:t>Se è un grande obiettivo, stabilisci una serie di piccoli compiti con scadenze. Una scadenza funge da "sistema di forzatura" per spingerti a raggiungere gli obiettivi nei tempi previsti. Assicurati di includere la tua cronologia su</a:t>
                      </a:r>
                      <a:endParaRPr/>
                    </a:p>
                    <a:p>
                      <a:pPr indent="0" lvl="0" marL="0" marR="0" rtl="0" algn="just">
                        <a:lnSpc>
                          <a:spcPct val="100000"/>
                        </a:lnSpc>
                        <a:spcBef>
                          <a:spcPts val="0"/>
                        </a:spcBef>
                        <a:spcAft>
                          <a:spcPts val="0"/>
                        </a:spcAft>
                        <a:buNone/>
                      </a:pPr>
                      <a:r>
                        <a:rPr b="0" i="0" lang="it-IT" sz="1300" u="none" cap="none" strike="noStrike">
                          <a:solidFill>
                            <a:schemeClr val="dk1"/>
                          </a:solidFill>
                          <a:latin typeface="Raleway Light"/>
                          <a:ea typeface="Raleway Light"/>
                          <a:cs typeface="Raleway Light"/>
                          <a:sym typeface="Raleway Light"/>
                        </a:rPr>
                        <a:t>il tuo calendario in modo che le tue scadenze siano visibili e possano far parte della tua vita quotidiana e del tuo programma.</a:t>
                      </a:r>
                      <a:endParaRPr b="0" i="0" sz="1300" u="none" cap="none" strike="noStrike">
                        <a:solidFill>
                          <a:schemeClr val="dk1"/>
                        </a:solidFill>
                        <a:latin typeface="Raleway Light"/>
                        <a:ea typeface="Raleway Light"/>
                        <a:cs typeface="Raleway Light"/>
                        <a:sym typeface="Raleway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aphicFrame>
        <p:nvGraphicFramePr>
          <p:cNvPr id="242" name="Google Shape;242;p21"/>
          <p:cNvGraphicFramePr/>
          <p:nvPr/>
        </p:nvGraphicFramePr>
        <p:xfrm>
          <a:off x="851215" y="2480882"/>
          <a:ext cx="3000000" cy="3000000"/>
        </p:xfrm>
        <a:graphic>
          <a:graphicData uri="http://schemas.openxmlformats.org/drawingml/2006/table">
            <a:tbl>
              <a:tblPr bandRow="1" firstRow="1">
                <a:noFill/>
                <a:tableStyleId>{0E0D4824-981C-47C6-9856-945A3660B88C}</a:tableStyleId>
              </a:tblPr>
              <a:tblGrid>
                <a:gridCol w="1488325"/>
                <a:gridCol w="1488325"/>
                <a:gridCol w="1488325"/>
                <a:gridCol w="1488325"/>
                <a:gridCol w="1488325"/>
              </a:tblGrid>
              <a:tr h="865925">
                <a:tc>
                  <a:txBody>
                    <a:bodyPr/>
                    <a:lstStyle/>
                    <a:p>
                      <a:pPr indent="0" lvl="0" marL="0" marR="0" rtl="0" algn="l">
                        <a:lnSpc>
                          <a:spcPct val="100000"/>
                        </a:lnSpc>
                        <a:spcBef>
                          <a:spcPts val="0"/>
                        </a:spcBef>
                        <a:spcAft>
                          <a:spcPts val="0"/>
                        </a:spcAft>
                        <a:buNone/>
                      </a:pPr>
                      <a:r>
                        <a:t/>
                      </a:r>
                      <a:endParaRPr sz="1401"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1"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1"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1"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1" u="none" cap="none" strike="noStrike"/>
                    </a:p>
                  </a:txBody>
                  <a:tcPr marT="45725" marB="45725" marR="91450" marL="91450"/>
                </a:tc>
              </a:tr>
              <a:tr h="775325">
                <a:tc>
                  <a:txBody>
                    <a:bodyPr/>
                    <a:lstStyle/>
                    <a:p>
                      <a:pPr indent="0" lvl="0" marL="0" marR="0" rtl="0" algn="l">
                        <a:lnSpc>
                          <a:spcPct val="100000"/>
                        </a:lnSpc>
                        <a:spcBef>
                          <a:spcPts val="0"/>
                        </a:spcBef>
                        <a:spcAft>
                          <a:spcPts val="0"/>
                        </a:spcAft>
                        <a:buNone/>
                      </a:pPr>
                      <a:r>
                        <a:rPr b="1" i="0" lang="it-IT" sz="1300" u="none" cap="none" strike="noStrike">
                          <a:solidFill>
                            <a:schemeClr val="dk1"/>
                          </a:solidFill>
                          <a:latin typeface="Raleway Light"/>
                          <a:ea typeface="Raleway Light"/>
                          <a:cs typeface="Raleway Light"/>
                          <a:sym typeface="Raleway Light"/>
                        </a:rPr>
                        <a:t>Scegli obiettivi che ti appassionano e che ti fanno avanzare nella vita.</a:t>
                      </a:r>
                      <a:endParaRPr b="1" i="0" sz="1300" u="none" cap="none" strike="noStrike">
                        <a:solidFill>
                          <a:schemeClr val="dk1"/>
                        </a:solidFill>
                        <a:latin typeface="Raleway Light"/>
                        <a:ea typeface="Raleway Light"/>
                        <a:cs typeface="Raleway Light"/>
                        <a:sym typeface="Raleway Light"/>
                      </a:endParaRPr>
                    </a:p>
                  </a:txBody>
                  <a:tcPr marT="45725" marB="45725" marR="91450" marL="91450"/>
                </a:tc>
                <a:tc>
                  <a:txBody>
                    <a:bodyPr/>
                    <a:lstStyle/>
                    <a:p>
                      <a:pPr indent="0" lvl="0" marL="0" marR="0" rtl="0" algn="l">
                        <a:lnSpc>
                          <a:spcPct val="100000"/>
                        </a:lnSpc>
                        <a:spcBef>
                          <a:spcPts val="0"/>
                        </a:spcBef>
                        <a:spcAft>
                          <a:spcPts val="0"/>
                        </a:spcAft>
                        <a:buNone/>
                      </a:pPr>
                      <a:r>
                        <a:rPr b="1" i="0" lang="it-IT" sz="1300" u="none" cap="none" strike="noStrike">
                          <a:solidFill>
                            <a:schemeClr val="dk1"/>
                          </a:solidFill>
                          <a:latin typeface="Raleway Light"/>
                          <a:ea typeface="Raleway Light"/>
                          <a:cs typeface="Raleway Light"/>
                          <a:sym typeface="Raleway Light"/>
                        </a:rPr>
                        <a:t>Assicurati che i tuoi obiettivi siano realizzabili e che tu possa realizzarli con sicurezza.</a:t>
                      </a:r>
                      <a:endParaRPr b="1" i="0" sz="1300" u="none" cap="none" strike="noStrike">
                        <a:solidFill>
                          <a:schemeClr val="dk1"/>
                        </a:solidFill>
                        <a:latin typeface="Raleway Light"/>
                        <a:ea typeface="Raleway Light"/>
                        <a:cs typeface="Raleway Light"/>
                        <a:sym typeface="Raleway Light"/>
                      </a:endParaRPr>
                    </a:p>
                  </a:txBody>
                  <a:tcPr marT="45725" marB="45725" marR="91450" marL="91450"/>
                </a:tc>
                <a:tc>
                  <a:txBody>
                    <a:bodyPr/>
                    <a:lstStyle/>
                    <a:p>
                      <a:pPr indent="0" lvl="0" marL="0" marR="0" rtl="0" algn="l">
                        <a:lnSpc>
                          <a:spcPct val="100000"/>
                        </a:lnSpc>
                        <a:spcBef>
                          <a:spcPts val="0"/>
                        </a:spcBef>
                        <a:spcAft>
                          <a:spcPts val="0"/>
                        </a:spcAft>
                        <a:buNone/>
                      </a:pPr>
                      <a:r>
                        <a:rPr b="1" i="0" lang="it-IT" sz="1300" u="none" cap="none" strike="noStrike">
                          <a:solidFill>
                            <a:schemeClr val="dk1"/>
                          </a:solidFill>
                          <a:latin typeface="Raleway Light"/>
                          <a:ea typeface="Raleway Light"/>
                          <a:cs typeface="Raleway Light"/>
                          <a:sym typeface="Raleway Light"/>
                        </a:rPr>
                        <a:t>Creazione di obiettivi specifici e passaggi specifici da intraprendere per raggiungere tali obiettivi.</a:t>
                      </a:r>
                      <a:endParaRPr b="1" i="0" sz="1300" u="none" cap="none" strike="noStrike">
                        <a:solidFill>
                          <a:schemeClr val="dk1"/>
                        </a:solidFill>
                        <a:latin typeface="Raleway Light"/>
                        <a:ea typeface="Raleway Light"/>
                        <a:cs typeface="Raleway Light"/>
                        <a:sym typeface="Raleway Light"/>
                      </a:endParaRPr>
                    </a:p>
                  </a:txBody>
                  <a:tcPr marT="45725" marB="45725" marR="91450" marL="91450"/>
                </a:tc>
                <a:tc>
                  <a:txBody>
                    <a:bodyPr/>
                    <a:lstStyle/>
                    <a:p>
                      <a:pPr indent="0" lvl="0" marL="0" marR="0" rtl="0" algn="l">
                        <a:lnSpc>
                          <a:spcPct val="100000"/>
                        </a:lnSpc>
                        <a:spcBef>
                          <a:spcPts val="0"/>
                        </a:spcBef>
                        <a:spcAft>
                          <a:spcPts val="0"/>
                        </a:spcAft>
                        <a:buNone/>
                      </a:pPr>
                      <a:r>
                        <a:rPr b="1" i="0" lang="it-IT" sz="1300" u="none" cap="none" strike="noStrike">
                          <a:solidFill>
                            <a:schemeClr val="dk1"/>
                          </a:solidFill>
                          <a:latin typeface="Raleway Light"/>
                          <a:ea typeface="Raleway Light"/>
                          <a:cs typeface="Raleway Light"/>
                          <a:sym typeface="Raleway Light"/>
                        </a:rPr>
                        <a:t>Elencare i tuoi obiettivi su carta li fa sentire reali e ti aiuta a ricordarli.</a:t>
                      </a:r>
                      <a:endParaRPr b="1" i="0" sz="1300" u="none" cap="none" strike="noStrike">
                        <a:solidFill>
                          <a:schemeClr val="dk1"/>
                        </a:solidFill>
                        <a:latin typeface="Raleway Light"/>
                        <a:ea typeface="Raleway Light"/>
                        <a:cs typeface="Raleway Light"/>
                        <a:sym typeface="Raleway Light"/>
                      </a:endParaRPr>
                    </a:p>
                  </a:txBody>
                  <a:tcPr marT="45725" marB="45725" marR="91450" marL="91450"/>
                </a:tc>
                <a:tc>
                  <a:txBody>
                    <a:bodyPr/>
                    <a:lstStyle/>
                    <a:p>
                      <a:pPr indent="0" lvl="0" marL="0" marR="0" rtl="0" algn="l">
                        <a:lnSpc>
                          <a:spcPct val="100000"/>
                        </a:lnSpc>
                        <a:spcBef>
                          <a:spcPts val="0"/>
                        </a:spcBef>
                        <a:spcAft>
                          <a:spcPts val="0"/>
                        </a:spcAft>
                        <a:buNone/>
                      </a:pPr>
                      <a:r>
                        <a:rPr b="1" i="0" lang="it-IT" sz="1300" u="none" cap="none" strike="noStrike">
                          <a:solidFill>
                            <a:schemeClr val="dk1"/>
                          </a:solidFill>
                          <a:latin typeface="Raleway Light"/>
                          <a:ea typeface="Raleway Light"/>
                          <a:cs typeface="Raleway Light"/>
                          <a:sym typeface="Raleway Light"/>
                        </a:rPr>
                        <a:t>Premiati quando porti a termine un compito e un obiettivo per motivarti a rimanere in pista.</a:t>
                      </a:r>
                      <a:endParaRPr b="1" i="0" sz="1300" u="none" cap="none" strike="noStrike">
                        <a:solidFill>
                          <a:schemeClr val="dk1"/>
                        </a:solidFill>
                        <a:latin typeface="Raleway Light"/>
                        <a:ea typeface="Raleway Light"/>
                        <a:cs typeface="Raleway Light"/>
                        <a:sym typeface="Raleway Light"/>
                      </a:endParaRPr>
                    </a:p>
                  </a:txBody>
                  <a:tcPr marT="45725" marB="45725" marR="91450" marL="91450"/>
                </a:tc>
              </a:tr>
            </a:tbl>
          </a:graphicData>
        </a:graphic>
      </p:graphicFrame>
      <p:sp>
        <p:nvSpPr>
          <p:cNvPr id="243" name="Google Shape;243;p21"/>
          <p:cNvSpPr txBox="1"/>
          <p:nvPr>
            <p:ph idx="1" type="body"/>
          </p:nvPr>
        </p:nvSpPr>
        <p:spPr>
          <a:xfrm>
            <a:off x="558363" y="457150"/>
            <a:ext cx="6257924" cy="45832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300">
                <a:latin typeface="Raleway Light"/>
                <a:ea typeface="Raleway Light"/>
                <a:cs typeface="Raleway Light"/>
                <a:sym typeface="Raleway Light"/>
              </a:rPr>
              <a:t>Piano d'azione per la definizione degli obiettivi:</a:t>
            </a:r>
            <a:endParaRPr b="1" sz="1400">
              <a:latin typeface="Raleway Light"/>
              <a:ea typeface="Raleway Light"/>
              <a:cs typeface="Raleway Light"/>
              <a:sym typeface="Raleway Light"/>
            </a:endParaRPr>
          </a:p>
        </p:txBody>
      </p:sp>
      <p:sp>
        <p:nvSpPr>
          <p:cNvPr id="244" name="Google Shape;244;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aphicFrame>
        <p:nvGraphicFramePr>
          <p:cNvPr id="245" name="Google Shape;245;p21"/>
          <p:cNvGraphicFramePr/>
          <p:nvPr/>
        </p:nvGraphicFramePr>
        <p:xfrm>
          <a:off x="734969" y="1076231"/>
          <a:ext cx="3000000" cy="3000000"/>
        </p:xfrm>
        <a:graphic>
          <a:graphicData uri="http://schemas.openxmlformats.org/drawingml/2006/table">
            <a:tbl>
              <a:tblPr bandRow="1" firstRow="1">
                <a:noFill/>
                <a:tableStyleId>{0E0D4824-981C-47C6-9856-945A3660B88C}</a:tableStyleId>
              </a:tblPr>
              <a:tblGrid>
                <a:gridCol w="2058950"/>
                <a:gridCol w="5260325"/>
              </a:tblGrid>
              <a:tr h="660225">
                <a:tc>
                  <a:txBody>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rgbClr val="FFB600"/>
                          </a:solidFill>
                          <a:latin typeface="Raleway Light"/>
                          <a:ea typeface="Raleway Light"/>
                          <a:cs typeface="Raleway Light"/>
                          <a:sym typeface="Raleway Light"/>
                        </a:rPr>
                        <a:t>Step 5</a:t>
                      </a:r>
                      <a:endParaRPr/>
                    </a:p>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rgbClr val="FFB600"/>
                          </a:solidFill>
                          <a:latin typeface="Raleway Light"/>
                          <a:ea typeface="Raleway Light"/>
                          <a:cs typeface="Raleway Light"/>
                          <a:sym typeface="Raleway Light"/>
                        </a:rPr>
                        <a:t>Tieni traccia dei progressi e rivedi il piano d'azione</a:t>
                      </a:r>
                      <a:endParaRPr b="1" i="0" sz="1400" u="none" cap="none" strike="noStrike">
                        <a:solidFill>
                          <a:srgbClr val="FFB600"/>
                        </a:solidFill>
                        <a:latin typeface="Raleway Light"/>
                        <a:ea typeface="Raleway Light"/>
                        <a:cs typeface="Raleway Light"/>
                        <a:sym typeface="Raleway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it-IT" sz="1300" u="none" cap="none" strike="noStrike">
                          <a:solidFill>
                            <a:schemeClr val="dk1"/>
                          </a:solidFill>
                          <a:latin typeface="Raleway Light"/>
                          <a:ea typeface="Raleway Light"/>
                          <a:cs typeface="Raleway Light"/>
                          <a:sym typeface="Raleway Light"/>
                        </a:rPr>
                        <a:t>Monitorare i tuoi progressi può fornirti l'incoraggiamento e la struttura per lavorare verso i tuoi obiettivi. Modifica i passaggi per riflettere o modificare le tue priorità ed esperienze</a:t>
                      </a:r>
                      <a:endParaRPr b="0" i="0" sz="1300" u="none" cap="none" strike="noStrike">
                        <a:solidFill>
                          <a:schemeClr val="dk1"/>
                        </a:solidFill>
                        <a:latin typeface="Raleway Light"/>
                        <a:ea typeface="Raleway Light"/>
                        <a:cs typeface="Raleway Light"/>
                        <a:sym typeface="Raleway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46" name="Google Shape;246;p21"/>
          <p:cNvSpPr txBox="1"/>
          <p:nvPr/>
        </p:nvSpPr>
        <p:spPr>
          <a:xfrm>
            <a:off x="558363" y="1950003"/>
            <a:ext cx="6257924" cy="45832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1" i="0" lang="it-IT" sz="1300" u="none" cap="none" strike="noStrike">
                <a:solidFill>
                  <a:schemeClr val="dk2"/>
                </a:solidFill>
                <a:latin typeface="Raleway Light"/>
                <a:ea typeface="Raleway Light"/>
                <a:cs typeface="Raleway Light"/>
                <a:sym typeface="Raleway Light"/>
              </a:rPr>
              <a:t>Suggerimenti per la definizione degli obiettivi di successo :</a:t>
            </a:r>
            <a:endParaRPr b="1" i="0" sz="1400" u="none" cap="none" strike="noStrike">
              <a:solidFill>
                <a:schemeClr val="dk2"/>
              </a:solidFill>
              <a:latin typeface="Raleway Light"/>
              <a:ea typeface="Raleway Light"/>
              <a:cs typeface="Raleway Light"/>
              <a:sym typeface="Raleway Light"/>
            </a:endParaRPr>
          </a:p>
          <a:p>
            <a:pPr indent="-228604" lvl="0" marL="457206" marR="0" rtl="0" algn="l">
              <a:lnSpc>
                <a:spcPct val="100000"/>
              </a:lnSpc>
              <a:spcBef>
                <a:spcPts val="601"/>
              </a:spcBef>
              <a:spcAft>
                <a:spcPts val="0"/>
              </a:spcAft>
              <a:buClr>
                <a:srgbClr val="FFB600"/>
              </a:buClr>
              <a:buSzPts val="1800"/>
              <a:buFont typeface="Raleway Thin"/>
              <a:buNone/>
            </a:pPr>
            <a:r>
              <a:t/>
            </a:r>
            <a:endParaRPr b="1" i="0" sz="1400" u="none" cap="none" strike="noStrike">
              <a:solidFill>
                <a:schemeClr val="dk2"/>
              </a:solidFill>
              <a:latin typeface="Raleway Light"/>
              <a:ea typeface="Raleway Light"/>
              <a:cs typeface="Raleway Light"/>
              <a:sym typeface="Raleway Light"/>
            </a:endParaRPr>
          </a:p>
          <a:p>
            <a:pPr indent="-342904" lvl="0" marL="457206" marR="0" rtl="0" algn="l">
              <a:lnSpc>
                <a:spcPct val="100000"/>
              </a:lnSpc>
              <a:spcBef>
                <a:spcPts val="601"/>
              </a:spcBef>
              <a:spcAft>
                <a:spcPts val="0"/>
              </a:spcAft>
              <a:buClr>
                <a:srgbClr val="FFB600"/>
              </a:buClr>
              <a:buSzPts val="1800"/>
              <a:buFont typeface="Raleway Thin"/>
              <a:buNone/>
            </a:pPr>
            <a:r>
              <a:t/>
            </a:r>
            <a:endParaRPr b="1" i="0" sz="1400" u="none" cap="none" strike="noStrike">
              <a:solidFill>
                <a:schemeClr val="dk2"/>
              </a:solidFill>
              <a:latin typeface="Raleway Light"/>
              <a:ea typeface="Raleway Light"/>
              <a:cs typeface="Raleway Light"/>
              <a:sym typeface="Raleway Light"/>
            </a:endParaRPr>
          </a:p>
        </p:txBody>
      </p:sp>
      <p:pic>
        <p:nvPicPr>
          <p:cNvPr descr="Heart" id="247" name="Google Shape;247;p21"/>
          <p:cNvPicPr preferRelativeResize="0"/>
          <p:nvPr/>
        </p:nvPicPr>
        <p:blipFill rotWithShape="1">
          <a:blip r:embed="rId3">
            <a:alphaModFix/>
          </a:blip>
          <a:srcRect b="0" l="0" r="0" t="0"/>
          <a:stretch/>
        </p:blipFill>
        <p:spPr>
          <a:xfrm>
            <a:off x="1062136" y="2432510"/>
            <a:ext cx="914400" cy="914400"/>
          </a:xfrm>
          <a:prstGeom prst="rect">
            <a:avLst/>
          </a:prstGeom>
          <a:noFill/>
          <a:ln>
            <a:noFill/>
          </a:ln>
        </p:spPr>
      </p:pic>
      <p:pic>
        <p:nvPicPr>
          <p:cNvPr descr="Trophy" id="248" name="Google Shape;248;p21"/>
          <p:cNvPicPr preferRelativeResize="0"/>
          <p:nvPr/>
        </p:nvPicPr>
        <p:blipFill rotWithShape="1">
          <a:blip r:embed="rId4">
            <a:alphaModFix/>
          </a:blip>
          <a:srcRect b="0" l="0" r="0" t="0"/>
          <a:stretch/>
        </p:blipFill>
        <p:spPr>
          <a:xfrm>
            <a:off x="2693650" y="2529157"/>
            <a:ext cx="770351" cy="817656"/>
          </a:xfrm>
          <a:prstGeom prst="rect">
            <a:avLst/>
          </a:prstGeom>
          <a:noFill/>
          <a:ln>
            <a:noFill/>
          </a:ln>
        </p:spPr>
      </p:pic>
      <p:pic>
        <p:nvPicPr>
          <p:cNvPr descr="Bullseye" id="249" name="Google Shape;249;p21"/>
          <p:cNvPicPr preferRelativeResize="0"/>
          <p:nvPr/>
        </p:nvPicPr>
        <p:blipFill rotWithShape="1">
          <a:blip r:embed="rId5">
            <a:alphaModFix/>
          </a:blip>
          <a:srcRect b="0" l="0" r="0" t="0"/>
          <a:stretch/>
        </p:blipFill>
        <p:spPr>
          <a:xfrm>
            <a:off x="4114800" y="2432510"/>
            <a:ext cx="914400" cy="914400"/>
          </a:xfrm>
          <a:prstGeom prst="rect">
            <a:avLst/>
          </a:prstGeom>
          <a:noFill/>
          <a:ln>
            <a:noFill/>
          </a:ln>
        </p:spPr>
      </p:pic>
      <p:pic>
        <p:nvPicPr>
          <p:cNvPr descr="Pencil" id="250" name="Google Shape;250;p21"/>
          <p:cNvPicPr preferRelativeResize="0"/>
          <p:nvPr/>
        </p:nvPicPr>
        <p:blipFill rotWithShape="1">
          <a:blip r:embed="rId6">
            <a:alphaModFix/>
          </a:blip>
          <a:srcRect b="0" l="0" r="0" t="0"/>
          <a:stretch/>
        </p:blipFill>
        <p:spPr>
          <a:xfrm>
            <a:off x="5602265" y="2472353"/>
            <a:ext cx="914400" cy="914400"/>
          </a:xfrm>
          <a:prstGeom prst="rect">
            <a:avLst/>
          </a:prstGeom>
          <a:noFill/>
          <a:ln>
            <a:noFill/>
          </a:ln>
        </p:spPr>
      </p:pic>
      <p:pic>
        <p:nvPicPr>
          <p:cNvPr descr="Star" id="251" name="Google Shape;251;p21"/>
          <p:cNvPicPr preferRelativeResize="0"/>
          <p:nvPr/>
        </p:nvPicPr>
        <p:blipFill rotWithShape="1">
          <a:blip r:embed="rId7">
            <a:alphaModFix/>
          </a:blip>
          <a:srcRect b="0" l="0" r="0" t="0"/>
          <a:stretch/>
        </p:blipFill>
        <p:spPr>
          <a:xfrm>
            <a:off x="7089730" y="2480785"/>
            <a:ext cx="914400"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2"/>
          <p:cNvSpPr txBox="1"/>
          <p:nvPr>
            <p:ph type="title"/>
          </p:nvPr>
        </p:nvSpPr>
        <p:spPr>
          <a:xfrm>
            <a:off x="773528" y="1051955"/>
            <a:ext cx="7191300" cy="866400"/>
          </a:xfrm>
          <a:prstGeom prst="rect">
            <a:avLst/>
          </a:prstGeom>
          <a:noFill/>
          <a:ln>
            <a:noFill/>
          </a:ln>
        </p:spPr>
        <p:txBody>
          <a:bodyPr anchorCtr="0" anchor="b" bIns="91425" lIns="91425" spcFirstLastPara="1" rIns="91425" wrap="square" tIns="91425">
            <a:noAutofit/>
          </a:bodyPr>
          <a:lstStyle/>
          <a:p>
            <a:pPr indent="0" lvl="0" marL="0" rtl="0" algn="just">
              <a:lnSpc>
                <a:spcPct val="100000"/>
              </a:lnSpc>
              <a:spcBef>
                <a:spcPts val="0"/>
              </a:spcBef>
              <a:spcAft>
                <a:spcPts val="0"/>
              </a:spcAft>
              <a:buSzPts val="5800"/>
              <a:buNone/>
            </a:pPr>
            <a:r>
              <a:rPr lang="it-IT" sz="1200">
                <a:solidFill>
                  <a:schemeClr val="dk1"/>
                </a:solidFill>
                <a:latin typeface="Raleway Light"/>
                <a:ea typeface="Raleway Light"/>
                <a:cs typeface="Raleway Light"/>
                <a:sym typeface="Raleway Light"/>
              </a:rPr>
              <a:t>La produzione di un piano d'azione per la definizione degli obiettivi richiede innanzitutto di acquisire informazioni sulle aree della tua vita che richiedono tempo, attenzione e miglioramento in modo da poter riconoscere ciò che desideri veramente, avere il massimo impatto sulla qualità della tua vita e sul tuo futuro. </a:t>
            </a:r>
            <a:endParaRPr sz="1200">
              <a:solidFill>
                <a:schemeClr val="dk1"/>
              </a:solidFill>
              <a:latin typeface="Raleway Light"/>
              <a:ea typeface="Raleway Light"/>
              <a:cs typeface="Raleway Light"/>
              <a:sym typeface="Raleway Light"/>
            </a:endParaRPr>
          </a:p>
        </p:txBody>
      </p:sp>
      <p:grpSp>
        <p:nvGrpSpPr>
          <p:cNvPr id="257" name="Google Shape;257;p22"/>
          <p:cNvGrpSpPr/>
          <p:nvPr/>
        </p:nvGrpSpPr>
        <p:grpSpPr>
          <a:xfrm>
            <a:off x="7964732" y="329097"/>
            <a:ext cx="977040" cy="722852"/>
            <a:chOff x="5255200" y="3006475"/>
            <a:chExt cx="511700" cy="378575"/>
          </a:xfrm>
        </p:grpSpPr>
        <p:sp>
          <p:nvSpPr>
            <p:cNvPr id="258" name="Google Shape;258;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59" name="Google Shape;259;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
        <p:nvSpPr>
          <p:cNvPr id="260" name="Google Shape;260;p22"/>
          <p:cNvSpPr txBox="1"/>
          <p:nvPr/>
        </p:nvSpPr>
        <p:spPr>
          <a:xfrm>
            <a:off x="5038726" y="1725452"/>
            <a:ext cx="3295650" cy="15617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it-IT" sz="1600" u="none" cap="none" strike="noStrike">
                <a:solidFill>
                  <a:schemeClr val="lt1"/>
                </a:solidFill>
                <a:highlight>
                  <a:srgbClr val="FFB600"/>
                </a:highlight>
                <a:latin typeface="Raleway Light"/>
                <a:ea typeface="Raleway Light"/>
                <a:cs typeface="Raleway Light"/>
                <a:sym typeface="Raleway Light"/>
              </a:rPr>
              <a:t>Risorse &amp; strumenti</a:t>
            </a:r>
            <a:endParaRPr/>
          </a:p>
          <a:p>
            <a:pPr indent="0" lvl="0" marL="0" marR="0" rtl="0" algn="l">
              <a:lnSpc>
                <a:spcPct val="100000"/>
              </a:lnSpc>
              <a:spcBef>
                <a:spcPts val="601"/>
              </a:spcBef>
              <a:spcAft>
                <a:spcPts val="0"/>
              </a:spcAft>
              <a:buClr>
                <a:schemeClr val="accent1"/>
              </a:buClr>
              <a:buSzPts val="1800"/>
              <a:buFont typeface="Raleway Thin"/>
              <a:buNone/>
            </a:pPr>
            <a:r>
              <a:rPr b="1" i="0" lang="it-IT" sz="1100" u="none" cap="none" strike="noStrike">
                <a:solidFill>
                  <a:schemeClr val="dk2"/>
                </a:solidFill>
                <a:latin typeface="Raleway Light"/>
                <a:ea typeface="Raleway Light"/>
                <a:cs typeface="Raleway Light"/>
                <a:sym typeface="Raleway Light"/>
              </a:rPr>
              <a:t>Documento: foglio di lavoro Ruota della vita</a:t>
            </a:r>
            <a:endParaRPr/>
          </a:p>
          <a:p>
            <a:pPr indent="0" lvl="0" marL="0" marR="0" rtl="0" algn="l">
              <a:lnSpc>
                <a:spcPct val="100000"/>
              </a:lnSpc>
              <a:spcBef>
                <a:spcPts val="601"/>
              </a:spcBef>
              <a:spcAft>
                <a:spcPts val="0"/>
              </a:spcAft>
              <a:buClr>
                <a:schemeClr val="accent1"/>
              </a:buClr>
              <a:buSzPts val="1800"/>
              <a:buFont typeface="Raleway Thin"/>
              <a:buNone/>
            </a:pPr>
            <a:r>
              <a:rPr b="1" i="0" lang="it-IT" sz="1100" u="none" cap="none" strike="noStrike">
                <a:solidFill>
                  <a:schemeClr val="dk2"/>
                </a:solidFill>
                <a:latin typeface="Raleway Light"/>
                <a:ea typeface="Raleway Light"/>
                <a:cs typeface="Raleway Light"/>
                <a:sym typeface="Raleway Light"/>
              </a:rPr>
              <a:t>Infografica sulla ruota della vita : </a:t>
            </a:r>
            <a:r>
              <a:rPr b="0" i="0" lang="it-IT" sz="1100" u="none" cap="none" strike="noStrike">
                <a:solidFill>
                  <a:schemeClr val="dk2"/>
                </a:solidFill>
                <a:latin typeface="Raleway Light"/>
                <a:ea typeface="Raleway Light"/>
                <a:cs typeface="Raleway Light"/>
                <a:sym typeface="Raleway Light"/>
              </a:rPr>
              <a:t>https://www.mindtools.com/acmgpjj/wheel-of-life-infographic</a:t>
            </a:r>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61" name="Google Shape;261;p22"/>
          <p:cNvSpPr txBox="1"/>
          <p:nvPr/>
        </p:nvSpPr>
        <p:spPr>
          <a:xfrm>
            <a:off x="845219" y="1901853"/>
            <a:ext cx="3543300" cy="282180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rgbClr val="000000"/>
              </a:buClr>
              <a:buSzPts val="1800"/>
              <a:buFont typeface="Arial"/>
              <a:buNone/>
            </a:pPr>
            <a:r>
              <a:rPr b="1" lang="it-IT"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chemeClr val="accent1"/>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1" sz="1600">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it-IT" sz="1100" u="none" cap="none" strike="noStrike">
                <a:solidFill>
                  <a:schemeClr val="dk2"/>
                </a:solidFill>
                <a:latin typeface="Raleway Light"/>
                <a:ea typeface="Raleway Light"/>
                <a:cs typeface="Raleway Light"/>
                <a:sym typeface="Raleway Light"/>
              </a:rPr>
              <a:t>Step1: </a:t>
            </a:r>
            <a:r>
              <a:rPr b="0" i="0" lang="it-IT" sz="1100" u="none" cap="none" strike="noStrike">
                <a:solidFill>
                  <a:schemeClr val="dk2"/>
                </a:solidFill>
                <a:latin typeface="Raleway Light"/>
                <a:ea typeface="Raleway Light"/>
                <a:cs typeface="Raleway Light"/>
                <a:sym typeface="Raleway Light"/>
              </a:rPr>
              <a:t>Leggi il foglio di lavoro "La ruota della vita".</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it-IT" sz="1100" u="none" cap="none" strike="noStrike">
                <a:solidFill>
                  <a:schemeClr val="dk2"/>
                </a:solidFill>
                <a:latin typeface="Raleway Light"/>
                <a:ea typeface="Raleway Light"/>
                <a:cs typeface="Raleway Light"/>
                <a:sym typeface="Raleway Light"/>
              </a:rPr>
              <a:t>Step2: </a:t>
            </a:r>
            <a:r>
              <a:rPr b="0" i="0" lang="it-IT" sz="1100" u="none" cap="none" strike="noStrike">
                <a:solidFill>
                  <a:schemeClr val="dk2"/>
                </a:solidFill>
                <a:latin typeface="Raleway Light"/>
                <a:ea typeface="Raleway Light"/>
                <a:cs typeface="Raleway Light"/>
                <a:sym typeface="Raleway Light"/>
              </a:rPr>
              <a:t>Segui le istruzioni completando i passaggi 1 – 6</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it-IT" sz="1100" u="none" cap="none" strike="noStrike">
                <a:solidFill>
                  <a:schemeClr val="dk2"/>
                </a:solidFill>
                <a:latin typeface="Raleway Light"/>
                <a:ea typeface="Raleway Light"/>
                <a:cs typeface="Raleway Light"/>
                <a:sym typeface="Raleway Light"/>
              </a:rPr>
              <a:t>Step 3: </a:t>
            </a:r>
            <a:r>
              <a:rPr b="0" i="0" lang="it-IT" sz="1100" u="none" cap="none" strike="noStrike">
                <a:solidFill>
                  <a:schemeClr val="dk2"/>
                </a:solidFill>
                <a:latin typeface="Raleway Light"/>
                <a:ea typeface="Raleway Light"/>
                <a:cs typeface="Raleway Light"/>
                <a:sym typeface="Raleway Light"/>
              </a:rPr>
              <a:t>Presenta il tuo autoritratto ideale ai tuoi compagni che fissano gli obiettivi</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it-IT" sz="1200" u="none" cap="none" strike="noStrike">
                <a:solidFill>
                  <a:schemeClr val="lt1"/>
                </a:solidFill>
                <a:highlight>
                  <a:srgbClr val="FFB600"/>
                </a:highlight>
                <a:latin typeface="Raleway Light"/>
                <a:ea typeface="Raleway Light"/>
                <a:cs typeface="Raleway Light"/>
                <a:sym typeface="Raleway Light"/>
              </a:rPr>
              <a:t>TEMPO:</a:t>
            </a:r>
            <a:r>
              <a:rPr b="0" i="0" lang="it-IT" sz="1200" u="none" cap="none" strike="noStrike">
                <a:solidFill>
                  <a:schemeClr val="lt1"/>
                </a:solidFill>
                <a:latin typeface="Raleway Light"/>
                <a:ea typeface="Raleway Light"/>
                <a:cs typeface="Raleway Light"/>
                <a:sym typeface="Raleway Light"/>
              </a:rPr>
              <a:t> </a:t>
            </a:r>
            <a:r>
              <a:rPr b="0" i="0" lang="it-IT" sz="1200" u="none" cap="none" strike="noStrike">
                <a:solidFill>
                  <a:schemeClr val="dk1"/>
                </a:solidFill>
                <a:latin typeface="Raleway Light"/>
                <a:ea typeface="Raleway Light"/>
                <a:cs typeface="Raleway Light"/>
                <a:sym typeface="Raleway Light"/>
              </a:rPr>
              <a:t>20 minuti</a:t>
            </a:r>
            <a:endParaRPr b="0" i="0" sz="12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1" i="0" sz="1200" u="none" cap="none" strike="noStrike">
              <a:solidFill>
                <a:srgbClr val="FFB600"/>
              </a:solidFill>
              <a:latin typeface="Raleway Thin"/>
              <a:ea typeface="Raleway Thin"/>
              <a:cs typeface="Raleway Thin"/>
              <a:sym typeface="Raleway Thin"/>
            </a:endParaRPr>
          </a:p>
        </p:txBody>
      </p:sp>
      <p:sp>
        <p:nvSpPr>
          <p:cNvPr id="262" name="Google Shape;262;p22"/>
          <p:cNvSpPr txBox="1"/>
          <p:nvPr/>
        </p:nvSpPr>
        <p:spPr>
          <a:xfrm>
            <a:off x="773528" y="507348"/>
            <a:ext cx="6987721" cy="584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it-IT" sz="1600" u="none" cap="none" strike="noStrike">
                <a:solidFill>
                  <a:schemeClr val="accent1"/>
                </a:solidFill>
                <a:latin typeface="Raleway ExtraLight"/>
                <a:ea typeface="Raleway ExtraLight"/>
                <a:cs typeface="Raleway ExtraLight"/>
                <a:sym typeface="Raleway ExtraLight"/>
              </a:rPr>
              <a:t>Produrre un piano d'azione per la definizione degli obiettivi in conformità con un obiettivo personale o professionale</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3"/>
          <p:cNvSpPr txBox="1"/>
          <p:nvPr>
            <p:ph type="title"/>
          </p:nvPr>
        </p:nvSpPr>
        <p:spPr>
          <a:xfrm>
            <a:off x="922000" y="526405"/>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it-IT" sz="1600">
                <a:solidFill>
                  <a:schemeClr val="accent1"/>
                </a:solidFill>
                <a:latin typeface="Raleway Light"/>
                <a:ea typeface="Raleway Light"/>
                <a:cs typeface="Raleway Light"/>
                <a:sym typeface="Raleway Light"/>
              </a:rPr>
              <a:t>Dimostrare l'uso pratico di un piano d'azione per la definizione degli obiettivi</a:t>
            </a:r>
            <a:endParaRPr b="1" sz="1600">
              <a:solidFill>
                <a:schemeClr val="accent1"/>
              </a:solidFill>
              <a:latin typeface="Raleway Light"/>
              <a:ea typeface="Raleway Light"/>
              <a:cs typeface="Raleway Light"/>
              <a:sym typeface="Raleway Light"/>
            </a:endParaRPr>
          </a:p>
        </p:txBody>
      </p:sp>
      <p:sp>
        <p:nvSpPr>
          <p:cNvPr id="268" name="Google Shape;268;p23"/>
          <p:cNvSpPr txBox="1"/>
          <p:nvPr>
            <p:ph idx="1" type="body"/>
          </p:nvPr>
        </p:nvSpPr>
        <p:spPr>
          <a:xfrm>
            <a:off x="958770" y="997149"/>
            <a:ext cx="3613230" cy="382449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Riflessioni</a:t>
            </a:r>
            <a:endParaRPr b="1" sz="12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Essere un goal getter è associato a una maggiore prevedibilità del successo</a:t>
            </a:r>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Scopo: riflettere sui tuoi progressi ti dà uno scopo in quanto porta alla produttività e al senso dello scopo una volta raggiunto il tuo obiettivo.</a:t>
            </a:r>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Miglioramento: imparare dagli obiettivi non realizzati ti consente di identificare lo spazio tra dove sei e dove vuoi essere. Questo ti aiuta a fare meglio la prossima volta.</a:t>
            </a:r>
            <a:endParaRPr/>
          </a:p>
          <a:p>
            <a:pPr indent="-285750" lvl="0" marL="285750" rtl="0" algn="just">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Efficacia: dedicare tempo e sforzi alla definizione degli obiettivi ti gioverà nel senso che pianificherai i tuoi compiti in modo più efficace diventando più bravo a trovare il modo migliore per completarli.</a:t>
            </a:r>
            <a:endParaRPr sz="1200">
              <a:solidFill>
                <a:schemeClr val="dk1"/>
              </a:solidFill>
              <a:latin typeface="Raleway Light"/>
              <a:ea typeface="Raleway Light"/>
              <a:cs typeface="Raleway Light"/>
              <a:sym typeface="Raleway Light"/>
            </a:endParaRPr>
          </a:p>
        </p:txBody>
      </p:sp>
      <p:sp>
        <p:nvSpPr>
          <p:cNvPr id="269" name="Google Shape;269;p23"/>
          <p:cNvSpPr txBox="1"/>
          <p:nvPr>
            <p:ph idx="2" type="body"/>
          </p:nvPr>
        </p:nvSpPr>
        <p:spPr>
          <a:xfrm>
            <a:off x="4761571" y="1051949"/>
            <a:ext cx="3705147" cy="356514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Azioni</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Font typeface="Raleway Thin"/>
              <a:buNone/>
            </a:pPr>
            <a:r>
              <a:rPr b="1" lang="it-IT" sz="1200">
                <a:solidFill>
                  <a:srgbClr val="FFB600"/>
                </a:solidFill>
                <a:latin typeface="Raleway Light"/>
                <a:ea typeface="Raleway Light"/>
                <a:cs typeface="Raleway Light"/>
                <a:sym typeface="Raleway Light"/>
              </a:rPr>
              <a:t>Dopodiché sarai in grado di </a:t>
            </a:r>
            <a:r>
              <a:rPr lang="it-IT" sz="1200">
                <a:solidFill>
                  <a:schemeClr val="dk1"/>
                </a:solidFill>
                <a:latin typeface="Raleway Light"/>
                <a:ea typeface="Raleway Light"/>
                <a:cs typeface="Raleway Light"/>
                <a:sym typeface="Raleway Light"/>
              </a:rPr>
              <a:t>creare un piano d'azione utilizzando una vision board come road map per raggiungere i tuoi obiettivi.</a:t>
            </a:r>
            <a:endParaRPr/>
          </a:p>
          <a:p>
            <a:pPr indent="0" lvl="0" marL="0" rtl="0" algn="l">
              <a:lnSpc>
                <a:spcPct val="100000"/>
              </a:lnSpc>
              <a:spcBef>
                <a:spcPts val="601"/>
              </a:spcBef>
              <a:spcAft>
                <a:spcPts val="0"/>
              </a:spcAft>
              <a:buSzPts val="1800"/>
              <a:buFont typeface="Raleway Thin"/>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Font typeface="Raleway Thin"/>
              <a:buNone/>
            </a:pPr>
            <a:r>
              <a:rPr b="1" lang="it-IT" sz="1100">
                <a:solidFill>
                  <a:schemeClr val="lt1"/>
                </a:solidFill>
                <a:highlight>
                  <a:srgbClr val="FFB600"/>
                </a:highlight>
                <a:latin typeface="Raleway Light"/>
                <a:ea typeface="Raleway Light"/>
                <a:cs typeface="Raleway Light"/>
                <a:sym typeface="Raleway Light"/>
              </a:rPr>
              <a:t>Lista cose da fare:</a:t>
            </a:r>
            <a:endParaRPr/>
          </a:p>
          <a:p>
            <a:pPr indent="0" lvl="0" marL="0" rtl="0" algn="l">
              <a:lnSpc>
                <a:spcPct val="100000"/>
              </a:lnSpc>
              <a:spcBef>
                <a:spcPts val="601"/>
              </a:spcBef>
              <a:spcAft>
                <a:spcPts val="0"/>
              </a:spcAft>
              <a:buSzPts val="1800"/>
              <a:buNone/>
            </a:pPr>
            <a:r>
              <a:rPr b="1" lang="it-IT" sz="1200">
                <a:latin typeface="Raleway Light"/>
                <a:ea typeface="Raleway Light"/>
                <a:cs typeface="Raleway Light"/>
                <a:sym typeface="Raleway Light"/>
              </a:rPr>
              <a:t>Fare riferimento al documento: Foglio di lavoro 2_Vision Board</a:t>
            </a:r>
            <a:endParaRPr/>
          </a:p>
          <a:p>
            <a:pPr indent="0" lvl="0" marL="0" rtl="0" algn="l">
              <a:lnSpc>
                <a:spcPct val="100000"/>
              </a:lnSpc>
              <a:spcBef>
                <a:spcPts val="601"/>
              </a:spcBef>
              <a:spcAft>
                <a:spcPts val="0"/>
              </a:spcAft>
              <a:buSzPts val="1800"/>
              <a:buNone/>
            </a:pPr>
            <a:r>
              <a:rPr b="1" lang="it-IT" sz="1200">
                <a:latin typeface="Raleway Light"/>
                <a:ea typeface="Raleway Light"/>
                <a:cs typeface="Raleway Light"/>
                <a:sym typeface="Raleway Light"/>
              </a:rPr>
              <a:t>Step1: </a:t>
            </a:r>
            <a:r>
              <a:rPr lang="it-IT" sz="1200">
                <a:latin typeface="Raleway Light"/>
                <a:ea typeface="Raleway Light"/>
                <a:cs typeface="Raleway Light"/>
                <a:sym typeface="Raleway Light"/>
              </a:rPr>
              <a:t>Leggi il foglio di lavoro "Vision Board".</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Font typeface="Raleway Thin"/>
              <a:buNone/>
            </a:pPr>
            <a:r>
              <a:rPr b="1" lang="it-IT" sz="1200">
                <a:latin typeface="Raleway Light"/>
                <a:ea typeface="Raleway Light"/>
                <a:cs typeface="Raleway Light"/>
                <a:sym typeface="Raleway Light"/>
              </a:rPr>
              <a:t>Step2: </a:t>
            </a:r>
            <a:r>
              <a:rPr lang="it-IT" sz="1200">
                <a:latin typeface="Raleway Light"/>
                <a:ea typeface="Raleway Light"/>
                <a:cs typeface="Raleway Light"/>
                <a:sym typeface="Raleway Light"/>
              </a:rPr>
              <a:t>Segui le istruzioni completando i passaggi da 1 a 8 per creare la tua tavola delle visioni</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Font typeface="Raleway Thin"/>
              <a:buNone/>
            </a:pPr>
            <a:r>
              <a:rPr b="1" lang="it-IT" sz="1200">
                <a:latin typeface="Raleway Light"/>
                <a:ea typeface="Raleway Light"/>
                <a:cs typeface="Raleway Light"/>
                <a:sym typeface="Raleway Light"/>
              </a:rPr>
              <a:t>Step 3: </a:t>
            </a:r>
            <a:r>
              <a:rPr lang="it-IT" sz="1200">
                <a:latin typeface="Raleway Light"/>
                <a:ea typeface="Raleway Light"/>
                <a:cs typeface="Raleway Light"/>
                <a:sym typeface="Raleway Light"/>
              </a:rPr>
              <a:t>Crea un piano d'azione usando la tua vision board come road map per raggiungere i tuoi obiettivi</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Font typeface="Raleway Thin"/>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grpSp>
        <p:nvGrpSpPr>
          <p:cNvPr id="270" name="Google Shape;270;p23"/>
          <p:cNvGrpSpPr/>
          <p:nvPr/>
        </p:nvGrpSpPr>
        <p:grpSpPr>
          <a:xfrm>
            <a:off x="7964732" y="329097"/>
            <a:ext cx="977040" cy="722852"/>
            <a:chOff x="5255200" y="3006475"/>
            <a:chExt cx="511700" cy="378575"/>
          </a:xfrm>
        </p:grpSpPr>
        <p:sp>
          <p:nvSpPr>
            <p:cNvPr id="271" name="Google Shape;271;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72" name="Google Shape;272;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4"/>
          <p:cNvSpPr txBox="1"/>
          <p:nvPr>
            <p:ph type="title"/>
          </p:nvPr>
        </p:nvSpPr>
        <p:spPr>
          <a:xfrm>
            <a:off x="922000" y="891775"/>
            <a:ext cx="7314743"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200">
                <a:solidFill>
                  <a:srgbClr val="FFB600"/>
                </a:solidFill>
                <a:latin typeface="Raleway Medium"/>
                <a:ea typeface="Raleway Medium"/>
                <a:cs typeface="Raleway Medium"/>
                <a:sym typeface="Raleway Medium"/>
              </a:rPr>
              <a:t>Per saperne di più su questo modulo:</a:t>
            </a:r>
            <a:endParaRPr sz="3200">
              <a:solidFill>
                <a:srgbClr val="FFB600"/>
              </a:solidFill>
              <a:latin typeface="Raleway Medium"/>
              <a:ea typeface="Raleway Medium"/>
              <a:cs typeface="Raleway Medium"/>
              <a:sym typeface="Raleway Medium"/>
            </a:endParaRPr>
          </a:p>
        </p:txBody>
      </p:sp>
      <p:sp>
        <p:nvSpPr>
          <p:cNvPr id="278" name="Google Shape;278;p24"/>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it-IT" sz="1300">
                <a:solidFill>
                  <a:srgbClr val="FFB600"/>
                </a:solidFill>
              </a:rPr>
              <a:t>La scienza e la psicologia della definizione degli obiettivi 101:</a:t>
            </a:r>
            <a:endParaRPr/>
          </a:p>
          <a:p>
            <a:pPr indent="0" lvl="0" marL="114302" rtl="0" algn="l">
              <a:lnSpc>
                <a:spcPct val="100000"/>
              </a:lnSpc>
              <a:spcBef>
                <a:spcPts val="601"/>
              </a:spcBef>
              <a:spcAft>
                <a:spcPts val="0"/>
              </a:spcAft>
              <a:buSzPts val="1800"/>
              <a:buNone/>
            </a:pPr>
            <a:r>
              <a:rPr lang="it-IT" sz="1300" u="sng">
                <a:solidFill>
                  <a:srgbClr val="1A1714"/>
                </a:solidFill>
                <a:hlinkClick r:id="rId3">
                  <a:extLst>
                    <a:ext uri="{A12FA001-AC4F-418D-AE19-62706E023703}">
                      <ahyp:hlinkClr val="tx"/>
                    </a:ext>
                  </a:extLst>
                </a:hlinkClick>
              </a:rPr>
              <a:t>positivepsychology.com/goal-setting-psychology/#studies</a:t>
            </a:r>
            <a:endParaRPr sz="1300">
              <a:solidFill>
                <a:srgbClr val="1A1714"/>
              </a:solidFill>
            </a:endParaRPr>
          </a:p>
          <a:p>
            <a:pPr indent="0" lvl="0" marL="114302" rtl="0" algn="l">
              <a:lnSpc>
                <a:spcPct val="100000"/>
              </a:lnSpc>
              <a:spcBef>
                <a:spcPts val="601"/>
              </a:spcBef>
              <a:spcAft>
                <a:spcPts val="0"/>
              </a:spcAft>
              <a:buSzPts val="1800"/>
              <a:buNone/>
            </a:pPr>
            <a:r>
              <a:rPr b="1" lang="it-IT" sz="1200">
                <a:solidFill>
                  <a:srgbClr val="FFB600"/>
                </a:solidFill>
              </a:rPr>
              <a:t>7 fatti affascinanti: definizione degli obiettivi e pianificazione delle azioni::</a:t>
            </a:r>
            <a:endParaRPr sz="1200"/>
          </a:p>
          <a:p>
            <a:pPr indent="0" lvl="0" marL="114302" rtl="0" algn="l">
              <a:lnSpc>
                <a:spcPct val="100000"/>
              </a:lnSpc>
              <a:spcBef>
                <a:spcPts val="601"/>
              </a:spcBef>
              <a:spcAft>
                <a:spcPts val="0"/>
              </a:spcAft>
              <a:buSzPts val="1800"/>
              <a:buNone/>
            </a:pPr>
            <a:r>
              <a:rPr lang="it-IT" sz="1200" u="sng">
                <a:solidFill>
                  <a:schemeClr val="hlink"/>
                </a:solidFill>
                <a:hlinkClick r:id="rId4"/>
              </a:rPr>
              <a:t>worksupport.com/documents/GoalSettingandActionPlanning.pdf</a:t>
            </a:r>
            <a:r>
              <a:rPr lang="it-IT" sz="1200"/>
              <a:t> </a:t>
            </a:r>
            <a:endParaRPr/>
          </a:p>
          <a:p>
            <a:pPr indent="0" lvl="0" marL="114302" rtl="0" algn="l">
              <a:lnSpc>
                <a:spcPct val="100000"/>
              </a:lnSpc>
              <a:spcBef>
                <a:spcPts val="601"/>
              </a:spcBef>
              <a:spcAft>
                <a:spcPts val="0"/>
              </a:spcAft>
              <a:buSzPts val="1800"/>
              <a:buNone/>
            </a:pPr>
            <a:r>
              <a:rPr b="1" lang="it-IT" sz="1200">
                <a:solidFill>
                  <a:srgbClr val="FFB600"/>
                </a:solidFill>
              </a:rPr>
              <a:t>Impostazione degli obiettivi personali: pianificare di vivere la tua vita a modo tuo :</a:t>
            </a:r>
            <a:endParaRPr/>
          </a:p>
          <a:p>
            <a:pPr indent="0" lvl="0" marL="114302" rtl="0" algn="l">
              <a:lnSpc>
                <a:spcPct val="100000"/>
              </a:lnSpc>
              <a:spcBef>
                <a:spcPts val="601"/>
              </a:spcBef>
              <a:spcAft>
                <a:spcPts val="0"/>
              </a:spcAft>
              <a:buSzPts val="1800"/>
              <a:buNone/>
            </a:pPr>
            <a:r>
              <a:rPr lang="it-IT" sz="1200" u="sng">
                <a:solidFill>
                  <a:schemeClr val="hlink"/>
                </a:solidFill>
                <a:hlinkClick r:id="rId5"/>
              </a:rPr>
              <a:t>www.mindtools.com/a5ykiuq/personal-goal-setting</a:t>
            </a:r>
            <a:r>
              <a:rPr lang="it-IT" sz="1200"/>
              <a:t> </a:t>
            </a:r>
            <a:endParaRPr/>
          </a:p>
          <a:p>
            <a:pPr indent="0" lvl="0" marL="114302" rtl="0" algn="l">
              <a:lnSpc>
                <a:spcPct val="100000"/>
              </a:lnSpc>
              <a:spcBef>
                <a:spcPts val="601"/>
              </a:spcBef>
              <a:spcAft>
                <a:spcPts val="0"/>
              </a:spcAft>
              <a:buSzPts val="1800"/>
              <a:buNone/>
            </a:pPr>
            <a:r>
              <a:rPr b="1" lang="it-IT" sz="1200">
                <a:solidFill>
                  <a:srgbClr val="FFB600"/>
                </a:solidFill>
              </a:rPr>
              <a:t>5 modi per stabilire obiettivi più raggiungibili</a:t>
            </a:r>
            <a:endParaRPr/>
          </a:p>
          <a:p>
            <a:pPr indent="0" lvl="0" marL="114302" rtl="0" algn="l">
              <a:lnSpc>
                <a:spcPct val="100000"/>
              </a:lnSpc>
              <a:spcBef>
                <a:spcPts val="601"/>
              </a:spcBef>
              <a:spcAft>
                <a:spcPts val="0"/>
              </a:spcAft>
              <a:buSzPts val="1800"/>
              <a:buNone/>
            </a:pPr>
            <a:r>
              <a:rPr lang="it-IT" sz="1200" u="sng">
                <a:solidFill>
                  <a:schemeClr val="hlink"/>
                </a:solidFill>
                <a:hlinkClick r:id="rId6"/>
              </a:rPr>
              <a:t>hbr.org/2022/08/5-ways-to-set-more-achievable-goals</a:t>
            </a:r>
            <a:r>
              <a:rPr lang="it-IT" sz="1200"/>
              <a:t> </a:t>
            </a:r>
            <a:endParaRPr/>
          </a:p>
          <a:p>
            <a:pPr indent="0" lvl="0" marL="0" rtl="0" algn="l">
              <a:lnSpc>
                <a:spcPct val="100000"/>
              </a:lnSpc>
              <a:spcBef>
                <a:spcPts val="601"/>
              </a:spcBef>
              <a:spcAft>
                <a:spcPts val="0"/>
              </a:spcAft>
              <a:buSzPts val="1800"/>
              <a:buNone/>
            </a:pPr>
            <a:r>
              <a:t/>
            </a:r>
            <a:endParaRPr sz="1200"/>
          </a:p>
        </p:txBody>
      </p:sp>
      <p:grpSp>
        <p:nvGrpSpPr>
          <p:cNvPr id="279" name="Google Shape;279;p24"/>
          <p:cNvGrpSpPr/>
          <p:nvPr/>
        </p:nvGrpSpPr>
        <p:grpSpPr>
          <a:xfrm>
            <a:off x="8089119" y="319162"/>
            <a:ext cx="728350" cy="743348"/>
            <a:chOff x="3955900" y="2984500"/>
            <a:chExt cx="414000" cy="422525"/>
          </a:xfrm>
        </p:grpSpPr>
        <p:sp>
          <p:nvSpPr>
            <p:cNvPr id="280" name="Google Shape;280;p2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81" name="Google Shape;281;p2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82" name="Google Shape;282;p2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5"/>
          <p:cNvSpPr txBox="1"/>
          <p:nvPr>
            <p:ph idx="1" type="body"/>
          </p:nvPr>
        </p:nvSpPr>
        <p:spPr>
          <a:xfrm>
            <a:off x="1447312" y="1469985"/>
            <a:ext cx="6249375" cy="2828361"/>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it-IT">
                <a:latin typeface="Raleway Medium"/>
                <a:ea typeface="Raleway Medium"/>
                <a:cs typeface="Raleway Medium"/>
                <a:sym typeface="Raleway Medium"/>
              </a:rPr>
              <a:t>Alcuni di noi hanno già grandi passerelle costruite per noi. Se ne hai uno, decolla! Ma se non ne hai una, renditi conto che è tua responsabilità prendere una pala e costruirne una per te e per coloro che verranno dopo di te. </a:t>
            </a:r>
            <a:endParaRPr/>
          </a:p>
          <a:p>
            <a:pPr indent="0" lvl="0" marL="0" rtl="0" algn="ctr">
              <a:lnSpc>
                <a:spcPct val="100000"/>
              </a:lnSpc>
              <a:spcBef>
                <a:spcPts val="601"/>
              </a:spcBef>
              <a:spcAft>
                <a:spcPts val="0"/>
              </a:spcAft>
              <a:buSzPts val="3000"/>
              <a:buNone/>
            </a:pPr>
            <a:r>
              <a:rPr lang="it-IT">
                <a:latin typeface="Raleway Medium"/>
                <a:ea typeface="Raleway Medium"/>
                <a:cs typeface="Raleway Medium"/>
                <a:sym typeface="Raleway Medium"/>
              </a:rPr>
              <a:t>Amelia Earhart</a:t>
            </a:r>
            <a:endParaRPr/>
          </a:p>
          <a:p>
            <a:pPr indent="0" lvl="0" marL="0" rtl="0" algn="ctr">
              <a:lnSpc>
                <a:spcPct val="100000"/>
              </a:lnSpc>
              <a:spcBef>
                <a:spcPts val="601"/>
              </a:spcBef>
              <a:spcAft>
                <a:spcPts val="0"/>
              </a:spcAft>
              <a:buSzPts val="3000"/>
              <a:buNone/>
            </a:pPr>
            <a:r>
              <a:t/>
            </a:r>
            <a:endParaRPr i="0">
              <a:latin typeface="Raleway Medium"/>
              <a:ea typeface="Raleway Medium"/>
              <a:cs typeface="Raleway Medium"/>
              <a:sym typeface="Raleway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6"/>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600"/>
              <a:t>Stabilisci </a:t>
            </a:r>
            <a:r>
              <a:rPr lang="it-IT" sz="3600">
                <a:solidFill>
                  <a:schemeClr val="accent1"/>
                </a:solidFill>
              </a:rPr>
              <a:t>un nuovo obiettivo</a:t>
            </a:r>
            <a:r>
              <a:rPr lang="it-IT" sz="3600"/>
              <a:t> e completa un altro modulo!</a:t>
            </a:r>
            <a:endParaRPr sz="3600"/>
          </a:p>
        </p:txBody>
      </p:sp>
      <p:sp>
        <p:nvSpPr>
          <p:cNvPr id="293" name="Google Shape;293;p2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it-IT"/>
              <a:t>‹#›</a:t>
            </a:fld>
            <a:endParaRPr/>
          </a:p>
        </p:txBody>
      </p:sp>
      <p:grpSp>
        <p:nvGrpSpPr>
          <p:cNvPr id="294" name="Google Shape;294;p26"/>
          <p:cNvGrpSpPr/>
          <p:nvPr/>
        </p:nvGrpSpPr>
        <p:grpSpPr>
          <a:xfrm>
            <a:off x="8152039" y="369833"/>
            <a:ext cx="602425" cy="641836"/>
            <a:chOff x="5970800" y="1619250"/>
            <a:chExt cx="428650" cy="456725"/>
          </a:xfrm>
        </p:grpSpPr>
        <p:sp>
          <p:nvSpPr>
            <p:cNvPr id="295" name="Google Shape;295;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6" name="Google Shape;296;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7" name="Google Shape;297;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8" name="Google Shape;298;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9" name="Google Shape;299;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graphicFrame>
        <p:nvGraphicFramePr>
          <p:cNvPr id="300" name="Google Shape;300;p26"/>
          <p:cNvGraphicFramePr/>
          <p:nvPr/>
        </p:nvGraphicFramePr>
        <p:xfrm>
          <a:off x="3925427" y="703846"/>
          <a:ext cx="3000000" cy="3000000"/>
        </p:xfrm>
        <a:graphic>
          <a:graphicData uri="http://schemas.openxmlformats.org/drawingml/2006/table">
            <a:tbl>
              <a:tblPr bandRow="1" firstRow="1">
                <a:noFill/>
                <a:tableStyleId>{0E0D4824-981C-47C6-9856-945A3660B88C}</a:tableStyleId>
              </a:tblPr>
              <a:tblGrid>
                <a:gridCol w="3819725"/>
              </a:tblGrid>
              <a:tr h="466275">
                <a:tc>
                  <a:txBody>
                    <a:bodyPr/>
                    <a:lstStyle/>
                    <a:p>
                      <a:pPr indent="0" lvl="0" marL="0" marR="0" rtl="0" algn="l">
                        <a:lnSpc>
                          <a:spcPct val="100000"/>
                        </a:lnSpc>
                        <a:spcBef>
                          <a:spcPts val="0"/>
                        </a:spcBef>
                        <a:spcAft>
                          <a:spcPts val="0"/>
                        </a:spcAft>
                        <a:buClr>
                          <a:schemeClr val="dk1"/>
                        </a:buClr>
                        <a:buSzPts val="5800"/>
                        <a:buFont typeface="Raleway Thin"/>
                        <a:buNone/>
                      </a:pPr>
                      <a:r>
                        <a:rPr b="1" i="0" lang="it-IT" sz="2250" u="none" cap="none" strike="noStrike">
                          <a:solidFill>
                            <a:schemeClr val="lt1"/>
                          </a:solidFill>
                          <a:latin typeface="Raleway Thin"/>
                          <a:ea typeface="Raleway Thin"/>
                          <a:cs typeface="Raleway Thin"/>
                          <a:sym typeface="Raleway Thin"/>
                        </a:rPr>
                        <a:t>Soft skills riqualificazione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M6: </a:t>
                      </a:r>
                      <a:r>
                        <a:rPr b="1" i="0" lang="it-IT" sz="1000" u="none" cap="none" strike="noStrike">
                          <a:solidFill>
                            <a:srgbClr val="000000"/>
                          </a:solidFill>
                          <a:latin typeface="Raleway Thin"/>
                          <a:ea typeface="Raleway Thin"/>
                          <a:cs typeface="Raleway Thin"/>
                          <a:sym typeface="Raleway Thin"/>
                        </a:rPr>
                        <a:t>Abilità comunicative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M7: </a:t>
                      </a:r>
                      <a:r>
                        <a:rPr b="1" i="0" lang="it-IT" sz="1000" u="none" cap="none" strike="noStrike">
                          <a:solidFill>
                            <a:srgbClr val="000000"/>
                          </a:solidFill>
                          <a:latin typeface="Raleway Thin"/>
                          <a:ea typeface="Raleway Thin"/>
                          <a:cs typeface="Raleway Thin"/>
                          <a:sym typeface="Raleway Thin"/>
                        </a:rPr>
                        <a:t>Motivazione e potenziamento personale</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M8: </a:t>
                      </a:r>
                      <a:r>
                        <a:rPr b="1" i="0" lang="it-IT" sz="1000" u="none" cap="none" strike="noStrike">
                          <a:solidFill>
                            <a:srgbClr val="000000"/>
                          </a:solidFill>
                          <a:latin typeface="Raleway Thin"/>
                          <a:ea typeface="Raleway Thin"/>
                          <a:cs typeface="Raleway Thin"/>
                          <a:sym typeface="Raleway Thin"/>
                        </a:rPr>
                        <a:t>Gestione del tempo</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M9: </a:t>
                      </a:r>
                      <a:r>
                        <a:rPr b="1" i="0" lang="it-IT" sz="1000" u="none" cap="none" strike="noStrike">
                          <a:solidFill>
                            <a:srgbClr val="000000"/>
                          </a:solidFill>
                          <a:latin typeface="Raleway Thin"/>
                          <a:ea typeface="Raleway Thin"/>
                          <a:cs typeface="Raleway Thin"/>
                          <a:sym typeface="Raleway Thin"/>
                        </a:rPr>
                        <a:t>Equilibrio vita-lavoro</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M10: </a:t>
                      </a:r>
                      <a:r>
                        <a:rPr b="1" i="0" lang="it-IT" sz="1000" u="none" cap="none" strike="noStrike">
                          <a:solidFill>
                            <a:srgbClr val="000000"/>
                          </a:solidFill>
                          <a:latin typeface="Raleway Thin"/>
                          <a:ea typeface="Raleway Thin"/>
                          <a:cs typeface="Raleway Thin"/>
                          <a:sym typeface="Raleway Thin"/>
                        </a:rPr>
                        <a:t>Impostazione degli obiettivi</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M11: </a:t>
                      </a:r>
                      <a:r>
                        <a:rPr b="1" i="0" lang="it-IT" sz="1000" u="none" cap="none" strike="noStrike">
                          <a:solidFill>
                            <a:srgbClr val="000000"/>
                          </a:solidFill>
                          <a:latin typeface="Raleway Thin"/>
                          <a:ea typeface="Raleway Thin"/>
                          <a:cs typeface="Raleway Thin"/>
                          <a:sym typeface="Raleway Thin"/>
                        </a:rPr>
                        <a:t>Risoluzione dei problemi</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M12: </a:t>
                      </a:r>
                      <a:r>
                        <a:rPr b="1" i="0" lang="it-IT" sz="1000" u="none" cap="none" strike="noStrike">
                          <a:solidFill>
                            <a:srgbClr val="000000"/>
                          </a:solidFill>
                          <a:latin typeface="Raleway Thin"/>
                          <a:ea typeface="Raleway Thin"/>
                          <a:cs typeface="Raleway Thin"/>
                          <a:sym typeface="Raleway Thin"/>
                        </a:rPr>
                        <a:t>Autopromozione</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M13: </a:t>
                      </a:r>
                      <a:r>
                        <a:rPr b="1" i="0" lang="it-IT" sz="1000" u="none" cap="none" strike="noStrike">
                          <a:solidFill>
                            <a:srgbClr val="000000"/>
                          </a:solidFill>
                          <a:latin typeface="Raleway Thin"/>
                          <a:ea typeface="Raleway Thin"/>
                          <a:cs typeface="Raleway Thin"/>
                          <a:sym typeface="Raleway Thin"/>
                        </a:rPr>
                        <a:t>Abilità di presentazione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7"/>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it-IT"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lnSpc>
                <a:spcPct val="100000"/>
              </a:lnSpc>
              <a:spcBef>
                <a:spcPts val="0"/>
              </a:spcBef>
              <a:spcAft>
                <a:spcPts val="0"/>
              </a:spcAft>
              <a:buSzPts val="1800"/>
              <a:buNone/>
            </a:pPr>
            <a:r>
              <a:rPr lang="it-IT"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06" name="Google Shape;306;p27"/>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07" name="Google Shape;307;p27"/>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08" name="Google Shape;308;p27"/>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612236" y="1851102"/>
            <a:ext cx="6139024" cy="176621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it-IT">
                <a:latin typeface="Raleway Medium"/>
                <a:ea typeface="Raleway Medium"/>
                <a:cs typeface="Raleway Medium"/>
                <a:sym typeface="Raleway Medium"/>
              </a:rPr>
              <a:t>Sono sempre più interessato a quello che sto per fare rispetto a quello che ho già fatto.</a:t>
            </a:r>
            <a:endParaRPr/>
          </a:p>
          <a:p>
            <a:pPr indent="0" lvl="0" marL="0" rtl="0" algn="ctr">
              <a:lnSpc>
                <a:spcPct val="100000"/>
              </a:lnSpc>
              <a:spcBef>
                <a:spcPts val="601"/>
              </a:spcBef>
              <a:spcAft>
                <a:spcPts val="0"/>
              </a:spcAft>
              <a:buSzPts val="3000"/>
              <a:buNone/>
            </a:pPr>
            <a:r>
              <a:rPr lang="it-IT">
                <a:latin typeface="Raleway Medium"/>
                <a:ea typeface="Raleway Medium"/>
                <a:cs typeface="Raleway Medium"/>
                <a:sym typeface="Raleway Medium"/>
              </a:rPr>
              <a:t>Rachel Carson</a:t>
            </a:r>
            <a:endParaRPr/>
          </a:p>
          <a:p>
            <a:pPr indent="0" lvl="0" marL="0" rtl="0" algn="ctr">
              <a:lnSpc>
                <a:spcPct val="100000"/>
              </a:lnSpc>
              <a:spcBef>
                <a:spcPts val="601"/>
              </a:spcBef>
              <a:spcAft>
                <a:spcPts val="0"/>
              </a:spcAft>
              <a:buSzPts val="3000"/>
              <a:buNone/>
            </a:pPr>
            <a:r>
              <a:t/>
            </a:r>
            <a:endParaRPr i="0">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it-IT">
                <a:solidFill>
                  <a:srgbClr val="981C22"/>
                </a:solidFill>
              </a:rPr>
              <a:t>Impostazione degli obiettivi</a:t>
            </a:r>
            <a:endParaRPr>
              <a:solidFill>
                <a:srgbClr val="981C22"/>
              </a:solidFill>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it-IT" sz="2800"/>
              <a:t>Sviluppatore: Wisefour Ltd.</a:t>
            </a:r>
            <a:endParaRPr/>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5400" u="none" cap="none" strike="noStrike">
                <a:solidFill>
                  <a:srgbClr val="981C22"/>
                </a:solidFill>
                <a:latin typeface="Raleway Thin"/>
                <a:ea typeface="Raleway Thin"/>
                <a:cs typeface="Raleway Thin"/>
                <a:sym typeface="Raleway Thin"/>
              </a:rPr>
              <a:t>10</a:t>
            </a:r>
            <a:endParaRPr b="0" i="0" sz="54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817226" y="508883"/>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200">
                <a:latin typeface="Raleway ExtraLight"/>
                <a:ea typeface="Raleway ExtraLight"/>
                <a:cs typeface="Raleway ExtraLight"/>
                <a:sym typeface="Raleway ExtraLight"/>
              </a:rPr>
              <a:t>Dopo aver completato questo modulo </a:t>
            </a:r>
            <a:r>
              <a:rPr lang="it-IT" sz="3200">
                <a:solidFill>
                  <a:schemeClr val="accent1"/>
                </a:solidFill>
                <a:latin typeface="Raleway ExtraLight"/>
                <a:ea typeface="Raleway ExtraLight"/>
                <a:cs typeface="Raleway ExtraLight"/>
                <a:sym typeface="Raleway ExtraLight"/>
              </a:rPr>
              <a:t>sarai in grado di </a:t>
            </a:r>
            <a:r>
              <a:rPr lang="it-IT" sz="3200">
                <a:latin typeface="Raleway ExtraLight"/>
                <a:ea typeface="Raleway ExtraLight"/>
                <a:cs typeface="Raleway ExtraLight"/>
                <a:sym typeface="Raleway ExtraLight"/>
              </a:rPr>
              <a:t>:</a:t>
            </a:r>
            <a:endParaRPr sz="3200">
              <a:latin typeface="Raleway ExtraLight"/>
              <a:ea typeface="Raleway ExtraLight"/>
              <a:cs typeface="Raleway ExtraLight"/>
              <a:sym typeface="Raleway ExtraLight"/>
            </a:endParaRPr>
          </a:p>
        </p:txBody>
      </p:sp>
      <p:sp>
        <p:nvSpPr>
          <p:cNvPr id="91" name="Google Shape;91;p5"/>
          <p:cNvSpPr txBox="1"/>
          <p:nvPr>
            <p:ph idx="1" type="body"/>
          </p:nvPr>
        </p:nvSpPr>
        <p:spPr>
          <a:xfrm>
            <a:off x="817226" y="1692375"/>
            <a:ext cx="2332201" cy="1946175"/>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Definire la definizione degli obiettivi</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Descrivere efficaci tecniche di definizione degli obiettivi</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Elenca gli elementi principali da includere in un piano d'azione per la definizione degli obiettivi</a:t>
            </a:r>
            <a:endParaRPr>
              <a:latin typeface="Raleway Light"/>
              <a:ea typeface="Raleway Light"/>
              <a:cs typeface="Raleway Light"/>
              <a:sym typeface="Raleway Light"/>
            </a:endParaRPr>
          </a:p>
        </p:txBody>
      </p:sp>
      <p:sp>
        <p:nvSpPr>
          <p:cNvPr id="92" name="Google Shape;92;p5"/>
          <p:cNvSpPr txBox="1"/>
          <p:nvPr>
            <p:ph idx="2" type="body"/>
          </p:nvPr>
        </p:nvSpPr>
        <p:spPr>
          <a:xfrm>
            <a:off x="3385118" y="1692375"/>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Categorizzare diversi tipi di obiettivi</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Valutare l'efficacia delle tecniche di definizione degli obiettivi</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Produrre un piano d'azione per la definizione degli obiettivi in conformità con un obiettivo personale o professionale</a:t>
            </a:r>
            <a:endParaRPr>
              <a:latin typeface="Raleway Medium"/>
              <a:ea typeface="Raleway Medium"/>
              <a:cs typeface="Raleway Medium"/>
              <a:sym typeface="Raleway Medium"/>
            </a:endParaRPr>
          </a:p>
        </p:txBody>
      </p:sp>
      <p:sp>
        <p:nvSpPr>
          <p:cNvPr id="93" name="Google Shape;93;p5"/>
          <p:cNvSpPr txBox="1"/>
          <p:nvPr>
            <p:ph idx="3" type="body"/>
          </p:nvPr>
        </p:nvSpPr>
        <p:spPr>
          <a:xfrm>
            <a:off x="5758883" y="1366283"/>
            <a:ext cx="2567891" cy="298331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Dimostra come la definizione degli obiettivi può influire sul successo e sulle prestazioni</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Consigliare l'uso di tecniche di definizione degli obiettivi in conformità con un obiettivo</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Dimostrare l'uso pratico di un piano d'azione per la definizione degli obiettivi</a:t>
            </a:r>
            <a:endParaRPr>
              <a:latin typeface="Raleway Light"/>
              <a:ea typeface="Raleway Light"/>
              <a:cs typeface="Raleway Light"/>
              <a:sym typeface="Raleway Light"/>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2571750"/>
            <a:ext cx="7772400" cy="187526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it-IT">
                <a:solidFill>
                  <a:schemeClr val="lt1"/>
                </a:solidFill>
              </a:rPr>
              <a:t>Il valore della definizione degli obiettivi</a:t>
            </a:r>
            <a:endParaRPr b="1">
              <a:solidFill>
                <a:schemeClr val="lt1"/>
              </a:solidFill>
            </a:endParaRPr>
          </a:p>
        </p:txBody>
      </p:sp>
      <p:pic>
        <p:nvPicPr>
          <p:cNvPr id="100" name="Google Shape;100;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06" name="Google Shape;106;p7"/>
          <p:cNvSpPr txBox="1"/>
          <p:nvPr/>
        </p:nvSpPr>
        <p:spPr>
          <a:xfrm>
            <a:off x="497725" y="1619450"/>
            <a:ext cx="8229600" cy="3004200"/>
          </a:xfrm>
          <a:prstGeom prst="rect">
            <a:avLst/>
          </a:prstGeom>
          <a:noFill/>
          <a:ln>
            <a:noFill/>
          </a:ln>
        </p:spPr>
        <p:txBody>
          <a:bodyPr anchorCtr="0" anchor="t" bIns="91425" lIns="91425" spcFirstLastPara="1" rIns="91425" wrap="square" tIns="91425">
            <a:noAutofit/>
          </a:bodyPr>
          <a:lstStyle/>
          <a:p>
            <a:pPr indent="0" lvl="0" marL="114302" marR="0" rtl="0" algn="just">
              <a:lnSpc>
                <a:spcPct val="100000"/>
              </a:lnSpc>
              <a:spcBef>
                <a:spcPts val="601"/>
              </a:spcBef>
              <a:spcAft>
                <a:spcPts val="0"/>
              </a:spcAft>
              <a:buClr>
                <a:srgbClr val="FFB600"/>
              </a:buClr>
              <a:buSzPts val="1800"/>
              <a:buFont typeface="Raleway Thin"/>
              <a:buNone/>
            </a:pPr>
            <a:r>
              <a:rPr b="0" i="0" lang="it-IT" sz="1300" u="none" cap="none" strike="noStrike">
                <a:solidFill>
                  <a:schemeClr val="dk2"/>
                </a:solidFill>
                <a:latin typeface="Raleway Light"/>
                <a:ea typeface="Raleway Light"/>
                <a:cs typeface="Raleway Light"/>
                <a:sym typeface="Raleway Light"/>
              </a:rPr>
              <a:t>Ci sono così tante ragioni e circostanze che usiamo per convincerci che non è mai il momento ideale per perseguire ciò che vogliamo, ma la verità è che </a:t>
            </a:r>
            <a:r>
              <a:rPr b="1" i="0" lang="it-IT" sz="1300" u="none" cap="none" strike="noStrike">
                <a:solidFill>
                  <a:schemeClr val="dk2"/>
                </a:solidFill>
                <a:latin typeface="Raleway Light"/>
                <a:ea typeface="Raleway Light"/>
                <a:cs typeface="Raleway Light"/>
                <a:sym typeface="Raleway Light"/>
              </a:rPr>
              <a:t>non c'è momento migliore di adesso per agire</a:t>
            </a:r>
            <a:r>
              <a:rPr b="0" i="0" lang="it-IT" sz="1300" u="none" cap="none" strike="noStrike">
                <a:solidFill>
                  <a:schemeClr val="dk2"/>
                </a:solidFill>
                <a:latin typeface="Raleway Light"/>
                <a:ea typeface="Raleway Light"/>
                <a:cs typeface="Raleway Light"/>
                <a:sym typeface="Raleway Light"/>
              </a:rPr>
              <a:t> e trasformare i tuoi sogni in realtà!</a:t>
            </a:r>
            <a:endParaRPr/>
          </a:p>
          <a:p>
            <a:pPr indent="0" lvl="0" marL="114302" marR="0" rtl="0" algn="just">
              <a:lnSpc>
                <a:spcPct val="100000"/>
              </a:lnSpc>
              <a:spcBef>
                <a:spcPts val="601"/>
              </a:spcBef>
              <a:spcAft>
                <a:spcPts val="0"/>
              </a:spcAft>
              <a:buClr>
                <a:srgbClr val="FFB600"/>
              </a:buClr>
              <a:buSzPts val="1800"/>
              <a:buFont typeface="Raleway Thin"/>
              <a:buNone/>
            </a:pPr>
            <a:r>
              <a:rPr b="0" i="0" lang="it-IT" sz="1300" u="none" cap="none" strike="noStrike">
                <a:solidFill>
                  <a:schemeClr val="dk2"/>
                </a:solidFill>
                <a:latin typeface="Raleway Light"/>
                <a:ea typeface="Raleway Light"/>
                <a:cs typeface="Raleway Light"/>
                <a:sym typeface="Raleway Light"/>
              </a:rPr>
              <a:t>La definizione degli obiettivi è uno strumento essenziale per l'automotivazione e la guida personale, sia a livello personale che professionale. Ci dà qualcosa a cui mirare e uno scopo per ottenere di più.</a:t>
            </a:r>
            <a:endParaRPr/>
          </a:p>
          <a:p>
            <a:pPr indent="0" lvl="0" marL="114302" marR="0" rtl="0" algn="just">
              <a:lnSpc>
                <a:spcPct val="100000"/>
              </a:lnSpc>
              <a:spcBef>
                <a:spcPts val="601"/>
              </a:spcBef>
              <a:spcAft>
                <a:spcPts val="0"/>
              </a:spcAft>
              <a:buClr>
                <a:srgbClr val="FFB600"/>
              </a:buClr>
              <a:buSzPts val="1800"/>
              <a:buFont typeface="Raleway Thin"/>
              <a:buNone/>
            </a:pPr>
            <a:r>
              <a:rPr b="0" i="0" lang="it-IT" sz="1300" u="none" cap="none" strike="noStrike">
                <a:solidFill>
                  <a:schemeClr val="dk2"/>
                </a:solidFill>
                <a:latin typeface="Raleway Light"/>
                <a:ea typeface="Raleway Light"/>
                <a:cs typeface="Raleway Light"/>
                <a:sym typeface="Raleway Light"/>
              </a:rPr>
              <a:t>Quando stabilisci degli obiettivi, delinei idealmente le azioni associate per raggiungere quell'obiettivo e interiorizzi una tabella di marcia di dove sei diretto e il modo giusto che ci porterebbe lì. La qualità del tuo piano di definizione degli obiettivi determina il ritorno sul tempo investito che puoi realizzare.</a:t>
            </a:r>
            <a:endParaRPr/>
          </a:p>
          <a:p>
            <a:pPr indent="0" lvl="0" marL="114302" marR="0" rtl="0" algn="just">
              <a:lnSpc>
                <a:spcPct val="100000"/>
              </a:lnSpc>
              <a:spcBef>
                <a:spcPts val="601"/>
              </a:spcBef>
              <a:spcAft>
                <a:spcPts val="0"/>
              </a:spcAft>
              <a:buClr>
                <a:srgbClr val="FFB600"/>
              </a:buClr>
              <a:buSzPts val="1800"/>
              <a:buFont typeface="Raleway Thin"/>
              <a:buNone/>
            </a:pPr>
            <a:r>
              <a:rPr b="0" i="0" lang="it-IT" sz="1300" u="none" cap="none" strike="noStrike">
                <a:solidFill>
                  <a:schemeClr val="dk2"/>
                </a:solidFill>
                <a:latin typeface="Raleway Light"/>
                <a:ea typeface="Raleway Light"/>
                <a:cs typeface="Raleway Light"/>
                <a:sym typeface="Raleway Light"/>
              </a:rPr>
              <a:t>I tuoi obiettivi e i tuoi sogni sono solo il punto di partenza. Man mano che avanzi, anche i tuoi obiettivi dovrebbero crescere mantenendoti su un percorso costante verso il successo.</a:t>
            </a:r>
            <a:endParaRPr/>
          </a:p>
          <a:p>
            <a:pPr indent="0" lvl="0" marL="114302" marR="0" rtl="0" algn="just">
              <a:lnSpc>
                <a:spcPct val="100000"/>
              </a:lnSpc>
              <a:spcBef>
                <a:spcPts val="601"/>
              </a:spcBef>
              <a:spcAft>
                <a:spcPts val="0"/>
              </a:spcAft>
              <a:buClr>
                <a:srgbClr val="FFB600"/>
              </a:buClr>
              <a:buSzPts val="1800"/>
              <a:buFont typeface="Raleway Thin"/>
              <a:buNone/>
            </a:pPr>
            <a:r>
              <a:rPr b="0" i="0" lang="it-IT" sz="1300" u="none" cap="none" strike="noStrike">
                <a:solidFill>
                  <a:schemeClr val="dk2"/>
                </a:solidFill>
                <a:latin typeface="Raleway Light"/>
                <a:ea typeface="Raleway Light"/>
                <a:cs typeface="Raleway Light"/>
                <a:sym typeface="Raleway Light"/>
              </a:rPr>
              <a:t>Un'azione importante della definizione degli obiettivi sono i benefici psicologici associati, in quanto legati all'aumento dell'autostima, della fiducia, della motivazione e dell'autonomia che contribuiscono al successo!</a:t>
            </a:r>
            <a:endParaRPr b="0" i="0" sz="1300" u="none" cap="none" strike="noStrike">
              <a:solidFill>
                <a:schemeClr val="dk2"/>
              </a:solidFill>
              <a:latin typeface="Raleway Light"/>
              <a:ea typeface="Raleway Light"/>
              <a:cs typeface="Raleway Light"/>
              <a:sym typeface="Raleway Light"/>
            </a:endParaRPr>
          </a:p>
        </p:txBody>
      </p:sp>
      <p:sp>
        <p:nvSpPr>
          <p:cNvPr id="107" name="Google Shape;107;p7"/>
          <p:cNvSpPr txBox="1"/>
          <p:nvPr>
            <p:ph type="title"/>
          </p:nvPr>
        </p:nvSpPr>
        <p:spPr>
          <a:xfrm>
            <a:off x="681453" y="451206"/>
            <a:ext cx="7103700" cy="124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600">
                <a:latin typeface="Raleway ExtraLight"/>
                <a:ea typeface="Raleway ExtraLight"/>
                <a:cs typeface="Raleway ExtraLight"/>
                <a:sym typeface="Raleway ExtraLight"/>
              </a:rPr>
              <a:t>Cosa conosci della </a:t>
            </a:r>
            <a:r>
              <a:rPr lang="it-IT" sz="3600">
                <a:solidFill>
                  <a:schemeClr val="accent1"/>
                </a:solidFill>
                <a:latin typeface="Raleway ExtraLight"/>
                <a:ea typeface="Raleway ExtraLight"/>
                <a:cs typeface="Raleway ExtraLight"/>
                <a:sym typeface="Raleway ExtraLight"/>
              </a:rPr>
              <a:t>definizione degli obiettivi</a:t>
            </a:r>
            <a:r>
              <a:rPr lang="it-IT" sz="3600">
                <a:solidFill>
                  <a:schemeClr val="dk1"/>
                </a:solidFill>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13" name="Google Shape;113;p8"/>
          <p:cNvSpPr txBox="1"/>
          <p:nvPr/>
        </p:nvSpPr>
        <p:spPr>
          <a:xfrm>
            <a:off x="615629" y="2187711"/>
            <a:ext cx="1106644"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it-IT" sz="1200" u="none" cap="none" strike="noStrike">
                <a:solidFill>
                  <a:schemeClr val="lt1"/>
                </a:solidFill>
                <a:latin typeface="Raleway"/>
                <a:ea typeface="Raleway"/>
                <a:cs typeface="Raleway"/>
                <a:sym typeface="Raleway"/>
              </a:rPr>
              <a:t>What type of problem solver are you?</a:t>
            </a:r>
            <a:endParaRPr b="1" i="0" sz="1200" u="none" cap="none" strike="noStrike">
              <a:solidFill>
                <a:schemeClr val="lt1"/>
              </a:solidFill>
              <a:latin typeface="Raleway"/>
              <a:ea typeface="Raleway"/>
              <a:cs typeface="Raleway"/>
              <a:sym typeface="Raleway"/>
            </a:endParaRPr>
          </a:p>
        </p:txBody>
      </p:sp>
      <p:sp>
        <p:nvSpPr>
          <p:cNvPr id="114" name="Google Shape;114;p8"/>
          <p:cNvSpPr txBox="1"/>
          <p:nvPr/>
        </p:nvSpPr>
        <p:spPr>
          <a:xfrm>
            <a:off x="560397" y="499353"/>
            <a:ext cx="5977806"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it-IT" sz="1400" u="none" cap="none" strike="noStrike">
                <a:solidFill>
                  <a:srgbClr val="000000"/>
                </a:solidFill>
                <a:latin typeface="Raleway Light"/>
                <a:ea typeface="Raleway Light"/>
                <a:cs typeface="Raleway Light"/>
                <a:sym typeface="Raleway Light"/>
              </a:rPr>
              <a:t>La realtà della definizione degli obiettivi, un esempio</a:t>
            </a:r>
            <a:endParaRPr b="1" i="0" sz="1400" u="none" cap="none" strike="noStrike">
              <a:solidFill>
                <a:srgbClr val="000000"/>
              </a:solidFill>
              <a:latin typeface="Raleway Light"/>
              <a:ea typeface="Raleway Light"/>
              <a:cs typeface="Raleway Light"/>
              <a:sym typeface="Raleway Light"/>
            </a:endParaRPr>
          </a:p>
        </p:txBody>
      </p:sp>
      <p:sp>
        <p:nvSpPr>
          <p:cNvPr id="115" name="Google Shape;115;p8"/>
          <p:cNvSpPr txBox="1"/>
          <p:nvPr/>
        </p:nvSpPr>
        <p:spPr>
          <a:xfrm>
            <a:off x="615629" y="964429"/>
            <a:ext cx="7125456" cy="33239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it-IT" sz="1400" u="sng" cap="none" strike="noStrike">
                <a:solidFill>
                  <a:srgbClr val="000000"/>
                </a:solidFill>
                <a:latin typeface="Raleway Light"/>
                <a:ea typeface="Raleway Light"/>
                <a:cs typeface="Raleway Light"/>
                <a:sym typeface="Raleway Light"/>
                <a:hlinkClick r:id="rId3">
                  <a:extLst>
                    <a:ext uri="{A12FA001-AC4F-418D-AE19-62706E023703}">
                      <ahyp:hlinkClr val="tx"/>
                    </a:ext>
                  </a:extLst>
                </a:hlinkClick>
              </a:rPr>
              <a:t>Dr. Gail Matthews</a:t>
            </a:r>
            <a:r>
              <a:rPr b="0" i="0" lang="it-IT" sz="1400" u="none" cap="none" strike="noStrike">
                <a:solidFill>
                  <a:srgbClr val="000000"/>
                </a:solidFill>
                <a:latin typeface="Raleway Light"/>
                <a:ea typeface="Raleway Light"/>
                <a:cs typeface="Raleway Light"/>
                <a:sym typeface="Raleway Light"/>
              </a:rPr>
              <a:t>, un ricercatore della Dominican University, ha condotto uno studio evidenziando i vantaggi di scrivere obiettivi e piani d'azione.</a:t>
            </a:r>
            <a:endParaRPr/>
          </a:p>
          <a:p>
            <a:pPr indent="0" lvl="0" marL="0" marR="0" rtl="0" algn="just">
              <a:lnSpc>
                <a:spcPct val="100000"/>
              </a:lnSpc>
              <a:spcBef>
                <a:spcPts val="0"/>
              </a:spcBef>
              <a:spcAft>
                <a:spcPts val="0"/>
              </a:spcAft>
              <a:buNone/>
            </a:pPr>
            <a:r>
              <a:rPr b="0" i="0" lang="it-IT" sz="1400" u="none" cap="none" strike="noStrike">
                <a:solidFill>
                  <a:srgbClr val="000000"/>
                </a:solidFill>
                <a:latin typeface="Raleway Light"/>
                <a:ea typeface="Raleway Light"/>
                <a:cs typeface="Raleway Light"/>
                <a:sym typeface="Raleway Light"/>
              </a:rPr>
              <a:t>267 partecipanti sono stati reclutati per lo studio da aziende e gruppi di reti professionali. I partecipanti sono stati poi divisi in cinque gruppi :</a:t>
            </a:r>
            <a:endParaRPr/>
          </a:p>
          <a:p>
            <a:pPr indent="-285750" lvl="0" marL="285750" marR="0" rtl="0" algn="l">
              <a:lnSpc>
                <a:spcPct val="100000"/>
              </a:lnSpc>
              <a:spcBef>
                <a:spcPts val="0"/>
              </a:spcBef>
              <a:spcAft>
                <a:spcPts val="0"/>
              </a:spcAft>
              <a:buClr>
                <a:schemeClr val="accent1"/>
              </a:buClr>
              <a:buSzPts val="1400"/>
              <a:buFont typeface="Noto Sans Symbols"/>
              <a:buChar char="❖"/>
            </a:pPr>
            <a:r>
              <a:rPr b="0" i="0" lang="it-IT" sz="1400" u="none" cap="none" strike="noStrike">
                <a:solidFill>
                  <a:srgbClr val="000000"/>
                </a:solidFill>
                <a:latin typeface="Raleway Light"/>
                <a:ea typeface="Raleway Light"/>
                <a:cs typeface="Raleway Light"/>
                <a:sym typeface="Raleway Light"/>
              </a:rPr>
              <a:t>Il primo gruppo non ha fissato obiettivi e non aveva piani concreti.</a:t>
            </a:r>
            <a:endParaRPr/>
          </a:p>
          <a:p>
            <a:pPr indent="-285750" lvl="0" marL="285750" marR="0" rtl="0" algn="l">
              <a:lnSpc>
                <a:spcPct val="100000"/>
              </a:lnSpc>
              <a:spcBef>
                <a:spcPts val="0"/>
              </a:spcBef>
              <a:spcAft>
                <a:spcPts val="0"/>
              </a:spcAft>
              <a:buClr>
                <a:schemeClr val="accent1"/>
              </a:buClr>
              <a:buSzPts val="1400"/>
              <a:buFont typeface="Noto Sans Symbols"/>
              <a:buChar char="❖"/>
            </a:pPr>
            <a:r>
              <a:rPr b="0" i="0" lang="it-IT" sz="1400" u="none" cap="none" strike="noStrike">
                <a:solidFill>
                  <a:srgbClr val="000000"/>
                </a:solidFill>
                <a:latin typeface="Raleway Light"/>
                <a:ea typeface="Raleway Light"/>
                <a:cs typeface="Raleway Light"/>
                <a:sym typeface="Raleway Light"/>
              </a:rPr>
              <a:t>Il secondo gruppo ha fissato obiettivi ma non ha preparato un piano per realizzarli.</a:t>
            </a:r>
            <a:endParaRPr/>
          </a:p>
          <a:p>
            <a:pPr indent="-285750" lvl="0" marL="285750" marR="0" rtl="0" algn="l">
              <a:lnSpc>
                <a:spcPct val="100000"/>
              </a:lnSpc>
              <a:spcBef>
                <a:spcPts val="0"/>
              </a:spcBef>
              <a:spcAft>
                <a:spcPts val="0"/>
              </a:spcAft>
              <a:buClr>
                <a:schemeClr val="accent1"/>
              </a:buClr>
              <a:buSzPts val="1400"/>
              <a:buFont typeface="Noto Sans Symbols"/>
              <a:buChar char="❖"/>
            </a:pPr>
            <a:r>
              <a:rPr b="0" i="0" lang="it-IT" sz="1400" u="none" cap="none" strike="noStrike">
                <a:solidFill>
                  <a:srgbClr val="000000"/>
                </a:solidFill>
                <a:latin typeface="Raleway Light"/>
                <a:ea typeface="Raleway Light"/>
                <a:cs typeface="Raleway Light"/>
                <a:sym typeface="Raleway Light"/>
              </a:rPr>
              <a:t>Il terzo gruppo ha preparato obiettivi e piani d'azione ben definiti per raggiungerli.</a:t>
            </a:r>
            <a:endParaRPr/>
          </a:p>
          <a:p>
            <a:pPr indent="-285750" lvl="0" marL="285750" marR="0" rtl="0" algn="l">
              <a:lnSpc>
                <a:spcPct val="100000"/>
              </a:lnSpc>
              <a:spcBef>
                <a:spcPts val="0"/>
              </a:spcBef>
              <a:spcAft>
                <a:spcPts val="0"/>
              </a:spcAft>
              <a:buClr>
                <a:schemeClr val="accent1"/>
              </a:buClr>
              <a:buSzPts val="1400"/>
              <a:buFont typeface="Noto Sans Symbols"/>
              <a:buChar char="❖"/>
            </a:pPr>
            <a:r>
              <a:rPr b="0" i="0" lang="it-IT" sz="1400" u="none" cap="none" strike="noStrike">
                <a:solidFill>
                  <a:srgbClr val="000000"/>
                </a:solidFill>
                <a:latin typeface="Raleway Light"/>
                <a:ea typeface="Raleway Light"/>
                <a:cs typeface="Raleway Light"/>
                <a:sym typeface="Raleway Light"/>
              </a:rPr>
              <a:t>Il quarto gruppo ha preparato obiettivi e piani d'azione ben definiti, quindi li ha inviati a un amico solidale.</a:t>
            </a:r>
            <a:endParaRPr/>
          </a:p>
          <a:p>
            <a:pPr indent="-285750" lvl="0" marL="285750" marR="0" rtl="0" algn="l">
              <a:lnSpc>
                <a:spcPct val="100000"/>
              </a:lnSpc>
              <a:spcBef>
                <a:spcPts val="0"/>
              </a:spcBef>
              <a:spcAft>
                <a:spcPts val="0"/>
              </a:spcAft>
              <a:buClr>
                <a:schemeClr val="accent1"/>
              </a:buClr>
              <a:buSzPts val="1400"/>
              <a:buFont typeface="Noto Sans Symbols"/>
              <a:buChar char="❖"/>
            </a:pPr>
            <a:r>
              <a:rPr b="0" i="0" lang="it-IT" sz="1400" u="none" cap="none" strike="noStrike">
                <a:solidFill>
                  <a:srgbClr val="000000"/>
                </a:solidFill>
                <a:latin typeface="Raleway Light"/>
                <a:ea typeface="Raleway Light"/>
                <a:cs typeface="Raleway Light"/>
                <a:sym typeface="Raleway Light"/>
              </a:rPr>
              <a:t>Il quinto gruppo ha preparato obiettivi e piani d'azione ben definiti, quindi li ha inviati a un amico solidale, insieme a rapporti settimanali sui progressi.</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Raleway Light"/>
              <a:ea typeface="Raleway Light"/>
              <a:cs typeface="Raleway Light"/>
              <a:sym typeface="Raleway Light"/>
            </a:endParaRPr>
          </a:p>
          <a:p>
            <a:pPr indent="0" lvl="0" marL="0" marR="0" rtl="0" algn="l">
              <a:lnSpc>
                <a:spcPct val="100000"/>
              </a:lnSpc>
              <a:spcBef>
                <a:spcPts val="0"/>
              </a:spcBef>
              <a:spcAft>
                <a:spcPts val="0"/>
              </a:spcAft>
              <a:buNone/>
            </a:pPr>
            <a:r>
              <a:rPr b="0" i="0" lang="it-IT" sz="1400" u="none" cap="none" strike="noStrike">
                <a:solidFill>
                  <a:srgbClr val="000000"/>
                </a:solidFill>
                <a:latin typeface="Raleway Light"/>
                <a:ea typeface="Raleway Light"/>
                <a:cs typeface="Raleway Light"/>
                <a:sym typeface="Raleway Light"/>
              </a:rPr>
              <a:t>I risultati hanno rivelato che il quinto gruppo, che aveva i propri obiettivi scritti con piani d'azione tangibili e si è avvalso del supporto di un amico per ritenerli responsabili di fare ciò che ha detto, ha realizzato molto più di tutti gli altri gruppi.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9"/>
          <p:cNvGrpSpPr/>
          <p:nvPr/>
        </p:nvGrpSpPr>
        <p:grpSpPr>
          <a:xfrm>
            <a:off x="4282827" y="640260"/>
            <a:ext cx="3502214" cy="4047915"/>
            <a:chOff x="2573332" y="570863"/>
            <a:chExt cx="3502214" cy="4047915"/>
          </a:xfrm>
        </p:grpSpPr>
        <p:sp>
          <p:nvSpPr>
            <p:cNvPr id="121" name="Google Shape;121;p9"/>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2" name="Google Shape;122;p9"/>
            <p:cNvSpPr/>
            <p:nvPr/>
          </p:nvSpPr>
          <p:spPr>
            <a:xfrm rot="-6599386">
              <a:off x="3420903" y="112919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3" name="Google Shape;123;p9"/>
            <p:cNvSpPr/>
            <p:nvPr/>
          </p:nvSpPr>
          <p:spPr>
            <a:xfrm>
              <a:off x="4393965" y="5708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266700" lvl="0" marL="266700" marR="0" rtl="0" algn="ctr">
                <a:lnSpc>
                  <a:spcPct val="100000"/>
                </a:lnSpc>
                <a:spcBef>
                  <a:spcPts val="0"/>
                </a:spcBef>
                <a:spcAft>
                  <a:spcPts val="0"/>
                </a:spcAft>
                <a:buNone/>
              </a:pPr>
              <a:r>
                <a:rPr b="0" i="0" lang="it-IT" sz="1200" u="none" cap="none" strike="noStrike">
                  <a:solidFill>
                    <a:srgbClr val="C00000"/>
                  </a:solidFill>
                  <a:latin typeface="Raleway ExtraBold"/>
                  <a:ea typeface="Raleway ExtraBold"/>
                  <a:cs typeface="Raleway ExtraBold"/>
                  <a:sym typeface="Raleway ExtraBold"/>
                </a:rPr>
                <a:t>Motivare</a:t>
              </a:r>
              <a:endParaRPr b="0" i="0" sz="1200" u="none" cap="none" strike="noStrike">
                <a:solidFill>
                  <a:srgbClr val="C00000"/>
                </a:solidFill>
                <a:latin typeface="Raleway ExtraBold"/>
                <a:ea typeface="Raleway ExtraBold"/>
                <a:cs typeface="Raleway ExtraBold"/>
                <a:sym typeface="Raleway ExtraBold"/>
              </a:endParaRPr>
            </a:p>
          </p:txBody>
        </p:sp>
        <p:sp>
          <p:nvSpPr>
            <p:cNvPr id="124" name="Google Shape;124;p9"/>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5" name="Google Shape;125;p9"/>
            <p:cNvSpPr/>
            <p:nvPr/>
          </p:nvSpPr>
          <p:spPr>
            <a:xfrm>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it-IT" sz="1400" u="none" cap="none" strike="noStrike">
                  <a:solidFill>
                    <a:srgbClr val="C00000"/>
                  </a:solidFill>
                  <a:latin typeface="Raleway ExtraBold"/>
                  <a:ea typeface="Raleway ExtraBold"/>
                  <a:cs typeface="Raleway ExtraBold"/>
                  <a:sym typeface="Raleway ExtraBold"/>
                </a:rPr>
                <a:t>Focus</a:t>
              </a:r>
              <a:endParaRPr/>
            </a:p>
          </p:txBody>
        </p:sp>
      </p:grpSp>
      <p:grpSp>
        <p:nvGrpSpPr>
          <p:cNvPr id="126" name="Google Shape;126;p9"/>
          <p:cNvGrpSpPr/>
          <p:nvPr/>
        </p:nvGrpSpPr>
        <p:grpSpPr>
          <a:xfrm>
            <a:off x="6187139" y="1979501"/>
            <a:ext cx="2440201" cy="2440201"/>
            <a:chOff x="4447194" y="1815766"/>
            <a:chExt cx="2440200" cy="2440200"/>
          </a:xfrm>
        </p:grpSpPr>
        <p:sp>
          <p:nvSpPr>
            <p:cNvPr id="127" name="Google Shape;127;p9"/>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28" name="Google Shape;128;p9"/>
            <p:cNvSpPr txBox="1"/>
            <p:nvPr/>
          </p:nvSpPr>
          <p:spPr>
            <a:xfrm>
              <a:off x="4735950" y="2504275"/>
              <a:ext cx="1995542"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2000" u="none" cap="none" strike="noStrike">
                  <a:solidFill>
                    <a:srgbClr val="FFFFFF"/>
                  </a:solidFill>
                  <a:latin typeface="Arial Black"/>
                  <a:ea typeface="Arial Black"/>
                  <a:cs typeface="Arial Black"/>
                  <a:sym typeface="Arial Black"/>
                </a:rPr>
                <a:t>PROGRESSO</a:t>
              </a:r>
              <a:endParaRPr b="0" i="0" sz="2000" u="none" cap="none" strike="noStrike">
                <a:solidFill>
                  <a:srgbClr val="FFFFFF"/>
                </a:solidFill>
                <a:latin typeface="Arial Black"/>
                <a:ea typeface="Arial Black"/>
                <a:cs typeface="Arial Black"/>
                <a:sym typeface="Arial Black"/>
              </a:endParaRPr>
            </a:p>
          </p:txBody>
        </p:sp>
      </p:grpSp>
      <p:grpSp>
        <p:nvGrpSpPr>
          <p:cNvPr id="129" name="Google Shape;129;p9"/>
          <p:cNvGrpSpPr/>
          <p:nvPr/>
        </p:nvGrpSpPr>
        <p:grpSpPr>
          <a:xfrm>
            <a:off x="5313720" y="1651698"/>
            <a:ext cx="1504950" cy="1423801"/>
            <a:chOff x="3363650" y="1345478"/>
            <a:chExt cx="1504949" cy="1423800"/>
          </a:xfrm>
        </p:grpSpPr>
        <p:sp>
          <p:nvSpPr>
            <p:cNvPr id="130" name="Google Shape;130;p9"/>
            <p:cNvSpPr/>
            <p:nvPr/>
          </p:nvSpPr>
          <p:spPr>
            <a:xfrm>
              <a:off x="3424062" y="1345478"/>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1" name="Google Shape;131;p9"/>
            <p:cNvSpPr txBox="1"/>
            <p:nvPr/>
          </p:nvSpPr>
          <p:spPr>
            <a:xfrm>
              <a:off x="3363650" y="1613603"/>
              <a:ext cx="1504949"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600" u="none" cap="none" strike="noStrike">
                  <a:solidFill>
                    <a:srgbClr val="FFFFFF"/>
                  </a:solidFill>
                  <a:latin typeface="Raleway ExtraBold"/>
                  <a:ea typeface="Raleway ExtraBold"/>
                  <a:cs typeface="Raleway ExtraBold"/>
                  <a:sym typeface="Raleway ExtraBold"/>
                </a:rPr>
                <a:t>Abitudini</a:t>
              </a:r>
              <a:r>
                <a:rPr b="0" i="0" lang="it-IT" sz="1050" u="none" cap="none" strike="noStrike">
                  <a:solidFill>
                    <a:srgbClr val="FFFFFF"/>
                  </a:solidFill>
                  <a:latin typeface="Arial Black"/>
                  <a:ea typeface="Arial Black"/>
                  <a:cs typeface="Arial Black"/>
                  <a:sym typeface="Arial Black"/>
                </a:rPr>
                <a:t> </a:t>
              </a:r>
              <a:endParaRPr b="0" i="0" sz="1050" u="none" cap="none" strike="noStrike">
                <a:solidFill>
                  <a:srgbClr val="FFFFFF"/>
                </a:solidFill>
                <a:latin typeface="Arial Black"/>
                <a:ea typeface="Arial Black"/>
                <a:cs typeface="Arial Black"/>
                <a:sym typeface="Arial Black"/>
              </a:endParaRPr>
            </a:p>
          </p:txBody>
        </p:sp>
      </p:grpSp>
      <p:grpSp>
        <p:nvGrpSpPr>
          <p:cNvPr id="132" name="Google Shape;132;p9"/>
          <p:cNvGrpSpPr/>
          <p:nvPr/>
        </p:nvGrpSpPr>
        <p:grpSpPr>
          <a:xfrm>
            <a:off x="5069575" y="3073181"/>
            <a:ext cx="1498800" cy="1498800"/>
            <a:chOff x="644203" y="3718814"/>
            <a:chExt cx="1498800" cy="1498800"/>
          </a:xfrm>
        </p:grpSpPr>
        <p:sp>
          <p:nvSpPr>
            <p:cNvPr id="133" name="Google Shape;133;p9"/>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4" name="Google Shape;134;p9"/>
            <p:cNvSpPr txBox="1"/>
            <p:nvPr/>
          </p:nvSpPr>
          <p:spPr>
            <a:xfrm>
              <a:off x="820200" y="3995875"/>
              <a:ext cx="1110176"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800" u="none" cap="none" strike="noStrike">
                  <a:solidFill>
                    <a:srgbClr val="FFFFFF"/>
                  </a:solidFill>
                  <a:latin typeface="Raleway ExtraBold"/>
                  <a:ea typeface="Raleway ExtraBold"/>
                  <a:cs typeface="Raleway ExtraBold"/>
                  <a:sym typeface="Raleway ExtraBold"/>
                </a:rPr>
                <a:t>Sforzo</a:t>
              </a:r>
              <a:endParaRPr b="0" i="0" sz="1800" u="none" cap="none" strike="noStrike">
                <a:solidFill>
                  <a:srgbClr val="FFFFFF"/>
                </a:solidFill>
                <a:latin typeface="Raleway ExtraBold"/>
                <a:ea typeface="Raleway ExtraBold"/>
                <a:cs typeface="Raleway ExtraBold"/>
                <a:sym typeface="Raleway ExtraBold"/>
              </a:endParaRPr>
            </a:p>
          </p:txBody>
        </p:sp>
      </p:grpSp>
      <p:grpSp>
        <p:nvGrpSpPr>
          <p:cNvPr id="135" name="Google Shape;135;p9"/>
          <p:cNvGrpSpPr/>
          <p:nvPr/>
        </p:nvGrpSpPr>
        <p:grpSpPr>
          <a:xfrm>
            <a:off x="7567787" y="1291580"/>
            <a:ext cx="1030261" cy="1030261"/>
            <a:chOff x="3490737" y="1374053"/>
            <a:chExt cx="1423800" cy="1423800"/>
          </a:xfrm>
        </p:grpSpPr>
        <p:sp>
          <p:nvSpPr>
            <p:cNvPr id="136" name="Google Shape;136;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7" name="Google Shape;137;p9"/>
            <p:cNvSpPr txBox="1"/>
            <p:nvPr/>
          </p:nvSpPr>
          <p:spPr>
            <a:xfrm>
              <a:off x="3670538" y="1613603"/>
              <a:ext cx="1062256"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200" u="none" cap="none" strike="noStrike">
                  <a:solidFill>
                    <a:srgbClr val="FFFFFF"/>
                  </a:solidFill>
                  <a:latin typeface="Raleway ExtraBold"/>
                  <a:ea typeface="Raleway ExtraBold"/>
                  <a:cs typeface="Raleway ExtraBold"/>
                  <a:sym typeface="Raleway ExtraBold"/>
                </a:rPr>
                <a:t>Obiettivi</a:t>
              </a:r>
              <a:endParaRPr b="0" i="0" sz="1200" u="none" cap="none" strike="noStrike">
                <a:solidFill>
                  <a:srgbClr val="FFFFFF"/>
                </a:solidFill>
                <a:latin typeface="Raleway ExtraBold"/>
                <a:ea typeface="Raleway ExtraBold"/>
                <a:cs typeface="Raleway ExtraBold"/>
                <a:sym typeface="Raleway ExtraBold"/>
              </a:endParaRPr>
            </a:p>
          </p:txBody>
        </p:sp>
      </p:grpSp>
      <p:sp>
        <p:nvSpPr>
          <p:cNvPr id="138" name="Google Shape;138;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39" name="Google Shape;139;p9"/>
          <p:cNvSpPr txBox="1"/>
          <p:nvPr/>
        </p:nvSpPr>
        <p:spPr>
          <a:xfrm>
            <a:off x="580978" y="453972"/>
            <a:ext cx="5105280"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it-IT" sz="1400" u="none" cap="none" strike="noStrike">
                <a:solidFill>
                  <a:srgbClr val="000000"/>
                </a:solidFill>
                <a:latin typeface="Raleway Light"/>
                <a:ea typeface="Raleway Light"/>
                <a:cs typeface="Raleway Light"/>
                <a:sym typeface="Raleway Light"/>
              </a:rPr>
              <a:t>Esistono tre tipi principali di obiettivi che in genere abbiamo.</a:t>
            </a:r>
            <a:endParaRPr/>
          </a:p>
        </p:txBody>
      </p:sp>
      <p:sp>
        <p:nvSpPr>
          <p:cNvPr id="140" name="Google Shape;140;p9"/>
          <p:cNvSpPr txBox="1"/>
          <p:nvPr/>
        </p:nvSpPr>
        <p:spPr>
          <a:xfrm>
            <a:off x="612121" y="744008"/>
            <a:ext cx="439304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it-IT" sz="1200" u="none" cap="none" strike="noStrike">
                <a:solidFill>
                  <a:srgbClr val="000000"/>
                </a:solidFill>
                <a:latin typeface="Raleway Light"/>
                <a:ea typeface="Raleway Light"/>
                <a:cs typeface="Raleway Light"/>
                <a:sym typeface="Raleway Light"/>
              </a:rPr>
              <a:t>Obiettivi del processo</a:t>
            </a:r>
            <a:endParaRPr b="1" i="0" sz="12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0" i="0" lang="it-IT" sz="1200" u="none" cap="none" strike="noStrike">
                <a:solidFill>
                  <a:srgbClr val="000000"/>
                </a:solidFill>
                <a:latin typeface="Raleway Light"/>
                <a:ea typeface="Raleway Light"/>
                <a:cs typeface="Raleway Light"/>
                <a:sym typeface="Raleway Light"/>
              </a:rPr>
              <a:t>Questi obiettivi implicano l'esecuzione di piani. Ad esempio, se il tuo obiettivo è quello di essere più sano, andare in palestra ogni mattina o assumere integratori per la salute in tempo e ripetere la stessa azione ogni giorno è un obiettivo del processo. L'obiettivo è formare un'abitudine che supporti il ​​tuo obiettivo prefissato.</a:t>
            </a:r>
            <a:endParaRPr/>
          </a:p>
        </p:txBody>
      </p:sp>
      <p:sp>
        <p:nvSpPr>
          <p:cNvPr id="141" name="Google Shape;141;p9"/>
          <p:cNvSpPr txBox="1"/>
          <p:nvPr/>
        </p:nvSpPr>
        <p:spPr>
          <a:xfrm>
            <a:off x="612121" y="1994581"/>
            <a:ext cx="36007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1200" u="none" cap="none" strike="noStrike">
                <a:solidFill>
                  <a:srgbClr val="000000"/>
                </a:solidFill>
                <a:latin typeface="Raleway Light"/>
                <a:ea typeface="Raleway Light"/>
                <a:cs typeface="Raleway Light"/>
                <a:sym typeface="Raleway Light"/>
              </a:rPr>
              <a:t>Obiettivi di prestazione</a:t>
            </a:r>
            <a:br>
              <a:rPr b="0" i="0" lang="it-IT" sz="1400" u="none" cap="none" strike="noStrike">
                <a:solidFill>
                  <a:srgbClr val="191D34"/>
                </a:solidFill>
                <a:latin typeface="Lora"/>
                <a:ea typeface="Lora"/>
                <a:cs typeface="Lora"/>
                <a:sym typeface="Lora"/>
              </a:rPr>
            </a:br>
            <a:endParaRPr b="0" i="0" sz="1200" u="none" cap="none" strike="noStrike">
              <a:solidFill>
                <a:srgbClr val="000000"/>
              </a:solidFill>
              <a:latin typeface="Raleway Light"/>
              <a:ea typeface="Raleway Light"/>
              <a:cs typeface="Raleway Light"/>
              <a:sym typeface="Raleway Light"/>
            </a:endParaRPr>
          </a:p>
        </p:txBody>
      </p:sp>
      <p:sp>
        <p:nvSpPr>
          <p:cNvPr id="142" name="Google Shape;142;p9"/>
          <p:cNvSpPr txBox="1"/>
          <p:nvPr/>
        </p:nvSpPr>
        <p:spPr>
          <a:xfrm>
            <a:off x="612121" y="3364738"/>
            <a:ext cx="42427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it-IT" sz="1200" u="none" cap="none" strike="noStrike">
                <a:solidFill>
                  <a:srgbClr val="000000"/>
                </a:solidFill>
                <a:latin typeface="Raleway Light"/>
                <a:ea typeface="Raleway Light"/>
                <a:cs typeface="Raleway Light"/>
                <a:sym typeface="Raleway Light"/>
              </a:rPr>
              <a:t>Obiettivi di risultato</a:t>
            </a:r>
            <a:endParaRPr b="1" i="0" sz="1200" u="none" cap="none" strike="noStrike">
              <a:solidFill>
                <a:srgbClr val="000000"/>
              </a:solidFill>
              <a:latin typeface="Raleway Light"/>
              <a:ea typeface="Raleway Light"/>
              <a:cs typeface="Raleway Light"/>
              <a:sym typeface="Raleway Light"/>
            </a:endParaRPr>
          </a:p>
          <a:p>
            <a:pPr indent="0" lvl="0" marL="0" marR="0" rtl="0" algn="just">
              <a:lnSpc>
                <a:spcPct val="100000"/>
              </a:lnSpc>
              <a:spcBef>
                <a:spcPts val="0"/>
              </a:spcBef>
              <a:spcAft>
                <a:spcPts val="0"/>
              </a:spcAft>
              <a:buNone/>
            </a:pPr>
            <a:r>
              <a:rPr b="0" i="0" lang="it-IT" sz="1200" u="none" cap="none" strike="noStrike">
                <a:solidFill>
                  <a:srgbClr val="000000"/>
                </a:solidFill>
                <a:latin typeface="Raleway Light"/>
                <a:ea typeface="Raleway Light"/>
                <a:cs typeface="Raleway Light"/>
                <a:sym typeface="Raleway Light"/>
              </a:rPr>
              <a:t>Ciò comporta l'implementazione di successo della combinazione di obiettivi di processo e prestazioni. Ci aiutano a rimanere concentrati sul quadro più ampio/obiettivo finale. Esempi di obiettivi di risultato possono includere ottenere un lavoro da sogno o interrompere un'abitudine negativa.</a:t>
            </a:r>
            <a:endParaRPr b="0" i="0" sz="1200" u="none" cap="none" strike="noStrike">
              <a:solidFill>
                <a:srgbClr val="000000"/>
              </a:solidFill>
              <a:latin typeface="Raleway Light"/>
              <a:ea typeface="Raleway Light"/>
              <a:cs typeface="Raleway Light"/>
              <a:sym typeface="Raleway Light"/>
            </a:endParaRPr>
          </a:p>
        </p:txBody>
      </p:sp>
      <p:sp>
        <p:nvSpPr>
          <p:cNvPr id="143" name="Google Shape;143;p9"/>
          <p:cNvSpPr txBox="1"/>
          <p:nvPr/>
        </p:nvSpPr>
        <p:spPr>
          <a:xfrm>
            <a:off x="628939" y="2225413"/>
            <a:ext cx="3774047"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it-IT" sz="1200" u="none" cap="none" strike="noStrike">
                <a:solidFill>
                  <a:srgbClr val="000000"/>
                </a:solidFill>
                <a:latin typeface="Raleway Light"/>
                <a:ea typeface="Raleway Light"/>
                <a:cs typeface="Raleway Light"/>
                <a:sym typeface="Raleway Light"/>
              </a:rPr>
              <a:t>Questi obiettivi aiutano a monitorare i progressi, quantificandoli. Questo numero/misura magico ti motiverà a continuare i tuoi sforzi. Ad esempio, studiare per non meno di 6 ore al giorno o allenarsi per almeno 30 minuti al giorno può aiutarti a quantificare i tuoi sforzi e misurare i tuoi progressi.</a:t>
            </a:r>
            <a:endParaRPr b="0" i="0" sz="12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adina.demetrian</dc:creator>
</cp:coreProperties>
</file>