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Raleway ExtraBold"/>
      <p:bold r:id="rId34"/>
      <p:boldItalic r:id="rId35"/>
    </p:embeddedFont>
    <p:embeddedFont>
      <p:font typeface="Raleway Thin"/>
      <p:regular r:id="rId36"/>
      <p:bold r:id="rId37"/>
      <p:italic r:id="rId38"/>
      <p:boldItalic r:id="rId39"/>
    </p:embeddedFont>
    <p:embeddedFont>
      <p:font typeface="Raleway Medium"/>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jWbq7fExQ790FJIng64qoEJmSA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2F1A6D4-57BA-4DC9-916B-54F8D67A5ADC}">
  <a:tblStyle styleId="{02F1A6D4-57BA-4DC9-916B-54F8D67A5ADC}"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alewayMedium-regular.fntdata"/><Relationship Id="rId20" Type="http://schemas.openxmlformats.org/officeDocument/2006/relationships/slide" Target="slides/slide14.xml"/><Relationship Id="rId42" Type="http://schemas.openxmlformats.org/officeDocument/2006/relationships/font" Target="fonts/RalewayMedium-italic.fntdata"/><Relationship Id="rId41" Type="http://schemas.openxmlformats.org/officeDocument/2006/relationships/font" Target="fonts/RalewayMedium-bold.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RalewayMedium-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alewayExtraBold-boldItalic.fntdata"/><Relationship Id="rId12" Type="http://schemas.openxmlformats.org/officeDocument/2006/relationships/slide" Target="slides/slide6.xml"/><Relationship Id="rId34" Type="http://schemas.openxmlformats.org/officeDocument/2006/relationships/font" Target="fonts/RalewayExtraBold-bold.fntdata"/><Relationship Id="rId15" Type="http://schemas.openxmlformats.org/officeDocument/2006/relationships/slide" Target="slides/slide9.xml"/><Relationship Id="rId37" Type="http://schemas.openxmlformats.org/officeDocument/2006/relationships/font" Target="fonts/RalewayThin-bold.fntdata"/><Relationship Id="rId14" Type="http://schemas.openxmlformats.org/officeDocument/2006/relationships/slide" Target="slides/slide8.xml"/><Relationship Id="rId36" Type="http://schemas.openxmlformats.org/officeDocument/2006/relationships/font" Target="fonts/RalewayThin-regular.fntdata"/><Relationship Id="rId17" Type="http://schemas.openxmlformats.org/officeDocument/2006/relationships/slide" Target="slides/slide11.xml"/><Relationship Id="rId39" Type="http://schemas.openxmlformats.org/officeDocument/2006/relationships/font" Target="fonts/RalewayThin-boldItalic.fntdata"/><Relationship Id="rId16" Type="http://schemas.openxmlformats.org/officeDocument/2006/relationships/slide" Target="slides/slide10.xml"/><Relationship Id="rId38" Type="http://schemas.openxmlformats.org/officeDocument/2006/relationships/font" Target="fonts/RalewayThin-italic.fntdata"/><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Foglio1!$B$1</c:f>
              <c:strCache>
                <c:ptCount val="1"/>
                <c:pt idx="0">
                  <c:v>Colonna1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45-4B3F-B155-12C8C2358B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45-4B3F-B155-12C8C2358B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445-4B3F-B155-12C8C2358B8D}"/>
              </c:ext>
            </c:extLst>
          </c:dPt>
          <c:cat>
            <c:strRef>
              <c:f>Foglio1!$A$2:$A$4</c:f>
              <c:strCache>
                <c:ptCount val="3"/>
                <c:pt idx="0">
                  <c:v>VOICE TONE</c:v>
                </c:pt>
                <c:pt idx="1">
                  <c:v>WORDS</c:v>
                </c:pt>
                <c:pt idx="2">
                  <c:v>BODY LANGUAGE</c:v>
                </c:pt>
              </c:strCache>
            </c:strRef>
          </c:cat>
          <c:val>
            <c:numRef>
              <c:f>Foglio1!$B$2:$B$4</c:f>
              <c:numCache>
                <c:formatCode>General</c:formatCode>
                <c:ptCount val="3"/>
                <c:pt idx="0">
                  <c:v>38</c:v>
                </c:pt>
                <c:pt idx="1">
                  <c:v>7</c:v>
                </c:pt>
                <c:pt idx="2">
                  <c:v>55</c:v>
                </c:pt>
              </c:numCache>
            </c:numRef>
          </c:val>
          <c:extLst>
            <c:ext xmlns:c16="http://schemas.microsoft.com/office/drawing/2014/chart" uri="{C3380CC4-5D6E-409C-BE32-E72D297353CC}">
              <c16:uniqueId val="{00000006-2445-4B3F-B155-12C8C2358B8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GB" sz="1800">
                <a:latin typeface="Calibri"/>
                <a:ea typeface="Calibri"/>
                <a:cs typeface="Calibri"/>
                <a:sym typeface="Calibri"/>
              </a:rPr>
              <a:t>Insert here learning unit 1 title</a:t>
            </a:r>
            <a:endParaRPr sz="18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01600" lvl="0" marL="17145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01600" lvl="0" marL="17145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cd402c9744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1cd402c9744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DON’T CHANGE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GB"/>
              <a:t>DON’T CHANGE</a:t>
            </a:r>
            <a:endParaRPr/>
          </a:p>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lang="en-GB"/>
              <a:t>Inserire qui citazioni realtive all’argomento del modulo COMMUNICATION SKILLS</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82550" lvl="0" marL="17145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31"/>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p31"/>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latin typeface="Arial"/>
                <a:ea typeface="Arial"/>
                <a:cs typeface="Arial"/>
                <a:sym typeface="Aria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p32"/>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 name="Google Shape;14;p32"/>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atin typeface="Arial"/>
                <a:ea typeface="Arial"/>
                <a:cs typeface="Arial"/>
                <a:sym typeface="Arial"/>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2"/>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atin typeface="Arial"/>
                <a:ea typeface="Arial"/>
                <a:cs typeface="Arial"/>
                <a:sym typeface="Arial"/>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rgbClr val="FFB600"/>
                </a:solidFill>
                <a:latin typeface="Arial"/>
                <a:ea typeface="Arial"/>
                <a:cs typeface="Arial"/>
                <a:sym typeface="Arial"/>
              </a:defRPr>
            </a:lvl1pPr>
            <a:lvl2pPr indent="0" lvl="1" marL="0" algn="ctr">
              <a:lnSpc>
                <a:spcPct val="100000"/>
              </a:lnSpc>
              <a:spcBef>
                <a:spcPts val="0"/>
              </a:spcBef>
              <a:spcAft>
                <a:spcPts val="0"/>
              </a:spcAft>
              <a:buSzPts val="1300"/>
              <a:buNone/>
              <a:defRPr b="0" i="0" sz="1300" u="none" cap="none" strike="noStrike">
                <a:solidFill>
                  <a:srgbClr val="FFB600"/>
                </a:solidFill>
                <a:latin typeface="Arial"/>
                <a:ea typeface="Arial"/>
                <a:cs typeface="Arial"/>
                <a:sym typeface="Arial"/>
              </a:defRPr>
            </a:lvl2pPr>
            <a:lvl3pPr indent="0" lvl="2" marL="0" algn="ctr">
              <a:lnSpc>
                <a:spcPct val="100000"/>
              </a:lnSpc>
              <a:spcBef>
                <a:spcPts val="0"/>
              </a:spcBef>
              <a:spcAft>
                <a:spcPts val="0"/>
              </a:spcAft>
              <a:buSzPts val="1300"/>
              <a:buNone/>
              <a:defRPr b="0" i="0" sz="1300" u="none" cap="none" strike="noStrike">
                <a:solidFill>
                  <a:srgbClr val="FFB600"/>
                </a:solidFill>
                <a:latin typeface="Arial"/>
                <a:ea typeface="Arial"/>
                <a:cs typeface="Arial"/>
                <a:sym typeface="Arial"/>
              </a:defRPr>
            </a:lvl3pPr>
            <a:lvl4pPr indent="0" lvl="3" marL="0" algn="ctr">
              <a:lnSpc>
                <a:spcPct val="100000"/>
              </a:lnSpc>
              <a:spcBef>
                <a:spcPts val="0"/>
              </a:spcBef>
              <a:spcAft>
                <a:spcPts val="0"/>
              </a:spcAft>
              <a:buSzPts val="1300"/>
              <a:buNone/>
              <a:defRPr b="0" i="0" sz="1300" u="none" cap="none" strike="noStrike">
                <a:solidFill>
                  <a:srgbClr val="FFB600"/>
                </a:solidFill>
                <a:latin typeface="Arial"/>
                <a:ea typeface="Arial"/>
                <a:cs typeface="Arial"/>
                <a:sym typeface="Arial"/>
              </a:defRPr>
            </a:lvl4pPr>
            <a:lvl5pPr indent="0" lvl="4" marL="0" algn="ctr">
              <a:lnSpc>
                <a:spcPct val="100000"/>
              </a:lnSpc>
              <a:spcBef>
                <a:spcPts val="0"/>
              </a:spcBef>
              <a:spcAft>
                <a:spcPts val="0"/>
              </a:spcAft>
              <a:buSzPts val="1300"/>
              <a:buNone/>
              <a:defRPr b="0" i="0" sz="1300" u="none" cap="none" strike="noStrike">
                <a:solidFill>
                  <a:srgbClr val="FFB600"/>
                </a:solidFill>
                <a:latin typeface="Arial"/>
                <a:ea typeface="Arial"/>
                <a:cs typeface="Arial"/>
                <a:sym typeface="Arial"/>
              </a:defRPr>
            </a:lvl5pPr>
            <a:lvl6pPr indent="0" lvl="5" marL="0" algn="ctr">
              <a:lnSpc>
                <a:spcPct val="100000"/>
              </a:lnSpc>
              <a:spcBef>
                <a:spcPts val="0"/>
              </a:spcBef>
              <a:spcAft>
                <a:spcPts val="0"/>
              </a:spcAft>
              <a:buSzPts val="1300"/>
              <a:buNone/>
              <a:defRPr b="0" i="0" sz="1300" u="none" cap="none" strike="noStrike">
                <a:solidFill>
                  <a:srgbClr val="FFB600"/>
                </a:solidFill>
                <a:latin typeface="Arial"/>
                <a:ea typeface="Arial"/>
                <a:cs typeface="Arial"/>
                <a:sym typeface="Arial"/>
              </a:defRPr>
            </a:lvl6pPr>
            <a:lvl7pPr indent="0" lvl="6" marL="0" algn="ctr">
              <a:lnSpc>
                <a:spcPct val="100000"/>
              </a:lnSpc>
              <a:spcBef>
                <a:spcPts val="0"/>
              </a:spcBef>
              <a:spcAft>
                <a:spcPts val="0"/>
              </a:spcAft>
              <a:buSzPts val="1300"/>
              <a:buNone/>
              <a:defRPr b="0" i="0" sz="1300" u="none" cap="none" strike="noStrike">
                <a:solidFill>
                  <a:srgbClr val="FFB600"/>
                </a:solidFill>
                <a:latin typeface="Arial"/>
                <a:ea typeface="Arial"/>
                <a:cs typeface="Arial"/>
                <a:sym typeface="Arial"/>
              </a:defRPr>
            </a:lvl7pPr>
            <a:lvl8pPr indent="0" lvl="7" marL="0" algn="ctr">
              <a:lnSpc>
                <a:spcPct val="100000"/>
              </a:lnSpc>
              <a:spcBef>
                <a:spcPts val="0"/>
              </a:spcBef>
              <a:spcAft>
                <a:spcPts val="0"/>
              </a:spcAft>
              <a:buSzPts val="1300"/>
              <a:buNone/>
              <a:defRPr b="0" i="0" sz="1300" u="none" cap="none" strike="noStrike">
                <a:solidFill>
                  <a:srgbClr val="FFB600"/>
                </a:solidFill>
                <a:latin typeface="Arial"/>
                <a:ea typeface="Arial"/>
                <a:cs typeface="Arial"/>
                <a:sym typeface="Arial"/>
              </a:defRPr>
            </a:lvl8pPr>
            <a:lvl9pPr indent="0" lvl="8" marL="0" algn="ctr">
              <a:lnSpc>
                <a:spcPct val="100000"/>
              </a:lnSpc>
              <a:spcBef>
                <a:spcPts val="0"/>
              </a:spcBef>
              <a:spcAft>
                <a:spcPts val="0"/>
              </a:spcAft>
              <a:buSzPts val="1300"/>
              <a:buNone/>
              <a:defRPr b="0" i="0" sz="1300" u="none" cap="none" strike="noStrike">
                <a:solidFill>
                  <a:srgbClr val="FFB6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6"/>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 name="Google Shape;19;p36"/>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atin typeface="Arial"/>
                <a:ea typeface="Arial"/>
                <a:cs typeface="Arial"/>
                <a:sym typeface="Aria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6"/>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latin typeface="Arial"/>
                <a:ea typeface="Arial"/>
                <a:cs typeface="Arial"/>
                <a:sym typeface="Aria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 name="Shape 21"/>
        <p:cNvGrpSpPr/>
        <p:nvPr/>
      </p:nvGrpSpPr>
      <p:grpSpPr>
        <a:xfrm>
          <a:off x="0" y="0"/>
          <a:ext cx="0" cy="0"/>
          <a:chOff x="0" y="0"/>
          <a:chExt cx="0" cy="0"/>
        </a:xfrm>
      </p:grpSpPr>
      <p:sp>
        <p:nvSpPr>
          <p:cNvPr id="22" name="Google Shape;22;p37"/>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 name="Google Shape;23;p3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atin typeface="Arial"/>
                <a:ea typeface="Arial"/>
                <a:cs typeface="Arial"/>
                <a:sym typeface="Arial"/>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7"/>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atin typeface="Arial"/>
                <a:ea typeface="Arial"/>
                <a:cs typeface="Arial"/>
                <a:sym typeface="Arial"/>
              </a:defRPr>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7"/>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atin typeface="Arial"/>
                <a:ea typeface="Arial"/>
                <a:cs typeface="Arial"/>
                <a:sym typeface="Arial"/>
              </a:defRPr>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7"/>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atin typeface="Arial"/>
                <a:ea typeface="Arial"/>
                <a:cs typeface="Arial"/>
                <a:sym typeface="Arial"/>
              </a:defRPr>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7"/>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1pPr>
            <a:lvl2pPr indent="0" lvl="1"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2pPr>
            <a:lvl3pPr indent="0" lvl="2"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3pPr>
            <a:lvl4pPr indent="0" lvl="3"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4pPr>
            <a:lvl5pPr indent="0" lvl="4"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5pPr>
            <a:lvl6pPr indent="0" lvl="5"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6pPr>
            <a:lvl7pPr indent="0" lvl="6"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7pPr>
            <a:lvl8pPr indent="0" lvl="7"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8pPr>
            <a:lvl9pPr indent="0" lvl="8"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8" name="Shape 28"/>
        <p:cNvGrpSpPr/>
        <p:nvPr/>
      </p:nvGrpSpPr>
      <p:grpSpPr>
        <a:xfrm>
          <a:off x="0" y="0"/>
          <a:ext cx="0" cy="0"/>
          <a:chOff x="0" y="0"/>
          <a:chExt cx="0" cy="0"/>
        </a:xfrm>
      </p:grpSpPr>
      <p:sp>
        <p:nvSpPr>
          <p:cNvPr id="29" name="Google Shape;29;p38"/>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 name="Google Shape;30;p3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atin typeface="Arial"/>
                <a:ea typeface="Arial"/>
                <a:cs typeface="Arial"/>
                <a:sym typeface="Arial"/>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8"/>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atin typeface="Arial"/>
                <a:ea typeface="Arial"/>
                <a:cs typeface="Arial"/>
                <a:sym typeface="Arial"/>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2" name="Google Shape;32;p38"/>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atin typeface="Arial"/>
                <a:ea typeface="Arial"/>
                <a:cs typeface="Arial"/>
                <a:sym typeface="Arial"/>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39"/>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5" name="Google Shape;35;p39"/>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atin typeface="Arial"/>
                <a:ea typeface="Arial"/>
                <a:cs typeface="Arial"/>
                <a:sym typeface="Arial"/>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6" name="Google Shape;36;p3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1pPr>
            <a:lvl2pPr indent="0" lvl="1"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2pPr>
            <a:lvl3pPr indent="0" lvl="2"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3pPr>
            <a:lvl4pPr indent="0" lvl="3"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4pPr>
            <a:lvl5pPr indent="0" lvl="4"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5pPr>
            <a:lvl6pPr indent="0" lvl="5"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6pPr>
            <a:lvl7pPr indent="0" lvl="6"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7pPr>
            <a:lvl8pPr indent="0" lvl="7"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8pPr>
            <a:lvl9pPr indent="0" lvl="8"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37" name="Shape 37"/>
        <p:cNvGrpSpPr/>
        <p:nvPr/>
      </p:nvGrpSpPr>
      <p:grpSpPr>
        <a:xfrm>
          <a:off x="0" y="0"/>
          <a:ext cx="0" cy="0"/>
          <a:chOff x="0" y="0"/>
          <a:chExt cx="0" cy="0"/>
        </a:xfrm>
      </p:grpSpPr>
      <p:sp>
        <p:nvSpPr>
          <p:cNvPr id="38" name="Google Shape;38;p40"/>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40"/>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latin typeface="Arial"/>
                <a:ea typeface="Arial"/>
                <a:cs typeface="Arial"/>
                <a:sym typeface="Aria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0" name="Google Shape;40;p40"/>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981C22"/>
                </a:solidFill>
                <a:latin typeface="Arial"/>
                <a:ea typeface="Arial"/>
                <a:cs typeface="Arial"/>
                <a:sym typeface="Arial"/>
              </a:rPr>
              <a:t>“</a:t>
            </a:r>
            <a:endParaRPr b="1" i="0" sz="12000" u="none" cap="none" strike="noStrike">
              <a:solidFill>
                <a:srgbClr val="981C22"/>
              </a:solidFill>
              <a:latin typeface="Arial"/>
              <a:ea typeface="Arial"/>
              <a:cs typeface="Arial"/>
              <a:sym typeface="Arial"/>
            </a:endParaRPr>
          </a:p>
        </p:txBody>
      </p:sp>
      <p:sp>
        <p:nvSpPr>
          <p:cNvPr id="41" name="Google Shape;41;p4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1pPr>
            <a:lvl2pPr indent="0" lvl="1"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2pPr>
            <a:lvl3pPr indent="0" lvl="2"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3pPr>
            <a:lvl4pPr indent="0" lvl="3"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4pPr>
            <a:lvl5pPr indent="0" lvl="4"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5pPr>
            <a:lvl6pPr indent="0" lvl="5"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6pPr>
            <a:lvl7pPr indent="0" lvl="6"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7pPr>
            <a:lvl8pPr indent="0" lvl="7"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8pPr>
            <a:lvl9pPr indent="0" lvl="8"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42" name="Shape 42"/>
        <p:cNvGrpSpPr/>
        <p:nvPr/>
      </p:nvGrpSpPr>
      <p:grpSpPr>
        <a:xfrm>
          <a:off x="0" y="0"/>
          <a:ext cx="0" cy="0"/>
          <a:chOff x="0" y="0"/>
          <a:chExt cx="0" cy="0"/>
        </a:xfrm>
      </p:grpSpPr>
      <p:sp>
        <p:nvSpPr>
          <p:cNvPr id="43" name="Google Shape;43;p34"/>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4" name="Google Shape;44;p34"/>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latin typeface="Arial"/>
                <a:ea typeface="Arial"/>
                <a:cs typeface="Arial"/>
                <a:sym typeface="Aria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5" name="Google Shape;45;p34"/>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FFB600"/>
                </a:solidFill>
                <a:latin typeface="Arial"/>
                <a:ea typeface="Arial"/>
                <a:cs typeface="Arial"/>
                <a:sym typeface="Arial"/>
              </a:rPr>
              <a:t>“</a:t>
            </a:r>
            <a:endParaRPr b="1" i="0" sz="12000" u="none" cap="none" strike="noStrike">
              <a:solidFill>
                <a:srgbClr val="FFB600"/>
              </a:solidFill>
              <a:latin typeface="Arial"/>
              <a:ea typeface="Arial"/>
              <a:cs typeface="Arial"/>
              <a:sym typeface="Arial"/>
            </a:endParaRPr>
          </a:p>
        </p:txBody>
      </p:sp>
      <p:sp>
        <p:nvSpPr>
          <p:cNvPr id="46" name="Google Shape;46;p34"/>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1pPr>
            <a:lvl2pPr indent="0" lvl="1"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2pPr>
            <a:lvl3pPr indent="0" lvl="2"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3pPr>
            <a:lvl4pPr indent="0" lvl="3"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4pPr>
            <a:lvl5pPr indent="0" lvl="4"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5pPr>
            <a:lvl6pPr indent="0" lvl="5"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6pPr>
            <a:lvl7pPr indent="0" lvl="6"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7pPr>
            <a:lvl8pPr indent="0" lvl="7"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8pPr>
            <a:lvl9pPr indent="0" lvl="8"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51" name="Shape 51"/>
        <p:cNvGrpSpPr/>
        <p:nvPr/>
      </p:nvGrpSpPr>
      <p:grpSpPr>
        <a:xfrm>
          <a:off x="0" y="0"/>
          <a:ext cx="0" cy="0"/>
          <a:chOff x="0" y="0"/>
          <a:chExt cx="0" cy="0"/>
        </a:xfrm>
      </p:grpSpPr>
      <p:sp>
        <p:nvSpPr>
          <p:cNvPr id="52" name="Google Shape;52;p35"/>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3" name="Google Shape;53;p35"/>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latin typeface="Arial"/>
                <a:ea typeface="Arial"/>
                <a:cs typeface="Arial"/>
                <a:sym typeface="Aria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4" name="Google Shape;54;p35"/>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FFB600"/>
                </a:solidFill>
                <a:latin typeface="Arial"/>
                <a:ea typeface="Arial"/>
                <a:cs typeface="Arial"/>
                <a:sym typeface="Arial"/>
              </a:rPr>
              <a:t>“</a:t>
            </a:r>
            <a:endParaRPr b="1" i="0" sz="12000" u="none" cap="none" strike="noStrike">
              <a:solidFill>
                <a:srgbClr val="FFB600"/>
              </a:solidFill>
              <a:latin typeface="Arial"/>
              <a:ea typeface="Arial"/>
              <a:cs typeface="Arial"/>
              <a:sym typeface="Arial"/>
            </a:endParaRPr>
          </a:p>
        </p:txBody>
      </p:sp>
      <p:sp>
        <p:nvSpPr>
          <p:cNvPr id="55" name="Google Shape;55;p3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1pPr>
            <a:lvl2pPr indent="0" lvl="1"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2pPr>
            <a:lvl3pPr indent="0" lvl="2"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3pPr>
            <a:lvl4pPr indent="0" lvl="3"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4pPr>
            <a:lvl5pPr indent="0" lvl="4"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5pPr>
            <a:lvl6pPr indent="0" lvl="5"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6pPr>
            <a:lvl7pPr indent="0" lvl="6"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7pPr>
            <a:lvl8pPr indent="0" lvl="7"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8pPr>
            <a:lvl9pPr indent="0" lvl="8" marL="0" algn="ctr">
              <a:lnSpc>
                <a:spcPct val="100000"/>
              </a:lnSpc>
              <a:spcBef>
                <a:spcPts val="0"/>
              </a:spcBef>
              <a:spcAft>
                <a:spcPts val="0"/>
              </a:spcAft>
              <a:buSzPts val="1300"/>
              <a:buNone/>
              <a:defRPr b="0" i="0" sz="13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30"/>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3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7" name="Shape 47"/>
        <p:cNvGrpSpPr/>
        <p:nvPr/>
      </p:nvGrpSpPr>
      <p:grpSpPr>
        <a:xfrm>
          <a:off x="0" y="0"/>
          <a:ext cx="0" cy="0"/>
          <a:chOff x="0" y="0"/>
          <a:chExt cx="0" cy="0"/>
        </a:xfrm>
      </p:grpSpPr>
      <p:sp>
        <p:nvSpPr>
          <p:cNvPr id="48" name="Google Shape;48;p33"/>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49" name="Google Shape;49;p33"/>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50" name="Google Shape;50;p33"/>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8" r:id="rId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slideplayer.com/slide/4418621/" TargetMode="External"/><Relationship Id="rId4" Type="http://schemas.openxmlformats.org/officeDocument/2006/relationships/hyperlink" Target="https://slideplayer.com/slide/441862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youtube.com/watch?v=fLaslONQAKM" TargetMode="External"/><Relationship Id="rId4" Type="http://schemas.openxmlformats.org/officeDocument/2006/relationships/hyperlink" Target="https://www.mindtools.com/aooy3rt/the-communication-cycle-video" TargetMode="External"/><Relationship Id="rId5" Type="http://schemas.openxmlformats.org/officeDocument/2006/relationships/hyperlink" Target="https://www.youtube.com/watch?v=gCfzeONu3Mo" TargetMode="External"/><Relationship Id="rId6" Type="http://schemas.openxmlformats.org/officeDocument/2006/relationships/hyperlink" Target="https://www.youtube.com/watch?v=chXsLtHqfdM" TargetMode="External"/><Relationship Id="rId7" Type="http://schemas.openxmlformats.org/officeDocument/2006/relationships/hyperlink" Target="https://www.youtube.com/watch?v=2Yw6dFQBkl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3.jpg"/><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lang="en-GB" sz="4000"/>
              <a:t>Εκπαιδευτικό πρόγραμμα για γυναίκες</a:t>
            </a:r>
            <a:br>
              <a:rPr lang="en-GB" sz="4000"/>
            </a:br>
            <a:r>
              <a:rPr b="1" lang="en-GB" sz="4000">
                <a:solidFill>
                  <a:srgbClr val="981C22"/>
                </a:solidFill>
              </a:rPr>
              <a:t>Soft skills</a:t>
            </a:r>
            <a:endParaRPr b="1" sz="4000">
              <a:solidFill>
                <a:srgbClr val="981C22"/>
              </a:solidFill>
            </a:endParaRPr>
          </a:p>
        </p:txBody>
      </p:sp>
      <p:pic>
        <p:nvPicPr>
          <p:cNvPr id="61" name="Google Shape;61;p1"/>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0"/>
          <p:cNvSpPr txBox="1"/>
          <p:nvPr>
            <p:ph type="title"/>
          </p:nvPr>
        </p:nvSpPr>
        <p:spPr>
          <a:xfrm>
            <a:off x="625671" y="411903"/>
            <a:ext cx="6866100" cy="910378"/>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rPr>
              <a:t>Παρατηρήστε, ακούστε, κατανοήστε!</a:t>
            </a:r>
            <a:br>
              <a:rPr b="1" lang="en-GB" sz="1600">
                <a:solidFill>
                  <a:schemeClr val="accent1"/>
                </a:solidFill>
              </a:rPr>
            </a:br>
            <a:r>
              <a:rPr lang="en-GB" sz="1200">
                <a:solidFill>
                  <a:srgbClr val="666666"/>
                </a:solidFill>
              </a:rPr>
              <a:t>Με αυτές τις δραστηριότητες θα μπορείτε να κατανοήσετε και να χρησιμοποιήσετε τα διάφορα κανάλια και εργαλεία επικοινωνίας.</a:t>
            </a:r>
            <a:br>
              <a:rPr lang="en-GB" sz="1200">
                <a:solidFill>
                  <a:srgbClr val="666666"/>
                </a:solidFill>
              </a:rPr>
            </a:br>
            <a:r>
              <a:rPr lang="en-GB" sz="1200">
                <a:solidFill>
                  <a:srgbClr val="666666"/>
                </a:solidFill>
              </a:rPr>
              <a:t>Ανάλογα με τον τύπο της ομάδας σας, επιλέξτε τη δραστηριότητα και ξεκινήστε.</a:t>
            </a:r>
            <a:endParaRPr/>
          </a:p>
        </p:txBody>
      </p:sp>
      <p:sp>
        <p:nvSpPr>
          <p:cNvPr id="145" name="Google Shape;145;p10"/>
          <p:cNvSpPr txBox="1"/>
          <p:nvPr>
            <p:ph idx="1" type="body"/>
          </p:nvPr>
        </p:nvSpPr>
        <p:spPr>
          <a:xfrm>
            <a:off x="589095" y="1246081"/>
            <a:ext cx="5759100" cy="32916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b="1" lang="en-GB" sz="1400">
                <a:solidFill>
                  <a:schemeClr val="lt1"/>
                </a:solidFill>
                <a:highlight>
                  <a:srgbClr val="FFB600"/>
                </a:highlight>
              </a:rPr>
              <a:t>Βήματα για την ολοκλήρωση της δραστηριότητας</a:t>
            </a:r>
            <a:endParaRPr/>
          </a:p>
          <a:p>
            <a:pPr indent="0" lvl="0" marL="0" rtl="0" algn="just">
              <a:lnSpc>
                <a:spcPct val="100000"/>
              </a:lnSpc>
              <a:spcBef>
                <a:spcPts val="601"/>
              </a:spcBef>
              <a:spcAft>
                <a:spcPts val="0"/>
              </a:spcAft>
              <a:buSzPts val="1800"/>
              <a:buNone/>
            </a:pPr>
            <a:r>
              <a:rPr b="1" lang="en-GB" sz="1100"/>
              <a:t>Βήμα1: </a:t>
            </a:r>
            <a:r>
              <a:rPr lang="en-GB" sz="1100"/>
              <a:t>Ομάδες των 4 ατόμων, δύο πανομοιότυπα σετ Lego. Ο ένας είναι ο διευθυντής, άλλος ο κατασκευαστής, άλλος ο διανομέας και το τέταρτο μέλος ο παρατηρητής. Ο διευθυντής και ο κατασκευαστής είναι στις απέναντι άκρες του δωματίου, πλάτη ο ένας στον άλλο. Ο διευθυντής έχει ήδη φτιάξει τη δομή και πρέπει να δώσει οδηγίες στον διανομέα, ώστε να τις μεταβιβάσει στον κατασκευαστή. Στη συνέχεια, ο κατασκευαστής θα πρέπει να χρησιμοποιήσει τις οδηγίες, για να δημιουργήσει μια δομή πανομοιότυπη με αυτή του διευθυντή. 8 λεπτά</a:t>
            </a:r>
            <a:endParaRPr/>
          </a:p>
          <a:p>
            <a:pPr indent="0" lvl="0" marL="0" rtl="0" algn="just">
              <a:lnSpc>
                <a:spcPct val="100000"/>
              </a:lnSpc>
              <a:spcBef>
                <a:spcPts val="601"/>
              </a:spcBef>
              <a:spcAft>
                <a:spcPts val="0"/>
              </a:spcAft>
              <a:buSzPts val="1800"/>
              <a:buNone/>
            </a:pPr>
            <a:r>
              <a:rPr b="1" lang="en-GB" sz="1100"/>
              <a:t>Βήμα2: </a:t>
            </a:r>
            <a:r>
              <a:rPr lang="en-GB" sz="1100"/>
              <a:t>Ανά δύο, με την πλάτη τους γυρισμένη ο ένας στον άλλο, ο P1 κρατά ένα αντικείμενο που ο P2 δεν γνωρίζει, ο P1 το περιγράφει, ο P2 το σχεδιάζει και πρέπει να καταλάβει τι είναι. 4 λεπτά</a:t>
            </a:r>
            <a:endParaRPr/>
          </a:p>
          <a:p>
            <a:pPr indent="0" lvl="0" marL="0" rtl="0" algn="just">
              <a:lnSpc>
                <a:spcPct val="100000"/>
              </a:lnSpc>
              <a:spcBef>
                <a:spcPts val="601"/>
              </a:spcBef>
              <a:spcAft>
                <a:spcPts val="0"/>
              </a:spcAft>
              <a:buSzPts val="1800"/>
              <a:buNone/>
            </a:pPr>
            <a:r>
              <a:rPr b="1" lang="en-GB" sz="1100"/>
              <a:t>Βήμα3: </a:t>
            </a:r>
            <a:r>
              <a:rPr lang="en-GB" sz="1100"/>
              <a:t>Ομάδες των 5 ατόμων. 4 άτομα πρέπει να μιμηθούν διαφορετικά αντικείμενα/πράγματα με τη σειρά χωρίς να μπορούν να μιλήσουν και το τέταρτο άτομο πρέπει να μαντέψει. Ομαδικό παιχνίδι με σκορ. Χρονομετρημένο παιχνίδι. 8 λεπτά</a:t>
            </a:r>
            <a:endParaRPr/>
          </a:p>
          <a:p>
            <a:pPr indent="0" lvl="0" marL="0" rtl="0" algn="just">
              <a:lnSpc>
                <a:spcPct val="100000"/>
              </a:lnSpc>
              <a:spcBef>
                <a:spcPts val="601"/>
              </a:spcBef>
              <a:spcAft>
                <a:spcPts val="0"/>
              </a:spcAft>
              <a:buSzPts val="1800"/>
              <a:buNone/>
            </a:pPr>
            <a:r>
              <a:rPr b="1" lang="en-GB" sz="1100"/>
              <a:t>Υπόδειξη 1 </a:t>
            </a:r>
            <a:r>
              <a:rPr lang="en-GB" sz="1100"/>
              <a:t>– Λίστα μίμησης - Επικοινωνιακές δεξιότητες</a:t>
            </a:r>
            <a:endParaRPr/>
          </a:p>
          <a:p>
            <a:pPr indent="0" lvl="0" marL="0" rtl="0" algn="just">
              <a:lnSpc>
                <a:spcPct val="100000"/>
              </a:lnSpc>
              <a:spcBef>
                <a:spcPts val="601"/>
              </a:spcBef>
              <a:spcAft>
                <a:spcPts val="0"/>
              </a:spcAft>
              <a:buSzPts val="1800"/>
              <a:buNone/>
            </a:pPr>
            <a:r>
              <a:rPr lang="en-GB" sz="1100">
                <a:solidFill>
                  <a:schemeClr val="lt1"/>
                </a:solidFill>
                <a:highlight>
                  <a:srgbClr val="FFB600"/>
                </a:highlight>
              </a:rPr>
              <a:t>ΧΡΟΝΟΣ:</a:t>
            </a:r>
            <a:r>
              <a:rPr lang="en-GB" sz="1100">
                <a:solidFill>
                  <a:schemeClr val="lt1"/>
                </a:solidFill>
              </a:rPr>
              <a:t> </a:t>
            </a:r>
            <a:r>
              <a:rPr lang="en-GB" sz="1100"/>
              <a:t>20 λεπτά</a:t>
            </a:r>
            <a:endParaRPr sz="1100"/>
          </a:p>
        </p:txBody>
      </p:sp>
      <p:sp>
        <p:nvSpPr>
          <p:cNvPr id="146" name="Google Shape;146;p10"/>
          <p:cNvSpPr txBox="1"/>
          <p:nvPr>
            <p:ph idx="2" type="body"/>
          </p:nvPr>
        </p:nvSpPr>
        <p:spPr>
          <a:xfrm>
            <a:off x="6604259" y="1408787"/>
            <a:ext cx="2403300" cy="282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400">
                <a:solidFill>
                  <a:schemeClr val="lt1"/>
                </a:solidFill>
                <a:highlight>
                  <a:srgbClr val="FFB600"/>
                </a:highlight>
              </a:rPr>
              <a:t>Πηγές &amp; Εργαλεία</a:t>
            </a:r>
            <a:endParaRPr b="1" sz="1400">
              <a:solidFill>
                <a:schemeClr val="lt1"/>
              </a:solidFill>
              <a:highlight>
                <a:srgbClr val="FFB600"/>
              </a:highlight>
            </a:endParaRPr>
          </a:p>
          <a:p>
            <a:pPr indent="0" lvl="0" marL="0" rtl="0" algn="l">
              <a:lnSpc>
                <a:spcPct val="100000"/>
              </a:lnSpc>
              <a:spcBef>
                <a:spcPts val="601"/>
              </a:spcBef>
              <a:spcAft>
                <a:spcPts val="0"/>
              </a:spcAft>
              <a:buSzPts val="1800"/>
              <a:buNone/>
            </a:pPr>
            <a:r>
              <a:rPr b="1" lang="en-GB" sz="1100"/>
              <a:t>Υπόδειξη 1 – </a:t>
            </a:r>
            <a:r>
              <a:rPr lang="en-GB" sz="1100"/>
              <a:t>Λίστα μίμησης - Επικοινωνιακές δεξιότητες</a:t>
            </a:r>
            <a:endParaRPr sz="1100"/>
          </a:p>
        </p:txBody>
      </p:sp>
      <p:grpSp>
        <p:nvGrpSpPr>
          <p:cNvPr id="147" name="Google Shape;147;p10"/>
          <p:cNvGrpSpPr/>
          <p:nvPr/>
        </p:nvGrpSpPr>
        <p:grpSpPr>
          <a:xfrm>
            <a:off x="7964732" y="329097"/>
            <a:ext cx="977040" cy="722852"/>
            <a:chOff x="5255200" y="3006475"/>
            <a:chExt cx="511700" cy="378575"/>
          </a:xfrm>
        </p:grpSpPr>
        <p:sp>
          <p:nvSpPr>
            <p:cNvPr id="148" name="Google Shape;148;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9" name="Google Shape;149;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1"/>
          <p:cNvSpPr txBox="1"/>
          <p:nvPr>
            <p:ph type="title"/>
          </p:nvPr>
        </p:nvSpPr>
        <p:spPr>
          <a:xfrm>
            <a:off x="547246" y="549218"/>
            <a:ext cx="6866100" cy="382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rPr>
              <a:t>Δώστε προσοχή στη διαδικασία αλληλεπίδρασης!</a:t>
            </a:r>
            <a:endParaRPr/>
          </a:p>
        </p:txBody>
      </p:sp>
      <p:sp>
        <p:nvSpPr>
          <p:cNvPr id="155" name="Google Shape;155;p11"/>
          <p:cNvSpPr txBox="1"/>
          <p:nvPr>
            <p:ph idx="1" type="body"/>
          </p:nvPr>
        </p:nvSpPr>
        <p:spPr>
          <a:xfrm>
            <a:off x="547246" y="932025"/>
            <a:ext cx="2765580" cy="378627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400">
                <a:solidFill>
                  <a:schemeClr val="lt1"/>
                </a:solidFill>
                <a:highlight>
                  <a:srgbClr val="FFB600"/>
                </a:highlight>
              </a:rPr>
              <a:t>Συλλογισμός</a:t>
            </a:r>
            <a:endParaRPr sz="1400">
              <a:solidFill>
                <a:schemeClr val="lt1"/>
              </a:solidFill>
              <a:highlight>
                <a:srgbClr val="FFB600"/>
              </a:highlight>
            </a:endParaRPr>
          </a:p>
          <a:p>
            <a:pPr indent="-342903" lvl="0" marL="457206" rtl="0" algn="l">
              <a:lnSpc>
                <a:spcPct val="100000"/>
              </a:lnSpc>
              <a:spcBef>
                <a:spcPts val="601"/>
              </a:spcBef>
              <a:spcAft>
                <a:spcPts val="0"/>
              </a:spcAft>
              <a:buSzPts val="1800"/>
              <a:buChar char="●"/>
            </a:pPr>
            <a:r>
              <a:rPr lang="en-GB" sz="1100"/>
              <a:t>Όταν μιλάτε σε κάποιον για ένα πρόβλημα, τείνετε να τονίζετε τις θετικές ή αρνητικές πτυχές, γιατί;</a:t>
            </a:r>
            <a:endParaRPr/>
          </a:p>
          <a:p>
            <a:pPr indent="-342903" lvl="0" marL="457206" rtl="0" algn="l">
              <a:lnSpc>
                <a:spcPct val="100000"/>
              </a:lnSpc>
              <a:spcBef>
                <a:spcPts val="601"/>
              </a:spcBef>
              <a:spcAft>
                <a:spcPts val="0"/>
              </a:spcAft>
              <a:buSzPts val="1800"/>
              <a:buChar char="●"/>
            </a:pPr>
            <a:r>
              <a:rPr lang="en-GB" sz="1100"/>
              <a:t>Όταν μιλάτε σε κάποιον, σε τι προσέχετε περισσότερο; Τον τόνο, τη στάση του σώματος, την έκφραση του προσώπου σας;</a:t>
            </a:r>
            <a:endParaRPr/>
          </a:p>
          <a:p>
            <a:pPr indent="-342903" lvl="0" marL="457206" rtl="0" algn="l">
              <a:lnSpc>
                <a:spcPct val="100000"/>
              </a:lnSpc>
              <a:spcBef>
                <a:spcPts val="601"/>
              </a:spcBef>
              <a:spcAft>
                <a:spcPts val="0"/>
              </a:spcAft>
              <a:buSzPts val="1800"/>
              <a:buChar char="●"/>
            </a:pPr>
            <a:r>
              <a:rPr lang="en-GB" sz="1100"/>
              <a:t>Πώς καταλαβαίνετε αν ο συνομιλητής σας αντιλήφθηκε το νόημα του μηνύματός σας;</a:t>
            </a:r>
            <a:endParaRPr/>
          </a:p>
          <a:p>
            <a:pPr indent="-342903" lvl="0" marL="457206" rtl="0" algn="l">
              <a:lnSpc>
                <a:spcPct val="100000"/>
              </a:lnSpc>
              <a:spcBef>
                <a:spcPts val="601"/>
              </a:spcBef>
              <a:spcAft>
                <a:spcPts val="0"/>
              </a:spcAft>
              <a:buSzPts val="1800"/>
              <a:buChar char="●"/>
            </a:pPr>
            <a:r>
              <a:rPr lang="en-GB" sz="1100"/>
              <a:t>Προσέχετε τα σχόλια του συνομιλητή σας (ακόμα και τα μη λεκτικά); Σε τι εστιάζετε;</a:t>
            </a:r>
            <a:endParaRPr/>
          </a:p>
        </p:txBody>
      </p:sp>
      <p:sp>
        <p:nvSpPr>
          <p:cNvPr id="156" name="Google Shape;156;p11"/>
          <p:cNvSpPr txBox="1"/>
          <p:nvPr>
            <p:ph idx="2" type="body"/>
          </p:nvPr>
        </p:nvSpPr>
        <p:spPr>
          <a:xfrm>
            <a:off x="3500202" y="932025"/>
            <a:ext cx="5186597" cy="3714925"/>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400">
                <a:solidFill>
                  <a:schemeClr val="lt1"/>
                </a:solidFill>
                <a:highlight>
                  <a:srgbClr val="FFB600"/>
                </a:highlight>
              </a:rPr>
              <a:t>Δράση</a:t>
            </a:r>
            <a:endParaRPr sz="1600"/>
          </a:p>
          <a:p>
            <a:pPr indent="0" lvl="0" marL="0" rtl="0" algn="just">
              <a:lnSpc>
                <a:spcPct val="100000"/>
              </a:lnSpc>
              <a:spcBef>
                <a:spcPts val="601"/>
              </a:spcBef>
              <a:spcAft>
                <a:spcPts val="0"/>
              </a:spcAft>
              <a:buSzPts val="1800"/>
              <a:buNone/>
            </a:pPr>
            <a:r>
              <a:rPr lang="en-GB" sz="1100">
                <a:solidFill>
                  <a:srgbClr val="FFB600"/>
                </a:solidFill>
              </a:rPr>
              <a:t>Παρατηρήστε το σώμα σας και ακούστε τι έχει να σας πει</a:t>
            </a:r>
            <a:endParaRPr/>
          </a:p>
          <a:p>
            <a:pPr indent="0" lvl="0" marL="0" rtl="0" algn="just">
              <a:lnSpc>
                <a:spcPct val="100000"/>
              </a:lnSpc>
              <a:spcBef>
                <a:spcPts val="601"/>
              </a:spcBef>
              <a:spcAft>
                <a:spcPts val="0"/>
              </a:spcAft>
              <a:buSzPts val="1800"/>
              <a:buNone/>
            </a:pPr>
            <a:r>
              <a:rPr lang="en-GB" sz="1100"/>
              <a:t>Θυμηθείτε τις δύο τελευταίες φορές που μιλήσατε με δύο διαφορετικά άτομα, σκεφτείτε και απαντήστε στις παρακάτω ερωτήσεις. Πού κοιτούσατε όταν τους μιλούσατε; Τους κοιτόυσατε στα μάτια; Πώς ήταν οι ώμοι σας; Πώς κρατούσατε τα χέρια σας; Ο λαιμός και το κεφάλι; Πώς τοποθετήθηκαν;</a:t>
            </a:r>
            <a:endParaRPr/>
          </a:p>
          <a:p>
            <a:pPr indent="0" lvl="0" marL="0" rtl="0" algn="just">
              <a:lnSpc>
                <a:spcPct val="100000"/>
              </a:lnSpc>
              <a:spcBef>
                <a:spcPts val="601"/>
              </a:spcBef>
              <a:spcAft>
                <a:spcPts val="0"/>
              </a:spcAft>
              <a:buSzPts val="1800"/>
              <a:buNone/>
            </a:pPr>
            <a:r>
              <a:t/>
            </a:r>
            <a:endParaRPr sz="1100"/>
          </a:p>
          <a:p>
            <a:pPr indent="0" lvl="0" marL="0" rtl="0" algn="just">
              <a:lnSpc>
                <a:spcPct val="100000"/>
              </a:lnSpc>
              <a:spcBef>
                <a:spcPts val="601"/>
              </a:spcBef>
              <a:spcAft>
                <a:spcPts val="0"/>
              </a:spcAft>
              <a:buSzPts val="1800"/>
              <a:buNone/>
            </a:pPr>
            <a:r>
              <a:rPr lang="en-GB" sz="1100"/>
              <a:t>ΣΥΜΒΟΥΛΕΣ:</a:t>
            </a:r>
            <a:endParaRPr sz="1600"/>
          </a:p>
          <a:p>
            <a:pPr indent="0" lvl="0" marL="0" rtl="0" algn="just">
              <a:lnSpc>
                <a:spcPct val="100000"/>
              </a:lnSpc>
              <a:spcBef>
                <a:spcPts val="601"/>
              </a:spcBef>
              <a:spcAft>
                <a:spcPts val="0"/>
              </a:spcAft>
              <a:buSzPts val="1800"/>
              <a:buNone/>
            </a:pPr>
            <a:r>
              <a:rPr lang="en-GB" sz="1100"/>
              <a:t>Δοκιμάστε να διατηρείτε οπτική επαφή ενώ μιλάτε με κάποιον, καθώς αυτό θα μεταδώσει ειλικρίνεια και θα αυξήσει την αμεσότητα του μηνύματός σας.</a:t>
            </a:r>
            <a:endParaRPr/>
          </a:p>
          <a:p>
            <a:pPr indent="0" lvl="0" marL="0" rtl="0" algn="just">
              <a:lnSpc>
                <a:spcPct val="100000"/>
              </a:lnSpc>
              <a:spcBef>
                <a:spcPts val="601"/>
              </a:spcBef>
              <a:spcAft>
                <a:spcPts val="0"/>
              </a:spcAft>
              <a:buSzPts val="1800"/>
              <a:buNone/>
            </a:pPr>
            <a:r>
              <a:rPr lang="en-GB" sz="1100"/>
              <a:t>Καθώς μιλάτε, προσπαθήστε να κρατήσετε το σώμα σας όρθιο και ακίνητο.</a:t>
            </a:r>
            <a:endParaRPr/>
          </a:p>
          <a:p>
            <a:pPr indent="0" lvl="0" marL="0" rtl="0" algn="just">
              <a:lnSpc>
                <a:spcPct val="100000"/>
              </a:lnSpc>
              <a:spcBef>
                <a:spcPts val="601"/>
              </a:spcBef>
              <a:spcAft>
                <a:spcPts val="0"/>
              </a:spcAft>
              <a:buSzPts val="1800"/>
              <a:buNone/>
            </a:pPr>
            <a:r>
              <a:rPr lang="en-GB" sz="1100"/>
              <a:t>Το να έχετε τα χέρια κρεμασμένα κατά μήκος του σώματος υποδηλώνει παθητικότητα.</a:t>
            </a:r>
            <a:endParaRPr/>
          </a:p>
          <a:p>
            <a:pPr indent="0" lvl="0" marL="0" rtl="0" algn="just">
              <a:lnSpc>
                <a:spcPct val="100000"/>
              </a:lnSpc>
              <a:spcBef>
                <a:spcPts val="601"/>
              </a:spcBef>
              <a:spcAft>
                <a:spcPts val="0"/>
              </a:spcAft>
              <a:buSzPts val="1800"/>
              <a:buNone/>
            </a:pPr>
            <a:r>
              <a:rPr lang="en-GB" sz="1100"/>
              <a:t>Ο λαιμός και το κεφάλι στραμμένα προς τα εμπρός, υποδηλώνουν υποταγή και έλλειψη ενθουσιασμού.</a:t>
            </a:r>
            <a:endParaRPr/>
          </a:p>
        </p:txBody>
      </p:sp>
      <p:grpSp>
        <p:nvGrpSpPr>
          <p:cNvPr id="157" name="Google Shape;157;p11"/>
          <p:cNvGrpSpPr/>
          <p:nvPr/>
        </p:nvGrpSpPr>
        <p:grpSpPr>
          <a:xfrm>
            <a:off x="7964732" y="329097"/>
            <a:ext cx="977040" cy="722852"/>
            <a:chOff x="5255200" y="3006475"/>
            <a:chExt cx="511700" cy="378575"/>
          </a:xfrm>
        </p:grpSpPr>
        <p:sp>
          <p:nvSpPr>
            <p:cNvPr id="158" name="Google Shape;158;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59" name="Google Shape;159;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b="1" lang="en-GB">
                <a:solidFill>
                  <a:schemeClr val="dk1"/>
                </a:solidFill>
              </a:rPr>
              <a:t>Θετική Αλληλεπίδραση</a:t>
            </a:r>
            <a:endParaRPr/>
          </a:p>
        </p:txBody>
      </p:sp>
      <p:pic>
        <p:nvPicPr>
          <p:cNvPr id="165" name="Google Shape;165;p13"/>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4"/>
          <p:cNvSpPr txBox="1"/>
          <p:nvPr>
            <p:ph type="title"/>
          </p:nvPr>
        </p:nvSpPr>
        <p:spPr>
          <a:xfrm>
            <a:off x="420823" y="550656"/>
            <a:ext cx="8801554" cy="147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200"/>
              <a:t>Τι γνωρίζετε για την</a:t>
            </a:r>
            <a:br>
              <a:rPr lang="en-GB" sz="3200"/>
            </a:br>
            <a:r>
              <a:rPr lang="en-GB" sz="3200">
                <a:solidFill>
                  <a:srgbClr val="FFB600"/>
                </a:solidFill>
              </a:rPr>
              <a:t>Θετική Αλληλεπίδραση και την Ενσυναίσθηση;</a:t>
            </a:r>
            <a:br>
              <a:rPr lang="en-GB" sz="3200">
                <a:solidFill>
                  <a:srgbClr val="FFB600"/>
                </a:solidFill>
              </a:rPr>
            </a:br>
            <a:endParaRPr sz="3200">
              <a:solidFill>
                <a:srgbClr val="FFB600"/>
              </a:solidFill>
            </a:endParaRPr>
          </a:p>
        </p:txBody>
      </p:sp>
      <p:sp>
        <p:nvSpPr>
          <p:cNvPr id="171" name="Google Shape;171;p14"/>
          <p:cNvSpPr txBox="1"/>
          <p:nvPr>
            <p:ph idx="1" type="body"/>
          </p:nvPr>
        </p:nvSpPr>
        <p:spPr>
          <a:xfrm>
            <a:off x="541001" y="1866501"/>
            <a:ext cx="7986311" cy="237571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300"/>
              <a:t>Ο όρος </a:t>
            </a:r>
            <a:r>
              <a:rPr lang="en-GB" sz="1300">
                <a:solidFill>
                  <a:srgbClr val="FFC000"/>
                </a:solidFill>
              </a:rPr>
              <a:t>ενσυναίσθηση</a:t>
            </a:r>
            <a:r>
              <a:rPr lang="en-GB" sz="1300"/>
              <a:t> προέρχεται από το «εσωτερικό αίσθημα» και αποτελείται από την αναγνώριση των συναισθημάτων των άλλων σαν να ήταν δικά σου. Βυθίζεσαι στην πραγματικότητα των άλλων για να κατανοήσεις τις απόψεις, τις σκέψεις, τα αισθήματα και τα συναισθήματά τους.</a:t>
            </a:r>
            <a:endParaRPr/>
          </a:p>
          <a:p>
            <a:pPr indent="0" lvl="0" marL="0" rtl="0" algn="l">
              <a:lnSpc>
                <a:spcPct val="100000"/>
              </a:lnSpc>
              <a:spcBef>
                <a:spcPts val="601"/>
              </a:spcBef>
              <a:spcAft>
                <a:spcPts val="0"/>
              </a:spcAft>
              <a:buSzPts val="1800"/>
              <a:buNone/>
            </a:pPr>
            <a:r>
              <a:rPr lang="en-GB" sz="1300"/>
              <a:t>Αναφέρεται στην ικανότητα να βλέπεις τον κόσμο μέσα από τα μάτια ενός άλλου ατόμου χωρίς να επικοινωνείς λεκτικά, προσπαθώντας να κατανοήσεις τις σκέψεις και τα αισθήματα των άλλων, διατηρώντας παράλληλα διακριτά τα δικά σου.</a:t>
            </a:r>
            <a:endParaRPr/>
          </a:p>
          <a:p>
            <a:pPr indent="0" lvl="0" marL="0" rtl="0" algn="l">
              <a:lnSpc>
                <a:spcPct val="100000"/>
              </a:lnSpc>
              <a:spcBef>
                <a:spcPts val="601"/>
              </a:spcBef>
              <a:spcAft>
                <a:spcPts val="0"/>
              </a:spcAft>
              <a:buSzPts val="1800"/>
              <a:buNone/>
            </a:pPr>
            <a:r>
              <a:rPr lang="en-GB" sz="1300"/>
              <a:t>Είναι μια θεμελιωδώς σημαντική </a:t>
            </a:r>
            <a:r>
              <a:rPr lang="en-GB" sz="1300">
                <a:solidFill>
                  <a:srgbClr val="FFC000"/>
                </a:solidFill>
              </a:rPr>
              <a:t>κοινωνική δεξιότητα</a:t>
            </a:r>
            <a:r>
              <a:rPr lang="en-GB" sz="1300"/>
              <a:t> και αποτελεί ένα από τα βασικά εργαλεία αποτελεσματικής και ανταποδοτικής διαπροσωπικής επικοινωνίας.</a:t>
            </a:r>
            <a:endParaRPr/>
          </a:p>
          <a:p>
            <a:pPr indent="0" lvl="0" marL="0" rtl="0" algn="l">
              <a:lnSpc>
                <a:spcPct val="100000"/>
              </a:lnSpc>
              <a:spcBef>
                <a:spcPts val="601"/>
              </a:spcBef>
              <a:spcAft>
                <a:spcPts val="0"/>
              </a:spcAft>
              <a:buSzPts val="1800"/>
              <a:buNone/>
            </a:pPr>
            <a:r>
              <a:rPr lang="en-GB" sz="1300">
                <a:solidFill>
                  <a:schemeClr val="accent1"/>
                </a:solidFill>
              </a:rPr>
              <a:t>Η επικοινωνία με ενσυναίσθηση </a:t>
            </a:r>
            <a:r>
              <a:rPr lang="en-GB" sz="1300"/>
              <a:t>είναι ένα πολύτιμο εργαλείο σε κάθε τομέα της ζωής μας, από τον εργασιακό χώρο μέχρι το κοινωνικό γίγνεσθαι .</a:t>
            </a:r>
            <a:endParaRPr/>
          </a:p>
        </p:txBody>
      </p:sp>
      <p:sp>
        <p:nvSpPr>
          <p:cNvPr id="172" name="Google Shape;172;p14"/>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5"/>
          <p:cNvSpPr txBox="1"/>
          <p:nvPr>
            <p:ph idx="1" type="body"/>
          </p:nvPr>
        </p:nvSpPr>
        <p:spPr>
          <a:xfrm>
            <a:off x="567675" y="748925"/>
            <a:ext cx="4186500" cy="3625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400"/>
              <a:t>Ωστόσο, το να έχουμε ενσυναίσθηση δεν σημαίνει μόνο να αντιλαμβανόμαστε και να βιώνουμε τις εμπειρίες των άλλων αφού, ξεκινώντας από τον μηχανισμό αναγνώρισης του άλλου, επεξεργαζόμαστε εκ νέου την εμπειρία και τα συναισθήματά μας από νέες οπτικές γωνίες.</a:t>
            </a:r>
            <a:endParaRPr/>
          </a:p>
          <a:p>
            <a:pPr indent="0" lvl="0" marL="0" rtl="0" algn="just">
              <a:lnSpc>
                <a:spcPct val="100000"/>
              </a:lnSpc>
              <a:spcBef>
                <a:spcPts val="601"/>
              </a:spcBef>
              <a:spcAft>
                <a:spcPts val="0"/>
              </a:spcAft>
              <a:buSzPts val="1800"/>
              <a:buNone/>
            </a:pPr>
            <a:r>
              <a:rPr lang="en-GB" sz="1400"/>
              <a:t>Με άλλα λόγια, αυτή η δυναμική μας επιτρέπει να γνωρίσουμε καλύτερα τον εαυτό μας χάρη στη γνώση του άλλου.</a:t>
            </a:r>
            <a:endParaRPr/>
          </a:p>
          <a:p>
            <a:pPr indent="0" lvl="0" marL="0" rtl="0" algn="just">
              <a:lnSpc>
                <a:spcPct val="100000"/>
              </a:lnSpc>
              <a:spcBef>
                <a:spcPts val="601"/>
              </a:spcBef>
              <a:spcAft>
                <a:spcPts val="0"/>
              </a:spcAft>
              <a:buSzPts val="1800"/>
              <a:buNone/>
            </a:pPr>
            <a:r>
              <a:rPr lang="en-GB" sz="1400"/>
              <a:t>Το μεγαλύτερο εμπόδιο για την ανάπτυξη μιας σχέσης ενσυναίσθησης είναι σίγουρα η προκατάληψη ή η προκαθορισμένη αντίληψη.</a:t>
            </a:r>
            <a:endParaRPr/>
          </a:p>
          <a:p>
            <a:pPr indent="0" lvl="0" marL="0" rtl="0" algn="just">
              <a:lnSpc>
                <a:spcPct val="100000"/>
              </a:lnSpc>
              <a:spcBef>
                <a:spcPts val="601"/>
              </a:spcBef>
              <a:spcAft>
                <a:spcPts val="0"/>
              </a:spcAft>
              <a:buSzPts val="1800"/>
              <a:buNone/>
            </a:pPr>
            <a:r>
              <a:rPr lang="en-GB" sz="1400"/>
              <a:t>Η ενσυναίσθηση είναι απαλλαγμένη από κριτική και αξιολόγηση, δεν υπάρχει σωστό ή λάθος και αυτό που έχει σημασία είναι αποκλειστικά η εσωτερική συναισθηματική εμπειρία.</a:t>
            </a:r>
            <a:endParaRPr/>
          </a:p>
        </p:txBody>
      </p:sp>
      <p:sp>
        <p:nvSpPr>
          <p:cNvPr id="178" name="Google Shape;178;p1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pic>
        <p:nvPicPr>
          <p:cNvPr id="179" name="Google Shape;179;p15"/>
          <p:cNvPicPr preferRelativeResize="0"/>
          <p:nvPr/>
        </p:nvPicPr>
        <p:blipFill rotWithShape="1">
          <a:blip r:embed="rId3">
            <a:alphaModFix/>
          </a:blip>
          <a:srcRect b="0" l="9876" r="9737" t="8125"/>
          <a:stretch/>
        </p:blipFill>
        <p:spPr>
          <a:xfrm>
            <a:off x="4886792" y="1285257"/>
            <a:ext cx="3755038" cy="2260404"/>
          </a:xfrm>
          <a:prstGeom prst="rect">
            <a:avLst/>
          </a:prstGeom>
          <a:noFill/>
          <a:ln>
            <a:noFill/>
          </a:ln>
        </p:spPr>
      </p:pic>
      <p:sp>
        <p:nvSpPr>
          <p:cNvPr id="180" name="Google Shape;180;p15"/>
          <p:cNvSpPr txBox="1"/>
          <p:nvPr/>
        </p:nvSpPr>
        <p:spPr>
          <a:xfrm>
            <a:off x="4886792" y="3415966"/>
            <a:ext cx="3755038" cy="45103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0" i="0" lang="en-GB" sz="600" u="none" cap="none" strike="noStrike">
                <a:solidFill>
                  <a:srgbClr val="FFB600"/>
                </a:solidFill>
                <a:latin typeface="Arial"/>
                <a:ea typeface="Arial"/>
                <a:cs typeface="Arial"/>
                <a:sym typeface="Arial"/>
              </a:rPr>
              <a:t>Source: </a:t>
            </a:r>
            <a:r>
              <a:rPr b="0" i="0" lang="en-GB" sz="600" u="none" cap="none" strike="noStrike">
                <a:solidFill>
                  <a:schemeClr val="dk2"/>
                </a:solidFill>
                <a:latin typeface="Arial"/>
                <a:ea typeface="Arial"/>
                <a:cs typeface="Arial"/>
                <a:sym typeface="Arial"/>
              </a:rPr>
              <a:t>www.psiconarrativa.it</a:t>
            </a:r>
            <a:endParaRPr b="0" i="0" sz="600" u="none" cap="none" strike="noStrike">
              <a:solidFill>
                <a:schemeClr val="dk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pSp>
        <p:nvGrpSpPr>
          <p:cNvPr id="185" name="Google Shape;185;p16"/>
          <p:cNvGrpSpPr/>
          <p:nvPr/>
        </p:nvGrpSpPr>
        <p:grpSpPr>
          <a:xfrm>
            <a:off x="4161587" y="224624"/>
            <a:ext cx="4036590" cy="3941675"/>
            <a:chOff x="2256567" y="677103"/>
            <a:chExt cx="4036590" cy="3941675"/>
          </a:xfrm>
        </p:grpSpPr>
        <p:sp>
          <p:nvSpPr>
            <p:cNvPr id="186" name="Google Shape;186;p16"/>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87" name="Google Shape;187;p16"/>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88" name="Google Shape;188;p16"/>
            <p:cNvSpPr/>
            <p:nvPr/>
          </p:nvSpPr>
          <p:spPr>
            <a:xfrm rot="-6598839">
              <a:off x="2887641" y="234698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89" name="Google Shape;189;p16"/>
            <p:cNvSpPr/>
            <p:nvPr/>
          </p:nvSpPr>
          <p:spPr>
            <a:xfrm rot="-6598620">
              <a:off x="4374916" y="913763"/>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0" name="Google Shape;190;p16"/>
            <p:cNvSpPr/>
            <p:nvPr/>
          </p:nvSpPr>
          <p:spPr>
            <a:xfrm rot="-6597866">
              <a:off x="2661829" y="2208216"/>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1" name="Google Shape;191;p16"/>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grpSp>
        <p:nvGrpSpPr>
          <p:cNvPr id="192" name="Google Shape;192;p16"/>
          <p:cNvGrpSpPr/>
          <p:nvPr/>
        </p:nvGrpSpPr>
        <p:grpSpPr>
          <a:xfrm>
            <a:off x="5900625" y="1819217"/>
            <a:ext cx="2440201" cy="2440201"/>
            <a:chOff x="4341724" y="1895417"/>
            <a:chExt cx="2440200" cy="2440200"/>
          </a:xfrm>
        </p:grpSpPr>
        <p:sp>
          <p:nvSpPr>
            <p:cNvPr id="193" name="Google Shape;193;p16"/>
            <p:cNvSpPr/>
            <p:nvPr/>
          </p:nvSpPr>
          <p:spPr>
            <a:xfrm>
              <a:off x="4341724" y="1895417"/>
              <a:ext cx="2440200" cy="2440200"/>
            </a:xfrm>
            <a:prstGeom prst="ellipse">
              <a:avLst/>
            </a:prstGeom>
            <a:solidFill>
              <a:schemeClr val="accent1"/>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Arial"/>
                <a:ea typeface="Arial"/>
                <a:cs typeface="Arial"/>
                <a:sym typeface="Arial"/>
              </a:endParaRPr>
            </a:p>
          </p:txBody>
        </p:sp>
        <p:sp>
          <p:nvSpPr>
            <p:cNvPr id="194" name="Google Shape;194;p16"/>
            <p:cNvSpPr txBox="1"/>
            <p:nvPr/>
          </p:nvSpPr>
          <p:spPr>
            <a:xfrm>
              <a:off x="4718386" y="2402162"/>
              <a:ext cx="186270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400" u="none" cap="none" strike="noStrike">
                  <a:solidFill>
                    <a:srgbClr val="FFFFFF"/>
                  </a:solidFill>
                  <a:latin typeface="Arial"/>
                  <a:ea typeface="Arial"/>
                  <a:cs typeface="Arial"/>
                  <a:sym typeface="Arial"/>
                </a:rPr>
                <a:t>Εμπόδια επικοινωνίας για την ανάπτυξη μιας σχέσης βασισμένης στην ενσυναίσθηση</a:t>
              </a:r>
              <a:endParaRPr/>
            </a:p>
          </p:txBody>
        </p:sp>
      </p:grpSp>
      <p:grpSp>
        <p:nvGrpSpPr>
          <p:cNvPr id="195" name="Google Shape;195;p16"/>
          <p:cNvGrpSpPr/>
          <p:nvPr/>
        </p:nvGrpSpPr>
        <p:grpSpPr>
          <a:xfrm>
            <a:off x="5013412" y="1297853"/>
            <a:ext cx="1423801" cy="1423801"/>
            <a:chOff x="3490737" y="1374053"/>
            <a:chExt cx="1423800" cy="1423800"/>
          </a:xfrm>
        </p:grpSpPr>
        <p:sp>
          <p:nvSpPr>
            <p:cNvPr id="196" name="Google Shape;196;p16"/>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Arial"/>
                <a:ea typeface="Arial"/>
                <a:cs typeface="Arial"/>
                <a:sym typeface="Arial"/>
              </a:endParaRPr>
            </a:p>
          </p:txBody>
        </p:sp>
        <p:sp>
          <p:nvSpPr>
            <p:cNvPr id="197" name="Google Shape;197;p16"/>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100" u="none" cap="none" strike="noStrike">
                  <a:solidFill>
                    <a:srgbClr val="666666"/>
                  </a:solidFill>
                  <a:latin typeface="Arial"/>
                  <a:ea typeface="Arial"/>
                  <a:cs typeface="Arial"/>
                  <a:sym typeface="Arial"/>
                </a:rPr>
                <a:t>Προσφέρω λύσεις βασισμένες στη δική μου εμπειρία</a:t>
              </a:r>
              <a:endParaRPr/>
            </a:p>
          </p:txBody>
        </p:sp>
      </p:grpSp>
      <p:grpSp>
        <p:nvGrpSpPr>
          <p:cNvPr id="198" name="Google Shape;198;p16"/>
          <p:cNvGrpSpPr/>
          <p:nvPr/>
        </p:nvGrpSpPr>
        <p:grpSpPr>
          <a:xfrm>
            <a:off x="4994513" y="2952030"/>
            <a:ext cx="1498800" cy="1498800"/>
            <a:chOff x="644203" y="3718814"/>
            <a:chExt cx="1498800" cy="1498800"/>
          </a:xfrm>
        </p:grpSpPr>
        <p:sp>
          <p:nvSpPr>
            <p:cNvPr id="199" name="Google Shape;199;p16"/>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Arial"/>
                <a:ea typeface="Arial"/>
                <a:cs typeface="Arial"/>
                <a:sym typeface="Arial"/>
              </a:endParaRPr>
            </a:p>
          </p:txBody>
        </p:sp>
        <p:sp>
          <p:nvSpPr>
            <p:cNvPr id="200" name="Google Shape;200;p16"/>
            <p:cNvSpPr txBox="1"/>
            <p:nvPr/>
          </p:nvSpPr>
          <p:spPr>
            <a:xfrm>
              <a:off x="856976" y="3995875"/>
              <a:ext cx="10734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666666"/>
                  </a:solidFill>
                  <a:latin typeface="Arial"/>
                  <a:ea typeface="Arial"/>
                  <a:cs typeface="Arial"/>
                  <a:sym typeface="Arial"/>
                </a:rPr>
                <a:t>Εκφράζω προσωπικές κρίσεις</a:t>
              </a:r>
              <a:endParaRPr b="0" i="0" sz="1100" u="none" cap="none" strike="noStrike">
                <a:solidFill>
                  <a:srgbClr val="666666"/>
                </a:solidFill>
                <a:latin typeface="Arial"/>
                <a:ea typeface="Arial"/>
                <a:cs typeface="Arial"/>
                <a:sym typeface="Arial"/>
              </a:endParaRPr>
            </a:p>
          </p:txBody>
        </p:sp>
      </p:grpSp>
      <p:grpSp>
        <p:nvGrpSpPr>
          <p:cNvPr id="201" name="Google Shape;201;p16"/>
          <p:cNvGrpSpPr/>
          <p:nvPr/>
        </p:nvGrpSpPr>
        <p:grpSpPr>
          <a:xfrm>
            <a:off x="7678829" y="1286679"/>
            <a:ext cx="1030261" cy="1030261"/>
            <a:chOff x="3490737" y="1374053"/>
            <a:chExt cx="1423800" cy="1423800"/>
          </a:xfrm>
        </p:grpSpPr>
        <p:sp>
          <p:nvSpPr>
            <p:cNvPr id="202" name="Google Shape;202;p16"/>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Arial"/>
                <a:ea typeface="Arial"/>
                <a:cs typeface="Arial"/>
                <a:sym typeface="Arial"/>
              </a:endParaRPr>
            </a:p>
          </p:txBody>
        </p:sp>
        <p:sp>
          <p:nvSpPr>
            <p:cNvPr id="203" name="Google Shape;203;p16"/>
            <p:cNvSpPr txBox="1"/>
            <p:nvPr/>
          </p:nvSpPr>
          <p:spPr>
            <a:xfrm>
              <a:off x="3490737" y="1613603"/>
              <a:ext cx="1423800"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666666"/>
                  </a:solidFill>
                  <a:latin typeface="Arial"/>
                  <a:ea typeface="Arial"/>
                  <a:cs typeface="Arial"/>
                  <a:sym typeface="Arial"/>
                </a:rPr>
                <a:t>Ανακριτική στάση</a:t>
              </a:r>
              <a:endParaRPr b="0" i="0" sz="1100" u="none" cap="none" strike="noStrike">
                <a:solidFill>
                  <a:srgbClr val="666666"/>
                </a:solidFill>
                <a:latin typeface="Arial"/>
                <a:ea typeface="Arial"/>
                <a:cs typeface="Arial"/>
                <a:sym typeface="Arial"/>
              </a:endParaRPr>
            </a:p>
          </p:txBody>
        </p:sp>
      </p:grpSp>
      <p:sp>
        <p:nvSpPr>
          <p:cNvPr id="204" name="Google Shape;204;p16"/>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05" name="Google Shape;205;p16"/>
          <p:cNvSpPr txBox="1"/>
          <p:nvPr/>
        </p:nvSpPr>
        <p:spPr>
          <a:xfrm>
            <a:off x="523046" y="622774"/>
            <a:ext cx="4002864" cy="405013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GB" sz="1000" u="none" cap="none" strike="noStrike">
                <a:solidFill>
                  <a:schemeClr val="dk2"/>
                </a:solidFill>
                <a:latin typeface="Arial"/>
                <a:ea typeface="Arial"/>
                <a:cs typeface="Arial"/>
                <a:sym typeface="Arial"/>
              </a:rPr>
              <a:t>Τα πραγματικά βασικά στοιχεία για την επικοινωνία με ενσυναίσθηση είναι η κατανόηση και η ενεργητική ακρόαση.</a:t>
            </a: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rPr b="0" i="0" lang="en-GB" sz="1000" u="none" cap="none" strike="noStrike">
                <a:solidFill>
                  <a:schemeClr val="dk2"/>
                </a:solidFill>
                <a:latin typeface="Arial"/>
                <a:ea typeface="Arial"/>
                <a:cs typeface="Arial"/>
                <a:sym typeface="Arial"/>
              </a:rPr>
              <a:t>Για να κατανοήσουμε αληθινά τον άλλον, δεν πρέπει απλώς να εστιάσουμε την προσοχή μας στην ιστορία του συνομιλητή μας, αλλά πρέπει να εστιάσουμε στο πώς μιλάει και στους συναισθηματικούς χρωματισμούς της αφήγησής του.</a:t>
            </a: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rPr b="0" i="0" lang="en-GB" sz="1000" u="none" cap="none" strike="noStrike">
                <a:solidFill>
                  <a:schemeClr val="dk2"/>
                </a:solidFill>
                <a:latin typeface="Arial"/>
                <a:ea typeface="Arial"/>
                <a:cs typeface="Arial"/>
                <a:sym typeface="Arial"/>
              </a:rPr>
              <a:t>Η </a:t>
            </a:r>
            <a:r>
              <a:rPr b="0" i="0" lang="en-GB" sz="1000" u="none" cap="none" strike="noStrike">
                <a:solidFill>
                  <a:srgbClr val="FFD366"/>
                </a:solidFill>
                <a:latin typeface="Arial"/>
                <a:ea typeface="Arial"/>
                <a:cs typeface="Arial"/>
                <a:sym typeface="Arial"/>
              </a:rPr>
              <a:t>ενεργητική ακρόαση </a:t>
            </a:r>
            <a:r>
              <a:rPr b="0" i="0" lang="en-GB" sz="1000" u="none" cap="none" strike="noStrike">
                <a:solidFill>
                  <a:schemeClr val="dk2"/>
                </a:solidFill>
                <a:latin typeface="Arial"/>
                <a:ea typeface="Arial"/>
                <a:cs typeface="Arial"/>
                <a:sym typeface="Arial"/>
              </a:rPr>
              <a:t>μπορεί να αποδειχθεί αληθινός σύμμαχος ακόμα και στις καθημερινές μας σχέσεις, καθώς μας επιτρέπει να δημιουργήσουμε αυθεντικές επαφές και επομένως να ξεκινήσουμε έναν πιο αποτελεσματικό και επικερδή τύπο επικοινωνίας.</a:t>
            </a: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rPr b="0" i="0" lang="en-GB" sz="1000" u="none" cap="none" strike="noStrike">
                <a:solidFill>
                  <a:schemeClr val="dk2"/>
                </a:solidFill>
                <a:latin typeface="Arial"/>
                <a:ea typeface="Arial"/>
                <a:cs typeface="Arial"/>
                <a:sym typeface="Arial"/>
              </a:rPr>
              <a:t>Αλλά για να είναι η ενεργητική ακρόαση αποτελεσματική πρέπει να υπάρχει ενσυναίσθηση, ώστε να δημιουργείται ένα κλίμα εμπιστοσύνης, υιοθετώντας μια στάση κατανόησης. Δεν ερμηνεύετε, δεν κρίνετε, δεν επικρίνετε, δεν μιλάτε για τον εαυτό σας, δεν αλλάζετε θέμα, δεν δίνετε συμβουλές ότι ήταν δεν σας ζητούνται.</a:t>
            </a: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rPr b="0" i="0" lang="en-GB" sz="1000" u="none" cap="none" strike="noStrike">
                <a:solidFill>
                  <a:schemeClr val="dk2"/>
                </a:solidFill>
                <a:latin typeface="Arial"/>
                <a:ea typeface="Arial"/>
                <a:cs typeface="Arial"/>
                <a:sym typeface="Arial"/>
              </a:rPr>
              <a:t>Η χρήση σημάτων επικοινωνίας είναι μια άλλη τεχνική για την προώθηση της ενεργητικής ακρόασης: καλοπροαίρετα βλέμματα, χαμόγελα, νεύματα συγκατάθεσης με το κεφάλι και το πρόσωπο, όλα αυτά αναδεικνύουν μια ενθαρρυντική και καθησυχαστική παρουσία.</a:t>
            </a:r>
            <a:endParaRPr/>
          </a:p>
        </p:txBody>
      </p:sp>
      <p:sp>
        <p:nvSpPr>
          <p:cNvPr id="206" name="Google Shape;206;p16"/>
          <p:cNvSpPr txBox="1"/>
          <p:nvPr/>
        </p:nvSpPr>
        <p:spPr>
          <a:xfrm>
            <a:off x="6619112" y="996375"/>
            <a:ext cx="1200342" cy="4308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666666"/>
                </a:solidFill>
                <a:latin typeface="Arial"/>
                <a:ea typeface="Arial"/>
                <a:cs typeface="Arial"/>
                <a:sym typeface="Arial"/>
              </a:rPr>
              <a:t>Βγάζω βιαστικά συμπεράσματα</a:t>
            </a:r>
            <a:endParaRPr b="0" i="0" sz="1100" u="none" cap="none" strike="noStrike">
              <a:solidFill>
                <a:srgbClr val="666666"/>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7"/>
          <p:cNvSpPr txBox="1"/>
          <p:nvPr>
            <p:ph type="title"/>
          </p:nvPr>
        </p:nvSpPr>
        <p:spPr>
          <a:xfrm>
            <a:off x="562225" y="600189"/>
            <a:ext cx="7322590" cy="95343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rPr>
              <a:t>Κατανοώντας τη Γλώσσα του Σώματος.</a:t>
            </a:r>
            <a:br>
              <a:rPr b="1" lang="en-GB" sz="1600">
                <a:solidFill>
                  <a:schemeClr val="accent1"/>
                </a:solidFill>
              </a:rPr>
            </a:br>
            <a:r>
              <a:rPr lang="en-GB" sz="1100">
                <a:solidFill>
                  <a:srgbClr val="666666"/>
                </a:solidFill>
              </a:rPr>
              <a:t>Αυτή η δραστηριότητα «Τα αισθήματα έχουν κοντά πόδια» θα σας βοηθήσει να αναγνωρίσετε και να αναλύσετε τα πιο σημαντικά στοιχεία της γλώσσας του σώματος. Η επίγνωση της σημασίας των χειρονομιών, της στάσης του σώματος, του βλέμματος και άλλων μη λεκτικών σημάτων βοηθά στη σημαντική βελτίωση της επικοινωνίας και των σχέσεων.</a:t>
            </a:r>
            <a:endParaRPr sz="1200">
              <a:solidFill>
                <a:srgbClr val="666666"/>
              </a:solidFill>
            </a:endParaRPr>
          </a:p>
        </p:txBody>
      </p:sp>
      <p:sp>
        <p:nvSpPr>
          <p:cNvPr id="212" name="Google Shape;212;p17"/>
          <p:cNvSpPr txBox="1"/>
          <p:nvPr>
            <p:ph idx="1" type="body"/>
          </p:nvPr>
        </p:nvSpPr>
        <p:spPr>
          <a:xfrm>
            <a:off x="562225" y="1396870"/>
            <a:ext cx="5013002" cy="313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rPr>
              <a:t>Βήματα για την ολοκλήρωση της δραστηριότητας</a:t>
            </a:r>
            <a:endParaRPr/>
          </a:p>
          <a:p>
            <a:pPr indent="0" lvl="0" marL="6350" rtl="0" algn="just">
              <a:lnSpc>
                <a:spcPct val="100000"/>
              </a:lnSpc>
              <a:spcBef>
                <a:spcPts val="601"/>
              </a:spcBef>
              <a:spcAft>
                <a:spcPts val="0"/>
              </a:spcAft>
              <a:buSzPts val="1800"/>
              <a:buNone/>
            </a:pPr>
            <a:r>
              <a:rPr b="1" lang="en-GB" sz="1000"/>
              <a:t>Βήμα1: </a:t>
            </a:r>
            <a:r>
              <a:rPr lang="en-GB" sz="1000"/>
              <a:t>Ακολουθώντας τη μέθοδο "brainstorming", για καθεμία από τις εκφράσεις του προσώπου της εικόνας 1, σκεφτείτε «Τι αισθάνεται το κορίτσι;»</a:t>
            </a:r>
            <a:endParaRPr/>
          </a:p>
          <a:p>
            <a:pPr indent="0" lvl="0" marL="6350" rtl="0" algn="just">
              <a:lnSpc>
                <a:spcPct val="100000"/>
              </a:lnSpc>
              <a:spcBef>
                <a:spcPts val="601"/>
              </a:spcBef>
              <a:spcAft>
                <a:spcPts val="0"/>
              </a:spcAft>
              <a:buSzPts val="1800"/>
              <a:buNone/>
            </a:pPr>
            <a:r>
              <a:rPr b="1" lang="en-GB" sz="1000"/>
              <a:t>Βήμα2: </a:t>
            </a:r>
            <a:r>
              <a:rPr lang="en-GB" sz="1000"/>
              <a:t>Προχωρώντας τώρα στην εικόνα 2, ακολουθήστε τη διαδικασία όπως παραπάνω, θέτοντας στον εαυτό σας την ερώτηση: «Τι επικοινωνεί αυτό το σκίτσο;»</a:t>
            </a:r>
            <a:endParaRPr/>
          </a:p>
          <a:p>
            <a:pPr indent="0" lvl="0" marL="6350" rtl="0" algn="just">
              <a:lnSpc>
                <a:spcPct val="100000"/>
              </a:lnSpc>
              <a:spcBef>
                <a:spcPts val="601"/>
              </a:spcBef>
              <a:spcAft>
                <a:spcPts val="0"/>
              </a:spcAft>
              <a:buSzPts val="1800"/>
              <a:buNone/>
            </a:pPr>
            <a:r>
              <a:rPr b="1" lang="en-GB" sz="1000"/>
              <a:t>Βήμα3: </a:t>
            </a:r>
            <a:r>
              <a:rPr lang="en-GB" sz="1000"/>
              <a:t>Σκεφτείτε πώς έχουμε όλοι συναισθήματα (χαρά, φόβος, θυμός,...), τα οποία βιώνουμε πρώτα από όλα στην ψυχή μας και τα οποία μετά αντανακλώνται στο σώμα, το πρόσωπο, τα μάτια, τις χειρονομίες, τις συμπεριφορές.</a:t>
            </a:r>
            <a:endParaRPr/>
          </a:p>
          <a:p>
            <a:pPr indent="0" lvl="0" marL="6350" rtl="0" algn="just">
              <a:lnSpc>
                <a:spcPct val="100000"/>
              </a:lnSpc>
              <a:spcBef>
                <a:spcPts val="601"/>
              </a:spcBef>
              <a:spcAft>
                <a:spcPts val="0"/>
              </a:spcAft>
              <a:buSzPts val="1800"/>
              <a:buNone/>
            </a:pPr>
            <a:r>
              <a:rPr b="1" lang="en-GB" sz="1000"/>
              <a:t>Βήμα4: </a:t>
            </a:r>
            <a:r>
              <a:rPr lang="en-GB" sz="1000"/>
              <a:t>Ξεκινώντας από αυτό το γεγονός, ας αναλογιστούμε τις αλληλεπιδράσεις μας: είδαμε πώς η λεκτική επικοινωνία δεν αρκεί για να καταλάβουμε ο ένας τον άλλον. Εκτός από τις λέξεις και τον τόνο της φωνής, υπάρχει ανάγκη να κατανοήσουμε και να ακούσουμε τι αισθάνεται ένα άλλο άτομο, να έχουμε ενσυναίσθηση.</a:t>
            </a:r>
            <a:endParaRPr/>
          </a:p>
          <a:p>
            <a:pPr indent="0" lvl="0" marL="6350" rtl="0" algn="just">
              <a:lnSpc>
                <a:spcPct val="100000"/>
              </a:lnSpc>
              <a:spcBef>
                <a:spcPts val="601"/>
              </a:spcBef>
              <a:spcAft>
                <a:spcPts val="0"/>
              </a:spcAft>
              <a:buSzPts val="1800"/>
              <a:buNone/>
            </a:pPr>
            <a:r>
              <a:rPr lang="en-GB" sz="1200">
                <a:solidFill>
                  <a:schemeClr val="lt1"/>
                </a:solidFill>
                <a:highlight>
                  <a:srgbClr val="FFB600"/>
                </a:highlight>
              </a:rPr>
              <a:t>ΧΡΟΝΟΣ:</a:t>
            </a:r>
            <a:r>
              <a:rPr lang="en-GB" sz="1200">
                <a:solidFill>
                  <a:schemeClr val="lt1"/>
                </a:solidFill>
              </a:rPr>
              <a:t> </a:t>
            </a:r>
            <a:r>
              <a:rPr lang="en-GB" sz="1200">
                <a:solidFill>
                  <a:schemeClr val="dk1"/>
                </a:solidFill>
              </a:rPr>
              <a:t>20 λεπτά</a:t>
            </a:r>
            <a:endParaRPr b="1" sz="1200">
              <a:solidFill>
                <a:srgbClr val="FFB600"/>
              </a:solidFill>
            </a:endParaRPr>
          </a:p>
        </p:txBody>
      </p:sp>
      <p:sp>
        <p:nvSpPr>
          <p:cNvPr id="213" name="Google Shape;213;p17"/>
          <p:cNvSpPr txBox="1"/>
          <p:nvPr>
            <p:ph idx="2" type="body"/>
          </p:nvPr>
        </p:nvSpPr>
        <p:spPr>
          <a:xfrm>
            <a:off x="5750778" y="1553620"/>
            <a:ext cx="2763900" cy="282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rPr>
              <a:t>Πηγές &amp; Εργαλεία</a:t>
            </a:r>
            <a:endParaRPr b="1" sz="1600">
              <a:solidFill>
                <a:schemeClr val="lt1"/>
              </a:solidFill>
              <a:highlight>
                <a:srgbClr val="FFB600"/>
              </a:highlight>
            </a:endParaRPr>
          </a:p>
          <a:p>
            <a:pPr indent="0" lvl="0" marL="0" rtl="0" algn="l">
              <a:lnSpc>
                <a:spcPct val="100000"/>
              </a:lnSpc>
              <a:spcBef>
                <a:spcPts val="601"/>
              </a:spcBef>
              <a:spcAft>
                <a:spcPts val="0"/>
              </a:spcAft>
              <a:buSzPts val="1800"/>
              <a:buNone/>
            </a:pPr>
            <a:r>
              <a:rPr b="1" lang="en-GB" sz="1200"/>
              <a:t>Τίτλος. </a:t>
            </a:r>
            <a:r>
              <a:rPr lang="en-GB" sz="1200"/>
              <a:t>Εικ. 1</a:t>
            </a:r>
            <a:br>
              <a:rPr lang="en-GB" sz="1200"/>
            </a:br>
            <a:r>
              <a:rPr lang="en-GB" sz="1200"/>
              <a:t>Επικοινωνιακές Δεξιότητες</a:t>
            </a:r>
            <a:endParaRPr/>
          </a:p>
          <a:p>
            <a:pPr indent="0" lvl="0" marL="0" rtl="0" algn="l">
              <a:lnSpc>
                <a:spcPct val="100000"/>
              </a:lnSpc>
              <a:spcBef>
                <a:spcPts val="601"/>
              </a:spcBef>
              <a:spcAft>
                <a:spcPts val="0"/>
              </a:spcAft>
              <a:buSzPts val="1800"/>
              <a:buNone/>
            </a:pPr>
            <a:r>
              <a:t/>
            </a:r>
            <a:endParaRPr b="1" sz="1200"/>
          </a:p>
          <a:p>
            <a:pPr indent="0" lvl="0" marL="0" rtl="0" algn="l">
              <a:lnSpc>
                <a:spcPct val="100000"/>
              </a:lnSpc>
              <a:spcBef>
                <a:spcPts val="601"/>
              </a:spcBef>
              <a:spcAft>
                <a:spcPts val="0"/>
              </a:spcAft>
              <a:buSzPts val="1800"/>
              <a:buNone/>
            </a:pPr>
            <a:r>
              <a:rPr b="1" lang="en-GB" sz="1200"/>
              <a:t>Τίτλος. </a:t>
            </a:r>
            <a:r>
              <a:rPr lang="en-GB" sz="1200"/>
              <a:t>Εικ. 2</a:t>
            </a:r>
            <a:br>
              <a:rPr lang="en-GB" sz="1200"/>
            </a:br>
            <a:r>
              <a:rPr lang="en-GB" sz="1200"/>
              <a:t>Επικοινωνιακές Δεξιότητες</a:t>
            </a:r>
            <a:endParaRPr/>
          </a:p>
          <a:p>
            <a:pPr indent="0" lvl="0" marL="0"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t/>
            </a:r>
            <a:endParaRPr sz="1200"/>
          </a:p>
          <a:p>
            <a:pPr indent="0" lvl="0" marL="139702" rtl="0" algn="l">
              <a:lnSpc>
                <a:spcPct val="100000"/>
              </a:lnSpc>
              <a:spcBef>
                <a:spcPts val="601"/>
              </a:spcBef>
              <a:spcAft>
                <a:spcPts val="0"/>
              </a:spcAft>
              <a:buSzPts val="1800"/>
              <a:buNone/>
            </a:pPr>
            <a:r>
              <a:t/>
            </a:r>
            <a:endParaRPr/>
          </a:p>
        </p:txBody>
      </p:sp>
      <p:grpSp>
        <p:nvGrpSpPr>
          <p:cNvPr id="214" name="Google Shape;214;p17"/>
          <p:cNvGrpSpPr/>
          <p:nvPr/>
        </p:nvGrpSpPr>
        <p:grpSpPr>
          <a:xfrm>
            <a:off x="7964732" y="329097"/>
            <a:ext cx="977040" cy="722852"/>
            <a:chOff x="5255200" y="3006475"/>
            <a:chExt cx="511700" cy="378575"/>
          </a:xfrm>
        </p:grpSpPr>
        <p:sp>
          <p:nvSpPr>
            <p:cNvPr id="215" name="Google Shape;215;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16" name="Google Shape;216;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pic>
        <p:nvPicPr>
          <p:cNvPr id="217" name="Google Shape;217;p17"/>
          <p:cNvPicPr preferRelativeResize="0"/>
          <p:nvPr/>
        </p:nvPicPr>
        <p:blipFill rotWithShape="1">
          <a:blip r:embed="rId3">
            <a:alphaModFix/>
          </a:blip>
          <a:srcRect b="0" l="0" r="0" t="0"/>
          <a:stretch/>
        </p:blipFill>
        <p:spPr>
          <a:xfrm>
            <a:off x="7787011" y="2002549"/>
            <a:ext cx="845820" cy="845820"/>
          </a:xfrm>
          <a:prstGeom prst="rect">
            <a:avLst/>
          </a:prstGeom>
          <a:noFill/>
          <a:ln>
            <a:noFill/>
          </a:ln>
        </p:spPr>
      </p:pic>
      <p:pic>
        <p:nvPicPr>
          <p:cNvPr id="218" name="Google Shape;218;p17"/>
          <p:cNvPicPr preferRelativeResize="0"/>
          <p:nvPr/>
        </p:nvPicPr>
        <p:blipFill rotWithShape="1">
          <a:blip r:embed="rId4">
            <a:alphaModFix/>
          </a:blip>
          <a:srcRect b="0" l="0" r="0" t="0"/>
          <a:stretch/>
        </p:blipFill>
        <p:spPr>
          <a:xfrm>
            <a:off x="5856670" y="3156905"/>
            <a:ext cx="931572" cy="9921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8"/>
          <p:cNvSpPr txBox="1"/>
          <p:nvPr>
            <p:ph idx="1" type="body"/>
          </p:nvPr>
        </p:nvSpPr>
        <p:spPr>
          <a:xfrm>
            <a:off x="547246" y="1051949"/>
            <a:ext cx="3177810" cy="316992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600">
                <a:solidFill>
                  <a:schemeClr val="lt1"/>
                </a:solidFill>
                <a:highlight>
                  <a:srgbClr val="FFB600"/>
                </a:highlight>
              </a:rPr>
              <a:t>Συλλογισμός </a:t>
            </a:r>
            <a:endParaRPr/>
          </a:p>
          <a:p>
            <a:pPr indent="-342904" lvl="0" marL="457206" rtl="0" algn="just">
              <a:lnSpc>
                <a:spcPct val="100000"/>
              </a:lnSpc>
              <a:spcBef>
                <a:spcPts val="601"/>
              </a:spcBef>
              <a:spcAft>
                <a:spcPts val="0"/>
              </a:spcAft>
              <a:buSzPts val="1100"/>
              <a:buChar char="●"/>
            </a:pPr>
            <a:r>
              <a:rPr lang="en-GB" sz="1100"/>
              <a:t>Ποια είναι τα χαρακτηριστικά του άλλου που σας διευκολύνουν να ακούσετε και να καταλάβετε;</a:t>
            </a:r>
            <a:endParaRPr/>
          </a:p>
          <a:p>
            <a:pPr indent="-342904" lvl="0" marL="457206" rtl="0" algn="just">
              <a:lnSpc>
                <a:spcPct val="100000"/>
              </a:lnSpc>
              <a:spcBef>
                <a:spcPts val="601"/>
              </a:spcBef>
              <a:spcAft>
                <a:spcPts val="0"/>
              </a:spcAft>
              <a:buSzPts val="1100"/>
              <a:buChar char="●"/>
            </a:pPr>
            <a:r>
              <a:rPr lang="en-GB" sz="1100"/>
              <a:t>Όταν αλληλεπιδράτε, προσέχετε ποτέ τη γλώσσα του σώματος του συνομιλητή σας;</a:t>
            </a:r>
            <a:endParaRPr/>
          </a:p>
          <a:p>
            <a:pPr indent="-342904" lvl="0" marL="457206" rtl="0" algn="just">
              <a:lnSpc>
                <a:spcPct val="100000"/>
              </a:lnSpc>
              <a:spcBef>
                <a:spcPts val="601"/>
              </a:spcBef>
              <a:spcAft>
                <a:spcPts val="0"/>
              </a:spcAft>
              <a:buSzPts val="1100"/>
              <a:buChar char="●"/>
            </a:pPr>
            <a:r>
              <a:rPr lang="en-GB" sz="1100"/>
              <a:t>Όταν κάποιος σας μιλάει για το πρόβλημά του, έχετε την τάση να δίνετε συμβουλές, να τον κρίνετε, να τον αναλύετε ή απλώς να τον αφήνετε να εκτονωθεί;</a:t>
            </a:r>
            <a:endParaRPr/>
          </a:p>
          <a:p>
            <a:pPr indent="-342904" lvl="0" marL="457206" rtl="0" algn="just">
              <a:lnSpc>
                <a:spcPct val="100000"/>
              </a:lnSpc>
              <a:spcBef>
                <a:spcPts val="601"/>
              </a:spcBef>
              <a:spcAft>
                <a:spcPts val="0"/>
              </a:spcAft>
              <a:buSzPts val="1100"/>
              <a:buChar char="●"/>
            </a:pPr>
            <a:r>
              <a:rPr lang="en-GB" sz="1100"/>
              <a:t>Κατά τη διάρκεια μιας συνομιλίας τι συναισθήματα έδειξε ο συνομιλιτής; Από ποιες ενδείξεις το καταλάβατε;</a:t>
            </a:r>
            <a:endParaRPr/>
          </a:p>
        </p:txBody>
      </p:sp>
      <p:sp>
        <p:nvSpPr>
          <p:cNvPr id="224" name="Google Shape;224;p18"/>
          <p:cNvSpPr txBox="1"/>
          <p:nvPr>
            <p:ph idx="2" type="body"/>
          </p:nvPr>
        </p:nvSpPr>
        <p:spPr>
          <a:xfrm>
            <a:off x="3835306" y="1074737"/>
            <a:ext cx="4866484" cy="2665159"/>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600">
                <a:solidFill>
                  <a:schemeClr val="lt1"/>
                </a:solidFill>
                <a:highlight>
                  <a:srgbClr val="FFB600"/>
                </a:highlight>
              </a:rPr>
              <a:t>Δράση</a:t>
            </a:r>
            <a:endParaRPr/>
          </a:p>
          <a:p>
            <a:pPr indent="0" lvl="0" marL="0" rtl="0" algn="just">
              <a:lnSpc>
                <a:spcPct val="100000"/>
              </a:lnSpc>
              <a:spcBef>
                <a:spcPts val="601"/>
              </a:spcBef>
              <a:spcAft>
                <a:spcPts val="0"/>
              </a:spcAft>
              <a:buSzPts val="1800"/>
              <a:buNone/>
            </a:pPr>
            <a:r>
              <a:rPr lang="en-GB" sz="1200">
                <a:solidFill>
                  <a:srgbClr val="FFB600"/>
                </a:solidFill>
              </a:rPr>
              <a:t>Μετά από αυτή τη δραστηριότητα θα μπορείτε να κατανοήσετε και να ερμηνεύσετε καλύτερα πώς και τι σας επικοινωνεί ο συνομιλητής σας.</a:t>
            </a:r>
            <a:endParaRPr/>
          </a:p>
          <a:p>
            <a:pPr indent="0" lvl="0" marL="0" rtl="0" algn="just">
              <a:lnSpc>
                <a:spcPct val="100000"/>
              </a:lnSpc>
              <a:spcBef>
                <a:spcPts val="601"/>
              </a:spcBef>
              <a:spcAft>
                <a:spcPts val="0"/>
              </a:spcAft>
              <a:buSzPts val="1800"/>
              <a:buNone/>
            </a:pPr>
            <a:r>
              <a:rPr lang="en-GB" sz="1200">
                <a:solidFill>
                  <a:srgbClr val="666666"/>
                </a:solidFill>
              </a:rPr>
              <a:t>10 λεπτά την ημέρα για 6 συνεχόμενες ημέρες, γράψτε τις εντυπώσεις σας σε ένα ημερολόγιο μετά από μια συνομιλία με κάποιον, προσπαθώντας να περιγράψετε την ψυχική του κατάσταση και τη δική σας, περιγράφοντας τη γλώσσα του σώματός του και τον τρόπο δράσης του.</a:t>
            </a:r>
            <a:endParaRPr/>
          </a:p>
          <a:p>
            <a:pPr indent="0" lvl="0" marL="0" rtl="0" algn="just">
              <a:lnSpc>
                <a:spcPct val="100000"/>
              </a:lnSpc>
              <a:spcBef>
                <a:spcPts val="601"/>
              </a:spcBef>
              <a:spcAft>
                <a:spcPts val="0"/>
              </a:spcAft>
              <a:buSzPts val="1800"/>
              <a:buNone/>
            </a:pPr>
            <a:r>
              <a:rPr lang="en-GB" sz="1200">
                <a:solidFill>
                  <a:srgbClr val="666666"/>
                </a:solidFill>
              </a:rPr>
              <a:t>Εφαρμόστε τα παραπάνω μετά από αλληλεπιδράσεις με διαφορετικούς ανθρώπους, οικογένεια, φίλους, συναδέλφους, γνωστούς, αγνώστους.</a:t>
            </a:r>
            <a:endParaRPr/>
          </a:p>
          <a:p>
            <a:pPr indent="0" lvl="0" marL="0" rtl="0" algn="just">
              <a:lnSpc>
                <a:spcPct val="100000"/>
              </a:lnSpc>
              <a:spcBef>
                <a:spcPts val="601"/>
              </a:spcBef>
              <a:spcAft>
                <a:spcPts val="0"/>
              </a:spcAft>
              <a:buSzPts val="1800"/>
              <a:buNone/>
            </a:pPr>
            <a:r>
              <a:rPr lang="en-GB" sz="1200">
                <a:solidFill>
                  <a:srgbClr val="666666"/>
                </a:solidFill>
              </a:rPr>
              <a:t>Σίγουρα θα ανακαλύψετε πολλά πράγματα και για τον εαυτό σας.</a:t>
            </a:r>
            <a:endParaRPr/>
          </a:p>
        </p:txBody>
      </p:sp>
      <p:grpSp>
        <p:nvGrpSpPr>
          <p:cNvPr id="225" name="Google Shape;225;p18"/>
          <p:cNvGrpSpPr/>
          <p:nvPr/>
        </p:nvGrpSpPr>
        <p:grpSpPr>
          <a:xfrm>
            <a:off x="7964732" y="329097"/>
            <a:ext cx="977040" cy="722852"/>
            <a:chOff x="5255200" y="3006475"/>
            <a:chExt cx="511700" cy="378575"/>
          </a:xfrm>
        </p:grpSpPr>
        <p:sp>
          <p:nvSpPr>
            <p:cNvPr id="226" name="Google Shape;226;p1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27" name="Google Shape;227;p1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
        <p:nvSpPr>
          <p:cNvPr id="228" name="Google Shape;228;p18"/>
          <p:cNvSpPr txBox="1"/>
          <p:nvPr/>
        </p:nvSpPr>
        <p:spPr>
          <a:xfrm>
            <a:off x="547246" y="475488"/>
            <a:ext cx="6866100" cy="599249"/>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1" i="0" lang="en-GB" sz="1400" u="none" cap="none" strike="noStrike">
                <a:solidFill>
                  <a:schemeClr val="accent1"/>
                </a:solidFill>
                <a:latin typeface="Arial"/>
                <a:ea typeface="Arial"/>
                <a:cs typeface="Arial"/>
                <a:sym typeface="Arial"/>
              </a:rPr>
              <a:t>Ανακαλύψτε τη σημασία της ενεργητικής ακρόασης στις αλληλεπιδράσεις για τη βελτίωση των σχέσεων στην καθημερινή ζωή</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0"/>
          <p:cNvSpPr txBox="1"/>
          <p:nvPr>
            <p:ph type="ctrTitle"/>
          </p:nvPr>
        </p:nvSpPr>
        <p:spPr>
          <a:xfrm>
            <a:off x="685802" y="1618488"/>
            <a:ext cx="7772400" cy="282852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b="1" lang="en-GB">
                <a:solidFill>
                  <a:schemeClr val="dk1"/>
                </a:solidFill>
              </a:rPr>
              <a:t>Αποτελεσματικό Σχέδιο Επικοινωνίας</a:t>
            </a:r>
            <a:endParaRPr/>
          </a:p>
        </p:txBody>
      </p:sp>
      <p:pic>
        <p:nvPicPr>
          <p:cNvPr id="234" name="Google Shape;234;p20"/>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1"/>
          <p:cNvSpPr txBox="1"/>
          <p:nvPr>
            <p:ph type="title"/>
          </p:nvPr>
        </p:nvSpPr>
        <p:spPr>
          <a:xfrm>
            <a:off x="428575" y="327816"/>
            <a:ext cx="8015256" cy="126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b="1" lang="en-GB" sz="3200"/>
              <a:t>Τι γνωρίζετε για την </a:t>
            </a:r>
            <a:r>
              <a:rPr b="1" lang="en-GB" sz="3200">
                <a:solidFill>
                  <a:srgbClr val="FFB600"/>
                </a:solidFill>
              </a:rPr>
              <a:t>Αποτελεσματική Επικοινωνία;</a:t>
            </a:r>
            <a:endParaRPr b="1" sz="3200">
              <a:solidFill>
                <a:srgbClr val="FFB600"/>
              </a:solidFill>
            </a:endParaRPr>
          </a:p>
        </p:txBody>
      </p:sp>
      <p:sp>
        <p:nvSpPr>
          <p:cNvPr id="240" name="Google Shape;240;p21"/>
          <p:cNvSpPr txBox="1"/>
          <p:nvPr>
            <p:ph idx="1" type="body"/>
          </p:nvPr>
        </p:nvSpPr>
        <p:spPr>
          <a:xfrm>
            <a:off x="428575" y="1318047"/>
            <a:ext cx="8344200" cy="3300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200"/>
              <a:t>Η αποτελεσματική επικοινωνία είναι ένα απαραίτητο εργαλείο για να εκφράσετε τις σκέψεις και τις απόψεις σας με ωφέλιμο τρόπο, βελτιώνοντας έτσι πολλαπλές πτυχές της ζωής σας, από την εργασία μέχρι τις διαπροσωπικές σχέσεις.</a:t>
            </a:r>
            <a:endParaRPr/>
          </a:p>
          <a:p>
            <a:pPr indent="0" lvl="0" marL="0" rtl="0" algn="just">
              <a:lnSpc>
                <a:spcPct val="100000"/>
              </a:lnSpc>
              <a:spcBef>
                <a:spcPts val="601"/>
              </a:spcBef>
              <a:spcAft>
                <a:spcPts val="0"/>
              </a:spcAft>
              <a:buSzPts val="1800"/>
              <a:buNone/>
            </a:pPr>
            <a:r>
              <a:rPr lang="en-GB" sz="1200"/>
              <a:t>Τώρα θα εφαρμόσουμε όσα έχουν ειπωθεί μέχρι τώρα στον κόσμο της εργασίας, προσπαθώντας να καταλάβουμε πώς να δημιουργήσουμε ένα αποτελεσματικό σχέδιο επικοινωνίας. Θα αναλύσετε τα βασικά σημεία και τις στρατηγικές για τη δημιουργία του.</a:t>
            </a:r>
            <a:endParaRPr/>
          </a:p>
          <a:p>
            <a:pPr indent="0" lvl="0" marL="0" rtl="0" algn="l">
              <a:lnSpc>
                <a:spcPct val="100000"/>
              </a:lnSpc>
              <a:spcBef>
                <a:spcPts val="601"/>
              </a:spcBef>
              <a:spcAft>
                <a:spcPts val="0"/>
              </a:spcAft>
              <a:buSzPts val="1800"/>
              <a:buNone/>
            </a:pPr>
            <a:r>
              <a:rPr lang="en-GB" sz="1200"/>
              <a:t>Πρώτα πρέπει να καταλάβετε γιατί είναι καλό να αναπτύξετε ένα σχέδιο επικοινωνίας. Ένα σχέδιο θα σας επιτρέψει να στοχεύσετε με ακρίβεια την επικοινωνία σας. Σας δίνει ένα πλαίσιο για να προσδιορίσετε σε ποιον πρέπει να απευθυνθείτε και πώς.</a:t>
            </a:r>
            <a:br>
              <a:rPr lang="en-GB" sz="1200"/>
            </a:br>
            <a:r>
              <a:rPr lang="en-GB" sz="1200"/>
              <a:t>Θα κάνει τις επικοινωνιακές σας προσπάθειες πιο αποτελεσματικές, αποτελεσματικές και μακροχρόνιες.</a:t>
            </a:r>
            <a:endParaRPr/>
          </a:p>
          <a:p>
            <a:pPr indent="0" lvl="0" marL="0" rtl="0" algn="just">
              <a:lnSpc>
                <a:spcPct val="100000"/>
              </a:lnSpc>
              <a:spcBef>
                <a:spcPts val="601"/>
              </a:spcBef>
              <a:spcAft>
                <a:spcPts val="0"/>
              </a:spcAft>
              <a:buSzPts val="1800"/>
              <a:buNone/>
            </a:pPr>
            <a:r>
              <a:rPr lang="en-GB" sz="1200"/>
              <a:t>Ένα σχέδιο τα κάνει όλα πιο εύκολα. Αν αφιερώσετε λίγο χρόνο στον προγραμματισμό στην αρχή μιας προσπάθειας, μπορείτε να εξοικονομήσετε πολύ χρόνο αργότερα, επειδή ξέρετε τι πρέπει να κάνετε σε οποιαδήποτε στιγμή της διαδικασίας.</a:t>
            </a:r>
            <a:endParaRPr/>
          </a:p>
          <a:p>
            <a:pPr indent="0" lvl="0" marL="0" rtl="0" algn="just">
              <a:lnSpc>
                <a:spcPct val="100000"/>
              </a:lnSpc>
              <a:spcBef>
                <a:spcPts val="601"/>
              </a:spcBef>
              <a:spcAft>
                <a:spcPts val="0"/>
              </a:spcAft>
              <a:buSzPts val="1800"/>
              <a:buNone/>
            </a:pPr>
            <a:r>
              <a:rPr lang="en-GB" sz="1200"/>
              <a:t>Ας πιάσουμε δουλειά…</a:t>
            </a:r>
            <a:endParaRPr sz="1200"/>
          </a:p>
        </p:txBody>
      </p:sp>
      <p:sp>
        <p:nvSpPr>
          <p:cNvPr id="241" name="Google Shape;241;p21"/>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sz="7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indent="0" lvl="0" marL="0" rtl="0" algn="l">
              <a:lnSpc>
                <a:spcPct val="100000"/>
              </a:lnSpc>
              <a:spcBef>
                <a:spcPts val="0"/>
              </a:spcBef>
              <a:spcAft>
                <a:spcPts val="0"/>
              </a:spcAft>
              <a:buSzPts val="1800"/>
              <a:buNone/>
            </a:pPr>
            <a:r>
              <a:rPr lang="en-GB"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descr="Text&#10;&#10;Description automatically generated with medium confidence" id="67" name="Google Shape;67;p2"/>
          <p:cNvPicPr preferRelativeResize="0"/>
          <p:nvPr/>
        </p:nvPicPr>
        <p:blipFill rotWithShape="1">
          <a:blip r:embed="rId3">
            <a:alphaModFix/>
          </a:blip>
          <a:srcRect b="0" l="0" r="0" t="0"/>
          <a:stretch/>
        </p:blipFill>
        <p:spPr>
          <a:xfrm>
            <a:off x="922001" y="4031027"/>
            <a:ext cx="2838616" cy="595528"/>
          </a:xfrm>
          <a:prstGeom prst="rect">
            <a:avLst/>
          </a:prstGeom>
          <a:noFill/>
          <a:ln>
            <a:noFill/>
          </a:ln>
        </p:spPr>
      </p:pic>
      <p:pic>
        <p:nvPicPr>
          <p:cNvPr id="68" name="Google Shape;68;p2"/>
          <p:cNvPicPr preferRelativeResize="0"/>
          <p:nvPr/>
        </p:nvPicPr>
        <p:blipFill rotWithShape="1">
          <a:blip r:embed="rId4">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2"/>
          <p:cNvSpPr txBox="1"/>
          <p:nvPr>
            <p:ph idx="1" type="body"/>
          </p:nvPr>
        </p:nvSpPr>
        <p:spPr>
          <a:xfrm>
            <a:off x="412237" y="513915"/>
            <a:ext cx="3755036" cy="40050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200"/>
              <a:t>Για να ξεκινήσετε να αναπτύσσετε ένα αποτελεσματικό σχέδιο επικοινωνίας, πρέπει να σκεφτείτε μερικά βασικά ερωτήματα:</a:t>
            </a:r>
            <a:endParaRPr/>
          </a:p>
          <a:p>
            <a:pPr indent="0" lvl="0" marL="0" rtl="0" algn="l">
              <a:lnSpc>
                <a:spcPct val="100000"/>
              </a:lnSpc>
              <a:spcBef>
                <a:spcPts val="601"/>
              </a:spcBef>
              <a:spcAft>
                <a:spcPts val="0"/>
              </a:spcAft>
              <a:buSzPts val="1800"/>
              <a:buNone/>
            </a:pPr>
            <a:r>
              <a:rPr lang="en-GB" sz="1200">
                <a:solidFill>
                  <a:schemeClr val="accent1"/>
                </a:solidFill>
              </a:rPr>
              <a:t>Γιατί</a:t>
            </a:r>
            <a:r>
              <a:rPr lang="en-GB" sz="1200"/>
              <a:t> θέλετε να επικοινωνήσετε με την κοινότητα; (Ποιος είναι ο σκοπός σας;)</a:t>
            </a:r>
            <a:endParaRPr/>
          </a:p>
          <a:p>
            <a:pPr indent="0" lvl="0" marL="0" rtl="0" algn="l">
              <a:lnSpc>
                <a:spcPct val="100000"/>
              </a:lnSpc>
              <a:spcBef>
                <a:spcPts val="601"/>
              </a:spcBef>
              <a:spcAft>
                <a:spcPts val="0"/>
              </a:spcAft>
              <a:buSzPts val="1800"/>
              <a:buNone/>
            </a:pPr>
            <a:r>
              <a:rPr lang="en-GB" sz="1200">
                <a:solidFill>
                  <a:schemeClr val="accent1"/>
                </a:solidFill>
              </a:rPr>
              <a:t>Σε ποιόν</a:t>
            </a:r>
            <a:r>
              <a:rPr lang="en-GB" sz="1200"/>
              <a:t> θέλετε να το επικοινωνήσετε; (Ποιο είναι το κοινό σας;)</a:t>
            </a:r>
            <a:endParaRPr/>
          </a:p>
          <a:p>
            <a:pPr indent="0" lvl="0" marL="0" rtl="0" algn="l">
              <a:lnSpc>
                <a:spcPct val="100000"/>
              </a:lnSpc>
              <a:spcBef>
                <a:spcPts val="601"/>
              </a:spcBef>
              <a:spcAft>
                <a:spcPts val="0"/>
              </a:spcAft>
              <a:buSzPts val="1800"/>
              <a:buNone/>
            </a:pPr>
            <a:r>
              <a:rPr lang="en-GB" sz="1200">
                <a:solidFill>
                  <a:schemeClr val="accent1"/>
                </a:solidFill>
              </a:rPr>
              <a:t>Τι</a:t>
            </a:r>
            <a:r>
              <a:rPr lang="en-GB" sz="1200"/>
              <a:t> θέλετε να επικοινωνήσετε; (Ποιο είναι το μήνυμά σας;)</a:t>
            </a:r>
            <a:endParaRPr/>
          </a:p>
          <a:p>
            <a:pPr indent="0" lvl="0" marL="0" rtl="0" algn="l">
              <a:lnSpc>
                <a:spcPct val="100000"/>
              </a:lnSpc>
              <a:spcBef>
                <a:spcPts val="601"/>
              </a:spcBef>
              <a:spcAft>
                <a:spcPts val="0"/>
              </a:spcAft>
              <a:buSzPts val="1800"/>
              <a:buNone/>
            </a:pPr>
            <a:r>
              <a:rPr lang="en-GB" sz="1200">
                <a:solidFill>
                  <a:schemeClr val="accent1"/>
                </a:solidFill>
              </a:rPr>
              <a:t>Πώς</a:t>
            </a:r>
            <a:r>
              <a:rPr lang="en-GB" sz="1200"/>
              <a:t> θέλετε να το επικοινωνήσετε; (Τι κανάλια επικοινωνίας θα χρησιμοποιήσετε;)</a:t>
            </a:r>
            <a:endParaRPr/>
          </a:p>
          <a:p>
            <a:pPr indent="0" lvl="0" marL="0" rtl="0" algn="l">
              <a:lnSpc>
                <a:spcPct val="100000"/>
              </a:lnSpc>
              <a:spcBef>
                <a:spcPts val="601"/>
              </a:spcBef>
              <a:spcAft>
                <a:spcPts val="0"/>
              </a:spcAft>
              <a:buSzPts val="1800"/>
              <a:buNone/>
            </a:pPr>
            <a:r>
              <a:rPr lang="en-GB" sz="1200">
                <a:solidFill>
                  <a:schemeClr val="accent1"/>
                </a:solidFill>
              </a:rPr>
              <a:t>Με ποιόν πρέπει να επικοινωνήσετε </a:t>
            </a:r>
            <a:r>
              <a:rPr lang="en-GB" sz="1200"/>
              <a:t>και τι πρέπει να κάνετε για να χρησιμοποιήσετε αυτά τα κανάλια; (Πώς θα διανείμετε το μήνυμά σας;)</a:t>
            </a:r>
            <a:endParaRPr/>
          </a:p>
          <a:p>
            <a:pPr indent="0" lvl="0" marL="0"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rPr lang="en-GB" sz="1200"/>
              <a:t>Οι απαντήσεις σε αυτές τις ερωτήσεις καθορίζουν το σχέδιο δράσης σας, τι πρέπει να κάνετε για να επικοινωνήσετε με επιτυχία με το κοινό σας.</a:t>
            </a:r>
            <a:endParaRPr/>
          </a:p>
        </p:txBody>
      </p:sp>
      <p:sp>
        <p:nvSpPr>
          <p:cNvPr id="247" name="Google Shape;247;p22"/>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48" name="Google Shape;248;p22"/>
          <p:cNvSpPr/>
          <p:nvPr/>
        </p:nvSpPr>
        <p:spPr>
          <a:xfrm>
            <a:off x="5320989" y="1860982"/>
            <a:ext cx="2104168" cy="1284749"/>
          </a:xfrm>
          <a:prstGeom prst="ellipse">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1200" u="none" cap="none" strike="noStrike">
                <a:solidFill>
                  <a:schemeClr val="lt1"/>
                </a:solidFill>
                <a:latin typeface="Arial"/>
                <a:ea typeface="Arial"/>
                <a:cs typeface="Arial"/>
                <a:sym typeface="Arial"/>
              </a:rPr>
              <a:t>8 Χαρακτηριστικά της Αποτελεσματικής Επικοινωνίας</a:t>
            </a:r>
            <a:endParaRPr/>
          </a:p>
        </p:txBody>
      </p:sp>
      <p:sp>
        <p:nvSpPr>
          <p:cNvPr id="249" name="Google Shape;249;p22"/>
          <p:cNvSpPr/>
          <p:nvPr/>
        </p:nvSpPr>
        <p:spPr>
          <a:xfrm>
            <a:off x="4471560" y="1386591"/>
            <a:ext cx="1061866" cy="359764"/>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000" u="none" cap="none" strike="noStrike">
                <a:solidFill>
                  <a:schemeClr val="lt1"/>
                </a:solidFill>
                <a:latin typeface="Arial"/>
                <a:ea typeface="Arial"/>
                <a:cs typeface="Arial"/>
                <a:sym typeface="Arial"/>
              </a:rPr>
              <a:t>Περιεκτικότητα</a:t>
            </a:r>
            <a:endParaRPr/>
          </a:p>
        </p:txBody>
      </p:sp>
      <p:sp>
        <p:nvSpPr>
          <p:cNvPr id="250" name="Google Shape;250;p22"/>
          <p:cNvSpPr/>
          <p:nvPr/>
        </p:nvSpPr>
        <p:spPr>
          <a:xfrm>
            <a:off x="5808591" y="1026827"/>
            <a:ext cx="1091929" cy="359764"/>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000" u="none" cap="none" strike="noStrike">
                <a:solidFill>
                  <a:schemeClr val="lt1"/>
                </a:solidFill>
                <a:latin typeface="Arial"/>
                <a:ea typeface="Arial"/>
                <a:cs typeface="Arial"/>
                <a:sym typeface="Arial"/>
              </a:rPr>
              <a:t>Ορθότητα</a:t>
            </a:r>
            <a:endParaRPr b="0" i="0" sz="1000" u="none" cap="none" strike="noStrike">
              <a:solidFill>
                <a:schemeClr val="lt1"/>
              </a:solidFill>
              <a:latin typeface="Arial"/>
              <a:ea typeface="Arial"/>
              <a:cs typeface="Arial"/>
              <a:sym typeface="Arial"/>
            </a:endParaRPr>
          </a:p>
        </p:txBody>
      </p:sp>
      <p:sp>
        <p:nvSpPr>
          <p:cNvPr id="251" name="Google Shape;251;p22"/>
          <p:cNvSpPr/>
          <p:nvPr/>
        </p:nvSpPr>
        <p:spPr>
          <a:xfrm>
            <a:off x="7288660" y="1386591"/>
            <a:ext cx="1041524" cy="359764"/>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000" u="none" cap="none" strike="noStrike">
                <a:solidFill>
                  <a:schemeClr val="lt1"/>
                </a:solidFill>
                <a:latin typeface="Arial"/>
                <a:ea typeface="Arial"/>
                <a:cs typeface="Arial"/>
                <a:sym typeface="Arial"/>
              </a:rPr>
              <a:t>Πληρότητα</a:t>
            </a:r>
            <a:endParaRPr b="0" i="0" sz="1000" u="none" cap="none" strike="noStrike">
              <a:solidFill>
                <a:schemeClr val="lt1"/>
              </a:solidFill>
              <a:latin typeface="Arial"/>
              <a:ea typeface="Arial"/>
              <a:cs typeface="Arial"/>
              <a:sym typeface="Arial"/>
            </a:endParaRPr>
          </a:p>
        </p:txBody>
      </p:sp>
      <p:sp>
        <p:nvSpPr>
          <p:cNvPr id="252" name="Google Shape;252;p22"/>
          <p:cNvSpPr/>
          <p:nvPr/>
        </p:nvSpPr>
        <p:spPr>
          <a:xfrm>
            <a:off x="7592518" y="2323475"/>
            <a:ext cx="1106150" cy="359764"/>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000" u="none" cap="none" strike="noStrike">
                <a:solidFill>
                  <a:schemeClr val="lt1"/>
                </a:solidFill>
                <a:latin typeface="Arial"/>
                <a:ea typeface="Arial"/>
                <a:cs typeface="Arial"/>
                <a:sym typeface="Arial"/>
              </a:rPr>
              <a:t>Συνοχή</a:t>
            </a:r>
            <a:endParaRPr b="0" i="0" sz="1000" u="none" cap="none" strike="noStrike">
              <a:solidFill>
                <a:schemeClr val="lt1"/>
              </a:solidFill>
              <a:latin typeface="Arial"/>
              <a:ea typeface="Arial"/>
              <a:cs typeface="Arial"/>
              <a:sym typeface="Arial"/>
            </a:endParaRPr>
          </a:p>
        </p:txBody>
      </p:sp>
      <p:sp>
        <p:nvSpPr>
          <p:cNvPr id="253" name="Google Shape;253;p22"/>
          <p:cNvSpPr/>
          <p:nvPr/>
        </p:nvSpPr>
        <p:spPr>
          <a:xfrm>
            <a:off x="7288660" y="3191035"/>
            <a:ext cx="1093616" cy="359764"/>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Ενδιαφέρον</a:t>
            </a:r>
            <a:endParaRPr b="0" i="0" sz="1000" u="none" cap="none" strike="noStrike">
              <a:solidFill>
                <a:schemeClr val="lt1"/>
              </a:solidFill>
              <a:latin typeface="Arial"/>
              <a:ea typeface="Arial"/>
              <a:cs typeface="Arial"/>
              <a:sym typeface="Arial"/>
            </a:endParaRPr>
          </a:p>
        </p:txBody>
      </p:sp>
      <p:sp>
        <p:nvSpPr>
          <p:cNvPr id="254" name="Google Shape;254;p22"/>
          <p:cNvSpPr/>
          <p:nvPr/>
        </p:nvSpPr>
        <p:spPr>
          <a:xfrm>
            <a:off x="4462021" y="3206285"/>
            <a:ext cx="1032504" cy="359764"/>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Πρακτικότητα</a:t>
            </a:r>
            <a:endParaRPr b="0" i="0" sz="1000" u="none" cap="none" strike="noStrike">
              <a:solidFill>
                <a:schemeClr val="lt1"/>
              </a:solidFill>
              <a:latin typeface="Arial"/>
              <a:ea typeface="Arial"/>
              <a:cs typeface="Arial"/>
              <a:sym typeface="Arial"/>
            </a:endParaRPr>
          </a:p>
        </p:txBody>
      </p:sp>
      <p:sp>
        <p:nvSpPr>
          <p:cNvPr id="255" name="Google Shape;255;p22"/>
          <p:cNvSpPr/>
          <p:nvPr/>
        </p:nvSpPr>
        <p:spPr>
          <a:xfrm>
            <a:off x="4158161" y="2324769"/>
            <a:ext cx="958433" cy="359764"/>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000" u="none" cap="none" strike="noStrike">
                <a:solidFill>
                  <a:schemeClr val="lt1"/>
                </a:solidFill>
                <a:latin typeface="Arial"/>
                <a:ea typeface="Arial"/>
                <a:cs typeface="Arial"/>
                <a:sym typeface="Arial"/>
              </a:rPr>
              <a:t>Σαφήνεια</a:t>
            </a:r>
            <a:endParaRPr b="0" i="0" sz="1000" u="none" cap="none" strike="noStrike">
              <a:solidFill>
                <a:schemeClr val="lt1"/>
              </a:solidFill>
              <a:latin typeface="Arial"/>
              <a:ea typeface="Arial"/>
              <a:cs typeface="Arial"/>
              <a:sym typeface="Arial"/>
            </a:endParaRPr>
          </a:p>
        </p:txBody>
      </p:sp>
      <p:sp>
        <p:nvSpPr>
          <p:cNvPr id="256" name="Google Shape;256;p22"/>
          <p:cNvSpPr/>
          <p:nvPr/>
        </p:nvSpPr>
        <p:spPr>
          <a:xfrm>
            <a:off x="5893857" y="3566049"/>
            <a:ext cx="958433" cy="359764"/>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000" u="none" cap="none" strike="noStrike">
                <a:solidFill>
                  <a:schemeClr val="lt1"/>
                </a:solidFill>
                <a:latin typeface="Arial"/>
                <a:ea typeface="Arial"/>
                <a:cs typeface="Arial"/>
                <a:sym typeface="Arial"/>
              </a:rPr>
              <a:t>Ευγένεια</a:t>
            </a:r>
            <a:endParaRPr b="0" i="0" sz="10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grpSp>
        <p:nvGrpSpPr>
          <p:cNvPr id="261" name="Google Shape;261;p23"/>
          <p:cNvGrpSpPr/>
          <p:nvPr/>
        </p:nvGrpSpPr>
        <p:grpSpPr>
          <a:xfrm>
            <a:off x="4249013" y="778217"/>
            <a:ext cx="3570506" cy="3844417"/>
            <a:chOff x="2256567" y="150951"/>
            <a:chExt cx="4149499" cy="4467827"/>
          </a:xfrm>
        </p:grpSpPr>
        <p:sp>
          <p:nvSpPr>
            <p:cNvPr id="262" name="Google Shape;262;p23"/>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63" name="Google Shape;263;p23"/>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64" name="Google Shape;264;p23"/>
            <p:cNvSpPr/>
            <p:nvPr/>
          </p:nvSpPr>
          <p:spPr>
            <a:xfrm rot="-6598839">
              <a:off x="2887641" y="234698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65" name="Google Shape;265;p23"/>
            <p:cNvSpPr/>
            <p:nvPr/>
          </p:nvSpPr>
          <p:spPr>
            <a:xfrm rot="-6598620">
              <a:off x="4487825" y="387611"/>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66" name="Google Shape;266;p23"/>
            <p:cNvSpPr/>
            <p:nvPr/>
          </p:nvSpPr>
          <p:spPr>
            <a:xfrm rot="-6597866">
              <a:off x="2661829" y="2208216"/>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67" name="Google Shape;267;p23"/>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grpSp>
        <p:nvGrpSpPr>
          <p:cNvPr id="268" name="Google Shape;268;p23"/>
          <p:cNvGrpSpPr/>
          <p:nvPr/>
        </p:nvGrpSpPr>
        <p:grpSpPr>
          <a:xfrm>
            <a:off x="6234159" y="2133909"/>
            <a:ext cx="2099712" cy="2099712"/>
            <a:chOff x="4447194" y="1815766"/>
            <a:chExt cx="2440200" cy="2440200"/>
          </a:xfrm>
        </p:grpSpPr>
        <p:sp>
          <p:nvSpPr>
            <p:cNvPr id="269" name="Google Shape;269;p23"/>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Arial"/>
                <a:ea typeface="Arial"/>
                <a:cs typeface="Arial"/>
                <a:sym typeface="Arial"/>
              </a:endParaRPr>
            </a:p>
          </p:txBody>
        </p:sp>
        <p:sp>
          <p:nvSpPr>
            <p:cNvPr id="270" name="Google Shape;270;p23"/>
            <p:cNvSpPr txBox="1"/>
            <p:nvPr/>
          </p:nvSpPr>
          <p:spPr>
            <a:xfrm>
              <a:off x="4735950" y="2504275"/>
              <a:ext cx="186270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200" u="none" cap="none" strike="noStrike">
                  <a:solidFill>
                    <a:srgbClr val="FFFFFF"/>
                  </a:solidFill>
                  <a:latin typeface="Arial"/>
                  <a:ea typeface="Arial"/>
                  <a:cs typeface="Arial"/>
                  <a:sym typeface="Arial"/>
                </a:rPr>
                <a:t>Χαρακτηριστικά των στόχων του σχεδίου επικοινωνίας</a:t>
              </a:r>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Arial"/>
                  <a:ea typeface="Arial"/>
                  <a:cs typeface="Arial"/>
                  <a:sym typeface="Arial"/>
                </a:rPr>
                <a:t>(S.M.A.R.T.)</a:t>
              </a:r>
              <a:endParaRPr b="0" i="0" sz="1200" u="none" cap="none" strike="noStrike">
                <a:solidFill>
                  <a:srgbClr val="FFFFFF"/>
                </a:solidFill>
                <a:latin typeface="Arial"/>
                <a:ea typeface="Arial"/>
                <a:cs typeface="Arial"/>
                <a:sym typeface="Arial"/>
              </a:endParaRPr>
            </a:p>
          </p:txBody>
        </p:sp>
      </p:grpSp>
      <p:grpSp>
        <p:nvGrpSpPr>
          <p:cNvPr id="271" name="Google Shape;271;p23"/>
          <p:cNvGrpSpPr/>
          <p:nvPr/>
        </p:nvGrpSpPr>
        <p:grpSpPr>
          <a:xfrm>
            <a:off x="4856582" y="1405924"/>
            <a:ext cx="1463628" cy="1463628"/>
            <a:chOff x="3490737" y="1374053"/>
            <a:chExt cx="1423800" cy="1423800"/>
          </a:xfrm>
        </p:grpSpPr>
        <p:sp>
          <p:nvSpPr>
            <p:cNvPr id="272" name="Google Shape;272;p23"/>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Arial"/>
                <a:ea typeface="Arial"/>
                <a:cs typeface="Arial"/>
                <a:sym typeface="Arial"/>
              </a:endParaRPr>
            </a:p>
          </p:txBody>
        </p:sp>
        <p:sp>
          <p:nvSpPr>
            <p:cNvPr id="273" name="Google Shape;273;p23"/>
            <p:cNvSpPr txBox="1"/>
            <p:nvPr/>
          </p:nvSpPr>
          <p:spPr>
            <a:xfrm>
              <a:off x="3713015" y="1555015"/>
              <a:ext cx="9678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666666"/>
                  </a:solidFill>
                  <a:latin typeface="Arial"/>
                  <a:ea typeface="Arial"/>
                  <a:cs typeface="Arial"/>
                  <a:sym typeface="Arial"/>
                </a:rPr>
                <a:t>Εφικτό</a:t>
              </a:r>
              <a:endParaRPr b="0" i="0" sz="900" u="none" cap="none" strike="noStrike">
                <a:solidFill>
                  <a:srgbClr val="666666"/>
                </a:solidFill>
                <a:latin typeface="Arial"/>
                <a:ea typeface="Arial"/>
                <a:cs typeface="Arial"/>
                <a:sym typeface="Arial"/>
              </a:endParaRPr>
            </a:p>
          </p:txBody>
        </p:sp>
      </p:grpSp>
      <p:grpSp>
        <p:nvGrpSpPr>
          <p:cNvPr id="274" name="Google Shape;274;p23"/>
          <p:cNvGrpSpPr/>
          <p:nvPr/>
        </p:nvGrpSpPr>
        <p:grpSpPr>
          <a:xfrm>
            <a:off x="5318207" y="3370938"/>
            <a:ext cx="1261820" cy="1261820"/>
            <a:chOff x="644203" y="3718814"/>
            <a:chExt cx="1498800" cy="1498800"/>
          </a:xfrm>
        </p:grpSpPr>
        <p:sp>
          <p:nvSpPr>
            <p:cNvPr id="275" name="Google Shape;275;p23"/>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Arial"/>
                <a:ea typeface="Arial"/>
                <a:cs typeface="Arial"/>
                <a:sym typeface="Arial"/>
              </a:endParaRPr>
            </a:p>
          </p:txBody>
        </p:sp>
        <p:sp>
          <p:nvSpPr>
            <p:cNvPr id="276" name="Google Shape;276;p23"/>
            <p:cNvSpPr txBox="1"/>
            <p:nvPr/>
          </p:nvSpPr>
          <p:spPr>
            <a:xfrm>
              <a:off x="842910" y="3980915"/>
              <a:ext cx="10734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666666"/>
                  </a:solidFill>
                  <a:latin typeface="Arial"/>
                  <a:ea typeface="Arial"/>
                  <a:cs typeface="Arial"/>
                  <a:sym typeface="Arial"/>
                </a:rPr>
                <a:t>Σαφές</a:t>
              </a:r>
              <a:endParaRPr b="0" i="0" sz="900" u="none" cap="none" strike="noStrike">
                <a:solidFill>
                  <a:srgbClr val="666666"/>
                </a:solidFill>
                <a:latin typeface="Arial"/>
                <a:ea typeface="Arial"/>
                <a:cs typeface="Arial"/>
                <a:sym typeface="Arial"/>
              </a:endParaRPr>
            </a:p>
          </p:txBody>
        </p:sp>
      </p:grpSp>
      <p:grpSp>
        <p:nvGrpSpPr>
          <p:cNvPr id="277" name="Google Shape;277;p23"/>
          <p:cNvGrpSpPr/>
          <p:nvPr/>
        </p:nvGrpSpPr>
        <p:grpSpPr>
          <a:xfrm>
            <a:off x="7433404" y="1280786"/>
            <a:ext cx="1266335" cy="1075321"/>
            <a:chOff x="3394072" y="1374053"/>
            <a:chExt cx="1676716" cy="1423800"/>
          </a:xfrm>
        </p:grpSpPr>
        <p:sp>
          <p:nvSpPr>
            <p:cNvPr id="278" name="Google Shape;278;p23"/>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Arial"/>
                <a:ea typeface="Arial"/>
                <a:cs typeface="Arial"/>
                <a:sym typeface="Arial"/>
              </a:endParaRPr>
            </a:p>
          </p:txBody>
        </p:sp>
        <p:sp>
          <p:nvSpPr>
            <p:cNvPr id="279" name="Google Shape;279;p23"/>
            <p:cNvSpPr txBox="1"/>
            <p:nvPr/>
          </p:nvSpPr>
          <p:spPr>
            <a:xfrm>
              <a:off x="3394072" y="1575033"/>
              <a:ext cx="1676716"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200" u="none" cap="none" strike="noStrike">
                  <a:solidFill>
                    <a:srgbClr val="666666"/>
                  </a:solidFill>
                  <a:latin typeface="Arial"/>
                  <a:ea typeface="Arial"/>
                  <a:cs typeface="Arial"/>
                  <a:sym typeface="Arial"/>
                </a:rPr>
                <a:t>Χρονικά περιορισμένο</a:t>
              </a:r>
              <a:endParaRPr/>
            </a:p>
          </p:txBody>
        </p:sp>
      </p:grpSp>
      <p:sp>
        <p:nvSpPr>
          <p:cNvPr id="280" name="Google Shape;280;p2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81" name="Google Shape;281;p23"/>
          <p:cNvSpPr txBox="1"/>
          <p:nvPr/>
        </p:nvSpPr>
        <p:spPr>
          <a:xfrm>
            <a:off x="477151" y="652175"/>
            <a:ext cx="3715800" cy="3960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None/>
            </a:pPr>
            <a:r>
              <a:rPr b="0" i="0" lang="en-GB" sz="1200" u="none" cap="none" strike="noStrike">
                <a:solidFill>
                  <a:schemeClr val="dk2"/>
                </a:solidFill>
                <a:latin typeface="Arial"/>
                <a:ea typeface="Arial"/>
                <a:cs typeface="Arial"/>
                <a:sym typeface="Arial"/>
              </a:rPr>
              <a:t>Σημασία των στόχων του σχεδίου επικοινωνίας.</a:t>
            </a:r>
            <a:endParaRPr/>
          </a:p>
          <a:p>
            <a:pPr indent="0" lvl="0" marL="0" marR="0" rtl="0" algn="just">
              <a:lnSpc>
                <a:spcPct val="100000"/>
              </a:lnSpc>
              <a:spcBef>
                <a:spcPts val="601"/>
              </a:spcBef>
              <a:spcAft>
                <a:spcPts val="0"/>
              </a:spcAft>
              <a:buNone/>
            </a:pPr>
            <a:r>
              <a:rPr b="0" i="0" lang="en-GB" sz="1200" u="none" cap="none" strike="noStrike">
                <a:solidFill>
                  <a:schemeClr val="dk2"/>
                </a:solidFill>
                <a:latin typeface="Arial"/>
                <a:ea typeface="Arial"/>
                <a:cs typeface="Arial"/>
                <a:sym typeface="Arial"/>
              </a:rPr>
              <a:t>Οι στόχοι του σχεδίου επικοινωνίας είναι γενικά προσανατολισμένοι στην αλλαγή της αντίληψης, της στάσης και της συμπεριφοράς των ανθρώπων σε κατευθύνσεις ευνοϊκές για την επιχείρησή μας.</a:t>
            </a:r>
            <a:endParaRPr/>
          </a:p>
          <a:p>
            <a:pPr indent="0" lvl="0" marL="0" marR="0" rtl="0" algn="just">
              <a:lnSpc>
                <a:spcPct val="100000"/>
              </a:lnSpc>
              <a:spcBef>
                <a:spcPts val="601"/>
              </a:spcBef>
              <a:spcAft>
                <a:spcPts val="0"/>
              </a:spcAft>
              <a:buNone/>
            </a:pPr>
            <a:r>
              <a:rPr b="0" i="0" lang="en-GB" sz="1200" u="none" cap="none" strike="noStrike">
                <a:solidFill>
                  <a:schemeClr val="dk2"/>
                </a:solidFill>
                <a:latin typeface="Arial"/>
                <a:ea typeface="Arial"/>
                <a:cs typeface="Arial"/>
                <a:sym typeface="Arial"/>
              </a:rPr>
              <a:t>Στη βάση μιας στρατηγικής υπάρχουν πάντα σαφείς και συγκεκριμένοι στόχοι, εάν οι στόχοι είναι πολύ διαφορετικοί ή ασαφείς είναι εύκολο να μην επιτευχθούν.</a:t>
            </a:r>
            <a:endParaRPr/>
          </a:p>
          <a:p>
            <a:pPr indent="0" lvl="0" marL="0" marR="0" rtl="0" algn="just">
              <a:lnSpc>
                <a:spcPct val="100000"/>
              </a:lnSpc>
              <a:spcBef>
                <a:spcPts val="601"/>
              </a:spcBef>
              <a:spcAft>
                <a:spcPts val="0"/>
              </a:spcAft>
              <a:buNone/>
            </a:pPr>
            <a:r>
              <a:rPr b="0" i="0" lang="en-GB" sz="1200" u="none" cap="none" strike="noStrike">
                <a:solidFill>
                  <a:schemeClr val="dk2"/>
                </a:solidFill>
                <a:latin typeface="Arial"/>
                <a:ea typeface="Arial"/>
                <a:cs typeface="Arial"/>
                <a:sym typeface="Arial"/>
              </a:rPr>
              <a:t>Είναι σημαντικό να λαμβάνετε υπόψιν τελικούς στόχους και να σχεδιάζετε ρεαλιστικούς και εφικτούς στόχους, να μην αναλώνεστε σε μακρινούς στόχους.</a:t>
            </a:r>
            <a:endParaRPr/>
          </a:p>
          <a:p>
            <a:pPr indent="0" lvl="0" marL="0" marR="0" rtl="0" algn="just">
              <a:lnSpc>
                <a:spcPct val="100000"/>
              </a:lnSpc>
              <a:spcBef>
                <a:spcPts val="601"/>
              </a:spcBef>
              <a:spcAft>
                <a:spcPts val="0"/>
              </a:spcAft>
              <a:buNone/>
            </a:pPr>
            <a:r>
              <a:rPr b="0" i="0" lang="en-GB" sz="1200" u="none" cap="none" strike="noStrike">
                <a:solidFill>
                  <a:schemeClr val="dk2"/>
                </a:solidFill>
                <a:latin typeface="Arial"/>
                <a:ea typeface="Arial"/>
                <a:cs typeface="Arial"/>
                <a:sym typeface="Arial"/>
              </a:rPr>
              <a:t>Ένας χρονικά περιορισμένος στόχος μπορεί να έχει ένα σημείο εκκίνησης και ένα τελικό σημείο, με ένα σύνολο χρονικών παραμέτρων ή ορόσημων.</a:t>
            </a:r>
            <a:endParaRPr/>
          </a:p>
          <a:p>
            <a:pPr indent="0" lvl="0" marL="0" marR="0" rtl="0" algn="just">
              <a:lnSpc>
                <a:spcPct val="100000"/>
              </a:lnSpc>
              <a:spcBef>
                <a:spcPts val="601"/>
              </a:spcBef>
              <a:spcAft>
                <a:spcPts val="0"/>
              </a:spcAft>
              <a:buNone/>
            </a:pPr>
            <a:r>
              <a:rPr b="0" i="0" lang="en-GB" sz="1200" u="none" cap="none" strike="noStrike">
                <a:solidFill>
                  <a:schemeClr val="dk2"/>
                </a:solidFill>
                <a:latin typeface="Arial"/>
                <a:ea typeface="Arial"/>
                <a:cs typeface="Arial"/>
                <a:sym typeface="Arial"/>
              </a:rPr>
              <a:t>Θα μπορούσατε να βάλετε προθεσμίες στον εαυτό σας ώστε ορισμένοι στόχοι να παραμείνουν σε καλό δρόμο και να τους διορθώσετε εάν είναι απαραίτητο.</a:t>
            </a:r>
            <a:endParaRPr/>
          </a:p>
          <a:p>
            <a:pPr indent="0" lvl="0" marL="0" marR="0" rtl="0" algn="just">
              <a:lnSpc>
                <a:spcPct val="100000"/>
              </a:lnSpc>
              <a:spcBef>
                <a:spcPts val="601"/>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a:p>
            <a:pPr indent="0" lvl="0" marL="0" marR="0" rtl="0" algn="just">
              <a:lnSpc>
                <a:spcPct val="100000"/>
              </a:lnSpc>
              <a:spcBef>
                <a:spcPts val="601"/>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a:p>
            <a:pPr indent="0" lvl="0" marL="0" marR="0" rtl="0" algn="just">
              <a:lnSpc>
                <a:spcPct val="100000"/>
              </a:lnSpc>
              <a:spcBef>
                <a:spcPts val="601"/>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82" name="Google Shape;282;p23"/>
          <p:cNvSpPr txBox="1"/>
          <p:nvPr/>
        </p:nvSpPr>
        <p:spPr>
          <a:xfrm>
            <a:off x="4818889" y="2851133"/>
            <a:ext cx="998635" cy="683584"/>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666666"/>
                </a:solidFill>
                <a:latin typeface="Arial"/>
                <a:ea typeface="Arial"/>
                <a:cs typeface="Arial"/>
                <a:sym typeface="Arial"/>
              </a:rPr>
              <a:t>Μετρήσιμο</a:t>
            </a:r>
            <a:endParaRPr b="0" i="0" sz="800" u="none" cap="none" strike="noStrike">
              <a:solidFill>
                <a:srgbClr val="666666"/>
              </a:solidFill>
              <a:latin typeface="Arial"/>
              <a:ea typeface="Arial"/>
              <a:cs typeface="Arial"/>
              <a:sym typeface="Arial"/>
            </a:endParaRPr>
          </a:p>
        </p:txBody>
      </p:sp>
      <p:sp>
        <p:nvSpPr>
          <p:cNvPr id="283" name="Google Shape;283;p23"/>
          <p:cNvSpPr txBox="1"/>
          <p:nvPr/>
        </p:nvSpPr>
        <p:spPr>
          <a:xfrm>
            <a:off x="6480179" y="1265205"/>
            <a:ext cx="866261" cy="683584"/>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666666"/>
                </a:solidFill>
                <a:latin typeface="Arial"/>
                <a:ea typeface="Arial"/>
                <a:cs typeface="Arial"/>
                <a:sym typeface="Arial"/>
              </a:rPr>
              <a:t>Σχετικό</a:t>
            </a:r>
            <a:endParaRPr b="0" i="0" sz="1200" u="none" cap="none" strike="noStrike">
              <a:solidFill>
                <a:srgbClr val="666666"/>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4"/>
          <p:cNvSpPr txBox="1"/>
          <p:nvPr>
            <p:ph type="title"/>
          </p:nvPr>
        </p:nvSpPr>
        <p:spPr>
          <a:xfrm>
            <a:off x="502274" y="433192"/>
            <a:ext cx="7614899"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rPr>
              <a:t>Εργαστήριο: Σχέδια επικοινωνίας για ένα συγκεκριμένο προϊόν</a:t>
            </a:r>
            <a:br>
              <a:rPr b="1" lang="en-GB" sz="1400">
                <a:solidFill>
                  <a:schemeClr val="accent1"/>
                </a:solidFill>
              </a:rPr>
            </a:br>
            <a:r>
              <a:rPr lang="en-GB" sz="1200"/>
              <a:t>Με τους συναδέλφους σας, δημιουργήστε ένα σχέδιο επικοινωνίας για ένα προϊόν που χρησιμοποιείτε συχνά και το οποίο γνωρίζετε καλά. Χρησιμοποιήστε τους διαθέσιμους πόρους και τα πρότυπα.</a:t>
            </a:r>
            <a:endParaRPr/>
          </a:p>
        </p:txBody>
      </p:sp>
      <p:sp>
        <p:nvSpPr>
          <p:cNvPr id="289" name="Google Shape;289;p24"/>
          <p:cNvSpPr txBox="1"/>
          <p:nvPr>
            <p:ph idx="1" type="body"/>
          </p:nvPr>
        </p:nvSpPr>
        <p:spPr>
          <a:xfrm>
            <a:off x="502275" y="1394675"/>
            <a:ext cx="4074600" cy="342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rPr>
              <a:t>Βήματα για την ολοκλήρωση της δραστηριότητας</a:t>
            </a:r>
            <a:endParaRPr/>
          </a:p>
          <a:p>
            <a:pPr indent="0" lvl="0" marL="0" rtl="0" algn="l">
              <a:lnSpc>
                <a:spcPct val="100000"/>
              </a:lnSpc>
              <a:spcBef>
                <a:spcPts val="601"/>
              </a:spcBef>
              <a:spcAft>
                <a:spcPts val="0"/>
              </a:spcAft>
              <a:buSzPts val="1800"/>
              <a:buNone/>
            </a:pPr>
            <a:r>
              <a:rPr b="1" lang="en-GB" sz="1100"/>
              <a:t>Βήμα1:</a:t>
            </a:r>
            <a:r>
              <a:rPr lang="en-GB" sz="1100"/>
              <a:t> Μελετήστε την ανάλυση του επιλεγμένου προϊόντος χρησιμοποιώντας τον σύνδεσμο 1 - Ανάλυση υπαρχόντων προϊόντων - ACCESS FM, μέχρι τη διαφάνεια 9.</a:t>
            </a:r>
            <a:endParaRPr/>
          </a:p>
          <a:p>
            <a:pPr indent="0" lvl="0" marL="0" rtl="0" algn="l">
              <a:lnSpc>
                <a:spcPct val="100000"/>
              </a:lnSpc>
              <a:spcBef>
                <a:spcPts val="601"/>
              </a:spcBef>
              <a:spcAft>
                <a:spcPts val="0"/>
              </a:spcAft>
              <a:buSzPts val="1800"/>
              <a:buNone/>
            </a:pPr>
            <a:r>
              <a:rPr b="1" lang="en-GB" sz="1100"/>
              <a:t>Βήμα2</a:t>
            </a:r>
            <a:r>
              <a:rPr lang="en-GB" sz="1100"/>
              <a:t>: Προσδιορίστε τον στόχο αναφοράς.</a:t>
            </a:r>
            <a:endParaRPr/>
          </a:p>
          <a:p>
            <a:pPr indent="0" lvl="0" marL="0" rtl="0" algn="l">
              <a:lnSpc>
                <a:spcPct val="100000"/>
              </a:lnSpc>
              <a:spcBef>
                <a:spcPts val="601"/>
              </a:spcBef>
              <a:spcAft>
                <a:spcPts val="0"/>
              </a:spcAft>
              <a:buSzPts val="1800"/>
              <a:buNone/>
            </a:pPr>
            <a:r>
              <a:rPr b="1" lang="en-GB" sz="1100"/>
              <a:t>Βήμα3: </a:t>
            </a:r>
            <a:r>
              <a:rPr lang="en-GB" sz="1100"/>
              <a:t>Χρησιμοποιήστε το πρότυπο ανάλυσης SMART για τους στόχους επικοινωνίας (Πρότυπο 3)</a:t>
            </a:r>
            <a:endParaRPr/>
          </a:p>
          <a:p>
            <a:pPr indent="0" lvl="0" marL="0" rtl="0" algn="l">
              <a:lnSpc>
                <a:spcPct val="100000"/>
              </a:lnSpc>
              <a:spcBef>
                <a:spcPts val="601"/>
              </a:spcBef>
              <a:spcAft>
                <a:spcPts val="0"/>
              </a:spcAft>
              <a:buSzPts val="1800"/>
              <a:buNone/>
            </a:pPr>
            <a:r>
              <a:rPr b="1" lang="en-GB" sz="1100"/>
              <a:t>Βήμα4: </a:t>
            </a:r>
            <a:r>
              <a:rPr lang="en-GB" sz="1100"/>
              <a:t>Αναπτύξτε ένα σχέδιο επικοινωνίας λαμβάνοντας υπόψιν τον στόχο, το μήνυμα, τα μέσα που θα χρησιμοποιήσετε, τους υποθετικούς πόρους που έχετε στη διάθεσή σας. (Πρότυπο 4)</a:t>
            </a:r>
            <a:endParaRPr/>
          </a:p>
          <a:p>
            <a:pPr indent="0" lvl="0" marL="0" rtl="0" algn="l">
              <a:lnSpc>
                <a:spcPct val="100000"/>
              </a:lnSpc>
              <a:spcBef>
                <a:spcPts val="601"/>
              </a:spcBef>
              <a:spcAft>
                <a:spcPts val="0"/>
              </a:spcAft>
              <a:buSzPts val="1800"/>
              <a:buNone/>
            </a:pPr>
            <a:r>
              <a:rPr lang="en-GB" sz="1200">
                <a:solidFill>
                  <a:schemeClr val="lt1"/>
                </a:solidFill>
                <a:highlight>
                  <a:srgbClr val="FFB600"/>
                </a:highlight>
              </a:rPr>
              <a:t>ΧΡΟΝΟΣ:</a:t>
            </a:r>
            <a:r>
              <a:rPr lang="en-GB" sz="1200">
                <a:solidFill>
                  <a:schemeClr val="lt1"/>
                </a:solidFill>
              </a:rPr>
              <a:t> </a:t>
            </a:r>
            <a:r>
              <a:rPr lang="en-GB" sz="1200">
                <a:solidFill>
                  <a:schemeClr val="dk1"/>
                </a:solidFill>
              </a:rPr>
              <a:t>40 λεπτά</a:t>
            </a:r>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290" name="Google Shape;290;p24"/>
          <p:cNvSpPr txBox="1"/>
          <p:nvPr>
            <p:ph idx="2" type="body"/>
          </p:nvPr>
        </p:nvSpPr>
        <p:spPr>
          <a:xfrm>
            <a:off x="4893911" y="1394687"/>
            <a:ext cx="3925800" cy="282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600">
                <a:solidFill>
                  <a:schemeClr val="lt1"/>
                </a:solidFill>
                <a:highlight>
                  <a:srgbClr val="FFB600"/>
                </a:highlight>
              </a:rPr>
              <a:t>Πηγές &amp; Εργαλεία</a:t>
            </a:r>
            <a:endParaRPr sz="1600">
              <a:solidFill>
                <a:schemeClr val="lt1"/>
              </a:solidFill>
              <a:highlight>
                <a:srgbClr val="FFB600"/>
              </a:highlight>
            </a:endParaRPr>
          </a:p>
          <a:p>
            <a:pPr indent="0" lvl="0" marL="0" rtl="0" algn="l">
              <a:lnSpc>
                <a:spcPct val="100000"/>
              </a:lnSpc>
              <a:spcBef>
                <a:spcPts val="601"/>
              </a:spcBef>
              <a:spcAft>
                <a:spcPts val="0"/>
              </a:spcAft>
              <a:buSzPts val="1800"/>
              <a:buNone/>
            </a:pPr>
            <a:r>
              <a:rPr b="1" lang="en-GB" sz="1200"/>
              <a:t>Σύνδεσμος 1 </a:t>
            </a:r>
            <a:r>
              <a:rPr lang="en-GB" sz="1200"/>
              <a:t>- </a:t>
            </a:r>
            <a:r>
              <a:rPr lang="en-GB" sz="1200">
                <a:solidFill>
                  <a:schemeClr val="hlink"/>
                </a:solidFill>
                <a:uFill>
                  <a:noFill/>
                </a:uFill>
                <a:hlinkClick r:id="rId3"/>
              </a:rPr>
              <a:t>Ανάλυση υπαρχόντων προϊόντων - ACCESS FM </a:t>
            </a:r>
            <a:r>
              <a:rPr lang="en-GB" sz="1300" u="sng">
                <a:solidFill>
                  <a:schemeClr val="hlink"/>
                </a:solidFill>
                <a:hlinkClick r:id="rId4"/>
              </a:rPr>
              <a:t>https://slideplayer.com/slide/4418621/</a:t>
            </a:r>
            <a:endParaRPr sz="1300"/>
          </a:p>
          <a:p>
            <a:pPr indent="0" lvl="0" marL="0" rtl="0" algn="l">
              <a:lnSpc>
                <a:spcPct val="100000"/>
              </a:lnSpc>
              <a:spcBef>
                <a:spcPts val="601"/>
              </a:spcBef>
              <a:spcAft>
                <a:spcPts val="0"/>
              </a:spcAft>
              <a:buSzPts val="1800"/>
              <a:buNone/>
            </a:pPr>
            <a:r>
              <a:rPr b="1" lang="en-GB" sz="1200"/>
              <a:t>Πρότυπο 3</a:t>
            </a:r>
            <a:r>
              <a:rPr lang="en-GB" sz="1200"/>
              <a:t> - SMART Objectives - Communication Skills </a:t>
            </a:r>
            <a:endParaRPr sz="1200"/>
          </a:p>
          <a:p>
            <a:pPr indent="0" lvl="0" marL="0" rtl="0" algn="l">
              <a:lnSpc>
                <a:spcPct val="100000"/>
              </a:lnSpc>
              <a:spcBef>
                <a:spcPts val="601"/>
              </a:spcBef>
              <a:spcAft>
                <a:spcPts val="0"/>
              </a:spcAft>
              <a:buSzPts val="1800"/>
              <a:buNone/>
            </a:pPr>
            <a:r>
              <a:rPr b="1" lang="en-GB" sz="1200"/>
              <a:t>Πρότυπο 4</a:t>
            </a:r>
            <a:r>
              <a:rPr lang="en-GB" sz="1200"/>
              <a:t> - Σχέδιο Επικοινωνίας - Επικοινωνιακές Δεξιότητες</a:t>
            </a:r>
            <a:endParaRPr/>
          </a:p>
          <a:p>
            <a:pPr indent="0" lvl="0" marL="0"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t/>
            </a:r>
            <a:endParaRPr sz="1200"/>
          </a:p>
          <a:p>
            <a:pPr indent="0" lvl="0" marL="139702" rtl="0" algn="l">
              <a:lnSpc>
                <a:spcPct val="100000"/>
              </a:lnSpc>
              <a:spcBef>
                <a:spcPts val="601"/>
              </a:spcBef>
              <a:spcAft>
                <a:spcPts val="0"/>
              </a:spcAft>
              <a:buSzPts val="1800"/>
              <a:buNone/>
            </a:pPr>
            <a:r>
              <a:t/>
            </a:r>
            <a:endParaRPr/>
          </a:p>
        </p:txBody>
      </p:sp>
      <p:grpSp>
        <p:nvGrpSpPr>
          <p:cNvPr id="291" name="Google Shape;291;p24"/>
          <p:cNvGrpSpPr/>
          <p:nvPr/>
        </p:nvGrpSpPr>
        <p:grpSpPr>
          <a:xfrm>
            <a:off x="7964732" y="329097"/>
            <a:ext cx="977040" cy="722852"/>
            <a:chOff x="5255200" y="3006475"/>
            <a:chExt cx="511700" cy="378575"/>
          </a:xfrm>
        </p:grpSpPr>
        <p:sp>
          <p:nvSpPr>
            <p:cNvPr id="292" name="Google Shape;292;p24"/>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93" name="Google Shape;293;p24"/>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5"/>
          <p:cNvSpPr txBox="1"/>
          <p:nvPr>
            <p:ph type="title"/>
          </p:nvPr>
        </p:nvSpPr>
        <p:spPr>
          <a:xfrm>
            <a:off x="597535" y="409063"/>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400">
                <a:solidFill>
                  <a:schemeClr val="accent1"/>
                </a:solidFill>
              </a:rPr>
              <a:t>Είναι καλά σχεδιασμένο το σχέδιο επικοινωνίας σας; Ας το ελέγξουμε!</a:t>
            </a:r>
            <a:endParaRPr/>
          </a:p>
        </p:txBody>
      </p:sp>
      <p:sp>
        <p:nvSpPr>
          <p:cNvPr id="299" name="Google Shape;299;p25"/>
          <p:cNvSpPr txBox="1"/>
          <p:nvPr>
            <p:ph idx="1" type="body"/>
          </p:nvPr>
        </p:nvSpPr>
        <p:spPr>
          <a:xfrm>
            <a:off x="487285" y="1014886"/>
            <a:ext cx="3543300" cy="332851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600">
                <a:solidFill>
                  <a:schemeClr val="lt1"/>
                </a:solidFill>
                <a:highlight>
                  <a:srgbClr val="FFB600"/>
                </a:highlight>
              </a:rPr>
              <a:t>Συλλογισμός</a:t>
            </a:r>
            <a:endParaRPr sz="1600">
              <a:solidFill>
                <a:schemeClr val="lt1"/>
              </a:solidFill>
              <a:highlight>
                <a:srgbClr val="FFB600"/>
              </a:highlight>
            </a:endParaRPr>
          </a:p>
          <a:p>
            <a:pPr indent="-285750" lvl="0" marL="285750" rtl="0" algn="l">
              <a:lnSpc>
                <a:spcPct val="100000"/>
              </a:lnSpc>
              <a:spcBef>
                <a:spcPts val="601"/>
              </a:spcBef>
              <a:spcAft>
                <a:spcPts val="0"/>
              </a:spcAft>
              <a:buSzPts val="1800"/>
              <a:buChar char="▪"/>
            </a:pPr>
            <a:r>
              <a:rPr lang="en-GB" sz="1100">
                <a:solidFill>
                  <a:srgbClr val="666666"/>
                </a:solidFill>
              </a:rPr>
              <a:t>Έχετε εντοπίσει σαφείς στόχους που υποστηρίζουν μεγαλύτερα έργα, προγράμματα ή οργανωτικούς στόχους;</a:t>
            </a:r>
            <a:endParaRPr/>
          </a:p>
          <a:p>
            <a:pPr indent="-285750" lvl="0" marL="285750" rtl="0" algn="l">
              <a:lnSpc>
                <a:spcPct val="100000"/>
              </a:lnSpc>
              <a:spcBef>
                <a:spcPts val="601"/>
              </a:spcBef>
              <a:spcAft>
                <a:spcPts val="0"/>
              </a:spcAft>
              <a:buSzPts val="1800"/>
              <a:buChar char="▪"/>
            </a:pPr>
            <a:r>
              <a:rPr lang="en-GB" sz="1100">
                <a:solidFill>
                  <a:srgbClr val="666666"/>
                </a:solidFill>
              </a:rPr>
              <a:t>Έχετε προσδιορίσει καλά το κοινό-στόχο;</a:t>
            </a:r>
            <a:endParaRPr/>
          </a:p>
          <a:p>
            <a:pPr indent="-285750" lvl="0" marL="285750" rtl="0" algn="l">
              <a:lnSpc>
                <a:spcPct val="100000"/>
              </a:lnSpc>
              <a:spcBef>
                <a:spcPts val="601"/>
              </a:spcBef>
              <a:spcAft>
                <a:spcPts val="0"/>
              </a:spcAft>
              <a:buSzPts val="1800"/>
              <a:buChar char="▪"/>
            </a:pPr>
            <a:r>
              <a:rPr lang="en-GB" sz="1100">
                <a:solidFill>
                  <a:srgbClr val="666666"/>
                </a:solidFill>
              </a:rPr>
              <a:t>Έχετε εντοπίσει βασικά μηνύματα που εστιάζουν στο κοινό;</a:t>
            </a:r>
            <a:endParaRPr/>
          </a:p>
          <a:p>
            <a:pPr indent="-285750" lvl="0" marL="285750" rtl="0" algn="l">
              <a:lnSpc>
                <a:spcPct val="100000"/>
              </a:lnSpc>
              <a:spcBef>
                <a:spcPts val="601"/>
              </a:spcBef>
              <a:spcAft>
                <a:spcPts val="0"/>
              </a:spcAft>
              <a:buSzPts val="1800"/>
              <a:buChar char="▪"/>
            </a:pPr>
            <a:r>
              <a:rPr lang="en-GB" sz="1100">
                <a:solidFill>
                  <a:srgbClr val="666666"/>
                </a:solidFill>
              </a:rPr>
              <a:t>Έχετε εντοπίσει ένα ρεαλιστικό σύνολο αποτελεσμάτων και δραστηριοτήτων;</a:t>
            </a:r>
            <a:endParaRPr/>
          </a:p>
          <a:p>
            <a:pPr indent="-285750" lvl="0" marL="285750" rtl="0" algn="l">
              <a:lnSpc>
                <a:spcPct val="100000"/>
              </a:lnSpc>
              <a:spcBef>
                <a:spcPts val="601"/>
              </a:spcBef>
              <a:spcAft>
                <a:spcPts val="0"/>
              </a:spcAft>
              <a:buSzPts val="1800"/>
              <a:buChar char="▪"/>
            </a:pPr>
            <a:r>
              <a:rPr lang="en-GB" sz="1100">
                <a:solidFill>
                  <a:srgbClr val="666666"/>
                </a:solidFill>
              </a:rPr>
              <a:t>Έχετε σκεφτεί πώς θα ήταν η επιτυχία;</a:t>
            </a:r>
            <a:endParaRPr/>
          </a:p>
          <a:p>
            <a:pPr indent="0" lvl="0" marL="0" rtl="0" algn="l">
              <a:lnSpc>
                <a:spcPct val="100000"/>
              </a:lnSpc>
              <a:spcBef>
                <a:spcPts val="601"/>
              </a:spcBef>
              <a:spcAft>
                <a:spcPts val="0"/>
              </a:spcAft>
              <a:buSzPts val="1800"/>
              <a:buNone/>
            </a:pPr>
            <a:r>
              <a:t/>
            </a:r>
            <a:endParaRPr sz="1200">
              <a:solidFill>
                <a:srgbClr val="FFB600"/>
              </a:solidFill>
            </a:endParaRPr>
          </a:p>
        </p:txBody>
      </p:sp>
      <p:sp>
        <p:nvSpPr>
          <p:cNvPr id="300" name="Google Shape;300;p25"/>
          <p:cNvSpPr txBox="1"/>
          <p:nvPr>
            <p:ph idx="2" type="body"/>
          </p:nvPr>
        </p:nvSpPr>
        <p:spPr>
          <a:xfrm>
            <a:off x="4465299" y="1051948"/>
            <a:ext cx="4258975" cy="367549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rPr>
              <a:t>Δράση</a:t>
            </a:r>
            <a:endParaRPr/>
          </a:p>
          <a:p>
            <a:pPr indent="0" lvl="0" marL="0" rtl="0" algn="l">
              <a:lnSpc>
                <a:spcPct val="100000"/>
              </a:lnSpc>
              <a:spcBef>
                <a:spcPts val="601"/>
              </a:spcBef>
              <a:spcAft>
                <a:spcPts val="0"/>
              </a:spcAft>
              <a:buSzPts val="1800"/>
              <a:buNone/>
            </a:pPr>
            <a:r>
              <a:rPr b="1" lang="en-GB" sz="1100">
                <a:solidFill>
                  <a:srgbClr val="FFB600"/>
                </a:solidFill>
              </a:rPr>
              <a:t>Μετά από αυτή τη δραστηριότητα θα μπορείτε να κατανοήσετε καλύτερα τα μηνύματα που υπογραμμίζουν την επικοινωνία ενός προϊόντος/εταιρείας/υπηρεσίας</a:t>
            </a:r>
            <a:br>
              <a:rPr b="1" lang="en-GB" sz="1100">
                <a:solidFill>
                  <a:srgbClr val="FFB600"/>
                </a:solidFill>
              </a:rPr>
            </a:br>
            <a:r>
              <a:rPr lang="en-GB" sz="1100"/>
              <a:t>Μελετήστε και συγκρίνετε διαφορετικές διαφημίσεις για ένα παρόμοιο προϊόν.</a:t>
            </a:r>
            <a:endParaRPr/>
          </a:p>
          <a:p>
            <a:pPr indent="0" lvl="0" marL="0" rtl="0" algn="l">
              <a:lnSpc>
                <a:spcPct val="100000"/>
              </a:lnSpc>
              <a:spcBef>
                <a:spcPts val="601"/>
              </a:spcBef>
              <a:spcAft>
                <a:spcPts val="0"/>
              </a:spcAft>
              <a:buSzPts val="1800"/>
              <a:buNone/>
            </a:pPr>
            <a:r>
              <a:rPr lang="en-GB" sz="1100">
                <a:solidFill>
                  <a:srgbClr val="666666"/>
                </a:solidFill>
              </a:rPr>
              <a:t>Αναζητήστε διαφημίσεις για 2 ανταγωνιστικά προϊόντα κοινής χρήσης.</a:t>
            </a:r>
            <a:endParaRPr/>
          </a:p>
          <a:p>
            <a:pPr indent="0" lvl="0" marL="0" rtl="0" algn="l">
              <a:lnSpc>
                <a:spcPct val="100000"/>
              </a:lnSpc>
              <a:spcBef>
                <a:spcPts val="601"/>
              </a:spcBef>
              <a:spcAft>
                <a:spcPts val="0"/>
              </a:spcAft>
              <a:buSzPts val="1800"/>
              <a:buNone/>
            </a:pPr>
            <a:r>
              <a:rPr lang="en-GB" sz="1100">
                <a:solidFill>
                  <a:srgbClr val="666666"/>
                </a:solidFill>
              </a:rPr>
              <a:t>Επισημάνετε τις ομοιότητες και τις διαφορές στην μορφή της επικοινωνίας των δύο προϊόντων: είναι πιο επικεντρωμένη στη μάρκα, στην ποιότητα του προϊόντος, στα χαρακτηριστικά του, στην ευκολία χρήσης του, στη χρηστικότητά του, στην ομορφιά/εμφάνισή του  στην ανθεκτικότητά του;</a:t>
            </a:r>
            <a:endParaRPr/>
          </a:p>
          <a:p>
            <a:pPr indent="0" lvl="0" marL="0" rtl="0" algn="l">
              <a:lnSpc>
                <a:spcPct val="100000"/>
              </a:lnSpc>
              <a:spcBef>
                <a:spcPts val="601"/>
              </a:spcBef>
              <a:spcAft>
                <a:spcPts val="0"/>
              </a:spcAft>
              <a:buSzPts val="1800"/>
              <a:buNone/>
            </a:pPr>
            <a:r>
              <a:rPr lang="en-GB" sz="1100">
                <a:solidFill>
                  <a:srgbClr val="666666"/>
                </a:solidFill>
              </a:rPr>
              <a:t>Για να ολοκληρώσετε αυτή τη δράση χρησιμοποιήστε το </a:t>
            </a:r>
            <a:r>
              <a:rPr b="1" lang="en-GB" sz="1100">
                <a:solidFill>
                  <a:srgbClr val="666666"/>
                </a:solidFill>
              </a:rPr>
              <a:t>Πρότυπο 5</a:t>
            </a:r>
            <a:endParaRPr b="1" sz="1100">
              <a:solidFill>
                <a:srgbClr val="666666"/>
              </a:solidFill>
            </a:endParaRPr>
          </a:p>
        </p:txBody>
      </p:sp>
      <p:grpSp>
        <p:nvGrpSpPr>
          <p:cNvPr id="301" name="Google Shape;301;p25"/>
          <p:cNvGrpSpPr/>
          <p:nvPr/>
        </p:nvGrpSpPr>
        <p:grpSpPr>
          <a:xfrm>
            <a:off x="7964732" y="329097"/>
            <a:ext cx="977040" cy="722852"/>
            <a:chOff x="5255200" y="3006475"/>
            <a:chExt cx="511700" cy="378575"/>
          </a:xfrm>
        </p:grpSpPr>
        <p:sp>
          <p:nvSpPr>
            <p:cNvPr id="302" name="Google Shape;302;p25"/>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3" name="Google Shape;303;p25"/>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1cd402c9744_0_3"/>
          <p:cNvSpPr txBox="1"/>
          <p:nvPr>
            <p:ph idx="1" type="body"/>
          </p:nvPr>
        </p:nvSpPr>
        <p:spPr>
          <a:xfrm>
            <a:off x="787425" y="925225"/>
            <a:ext cx="7598700" cy="2982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Clr>
                <a:srgbClr val="000000"/>
              </a:buClr>
              <a:buSzPts val="3000"/>
              <a:buNone/>
            </a:pPr>
            <a:r>
              <a:rPr b="1" lang="en-GB">
                <a:solidFill>
                  <a:srgbClr val="980000"/>
                </a:solidFill>
              </a:rPr>
              <a:t>Για να επικοινωνήσουμε αποτελεσματικά, πρέπει να συνειδητοποιήσουμε ότι αντιλαμβανόμαστε όλοι διαφορετικά τον κόσμο και χρησιμοποιούμε αυτή την αντίληψη ως οδηγό για την επικοινωνία μας με τους άλλους.</a:t>
            </a:r>
            <a:endParaRPr/>
          </a:p>
          <a:p>
            <a:pPr indent="0" lvl="0" marL="0" rtl="0" algn="ctr">
              <a:lnSpc>
                <a:spcPct val="100000"/>
              </a:lnSpc>
              <a:spcBef>
                <a:spcPts val="601"/>
              </a:spcBef>
              <a:spcAft>
                <a:spcPts val="0"/>
              </a:spcAft>
              <a:buClr>
                <a:srgbClr val="000000"/>
              </a:buClr>
              <a:buSzPts val="3000"/>
              <a:buFont typeface="Arial"/>
              <a:buNone/>
            </a:pPr>
            <a:r>
              <a:rPr b="1" i="0" lang="en-GB">
                <a:solidFill>
                  <a:srgbClr val="980000"/>
                </a:solidFill>
              </a:rPr>
              <a:t>Anthony Robbins</a:t>
            </a:r>
            <a:endParaRPr b="1" i="0">
              <a:solidFill>
                <a:srgbClr val="980000"/>
              </a:solidFill>
            </a:endParaRPr>
          </a:p>
          <a:p>
            <a:pPr indent="0" lvl="0" marL="0" rtl="0" algn="ctr">
              <a:lnSpc>
                <a:spcPct val="100000"/>
              </a:lnSpc>
              <a:spcBef>
                <a:spcPts val="601"/>
              </a:spcBef>
              <a:spcAft>
                <a:spcPts val="0"/>
              </a:spcAft>
              <a:buSzPts val="3000"/>
              <a:buNone/>
            </a:pPr>
            <a:r>
              <a:t/>
            </a:r>
            <a:endParaRPr>
              <a:solidFill>
                <a:srgbClr val="980000"/>
              </a:solidFill>
              <a:latin typeface="Raleway ExtraBold"/>
              <a:ea typeface="Raleway ExtraBold"/>
              <a:cs typeface="Raleway ExtraBold"/>
              <a:sym typeface="Raleway ExtraBo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7"/>
          <p:cNvSpPr txBox="1"/>
          <p:nvPr>
            <p:ph type="title"/>
          </p:nvPr>
        </p:nvSpPr>
        <p:spPr>
          <a:xfrm>
            <a:off x="638350" y="427710"/>
            <a:ext cx="7418552" cy="63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b="1" lang="en-GB" sz="2400">
                <a:solidFill>
                  <a:srgbClr val="FFB600"/>
                </a:solidFill>
              </a:rPr>
              <a:t>Για να μάθετε περισσότερα για αυτή την ενότητα:</a:t>
            </a:r>
            <a:endParaRPr b="1" sz="2400">
              <a:solidFill>
                <a:srgbClr val="FFB600"/>
              </a:solidFill>
            </a:endParaRPr>
          </a:p>
        </p:txBody>
      </p:sp>
      <p:sp>
        <p:nvSpPr>
          <p:cNvPr id="314" name="Google Shape;314;p27"/>
          <p:cNvSpPr txBox="1"/>
          <p:nvPr>
            <p:ph idx="1" type="body"/>
          </p:nvPr>
        </p:nvSpPr>
        <p:spPr>
          <a:xfrm>
            <a:off x="438000" y="853175"/>
            <a:ext cx="8268000" cy="2965800"/>
          </a:xfrm>
          <a:prstGeom prst="rect">
            <a:avLst/>
          </a:prstGeom>
          <a:noFill/>
          <a:ln>
            <a:noFill/>
          </a:ln>
        </p:spPr>
        <p:txBody>
          <a:bodyPr anchorCtr="0" anchor="t" bIns="91425" lIns="91425" spcFirstLastPara="1" rIns="91425" wrap="square" tIns="91425">
            <a:noAutofit/>
          </a:bodyPr>
          <a:lstStyle/>
          <a:p>
            <a:pPr indent="0" lvl="0" marL="114302" rtl="0" algn="l">
              <a:lnSpc>
                <a:spcPct val="150000"/>
              </a:lnSpc>
              <a:spcBef>
                <a:spcPts val="601"/>
              </a:spcBef>
              <a:spcAft>
                <a:spcPts val="0"/>
              </a:spcAft>
              <a:buSzPts val="1800"/>
              <a:buNone/>
            </a:pPr>
            <a:r>
              <a:rPr lang="en-GB" sz="1200">
                <a:solidFill>
                  <a:schemeClr val="accent1"/>
                </a:solidFill>
              </a:rPr>
              <a:t>Workshop για να παίξετε με την ομάδα μαθητών σας «προκαταλήψεις και στερεότυπα»</a:t>
            </a:r>
            <a:br>
              <a:rPr lang="en-GB" sz="1600"/>
            </a:br>
            <a:r>
              <a:rPr lang="en-GB" sz="1200">
                <a:solidFill>
                  <a:schemeClr val="dk1"/>
                </a:solidFill>
              </a:rPr>
              <a:t>Πρότυπο 2 - Workshop Προκατάληψη – Επικοινωνιακές δεξιότητες</a:t>
            </a:r>
            <a:endParaRPr/>
          </a:p>
          <a:p>
            <a:pPr indent="0" lvl="0" marL="114302" rtl="0" algn="l">
              <a:lnSpc>
                <a:spcPct val="150000"/>
              </a:lnSpc>
              <a:spcBef>
                <a:spcPts val="601"/>
              </a:spcBef>
              <a:spcAft>
                <a:spcPts val="0"/>
              </a:spcAft>
              <a:buSzPts val="1800"/>
              <a:buNone/>
            </a:pPr>
            <a:r>
              <a:rPr lang="en-GB" sz="1200">
                <a:solidFill>
                  <a:schemeClr val="accent1"/>
                </a:solidFill>
              </a:rPr>
              <a:t>Η Δύναμη της Μη Λεκτικής Επικοινωνίας| Joe Navarro | TEDxManchester: </a:t>
            </a:r>
            <a:r>
              <a:rPr lang="en-GB" sz="1100" u="sng">
                <a:solidFill>
                  <a:schemeClr val="dk1"/>
                </a:solidFill>
                <a:hlinkClick r:id="rId3">
                  <a:extLst>
                    <a:ext uri="{A12FA001-AC4F-418D-AE19-62706E023703}">
                      <ahyp:hlinkClr val="tx"/>
                    </a:ext>
                  </a:extLst>
                </a:hlinkClick>
              </a:rPr>
              <a:t>https://www.youtube.com/watch?v=fLaslONQAKM</a:t>
            </a:r>
            <a:endParaRPr sz="1200">
              <a:solidFill>
                <a:schemeClr val="accent1"/>
              </a:solidFill>
            </a:endParaRPr>
          </a:p>
          <a:p>
            <a:pPr indent="0" lvl="0" marL="114302" rtl="0" algn="l">
              <a:lnSpc>
                <a:spcPct val="150000"/>
              </a:lnSpc>
              <a:spcBef>
                <a:spcPts val="601"/>
              </a:spcBef>
              <a:spcAft>
                <a:spcPts val="0"/>
              </a:spcAft>
              <a:buSzPts val="1800"/>
              <a:buNone/>
            </a:pPr>
            <a:r>
              <a:rPr lang="en-GB" sz="1200">
                <a:solidFill>
                  <a:schemeClr val="accent1"/>
                </a:solidFill>
              </a:rPr>
              <a:t>Ο Κύκλος της Επικοινωνίας| </a:t>
            </a:r>
            <a:r>
              <a:rPr lang="en-GB" sz="1200" u="sng">
                <a:solidFill>
                  <a:schemeClr val="hlink"/>
                </a:solidFill>
                <a:hlinkClick r:id="rId4"/>
              </a:rPr>
              <a:t>https://www.mindtools.com/aooy3rt/the-communication-cycle-video </a:t>
            </a:r>
            <a:endParaRPr sz="1200">
              <a:solidFill>
                <a:schemeClr val="accent1"/>
              </a:solidFill>
            </a:endParaRPr>
          </a:p>
          <a:p>
            <a:pPr indent="0" lvl="0" marL="114302" rtl="0" algn="l">
              <a:lnSpc>
                <a:spcPct val="150000"/>
              </a:lnSpc>
              <a:spcBef>
                <a:spcPts val="601"/>
              </a:spcBef>
              <a:spcAft>
                <a:spcPts val="0"/>
              </a:spcAft>
              <a:buSzPts val="1800"/>
              <a:buNone/>
            </a:pPr>
            <a:r>
              <a:rPr lang="en-GB" sz="1200">
                <a:solidFill>
                  <a:schemeClr val="accent1"/>
                </a:solidFill>
              </a:rPr>
              <a:t>Πώς προκύπτει η κακή επικοινωνία (και πώς να την αποφύγετε) - Katherine Hampsten: </a:t>
            </a:r>
            <a:r>
              <a:rPr lang="en-GB" sz="1200" u="sng">
                <a:solidFill>
                  <a:schemeClr val="hlink"/>
                </a:solidFill>
                <a:hlinkClick r:id="rId5"/>
              </a:rPr>
              <a:t>https://www.youtube.com/watch?v=gCfzeONu3Mo </a:t>
            </a:r>
            <a:endParaRPr sz="1200"/>
          </a:p>
          <a:p>
            <a:pPr indent="0" lvl="0" marL="114302" rtl="0" algn="l">
              <a:lnSpc>
                <a:spcPct val="150000"/>
              </a:lnSpc>
              <a:spcBef>
                <a:spcPts val="601"/>
              </a:spcBef>
              <a:spcAft>
                <a:spcPts val="0"/>
              </a:spcAft>
              <a:buSzPts val="1800"/>
              <a:buNone/>
            </a:pPr>
            <a:r>
              <a:rPr lang="en-GB" sz="1200">
                <a:solidFill>
                  <a:schemeClr val="accent1"/>
                </a:solidFill>
              </a:rPr>
              <a:t>Ernesto Sirolli: Θες να βοηθήσεις κάποιον; Σώπα και άκου! </a:t>
            </a:r>
            <a:r>
              <a:rPr lang="en-GB" sz="1200" u="sng">
                <a:solidFill>
                  <a:schemeClr val="dk1"/>
                </a:solidFill>
                <a:hlinkClick r:id="rId6">
                  <a:extLst>
                    <a:ext uri="{A12FA001-AC4F-418D-AE19-62706E023703}">
                      <ahyp:hlinkClr val="tx"/>
                    </a:ext>
                  </a:extLst>
                </a:hlinkClick>
              </a:rPr>
              <a:t>https://www.youtube.com/watch?v=chXsLtHqfdM</a:t>
            </a:r>
            <a:endParaRPr sz="1200">
              <a:solidFill>
                <a:srgbClr val="FFB600"/>
              </a:solidFill>
            </a:endParaRPr>
          </a:p>
          <a:p>
            <a:pPr indent="0" lvl="0" marL="114302" rtl="0" algn="l">
              <a:lnSpc>
                <a:spcPct val="150000"/>
              </a:lnSpc>
              <a:spcBef>
                <a:spcPts val="601"/>
              </a:spcBef>
              <a:spcAft>
                <a:spcPts val="0"/>
              </a:spcAft>
              <a:buSzPts val="1800"/>
              <a:buNone/>
            </a:pPr>
            <a:r>
              <a:rPr lang="en-GB" sz="1200">
                <a:solidFill>
                  <a:srgbClr val="FFB600"/>
                </a:solidFill>
              </a:rPr>
              <a:t>Η Τέχνη της Αποτελεσματικής Επικοινωνίας| Marcus Alexander Velazquez | TEDxWolcottSchool: </a:t>
            </a:r>
            <a:r>
              <a:rPr lang="en-GB" sz="1200" u="sng">
                <a:solidFill>
                  <a:schemeClr val="hlink"/>
                </a:solidFill>
                <a:hlinkClick r:id="rId7"/>
              </a:rPr>
              <a:t>https://www.youtube.com/watch?v=2Yw6dFQBklA</a:t>
            </a:r>
            <a:endParaRPr sz="1200"/>
          </a:p>
          <a:p>
            <a:pPr indent="0" lvl="0" marL="114302" rtl="0" algn="l">
              <a:lnSpc>
                <a:spcPct val="150000"/>
              </a:lnSpc>
              <a:spcBef>
                <a:spcPts val="601"/>
              </a:spcBef>
              <a:spcAft>
                <a:spcPts val="0"/>
              </a:spcAft>
              <a:buSzPts val="1800"/>
              <a:buNone/>
            </a:pPr>
            <a:r>
              <a:t/>
            </a:r>
            <a:endParaRPr sz="1200"/>
          </a:p>
          <a:p>
            <a:pPr indent="0" lvl="0" marL="0" rtl="0" algn="l">
              <a:lnSpc>
                <a:spcPct val="150000"/>
              </a:lnSpc>
              <a:spcBef>
                <a:spcPts val="601"/>
              </a:spcBef>
              <a:spcAft>
                <a:spcPts val="0"/>
              </a:spcAft>
              <a:buSzPts val="1800"/>
              <a:buNone/>
            </a:pPr>
            <a:r>
              <a:t/>
            </a:r>
            <a:endParaRPr sz="1200"/>
          </a:p>
        </p:txBody>
      </p:sp>
      <p:grpSp>
        <p:nvGrpSpPr>
          <p:cNvPr id="315" name="Google Shape;315;p27"/>
          <p:cNvGrpSpPr/>
          <p:nvPr/>
        </p:nvGrpSpPr>
        <p:grpSpPr>
          <a:xfrm>
            <a:off x="8089119" y="319162"/>
            <a:ext cx="728350" cy="743348"/>
            <a:chOff x="3955900" y="2984500"/>
            <a:chExt cx="414000" cy="422525"/>
          </a:xfrm>
        </p:grpSpPr>
        <p:sp>
          <p:nvSpPr>
            <p:cNvPr id="316" name="Google Shape;316;p27"/>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7" name="Google Shape;317;p27"/>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8" name="Google Shape;318;p27"/>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8"/>
          <p:cNvSpPr txBox="1"/>
          <p:nvPr>
            <p:ph type="title"/>
          </p:nvPr>
        </p:nvSpPr>
        <p:spPr>
          <a:xfrm>
            <a:off x="538188" y="729379"/>
            <a:ext cx="3095513" cy="131763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solidFill>
                  <a:srgbClr val="434343"/>
                </a:solidFill>
              </a:rPr>
              <a:t>Θέστε έναν </a:t>
            </a:r>
            <a:br>
              <a:rPr lang="en-GB" sz="3600">
                <a:solidFill>
                  <a:srgbClr val="434343"/>
                </a:solidFill>
              </a:rPr>
            </a:br>
            <a:r>
              <a:rPr lang="en-GB" sz="3600">
                <a:solidFill>
                  <a:srgbClr val="FFB600"/>
                </a:solidFill>
              </a:rPr>
              <a:t>νέο στόχο </a:t>
            </a:r>
            <a:r>
              <a:rPr lang="en-GB" sz="3600">
                <a:solidFill>
                  <a:srgbClr val="434343"/>
                </a:solidFill>
              </a:rPr>
              <a:t>και</a:t>
            </a:r>
            <a:br>
              <a:rPr lang="en-GB" sz="3600">
                <a:solidFill>
                  <a:srgbClr val="434343"/>
                </a:solidFill>
              </a:rPr>
            </a:br>
            <a:r>
              <a:rPr lang="en-GB" sz="3600">
                <a:solidFill>
                  <a:srgbClr val="434343"/>
                </a:solidFill>
              </a:rPr>
              <a:t>ολοκληρώστε άλλη μία ενότητα!</a:t>
            </a:r>
            <a:r>
              <a:rPr lang="en-GB" sz="3600">
                <a:solidFill>
                  <a:srgbClr val="000000"/>
                </a:solidFill>
              </a:rPr>
              <a:t>​</a:t>
            </a:r>
            <a:endParaRPr sz="3600"/>
          </a:p>
        </p:txBody>
      </p:sp>
      <p:sp>
        <p:nvSpPr>
          <p:cNvPr id="324" name="Google Shape;324;p2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GB"/>
              <a:t>‹#›</a:t>
            </a:fld>
            <a:endParaRPr/>
          </a:p>
        </p:txBody>
      </p:sp>
      <p:grpSp>
        <p:nvGrpSpPr>
          <p:cNvPr id="325" name="Google Shape;325;p28"/>
          <p:cNvGrpSpPr/>
          <p:nvPr/>
        </p:nvGrpSpPr>
        <p:grpSpPr>
          <a:xfrm>
            <a:off x="8152039" y="369833"/>
            <a:ext cx="602425" cy="641836"/>
            <a:chOff x="5970800" y="1619250"/>
            <a:chExt cx="428650" cy="456725"/>
          </a:xfrm>
        </p:grpSpPr>
        <p:sp>
          <p:nvSpPr>
            <p:cNvPr id="326" name="Google Shape;326;p28"/>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7" name="Google Shape;327;p28"/>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8" name="Google Shape;328;p28"/>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9" name="Google Shape;329;p28"/>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30" name="Google Shape;330;p28"/>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graphicFrame>
        <p:nvGraphicFramePr>
          <p:cNvPr id="331" name="Google Shape;331;p28"/>
          <p:cNvGraphicFramePr/>
          <p:nvPr/>
        </p:nvGraphicFramePr>
        <p:xfrm>
          <a:off x="3925427" y="703846"/>
          <a:ext cx="3000000" cy="3000000"/>
        </p:xfrm>
        <a:graphic>
          <a:graphicData uri="http://schemas.openxmlformats.org/drawingml/2006/table">
            <a:tbl>
              <a:tblPr bandRow="1" firstRow="1">
                <a:noFill/>
                <a:tableStyleId>{02F1A6D4-57BA-4DC9-916B-54F8D67A5ADC}</a:tableStyleId>
              </a:tblPr>
              <a:tblGrid>
                <a:gridCol w="3819725"/>
              </a:tblGrid>
              <a:tr h="466275">
                <a:tc>
                  <a:txBody>
                    <a:bodyPr/>
                    <a:lstStyle/>
                    <a:p>
                      <a:pPr indent="0" lvl="0" marL="0" marR="0" rtl="0" algn="l">
                        <a:lnSpc>
                          <a:spcPct val="100000"/>
                        </a:lnSpc>
                        <a:spcBef>
                          <a:spcPts val="0"/>
                        </a:spcBef>
                        <a:spcAft>
                          <a:spcPts val="0"/>
                        </a:spcAft>
                        <a:buNone/>
                      </a:pPr>
                      <a:r>
                        <a:rPr b="1" i="0" lang="en-GB" sz="2250" u="none" cap="none" strike="noStrike">
                          <a:solidFill>
                            <a:srgbClr val="FFFFFF"/>
                          </a:solidFill>
                          <a:latin typeface="Arial"/>
                          <a:ea typeface="Arial"/>
                          <a:cs typeface="Arial"/>
                          <a:sym typeface="Arial"/>
                        </a:rPr>
                        <a:t>Βελτίωση Soft skills</a:t>
                      </a:r>
                      <a:r>
                        <a:rPr b="0" i="0" lang="en-GB" sz="2250" u="none" cap="none" strike="noStrike">
                          <a:solidFill>
                            <a:srgbClr val="000000"/>
                          </a:solidFill>
                          <a:latin typeface="Arial"/>
                          <a:ea typeface="Arial"/>
                          <a:cs typeface="Arial"/>
                          <a:sym typeface="Arial"/>
                        </a:rPr>
                        <a:t>​</a:t>
                      </a:r>
                      <a:endParaRPr b="0" i="0" sz="14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B600"/>
                    </a:solidFill>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Arial"/>
                          <a:ea typeface="Arial"/>
                          <a:cs typeface="Arial"/>
                          <a:sym typeface="Arial"/>
                        </a:rPr>
                        <a:t>Ε6: </a:t>
                      </a:r>
                      <a:r>
                        <a:rPr b="1" i="0" lang="en-GB" sz="1000" u="none" cap="none" strike="noStrike">
                          <a:solidFill>
                            <a:srgbClr val="434343"/>
                          </a:solidFill>
                          <a:latin typeface="Arial"/>
                          <a:ea typeface="Arial"/>
                          <a:cs typeface="Arial"/>
                          <a:sym typeface="Arial"/>
                        </a:rPr>
                        <a:t>Δεξιότητες επικοινωνίας</a:t>
                      </a:r>
                      <a:r>
                        <a:rPr b="0" i="0" lang="en-GB" sz="1000" u="none" cap="none" strike="noStrike">
                          <a:solidFill>
                            <a:srgbClr val="000000"/>
                          </a:solidFill>
                          <a:latin typeface="Arial"/>
                          <a:ea typeface="Arial"/>
                          <a:cs typeface="Arial"/>
                          <a:sym typeface="Arial"/>
                        </a:rPr>
                        <a:t>​</a:t>
                      </a:r>
                      <a:endParaRPr b="0" i="0" sz="1400" u="none" cap="none" strike="noStrike">
                        <a:solidFill>
                          <a:srgbClr val="000000"/>
                        </a:solidFill>
                      </a:endParaRPr>
                    </a:p>
                    <a:p>
                      <a:pPr indent="0" lvl="0" marL="0" marR="0" rtl="0" algn="l">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a:t>
                      </a:r>
                      <a:endParaRPr b="0" i="0" sz="14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Arial"/>
                          <a:ea typeface="Arial"/>
                          <a:cs typeface="Arial"/>
                          <a:sym typeface="Arial"/>
                        </a:rPr>
                        <a:t>Ε7: </a:t>
                      </a:r>
                      <a:r>
                        <a:rPr b="1" i="0" lang="en-GB" sz="1000" u="none" cap="none" strike="noStrike">
                          <a:solidFill>
                            <a:srgbClr val="434343"/>
                          </a:solidFill>
                          <a:latin typeface="Arial"/>
                          <a:ea typeface="Arial"/>
                          <a:cs typeface="Arial"/>
                          <a:sym typeface="Arial"/>
                        </a:rPr>
                        <a:t>Κίνητρα και προσωπική ενδυνάμωση</a:t>
                      </a:r>
                      <a:r>
                        <a:rPr b="0" i="0" lang="en-GB" sz="1000" u="none" cap="none" strike="noStrike">
                          <a:solidFill>
                            <a:srgbClr val="000000"/>
                          </a:solidFill>
                          <a:latin typeface="Arial"/>
                          <a:ea typeface="Arial"/>
                          <a:cs typeface="Arial"/>
                          <a:sym typeface="Arial"/>
                        </a:rPr>
                        <a:t>​</a:t>
                      </a:r>
                      <a:endParaRPr b="0" i="0" sz="1400" u="none" cap="none" strike="noStrike">
                        <a:solidFill>
                          <a:srgbClr val="000000"/>
                        </a:solidFill>
                      </a:endParaRPr>
                    </a:p>
                    <a:p>
                      <a:pPr indent="0" lvl="0" marL="0" marR="0" rtl="0" algn="l">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a:t>
                      </a:r>
                      <a:endParaRPr b="0" i="0" sz="14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Arial"/>
                          <a:ea typeface="Arial"/>
                          <a:cs typeface="Arial"/>
                          <a:sym typeface="Arial"/>
                        </a:rPr>
                        <a:t>Ε8: </a:t>
                      </a:r>
                      <a:r>
                        <a:rPr b="1" i="0" lang="en-GB" sz="1000" u="none" cap="none" strike="noStrike">
                          <a:solidFill>
                            <a:srgbClr val="000000"/>
                          </a:solidFill>
                          <a:latin typeface="Arial"/>
                          <a:ea typeface="Arial"/>
                          <a:cs typeface="Arial"/>
                          <a:sym typeface="Arial"/>
                        </a:rPr>
                        <a:t>Διαχείριση χρόνου</a:t>
                      </a:r>
                      <a:r>
                        <a:rPr b="0" i="0" lang="en-GB" sz="1000" u="none" cap="none" strike="noStrike">
                          <a:solidFill>
                            <a:srgbClr val="000000"/>
                          </a:solidFill>
                          <a:latin typeface="Arial"/>
                          <a:ea typeface="Arial"/>
                          <a:cs typeface="Arial"/>
                          <a:sym typeface="Arial"/>
                        </a:rPr>
                        <a:t>​</a:t>
                      </a:r>
                      <a:endParaRPr b="0" i="0" sz="1400" u="none" cap="none" strike="noStrike">
                        <a:solidFill>
                          <a:srgbClr val="000000"/>
                        </a:solidFill>
                      </a:endParaRPr>
                    </a:p>
                    <a:p>
                      <a:pPr indent="0" lvl="0" marL="0" marR="0" rtl="0" algn="l">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a:t>
                      </a:r>
                      <a:endParaRPr b="0" i="0" sz="14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Arial"/>
                          <a:ea typeface="Arial"/>
                          <a:cs typeface="Arial"/>
                          <a:sym typeface="Arial"/>
                        </a:rPr>
                        <a:t>Ε9: </a:t>
                      </a:r>
                      <a:r>
                        <a:rPr b="1" i="0" lang="en-GB" sz="1000" u="none" cap="none" strike="noStrike">
                          <a:solidFill>
                            <a:srgbClr val="000000"/>
                          </a:solidFill>
                          <a:latin typeface="Arial"/>
                          <a:ea typeface="Arial"/>
                          <a:cs typeface="Arial"/>
                          <a:sym typeface="Arial"/>
                        </a:rPr>
                        <a:t>Ισορροπία επαγγελματικής και προσωπικής ζωής</a:t>
                      </a:r>
                      <a:r>
                        <a:rPr b="0" i="0" lang="en-GB" sz="1000" u="none" cap="none" strike="noStrike">
                          <a:solidFill>
                            <a:srgbClr val="000000"/>
                          </a:solidFill>
                          <a:latin typeface="Arial"/>
                          <a:ea typeface="Arial"/>
                          <a:cs typeface="Arial"/>
                          <a:sym typeface="Arial"/>
                        </a:rPr>
                        <a:t>​</a:t>
                      </a:r>
                      <a:endParaRPr b="0" i="0" sz="1400" u="none" cap="none" strike="noStrike">
                        <a:solidFill>
                          <a:srgbClr val="000000"/>
                        </a:solidFill>
                      </a:endParaRPr>
                    </a:p>
                    <a:p>
                      <a:pPr indent="0" lvl="0" marL="0" marR="0" rtl="0" algn="l">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a:t>
                      </a:r>
                      <a:endParaRPr b="0" i="0" sz="14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Arial"/>
                          <a:ea typeface="Arial"/>
                          <a:cs typeface="Arial"/>
                          <a:sym typeface="Arial"/>
                        </a:rPr>
                        <a:t>Ε10: </a:t>
                      </a:r>
                      <a:r>
                        <a:rPr b="1" i="0" lang="en-GB" sz="1000" u="none" cap="none" strike="noStrike">
                          <a:solidFill>
                            <a:srgbClr val="000000"/>
                          </a:solidFill>
                          <a:latin typeface="Arial"/>
                          <a:ea typeface="Arial"/>
                          <a:cs typeface="Arial"/>
                          <a:sym typeface="Arial"/>
                        </a:rPr>
                        <a:t>Καθορισμός στόχων</a:t>
                      </a:r>
                      <a:r>
                        <a:rPr b="0" i="0" lang="en-GB" sz="1000" u="none" cap="none" strike="noStrike">
                          <a:solidFill>
                            <a:srgbClr val="000000"/>
                          </a:solidFill>
                          <a:latin typeface="Arial"/>
                          <a:ea typeface="Arial"/>
                          <a:cs typeface="Arial"/>
                          <a:sym typeface="Arial"/>
                        </a:rPr>
                        <a:t>​</a:t>
                      </a:r>
                      <a:endParaRPr b="0" i="0" sz="1400" u="none" cap="none" strike="noStrike">
                        <a:solidFill>
                          <a:srgbClr val="000000"/>
                        </a:solidFill>
                      </a:endParaRPr>
                    </a:p>
                    <a:p>
                      <a:pPr indent="0" lvl="0" marL="0" marR="0" rtl="0" algn="l">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a:t>
                      </a:r>
                      <a:endParaRPr b="0" i="0" sz="14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Arial"/>
                          <a:ea typeface="Arial"/>
                          <a:cs typeface="Arial"/>
                          <a:sym typeface="Arial"/>
                        </a:rPr>
                        <a:t>Ε11: </a:t>
                      </a:r>
                      <a:r>
                        <a:rPr b="1" i="0" lang="en-GB" sz="1000" u="none" cap="none" strike="noStrike">
                          <a:solidFill>
                            <a:srgbClr val="000000"/>
                          </a:solidFill>
                          <a:latin typeface="Arial"/>
                          <a:ea typeface="Arial"/>
                          <a:cs typeface="Arial"/>
                          <a:sym typeface="Arial"/>
                        </a:rPr>
                        <a:t>Επίλυση προβλημάτων</a:t>
                      </a:r>
                      <a:r>
                        <a:rPr b="0" i="0" lang="en-GB" sz="1000" u="none" cap="none" strike="noStrike">
                          <a:solidFill>
                            <a:srgbClr val="000000"/>
                          </a:solidFill>
                          <a:latin typeface="Arial"/>
                          <a:ea typeface="Arial"/>
                          <a:cs typeface="Arial"/>
                          <a:sym typeface="Arial"/>
                        </a:rPr>
                        <a:t>​</a:t>
                      </a:r>
                      <a:endParaRPr b="0" i="0" sz="1400" u="none" cap="none" strike="noStrike">
                        <a:solidFill>
                          <a:srgbClr val="000000"/>
                        </a:solidFill>
                      </a:endParaRPr>
                    </a:p>
                    <a:p>
                      <a:pPr indent="0" lvl="0" marL="0" marR="0" rtl="0" algn="l">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a:t>
                      </a:r>
                      <a:endParaRPr b="0" i="0" sz="14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Arial"/>
                          <a:ea typeface="Arial"/>
                          <a:cs typeface="Arial"/>
                          <a:sym typeface="Arial"/>
                        </a:rPr>
                        <a:t>Ε12: </a:t>
                      </a:r>
                      <a:r>
                        <a:rPr b="1" i="0" lang="en-GB" sz="1000" u="none" cap="none" strike="noStrike">
                          <a:solidFill>
                            <a:srgbClr val="000000"/>
                          </a:solidFill>
                          <a:latin typeface="Arial"/>
                          <a:ea typeface="Arial"/>
                          <a:cs typeface="Arial"/>
                          <a:sym typeface="Arial"/>
                        </a:rPr>
                        <a:t>Αυτοπροβολή</a:t>
                      </a:r>
                      <a:r>
                        <a:rPr b="0" i="0" lang="en-GB" sz="1000" u="none" cap="none" strike="noStrike">
                          <a:solidFill>
                            <a:srgbClr val="000000"/>
                          </a:solidFill>
                          <a:latin typeface="Arial"/>
                          <a:ea typeface="Arial"/>
                          <a:cs typeface="Arial"/>
                          <a:sym typeface="Arial"/>
                        </a:rPr>
                        <a:t>​</a:t>
                      </a:r>
                      <a:endParaRPr b="0" i="0" sz="14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Arial"/>
                          <a:ea typeface="Arial"/>
                          <a:cs typeface="Arial"/>
                          <a:sym typeface="Arial"/>
                        </a:rPr>
                        <a:t>Ε13: </a:t>
                      </a:r>
                      <a:r>
                        <a:rPr b="1" i="0" lang="en-GB" sz="1000" u="none" cap="none" strike="noStrike">
                          <a:solidFill>
                            <a:srgbClr val="000000"/>
                          </a:solidFill>
                          <a:latin typeface="Arial"/>
                          <a:ea typeface="Arial"/>
                          <a:cs typeface="Arial"/>
                          <a:sym typeface="Arial"/>
                        </a:rPr>
                        <a:t>Δεξιότητες παρουσίασης</a:t>
                      </a:r>
                      <a:r>
                        <a:rPr b="0" i="0" lang="en-GB" sz="1000" u="none" cap="none" strike="noStrike">
                          <a:solidFill>
                            <a:srgbClr val="000000"/>
                          </a:solidFill>
                          <a:latin typeface="Arial"/>
                          <a:ea typeface="Arial"/>
                          <a:cs typeface="Arial"/>
                          <a:sym typeface="Arial"/>
                        </a:rPr>
                        <a:t>​</a:t>
                      </a:r>
                      <a:endParaRPr b="0" i="0" sz="1400" u="none" cap="none" strike="noStrike">
                        <a:solidFill>
                          <a:srgbClr val="000000"/>
                        </a:solidFill>
                      </a:endParaRPr>
                    </a:p>
                    <a:p>
                      <a:pPr indent="0" lvl="0" marL="0" marR="0" rtl="0" algn="l">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a:t>
                      </a:r>
                      <a:endParaRPr b="0" i="0" sz="14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9"/>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sz="7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indent="0" lvl="0" marL="0" rtl="0" algn="l">
              <a:lnSpc>
                <a:spcPct val="100000"/>
              </a:lnSpc>
              <a:spcBef>
                <a:spcPts val="0"/>
              </a:spcBef>
              <a:spcAft>
                <a:spcPts val="0"/>
              </a:spcAft>
              <a:buSzPts val="1800"/>
              <a:buNone/>
            </a:pPr>
            <a:r>
              <a:rPr lang="en-GB"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337" name="Google Shape;337;p29"/>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pic>
        <p:nvPicPr>
          <p:cNvPr descr="Text&#10;&#10;Description automatically generated with medium confidence" id="338" name="Google Shape;338;p29"/>
          <p:cNvPicPr preferRelativeResize="0"/>
          <p:nvPr/>
        </p:nvPicPr>
        <p:blipFill rotWithShape="1">
          <a:blip r:embed="rId4">
            <a:alphaModFix/>
          </a:blip>
          <a:srcRect b="0" l="0" r="0" t="0"/>
          <a:stretch/>
        </p:blipFill>
        <p:spPr>
          <a:xfrm>
            <a:off x="922001" y="4031027"/>
            <a:ext cx="2838616" cy="595528"/>
          </a:xfrm>
          <a:prstGeom prst="rect">
            <a:avLst/>
          </a:prstGeom>
          <a:noFill/>
          <a:ln>
            <a:noFill/>
          </a:ln>
        </p:spPr>
      </p:pic>
      <p:pic>
        <p:nvPicPr>
          <p:cNvPr id="339" name="Google Shape;339;p29"/>
          <p:cNvPicPr preferRelativeResize="0"/>
          <p:nvPr/>
        </p:nvPicPr>
        <p:blipFill rotWithShape="1">
          <a:blip r:embed="rId5">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idx="1" type="body"/>
          </p:nvPr>
        </p:nvSpPr>
        <p:spPr>
          <a:xfrm>
            <a:off x="905550" y="1481325"/>
            <a:ext cx="7323000" cy="2442300"/>
          </a:xfrm>
          <a:prstGeom prst="rect">
            <a:avLst/>
          </a:prstGeom>
          <a:noFill/>
          <a:ln>
            <a:noFill/>
          </a:ln>
        </p:spPr>
        <p:txBody>
          <a:bodyPr anchorCtr="0" anchor="ctr" bIns="91425" lIns="91425" spcFirstLastPara="1" rIns="91425" wrap="square" tIns="91425">
            <a:noAutofit/>
          </a:bodyPr>
          <a:lstStyle/>
          <a:p>
            <a:pPr indent="0" lvl="0" marL="38100" rtl="0" algn="ctr">
              <a:lnSpc>
                <a:spcPct val="100000"/>
              </a:lnSpc>
              <a:spcBef>
                <a:spcPts val="601"/>
              </a:spcBef>
              <a:spcAft>
                <a:spcPts val="0"/>
              </a:spcAft>
              <a:buSzPts val="3000"/>
              <a:buNone/>
            </a:pPr>
            <a:r>
              <a:rPr lang="en-GB"/>
              <a:t>Η επικοινωνία είναι μια δεξιότητα που μπορείς να μάθεις. Είναι σαν να οδηγείς ποδήλατο ή να πληκτρολογείς. Εάν είσαι πρόθυμος να εργαστείς σε αυτό, μπορείς να βελτιώσεις γρήγορα την ποιότητα</a:t>
            </a:r>
            <a:endParaRPr/>
          </a:p>
          <a:p>
            <a:pPr indent="0" lvl="0" marL="38100" rtl="0" algn="ctr">
              <a:lnSpc>
                <a:spcPct val="100000"/>
              </a:lnSpc>
              <a:spcBef>
                <a:spcPts val="601"/>
              </a:spcBef>
              <a:spcAft>
                <a:spcPts val="0"/>
              </a:spcAft>
              <a:buSzPts val="3000"/>
              <a:buNone/>
            </a:pPr>
            <a:r>
              <a:rPr lang="en-GB"/>
              <a:t>σε κάθε κομμάτι της ζωής σου.</a:t>
            </a:r>
            <a:endParaRPr/>
          </a:p>
          <a:p>
            <a:pPr indent="0" lvl="0" marL="38100" rtl="0" algn="ctr">
              <a:lnSpc>
                <a:spcPct val="100000"/>
              </a:lnSpc>
              <a:spcBef>
                <a:spcPts val="601"/>
              </a:spcBef>
              <a:spcAft>
                <a:spcPts val="0"/>
              </a:spcAft>
              <a:buSzPts val="3000"/>
              <a:buNone/>
            </a:pPr>
            <a:r>
              <a:rPr i="0" lang="en-GB"/>
              <a:t>Brian Tracy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lang="en-GB">
                <a:solidFill>
                  <a:schemeClr val="lt1"/>
                </a:solidFill>
              </a:rPr>
              <a:t>Επικοινωνιακές Δεξιότητες</a:t>
            </a:r>
            <a:endParaRPr>
              <a:solidFill>
                <a:srgbClr val="981C22"/>
              </a:solidFill>
            </a:endParaRPr>
          </a:p>
        </p:txBody>
      </p:sp>
      <p:sp>
        <p:nvSpPr>
          <p:cNvPr id="79" name="Google Shape;79;p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GB" sz="2800"/>
              <a:t>Developer: Comune di Castiglione del Lago</a:t>
            </a:r>
            <a:endParaRPr b="1" sz="2800"/>
          </a:p>
        </p:txBody>
      </p:sp>
      <p:sp>
        <p:nvSpPr>
          <p:cNvPr id="80" name="Google Shape;80;p4"/>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981C22"/>
                </a:solidFill>
                <a:latin typeface="Arial"/>
                <a:ea typeface="Arial"/>
                <a:cs typeface="Arial"/>
                <a:sym typeface="Arial"/>
              </a:rPr>
              <a:t>6</a:t>
            </a:r>
            <a:endParaRPr b="0" i="0" sz="9600" u="none" cap="none" strike="noStrike">
              <a:solidFill>
                <a:srgbClr val="981C2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ph type="title"/>
          </p:nvPr>
        </p:nvSpPr>
        <p:spPr>
          <a:xfrm>
            <a:off x="598042" y="663176"/>
            <a:ext cx="7790925" cy="126732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b="1" lang="en-GB" sz="2800"/>
              <a:t>Μετά την ολοκλήρωση αυτής της ενότητας</a:t>
            </a:r>
            <a:br>
              <a:rPr b="1" lang="en-GB" sz="2800"/>
            </a:br>
            <a:r>
              <a:rPr b="1" lang="en-GB" sz="2800">
                <a:solidFill>
                  <a:srgbClr val="FFFF00"/>
                </a:solidFill>
              </a:rPr>
              <a:t>θα είστε σε θέση να</a:t>
            </a:r>
            <a:r>
              <a:rPr b="1" lang="en-GB" sz="2800"/>
              <a:t>:</a:t>
            </a:r>
            <a:endParaRPr sz="2800"/>
          </a:p>
        </p:txBody>
      </p:sp>
      <p:sp>
        <p:nvSpPr>
          <p:cNvPr id="86" name="Google Shape;86;p5"/>
          <p:cNvSpPr txBox="1"/>
          <p:nvPr>
            <p:ph idx="1" type="body"/>
          </p:nvPr>
        </p:nvSpPr>
        <p:spPr>
          <a:xfrm>
            <a:off x="415163" y="1797068"/>
            <a:ext cx="2332201"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Εξηγήσετε τους διαφορετικούς τύπους επικοινωνίας</a:t>
            </a:r>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Ορίσετε την ενσυναίσθηση</a:t>
            </a:r>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Καταγράψετε τα χαρακτηριστικά ενός σχεδίου επικοινωνίας</a:t>
            </a:r>
            <a:endParaRPr/>
          </a:p>
          <a:p>
            <a:pPr indent="-196850" lvl="0" marL="285750" rtl="0" algn="l">
              <a:lnSpc>
                <a:spcPct val="100000"/>
              </a:lnSpc>
              <a:spcBef>
                <a:spcPts val="601"/>
              </a:spcBef>
              <a:spcAft>
                <a:spcPts val="0"/>
              </a:spcAft>
              <a:buSzPts val="1400"/>
              <a:buFont typeface="Noto Sans Symbols"/>
              <a:buNone/>
            </a:pPr>
            <a:r>
              <a:t/>
            </a:r>
            <a:endParaRPr/>
          </a:p>
          <a:p>
            <a:pPr indent="0" lvl="0" marL="0"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p:txBody>
      </p:sp>
      <p:sp>
        <p:nvSpPr>
          <p:cNvPr id="87" name="Google Shape;87;p5"/>
          <p:cNvSpPr txBox="1"/>
          <p:nvPr>
            <p:ph idx="2" type="body"/>
          </p:nvPr>
        </p:nvSpPr>
        <p:spPr>
          <a:xfrm>
            <a:off x="2930243" y="1744437"/>
            <a:ext cx="2451779"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Αναφέρετε διαφορετικά κανάλια και εργαλεία επικοινωνίας</a:t>
            </a:r>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Εξηγήσετε γιατί και πώς η ενσυναίσθηση μπορεί να προωθήσει θετικές αλληλεπιδράσεις</a:t>
            </a:r>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Σχεδιάσετε ένα σχέδιο επικοινωνίας</a:t>
            </a:r>
            <a:endParaRPr/>
          </a:p>
          <a:p>
            <a:pPr indent="-196850" lvl="0" marL="285750" rtl="0" algn="l">
              <a:lnSpc>
                <a:spcPct val="100000"/>
              </a:lnSpc>
              <a:spcBef>
                <a:spcPts val="601"/>
              </a:spcBef>
              <a:spcAft>
                <a:spcPts val="0"/>
              </a:spcAft>
              <a:buSzPts val="1400"/>
              <a:buFont typeface="Noto Sans Symbols"/>
              <a:buNone/>
            </a:pPr>
            <a:r>
              <a:t/>
            </a:r>
            <a:endParaRPr>
              <a:latin typeface="Raleway Medium"/>
              <a:ea typeface="Raleway Medium"/>
              <a:cs typeface="Raleway Medium"/>
              <a:sym typeface="Raleway Medium"/>
            </a:endParaRPr>
          </a:p>
          <a:p>
            <a:pPr indent="0" lvl="0" marL="139702"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p:txBody>
      </p:sp>
      <p:sp>
        <p:nvSpPr>
          <p:cNvPr id="88" name="Google Shape;88;p5"/>
          <p:cNvSpPr txBox="1"/>
          <p:nvPr>
            <p:ph idx="3" type="body"/>
          </p:nvPr>
        </p:nvSpPr>
        <p:spPr>
          <a:xfrm>
            <a:off x="5564901" y="1744437"/>
            <a:ext cx="2887368"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Καταδείξετε τη σημασία της επικοινωνίας στις καθημερινές αλληλεπιδράσεις της ζωής</a:t>
            </a:r>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Συνεργαστείτε με συνομηλίκους για να καθορίσετε κατάλληλες προσεγγίσεις επικοινωνίας σε διαφορετικά πλαίσια.</a:t>
            </a:r>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Παρακολούθησετε την εφαρμογή ενός σχεδίου επικοινωνίας</a:t>
            </a:r>
            <a:endParaRPr/>
          </a:p>
          <a:p>
            <a:pPr indent="-196850" lvl="0" marL="285750" rtl="0" algn="l">
              <a:lnSpc>
                <a:spcPct val="100000"/>
              </a:lnSpc>
              <a:spcBef>
                <a:spcPts val="601"/>
              </a:spcBef>
              <a:spcAft>
                <a:spcPts val="0"/>
              </a:spcAft>
              <a:buSzPts val="1400"/>
              <a:buFont typeface="Noto Sans Symbols"/>
              <a:buNone/>
            </a:pPr>
            <a:r>
              <a:t/>
            </a:r>
            <a:endParaRPr/>
          </a:p>
          <a:p>
            <a:pPr indent="0" lvl="0" marL="139702"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p:txBody>
      </p:sp>
      <p:pic>
        <p:nvPicPr>
          <p:cNvPr id="89" name="Google Shape;89;p5"/>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6"/>
          <p:cNvSpPr txBox="1"/>
          <p:nvPr>
            <p:ph type="ctrTitle"/>
          </p:nvPr>
        </p:nvSpPr>
        <p:spPr>
          <a:xfrm>
            <a:off x="685802" y="2514600"/>
            <a:ext cx="7772400" cy="193241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GB">
                <a:solidFill>
                  <a:schemeClr val="dk1"/>
                </a:solidFill>
              </a:rPr>
              <a:t>Εισαγωγή στην επικοινωνία</a:t>
            </a:r>
            <a:endParaRPr b="1">
              <a:solidFill>
                <a:schemeClr val="dk1"/>
              </a:solidFill>
            </a:endParaRPr>
          </a:p>
        </p:txBody>
      </p:sp>
      <p:pic>
        <p:nvPicPr>
          <p:cNvPr id="95" name="Google Shape;95;p6"/>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7"/>
          <p:cNvSpPr txBox="1"/>
          <p:nvPr>
            <p:ph type="title"/>
          </p:nvPr>
        </p:nvSpPr>
        <p:spPr>
          <a:xfrm>
            <a:off x="654456" y="446688"/>
            <a:ext cx="6706200" cy="95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2800"/>
              <a:t>Τι γνωρίζετε για τις</a:t>
            </a:r>
            <a:r>
              <a:rPr lang="en-GB" sz="2800">
                <a:solidFill>
                  <a:srgbClr val="FFB600"/>
                </a:solidFill>
              </a:rPr>
              <a:t> Επικοινωνιακές Δεξιότητες;</a:t>
            </a:r>
            <a:endParaRPr sz="2800">
              <a:solidFill>
                <a:srgbClr val="FFB600"/>
              </a:solidFill>
            </a:endParaRPr>
          </a:p>
        </p:txBody>
      </p:sp>
      <p:sp>
        <p:nvSpPr>
          <p:cNvPr id="101" name="Google Shape;101;p7"/>
          <p:cNvSpPr txBox="1"/>
          <p:nvPr>
            <p:ph idx="1" type="body"/>
          </p:nvPr>
        </p:nvSpPr>
        <p:spPr>
          <a:xfrm>
            <a:off x="541002" y="1399032"/>
            <a:ext cx="8135638" cy="3467608"/>
          </a:xfrm>
          <a:prstGeom prst="rect">
            <a:avLst/>
          </a:prstGeom>
          <a:noFill/>
          <a:ln>
            <a:noFill/>
          </a:ln>
        </p:spPr>
        <p:txBody>
          <a:bodyPr anchorCtr="0" anchor="t" bIns="91425" lIns="91425" spcFirstLastPara="1" rIns="91425" wrap="square" tIns="91425">
            <a:noAutofit/>
          </a:bodyPr>
          <a:lstStyle/>
          <a:p>
            <a:pPr indent="0" lvl="0" marL="114302" rtl="0" algn="just">
              <a:lnSpc>
                <a:spcPct val="100000"/>
              </a:lnSpc>
              <a:spcBef>
                <a:spcPts val="601"/>
              </a:spcBef>
              <a:spcAft>
                <a:spcPts val="0"/>
              </a:spcAft>
              <a:buSzPts val="1800"/>
              <a:buNone/>
            </a:pPr>
            <a:r>
              <a:rPr lang="en-GB" sz="1200"/>
              <a:t>Η επικοινωνία είναι μια διαδικασία με την οποία ανταλλάσσονται πληροφορίες μεταξύ ατόμων μέσω ενός κοινού συστήματος συμβόλων, σημείων ή συμπεριφορών. Η επικοινωνία είναι η βάση της κοινωνικής ζωής: το κάνουμε συνέχεια αλλά συχνά μπορεί να φαίνεται ακομή και ασήμαντο. Στην πραγματικότητα, αυτό δεν ισχύει.</a:t>
            </a:r>
            <a:endParaRPr/>
          </a:p>
          <a:p>
            <a:pPr indent="0" lvl="0" marL="114302" rtl="0" algn="just">
              <a:lnSpc>
                <a:spcPct val="100000"/>
              </a:lnSpc>
              <a:spcBef>
                <a:spcPts val="601"/>
              </a:spcBef>
              <a:spcAft>
                <a:spcPts val="0"/>
              </a:spcAft>
              <a:buSzPts val="1800"/>
              <a:buNone/>
            </a:pPr>
            <a:r>
              <a:rPr lang="en-GB" sz="1200">
                <a:solidFill>
                  <a:srgbClr val="666666"/>
                </a:solidFill>
              </a:rPr>
              <a:t>Πρόκειται για μια «διαδραστική ανταλλαγή μεταξύ τουλάχιστον δύο συμμετεχόντων, οι οποίοι έχουν αμοιβαία πρόθεση και επικοινωνιακή επίγνωση και οι οποίοι μοιράζονται ένα συγκεκριμένο νόημα βάσει συμβατικών συμβολικών και σηματοδοτικών συστημάτων που καθιερώνονται από την κουλτούρα αναφοράς». Αυτός ο ορισμός είναι σίγουρα πλήρης, αλλά πολύπλοκος. Προσπαθούμε να τον απλοποιήσουμε.</a:t>
            </a:r>
            <a:endParaRPr/>
          </a:p>
          <a:p>
            <a:pPr indent="0" lvl="0" marL="114302" rtl="0" algn="just">
              <a:lnSpc>
                <a:spcPct val="100000"/>
              </a:lnSpc>
              <a:spcBef>
                <a:spcPts val="601"/>
              </a:spcBef>
              <a:spcAft>
                <a:spcPts val="0"/>
              </a:spcAft>
              <a:buSzPts val="1800"/>
              <a:buNone/>
            </a:pPr>
            <a:r>
              <a:rPr lang="en-GB" sz="1200">
                <a:solidFill>
                  <a:srgbClr val="666666"/>
                </a:solidFill>
              </a:rPr>
              <a:t>Για να υπάρξει επικοινωνία πρέπει απαραίτητα να πληρούνται δύο προϋποθέσεις:</a:t>
            </a:r>
            <a:endParaRPr/>
          </a:p>
          <a:p>
            <a:pPr indent="0" lvl="0" marL="114302" rtl="0" algn="just">
              <a:lnSpc>
                <a:spcPct val="100000"/>
              </a:lnSpc>
              <a:spcBef>
                <a:spcPts val="601"/>
              </a:spcBef>
              <a:spcAft>
                <a:spcPts val="0"/>
              </a:spcAft>
              <a:buSzPts val="1800"/>
              <a:buNone/>
            </a:pPr>
            <a:r>
              <a:rPr lang="en-GB" sz="1200">
                <a:solidFill>
                  <a:srgbClr val="666666"/>
                </a:solidFill>
              </a:rPr>
              <a:t>Πρέπει να υπάρχουν τουλάχιστον δύο υποκείμενα, το ένα που παράγει ένα μήνυμα και το άλλο που το λαμβάνει. Αυτή η ανταλλαγή μπορεί να είναι άμεση ή έμμεση.</a:t>
            </a:r>
            <a:endParaRPr/>
          </a:p>
          <a:p>
            <a:pPr indent="0" lvl="0" marL="114302" rtl="0" algn="just">
              <a:lnSpc>
                <a:spcPct val="100000"/>
              </a:lnSpc>
              <a:spcBef>
                <a:spcPts val="601"/>
              </a:spcBef>
              <a:spcAft>
                <a:spcPts val="0"/>
              </a:spcAft>
              <a:buSzPts val="1800"/>
              <a:buNone/>
            </a:pPr>
            <a:r>
              <a:rPr lang="en-GB" sz="1200">
                <a:solidFill>
                  <a:srgbClr val="666666"/>
                </a:solidFill>
              </a:rPr>
              <a:t>Πρέπει να υπάρχει ένα μήνυμα για να επικοινωνήσουμε, κάτι «να πούμε». Οι άνθρωποι πρέπει να είναι σε θέση να κατανοήσουν το μήνυμα, επομένως να έχουν κοινό κωδικό. Για παράδεισγμα, την ίδια γλώσσα.</a:t>
            </a:r>
            <a:endParaRPr/>
          </a:p>
          <a:p>
            <a:pPr indent="0" lvl="0" marL="114302" rtl="0" algn="just">
              <a:lnSpc>
                <a:spcPct val="100000"/>
              </a:lnSpc>
              <a:spcBef>
                <a:spcPts val="601"/>
              </a:spcBef>
              <a:spcAft>
                <a:spcPts val="0"/>
              </a:spcAft>
              <a:buSzPts val="1800"/>
              <a:buNone/>
            </a:pPr>
            <a:r>
              <a:rPr lang="en-GB" sz="1200">
                <a:solidFill>
                  <a:srgbClr val="666666"/>
                </a:solidFill>
              </a:rPr>
              <a:t>Η επικοινωνία και η γλώσσα χρησιμοποιούνται συχνά ως συνώνυμα, αλλά δεν είναι το ίδιο πράγμα.</a:t>
            </a:r>
            <a:endParaRPr/>
          </a:p>
          <a:p>
            <a:pPr indent="0" lvl="0" marL="114302" rtl="0" algn="just">
              <a:lnSpc>
                <a:spcPct val="100000"/>
              </a:lnSpc>
              <a:spcBef>
                <a:spcPts val="601"/>
              </a:spcBef>
              <a:spcAft>
                <a:spcPts val="0"/>
              </a:spcAft>
              <a:buSzPts val="1800"/>
              <a:buNone/>
            </a:pPr>
            <a:r>
              <a:rPr lang="en-GB" sz="1200">
                <a:solidFill>
                  <a:srgbClr val="666666"/>
                </a:solidFill>
              </a:rPr>
              <a:t>Η γλώσσα είναι γενικά το λεκτικό μέρος της επικοινωνίας, ένας συμβατικά καθιερωμένος τρόπος μετάδοσης περιεχομένου.</a:t>
            </a:r>
            <a:endParaRPr/>
          </a:p>
        </p:txBody>
      </p:sp>
      <p:sp>
        <p:nvSpPr>
          <p:cNvPr id="102" name="Google Shape;102;p7"/>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8"/>
          <p:cNvSpPr/>
          <p:nvPr/>
        </p:nvSpPr>
        <p:spPr>
          <a:xfrm>
            <a:off x="4018174" y="1479316"/>
            <a:ext cx="4622800" cy="2489274"/>
          </a:xfrm>
          <a:prstGeom prst="roundRect">
            <a:avLst>
              <a:gd fmla="val 16667" name="adj"/>
            </a:avLst>
          </a:prstGeom>
          <a:solidFill>
            <a:srgbClr val="F9FFFB"/>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 name="Google Shape;108;p8"/>
          <p:cNvSpPr/>
          <p:nvPr/>
        </p:nvSpPr>
        <p:spPr>
          <a:xfrm>
            <a:off x="5940749" y="3012671"/>
            <a:ext cx="940236" cy="220905"/>
          </a:xfrm>
          <a:prstGeom prst="roundRect">
            <a:avLst>
              <a:gd fmla="val 16667" name="adj"/>
            </a:avLst>
          </a:prstGeom>
          <a:solidFill>
            <a:srgbClr val="D032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9" name="Google Shape;109;p8"/>
          <p:cNvSpPr/>
          <p:nvPr/>
        </p:nvSpPr>
        <p:spPr>
          <a:xfrm>
            <a:off x="5986972" y="1811680"/>
            <a:ext cx="753533" cy="220905"/>
          </a:xfrm>
          <a:prstGeom prst="roundRect">
            <a:avLst>
              <a:gd fmla="val 16667" name="adj"/>
            </a:avLst>
          </a:prstGeom>
          <a:solidFill>
            <a:srgbClr val="D032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0" name="Google Shape;110;p8"/>
          <p:cNvSpPr/>
          <p:nvPr/>
        </p:nvSpPr>
        <p:spPr>
          <a:xfrm>
            <a:off x="5783859" y="3405456"/>
            <a:ext cx="1091431" cy="312860"/>
          </a:xfrm>
          <a:prstGeom prst="roundRect">
            <a:avLst>
              <a:gd fmla="val 16667" name="adj"/>
            </a:avLst>
          </a:prstGeom>
          <a:solidFill>
            <a:srgbClr val="B3B3B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1" name="Google Shape;111;p8"/>
          <p:cNvSpPr/>
          <p:nvPr/>
        </p:nvSpPr>
        <p:spPr>
          <a:xfrm>
            <a:off x="5860179" y="2346447"/>
            <a:ext cx="1015111" cy="336386"/>
          </a:xfrm>
          <a:prstGeom prst="roundRect">
            <a:avLst>
              <a:gd fmla="val 16667" name="adj"/>
            </a:avLst>
          </a:prstGeom>
          <a:solidFill>
            <a:srgbClr val="3F916C"/>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 name="Google Shape;112;p8"/>
          <p:cNvSpPr/>
          <p:nvPr/>
        </p:nvSpPr>
        <p:spPr>
          <a:xfrm>
            <a:off x="7465523" y="2414614"/>
            <a:ext cx="753533" cy="220905"/>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3" name="Google Shape;113;p8"/>
          <p:cNvSpPr/>
          <p:nvPr/>
        </p:nvSpPr>
        <p:spPr>
          <a:xfrm>
            <a:off x="4521200" y="2404470"/>
            <a:ext cx="753533" cy="220905"/>
          </a:xfrm>
          <a:prstGeom prst="roundRect">
            <a:avLst>
              <a:gd fmla="val 16667"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 name="Google Shape;114;p8"/>
          <p:cNvSpPr txBox="1"/>
          <p:nvPr>
            <p:ph idx="1" type="body"/>
          </p:nvPr>
        </p:nvSpPr>
        <p:spPr>
          <a:xfrm>
            <a:off x="323903" y="489596"/>
            <a:ext cx="3510424" cy="4386474"/>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lang="en-GB" sz="1100"/>
              <a:t>Στην αλληλεπίδραση είναι σημαντικό να προσέχουμε το σήμα επιστροφής που λαμβάνουμε από τον άλλον, την ανατροφοδότηση και αυτό είναι: ακούω τις λέξεις και παρατηρώ τις εκφράσεις του προσώπου, τη φωνή, τη στάση και τις λέξεις, για να επαληθεύσω αν έφτασε το μήνυμά μου.</a:t>
            </a:r>
            <a:endParaRPr/>
          </a:p>
          <a:p>
            <a:pPr indent="0" lvl="0" marL="114302" rtl="0" algn="l">
              <a:lnSpc>
                <a:spcPct val="100000"/>
              </a:lnSpc>
              <a:spcBef>
                <a:spcPts val="601"/>
              </a:spcBef>
              <a:spcAft>
                <a:spcPts val="0"/>
              </a:spcAft>
              <a:buSzPts val="1800"/>
              <a:buNone/>
            </a:pPr>
            <a:r>
              <a:rPr lang="en-GB" sz="1100">
                <a:solidFill>
                  <a:srgbClr val="FFB300"/>
                </a:solidFill>
              </a:rPr>
              <a:t>Ο ΟΠΟΙΟΣ ΑΚΟΥΕΙ καθορίζει εάν η επικοινωνία είναι αποτελεσματική, αν κατάλαβαν και τι κατάλαβαν από αυτό που θέλαμε να εκφράσουμε οι αποδέκτες, ΟΧΙ ΟΠΟΙΟΣ ΜΙΛΑΕΙ!</a:t>
            </a:r>
            <a:endParaRPr/>
          </a:p>
          <a:p>
            <a:pPr indent="0" lvl="0" marL="114302" rtl="0" algn="l">
              <a:lnSpc>
                <a:spcPct val="100000"/>
              </a:lnSpc>
              <a:spcBef>
                <a:spcPts val="601"/>
              </a:spcBef>
              <a:spcAft>
                <a:spcPts val="0"/>
              </a:spcAft>
              <a:buSzPts val="1800"/>
              <a:buNone/>
            </a:pPr>
            <a:r>
              <a:rPr lang="en-GB" sz="1100"/>
              <a:t>Μια «επικοινωνιακή πράξη» αποτελείται από:</a:t>
            </a:r>
            <a:endParaRPr/>
          </a:p>
          <a:p>
            <a:pPr indent="0" lvl="0" marL="114302" rtl="0" algn="l">
              <a:lnSpc>
                <a:spcPct val="100000"/>
              </a:lnSpc>
              <a:spcBef>
                <a:spcPts val="601"/>
              </a:spcBef>
              <a:spcAft>
                <a:spcPts val="0"/>
              </a:spcAft>
              <a:buSzPts val="1800"/>
              <a:buNone/>
            </a:pPr>
            <a:r>
              <a:rPr lang="en-GB" sz="1100"/>
              <a:t>-</a:t>
            </a:r>
            <a:r>
              <a:rPr lang="en-GB" sz="1100">
                <a:solidFill>
                  <a:schemeClr val="accent1"/>
                </a:solidFill>
              </a:rPr>
              <a:t>τον αποστολέα:</a:t>
            </a:r>
            <a:r>
              <a:rPr lang="en-GB" sz="1100"/>
              <a:t> ο οποίος στέλνει το μήνυμα</a:t>
            </a:r>
            <a:br>
              <a:rPr lang="en-GB" sz="1100"/>
            </a:br>
            <a:r>
              <a:rPr lang="en-GB" sz="1100"/>
              <a:t>-</a:t>
            </a:r>
            <a:r>
              <a:rPr lang="en-GB" sz="1100">
                <a:solidFill>
                  <a:schemeClr val="accent1"/>
                </a:solidFill>
              </a:rPr>
              <a:t>τον παραλήπτη:</a:t>
            </a:r>
            <a:r>
              <a:rPr lang="en-GB" sz="1100"/>
              <a:t> στον οποίο απεθύνεται το μήνυμα</a:t>
            </a:r>
            <a:br>
              <a:rPr lang="en-GB" sz="1100"/>
            </a:br>
            <a:r>
              <a:rPr lang="en-GB" sz="1100"/>
              <a:t>-</a:t>
            </a:r>
            <a:r>
              <a:rPr lang="en-GB" sz="1100">
                <a:solidFill>
                  <a:srgbClr val="FFB300"/>
                </a:solidFill>
              </a:rPr>
              <a:t>το μήνυμα:</a:t>
            </a:r>
            <a:r>
              <a:rPr lang="en-GB" sz="1100"/>
              <a:t> τι είναι αυτό που επικοινωνείται</a:t>
            </a:r>
            <a:br>
              <a:rPr lang="en-GB" sz="1100"/>
            </a:br>
            <a:r>
              <a:rPr lang="en-GB" sz="1100"/>
              <a:t>-</a:t>
            </a:r>
            <a:r>
              <a:rPr lang="en-GB" sz="1100">
                <a:solidFill>
                  <a:srgbClr val="FFB300"/>
                </a:solidFill>
              </a:rPr>
              <a:t>το κανάλι: </a:t>
            </a:r>
            <a:r>
              <a:rPr lang="en-GB" sz="1100"/>
              <a:t>το μέσο μέσω του οποίου κάποιος επικοινωνεί</a:t>
            </a:r>
            <a:br>
              <a:rPr lang="en-GB" sz="1100"/>
            </a:br>
            <a:r>
              <a:rPr lang="en-GB" sz="1100"/>
              <a:t>-</a:t>
            </a:r>
            <a:r>
              <a:rPr lang="en-GB" sz="1100">
                <a:solidFill>
                  <a:srgbClr val="FFB300"/>
                </a:solidFill>
              </a:rPr>
              <a:t>τον κώδικα:</a:t>
            </a:r>
            <a:r>
              <a:rPr lang="en-GB" sz="1100"/>
              <a:t> ο τρόπος, η γλώσσα με την οποία επικοινωνεί κανείς</a:t>
            </a:r>
            <a:br>
              <a:rPr lang="en-GB" sz="1100"/>
            </a:br>
            <a:r>
              <a:rPr lang="en-GB" sz="1100"/>
              <a:t>-</a:t>
            </a:r>
            <a:r>
              <a:rPr lang="en-GB" sz="1100">
                <a:solidFill>
                  <a:srgbClr val="FFB300"/>
                </a:solidFill>
              </a:rPr>
              <a:t>το γενικό πλαίσιο:</a:t>
            </a:r>
            <a:r>
              <a:rPr lang="en-GB" sz="1100"/>
              <a:t> ο «τόπος» στον οποίο κάποιος επικοινωνεί</a:t>
            </a:r>
            <a:endParaRPr/>
          </a:p>
          <a:p>
            <a:pPr indent="0" lvl="0" marL="114302" rtl="0" algn="l">
              <a:lnSpc>
                <a:spcPct val="100000"/>
              </a:lnSpc>
              <a:spcBef>
                <a:spcPts val="601"/>
              </a:spcBef>
              <a:spcAft>
                <a:spcPts val="0"/>
              </a:spcAft>
              <a:buSzPts val="1800"/>
              <a:buNone/>
            </a:pPr>
            <a:r>
              <a:t/>
            </a:r>
            <a:endParaRPr sz="1100"/>
          </a:p>
        </p:txBody>
      </p:sp>
      <p:sp>
        <p:nvSpPr>
          <p:cNvPr id="115" name="Google Shape;115;p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6" name="Google Shape;116;p8"/>
          <p:cNvSpPr txBox="1"/>
          <p:nvPr/>
        </p:nvSpPr>
        <p:spPr>
          <a:xfrm>
            <a:off x="5735292" y="1695882"/>
            <a:ext cx="1088100" cy="37590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1" i="0" lang="en-GB" sz="900" u="none" cap="none" strike="noStrike">
                <a:solidFill>
                  <a:schemeClr val="lt1"/>
                </a:solidFill>
                <a:latin typeface="Arial"/>
                <a:ea typeface="Arial"/>
                <a:cs typeface="Arial"/>
                <a:sym typeface="Arial"/>
              </a:rPr>
              <a:t>ΜΗΝΥΜΑ</a:t>
            </a:r>
            <a:endParaRPr b="1" i="0" sz="900" u="none" cap="none" strike="noStrike">
              <a:solidFill>
                <a:schemeClr val="lt1"/>
              </a:solidFill>
              <a:latin typeface="Arial"/>
              <a:ea typeface="Arial"/>
              <a:cs typeface="Arial"/>
              <a:sym typeface="Arial"/>
            </a:endParaRPr>
          </a:p>
        </p:txBody>
      </p:sp>
      <p:sp>
        <p:nvSpPr>
          <p:cNvPr id="117" name="Google Shape;117;p8"/>
          <p:cNvSpPr txBox="1"/>
          <p:nvPr/>
        </p:nvSpPr>
        <p:spPr>
          <a:xfrm>
            <a:off x="5748150" y="2889212"/>
            <a:ext cx="1162848" cy="37590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1" i="0" lang="en-GB" sz="600" u="none" cap="none" strike="noStrike">
                <a:solidFill>
                  <a:schemeClr val="lt1"/>
                </a:solidFill>
                <a:latin typeface="Arial"/>
                <a:ea typeface="Arial"/>
                <a:cs typeface="Arial"/>
                <a:sym typeface="Arial"/>
              </a:rPr>
              <a:t>ΑΝΑΤΡΟΦΟΔΟΤΗΣΗ</a:t>
            </a:r>
            <a:endParaRPr b="1" i="0" sz="600" u="none" cap="none" strike="noStrike">
              <a:solidFill>
                <a:schemeClr val="lt1"/>
              </a:solidFill>
              <a:latin typeface="Arial"/>
              <a:ea typeface="Arial"/>
              <a:cs typeface="Arial"/>
              <a:sym typeface="Arial"/>
            </a:endParaRPr>
          </a:p>
        </p:txBody>
      </p:sp>
      <p:sp>
        <p:nvSpPr>
          <p:cNvPr id="118" name="Google Shape;118;p8"/>
          <p:cNvSpPr txBox="1"/>
          <p:nvPr/>
        </p:nvSpPr>
        <p:spPr>
          <a:xfrm>
            <a:off x="4290556" y="2299569"/>
            <a:ext cx="1107293" cy="41370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1" i="0" lang="en-GB" sz="900" u="none" cap="none" strike="noStrike">
                <a:solidFill>
                  <a:srgbClr val="1A1714"/>
                </a:solidFill>
                <a:latin typeface="Arial"/>
                <a:ea typeface="Arial"/>
                <a:cs typeface="Arial"/>
                <a:sym typeface="Arial"/>
              </a:rPr>
              <a:t>ΑΠΟΣΤΟΛΕΑΣ</a:t>
            </a:r>
            <a:endParaRPr b="1" i="0" sz="900" u="none" cap="none" strike="noStrike">
              <a:solidFill>
                <a:srgbClr val="1A1714"/>
              </a:solidFill>
              <a:latin typeface="Arial"/>
              <a:ea typeface="Arial"/>
              <a:cs typeface="Arial"/>
              <a:sym typeface="Arial"/>
            </a:endParaRPr>
          </a:p>
        </p:txBody>
      </p:sp>
      <p:sp>
        <p:nvSpPr>
          <p:cNvPr id="119" name="Google Shape;119;p8"/>
          <p:cNvSpPr txBox="1"/>
          <p:nvPr/>
        </p:nvSpPr>
        <p:spPr>
          <a:xfrm>
            <a:off x="7157539" y="2308502"/>
            <a:ext cx="1295700" cy="37590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1" i="0" lang="en-GB" sz="900" u="none" cap="none" strike="noStrike">
                <a:solidFill>
                  <a:srgbClr val="1A1714"/>
                </a:solidFill>
                <a:latin typeface="Arial"/>
                <a:ea typeface="Arial"/>
                <a:cs typeface="Arial"/>
                <a:sym typeface="Arial"/>
              </a:rPr>
              <a:t>ΠΑΡΑΛΗΠΤΗΣ</a:t>
            </a:r>
            <a:endParaRPr b="1" i="0" sz="900" u="none" cap="none" strike="noStrike">
              <a:solidFill>
                <a:srgbClr val="1A1714"/>
              </a:solidFill>
              <a:latin typeface="Arial"/>
              <a:ea typeface="Arial"/>
              <a:cs typeface="Arial"/>
              <a:sym typeface="Arial"/>
            </a:endParaRPr>
          </a:p>
        </p:txBody>
      </p:sp>
      <p:sp>
        <p:nvSpPr>
          <p:cNvPr id="120" name="Google Shape;120;p8"/>
          <p:cNvSpPr txBox="1"/>
          <p:nvPr/>
        </p:nvSpPr>
        <p:spPr>
          <a:xfrm>
            <a:off x="5718346" y="2269342"/>
            <a:ext cx="1161000" cy="33420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1" i="0" lang="en-GB" sz="1400" u="none" cap="none" strike="noStrike">
                <a:solidFill>
                  <a:srgbClr val="1A1714"/>
                </a:solidFill>
                <a:latin typeface="Arial"/>
                <a:ea typeface="Arial"/>
                <a:cs typeface="Arial"/>
                <a:sym typeface="Arial"/>
              </a:rPr>
              <a:t>ΚΑΝΑΛΙ</a:t>
            </a:r>
            <a:endParaRPr b="1" i="0" sz="1400" u="none" cap="none" strike="noStrike">
              <a:solidFill>
                <a:srgbClr val="1A1714"/>
              </a:solidFill>
              <a:latin typeface="Arial"/>
              <a:ea typeface="Arial"/>
              <a:cs typeface="Arial"/>
              <a:sym typeface="Arial"/>
            </a:endParaRPr>
          </a:p>
        </p:txBody>
      </p:sp>
      <p:sp>
        <p:nvSpPr>
          <p:cNvPr id="121" name="Google Shape;121;p8"/>
          <p:cNvSpPr txBox="1"/>
          <p:nvPr/>
        </p:nvSpPr>
        <p:spPr>
          <a:xfrm>
            <a:off x="5619808" y="3236671"/>
            <a:ext cx="1307400" cy="37590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1" i="0" lang="en-GB" sz="1100" u="none" cap="none" strike="noStrike">
                <a:solidFill>
                  <a:srgbClr val="1A1714"/>
                </a:solidFill>
                <a:latin typeface="Arial"/>
                <a:ea typeface="Arial"/>
                <a:cs typeface="Arial"/>
                <a:sym typeface="Arial"/>
              </a:rPr>
              <a:t>ΓΕΝΙΚΟ ΠΛΑΙΣΙΟ</a:t>
            </a:r>
            <a:endParaRPr b="1" i="0" sz="1100" u="none" cap="none" strike="noStrike">
              <a:solidFill>
                <a:srgbClr val="1A1714"/>
              </a:solidFill>
              <a:latin typeface="Arial"/>
              <a:ea typeface="Arial"/>
              <a:cs typeface="Arial"/>
              <a:sym typeface="Arial"/>
            </a:endParaRPr>
          </a:p>
        </p:txBody>
      </p:sp>
      <p:sp>
        <p:nvSpPr>
          <p:cNvPr id="122" name="Google Shape;122;p8"/>
          <p:cNvSpPr txBox="1"/>
          <p:nvPr/>
        </p:nvSpPr>
        <p:spPr>
          <a:xfrm rot="-926169">
            <a:off x="4700203" y="1844246"/>
            <a:ext cx="1307463" cy="375997"/>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None/>
            </a:pPr>
            <a:r>
              <a:rPr b="0" i="0" lang="en-GB" sz="900" u="none" cap="none" strike="noStrike">
                <a:solidFill>
                  <a:srgbClr val="1A1714"/>
                </a:solidFill>
                <a:latin typeface="Arial"/>
                <a:ea typeface="Arial"/>
                <a:cs typeface="Arial"/>
                <a:sym typeface="Arial"/>
              </a:rPr>
              <a:t>ΚΩΔΙΚΟΠΟΙΗΣΗ</a:t>
            </a:r>
            <a:endParaRPr b="1" i="0" sz="900" u="none" cap="none" strike="noStrike">
              <a:solidFill>
                <a:srgbClr val="1A1714"/>
              </a:solidFill>
              <a:latin typeface="Arial"/>
              <a:ea typeface="Arial"/>
              <a:cs typeface="Arial"/>
              <a:sym typeface="Arial"/>
            </a:endParaRPr>
          </a:p>
        </p:txBody>
      </p:sp>
      <p:sp>
        <p:nvSpPr>
          <p:cNvPr id="123" name="Google Shape;123;p8"/>
          <p:cNvSpPr txBox="1"/>
          <p:nvPr/>
        </p:nvSpPr>
        <p:spPr>
          <a:xfrm rot="776652">
            <a:off x="6681661" y="1835544"/>
            <a:ext cx="1521918" cy="37601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1" i="0" lang="en-GB" sz="900" u="none" cap="none" strike="noStrike">
                <a:solidFill>
                  <a:srgbClr val="1A1714"/>
                </a:solidFill>
                <a:latin typeface="Arial"/>
                <a:ea typeface="Arial"/>
                <a:cs typeface="Arial"/>
                <a:sym typeface="Arial"/>
              </a:rPr>
              <a:t>ΑΠΟΚΩΔΙΚΟΠΟΙΗΣΗΣ</a:t>
            </a:r>
            <a:endParaRPr b="1" i="0" sz="900" u="none" cap="none" strike="noStrike">
              <a:solidFill>
                <a:srgbClr val="1A1714"/>
              </a:solidFill>
              <a:latin typeface="Arial"/>
              <a:ea typeface="Arial"/>
              <a:cs typeface="Arial"/>
              <a:sym typeface="Arial"/>
            </a:endParaRPr>
          </a:p>
        </p:txBody>
      </p:sp>
      <p:sp>
        <p:nvSpPr>
          <p:cNvPr id="124" name="Google Shape;124;p8"/>
          <p:cNvSpPr txBox="1"/>
          <p:nvPr/>
        </p:nvSpPr>
        <p:spPr>
          <a:xfrm rot="-926313">
            <a:off x="6632886" y="2719984"/>
            <a:ext cx="1307374" cy="37601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0" i="0" lang="en-GB" sz="900" u="none" cap="none" strike="noStrike">
                <a:solidFill>
                  <a:srgbClr val="1A1714"/>
                </a:solidFill>
                <a:latin typeface="Arial"/>
                <a:ea typeface="Arial"/>
                <a:cs typeface="Arial"/>
                <a:sym typeface="Arial"/>
              </a:rPr>
              <a:t>ΚΩΔΙΚΟΠΟΙΗΣΗ</a:t>
            </a:r>
            <a:endParaRPr b="1" i="0" sz="900" u="none" cap="none" strike="noStrike">
              <a:solidFill>
                <a:srgbClr val="1A1714"/>
              </a:solidFill>
              <a:latin typeface="Arial"/>
              <a:ea typeface="Arial"/>
              <a:cs typeface="Arial"/>
              <a:sym typeface="Arial"/>
            </a:endParaRPr>
          </a:p>
        </p:txBody>
      </p:sp>
      <p:sp>
        <p:nvSpPr>
          <p:cNvPr id="125" name="Google Shape;125;p8"/>
          <p:cNvSpPr txBox="1"/>
          <p:nvPr/>
        </p:nvSpPr>
        <p:spPr>
          <a:xfrm rot="776652">
            <a:off x="4358526" y="2719984"/>
            <a:ext cx="1606747" cy="376010"/>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Clr>
                <a:srgbClr val="FFB600"/>
              </a:buClr>
              <a:buSzPts val="1800"/>
              <a:buFont typeface="Raleway Thin"/>
              <a:buNone/>
            </a:pPr>
            <a:r>
              <a:rPr b="1" i="0" lang="en-GB" sz="900" u="none" cap="none" strike="noStrike">
                <a:solidFill>
                  <a:srgbClr val="1A1714"/>
                </a:solidFill>
                <a:latin typeface="Arial"/>
                <a:ea typeface="Arial"/>
                <a:cs typeface="Arial"/>
                <a:sym typeface="Arial"/>
              </a:rPr>
              <a:t>ΑΠΟΚΩΔΙΚΟΠΟΙΗΣΗ</a:t>
            </a:r>
            <a:endParaRPr b="0" i="0" sz="1400" u="none" cap="none" strike="noStrike">
              <a:solidFill>
                <a:srgbClr val="000000"/>
              </a:solidFill>
              <a:latin typeface="Arial"/>
              <a:ea typeface="Arial"/>
              <a:cs typeface="Arial"/>
              <a:sym typeface="Arial"/>
            </a:endParaRPr>
          </a:p>
        </p:txBody>
      </p:sp>
      <p:sp>
        <p:nvSpPr>
          <p:cNvPr id="126" name="Google Shape;126;p8"/>
          <p:cNvSpPr txBox="1"/>
          <p:nvPr/>
        </p:nvSpPr>
        <p:spPr>
          <a:xfrm>
            <a:off x="4155171" y="1000652"/>
            <a:ext cx="4417139" cy="472474"/>
          </a:xfrm>
          <a:prstGeom prst="rect">
            <a:avLst/>
          </a:prstGeom>
          <a:noFill/>
          <a:ln>
            <a:noFill/>
          </a:ln>
        </p:spPr>
        <p:txBody>
          <a:bodyPr anchorCtr="0" anchor="t" bIns="91425" lIns="91425" spcFirstLastPara="1" rIns="91425" wrap="square" tIns="91425">
            <a:noAutofit/>
          </a:bodyPr>
          <a:lstStyle/>
          <a:p>
            <a:pPr indent="0" lvl="0" marL="114302" marR="0" rtl="0" algn="ctr">
              <a:lnSpc>
                <a:spcPct val="100000"/>
              </a:lnSpc>
              <a:spcBef>
                <a:spcPts val="601"/>
              </a:spcBef>
              <a:spcAft>
                <a:spcPts val="0"/>
              </a:spcAft>
              <a:buNone/>
            </a:pPr>
            <a:r>
              <a:rPr b="1" i="0" lang="en-GB" sz="1400" u="none" cap="none" strike="noStrike">
                <a:solidFill>
                  <a:schemeClr val="dk2"/>
                </a:solidFill>
                <a:latin typeface="Arial"/>
                <a:ea typeface="Arial"/>
                <a:cs typeface="Arial"/>
                <a:sym typeface="Arial"/>
              </a:rPr>
              <a:t>Πώς λειτουργεί η διαδικασία της επικοινωνίας</a:t>
            </a:r>
            <a:endParaRPr/>
          </a:p>
          <a:p>
            <a:pPr indent="0" lvl="0" marL="114302" marR="0" rtl="0" algn="ctr">
              <a:lnSpc>
                <a:spcPct val="100000"/>
              </a:lnSpc>
              <a:spcBef>
                <a:spcPts val="601"/>
              </a:spcBef>
              <a:spcAft>
                <a:spcPts val="0"/>
              </a:spcAft>
              <a:buClr>
                <a:srgbClr val="FFB600"/>
              </a:buClr>
              <a:buSzPts val="1800"/>
              <a:buFont typeface="Raleway Thin"/>
              <a:buNone/>
            </a:pPr>
            <a:r>
              <a:t/>
            </a:r>
            <a:endParaRPr b="0" i="0" sz="1200" u="none" cap="none" strike="noStrike">
              <a:solidFill>
                <a:schemeClr val="dk2"/>
              </a:solidFill>
              <a:latin typeface="Arial"/>
              <a:ea typeface="Arial"/>
              <a:cs typeface="Arial"/>
              <a:sym typeface="Arial"/>
            </a:endParaRPr>
          </a:p>
        </p:txBody>
      </p:sp>
      <p:cxnSp>
        <p:nvCxnSpPr>
          <p:cNvPr id="127" name="Google Shape;127;p8"/>
          <p:cNvCxnSpPr/>
          <p:nvPr/>
        </p:nvCxnSpPr>
        <p:spPr>
          <a:xfrm>
            <a:off x="5144836" y="2302994"/>
            <a:ext cx="2487123" cy="16934"/>
          </a:xfrm>
          <a:prstGeom prst="straightConnector1">
            <a:avLst/>
          </a:prstGeom>
          <a:noFill/>
          <a:ln cap="flat" cmpd="sng" w="9525">
            <a:solidFill>
              <a:srgbClr val="FFB300"/>
            </a:solidFill>
            <a:prstDash val="solid"/>
            <a:round/>
            <a:headEnd len="sm" w="sm" type="none"/>
            <a:tailEnd len="med" w="med" type="triangle"/>
          </a:ln>
        </p:spPr>
      </p:cxnSp>
      <p:cxnSp>
        <p:nvCxnSpPr>
          <p:cNvPr id="128" name="Google Shape;128;p8"/>
          <p:cNvCxnSpPr/>
          <p:nvPr/>
        </p:nvCxnSpPr>
        <p:spPr>
          <a:xfrm rot="10800000">
            <a:off x="5144836" y="2740623"/>
            <a:ext cx="2444247" cy="10760"/>
          </a:xfrm>
          <a:prstGeom prst="straightConnector1">
            <a:avLst/>
          </a:prstGeom>
          <a:noFill/>
          <a:ln cap="flat" cmpd="sng" w="9525">
            <a:solidFill>
              <a:srgbClr val="FFB300"/>
            </a:solidFill>
            <a:prstDash val="solid"/>
            <a:round/>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9"/>
          <p:cNvSpPr txBox="1"/>
          <p:nvPr>
            <p:ph idx="1" type="body"/>
          </p:nvPr>
        </p:nvSpPr>
        <p:spPr>
          <a:xfrm>
            <a:off x="400360" y="514816"/>
            <a:ext cx="5405700" cy="4440600"/>
          </a:xfrm>
          <a:prstGeom prst="rect">
            <a:avLst/>
          </a:prstGeom>
          <a:noFill/>
          <a:ln>
            <a:noFill/>
          </a:ln>
        </p:spPr>
        <p:txBody>
          <a:bodyPr anchorCtr="0" anchor="t" bIns="91425" lIns="91425" spcFirstLastPara="1" rIns="91425" wrap="square" tIns="91425">
            <a:noAutofit/>
          </a:bodyPr>
          <a:lstStyle/>
          <a:p>
            <a:pPr indent="0" lvl="0" marL="114302" rtl="0" algn="just">
              <a:lnSpc>
                <a:spcPct val="100000"/>
              </a:lnSpc>
              <a:spcBef>
                <a:spcPts val="601"/>
              </a:spcBef>
              <a:spcAft>
                <a:spcPts val="0"/>
              </a:spcAft>
              <a:buSzPts val="1800"/>
              <a:buNone/>
            </a:pPr>
            <a:r>
              <a:rPr lang="en-GB" sz="1400">
                <a:solidFill>
                  <a:schemeClr val="accent1"/>
                </a:solidFill>
              </a:rPr>
              <a:t>3 Κύριοι Τύποι Επικοινωνίας</a:t>
            </a:r>
            <a:endParaRPr/>
          </a:p>
          <a:p>
            <a:pPr indent="0" lvl="0" marL="114302" rtl="0" algn="just">
              <a:lnSpc>
                <a:spcPct val="100000"/>
              </a:lnSpc>
              <a:spcBef>
                <a:spcPts val="601"/>
              </a:spcBef>
              <a:spcAft>
                <a:spcPts val="0"/>
              </a:spcAft>
              <a:buSzPts val="1800"/>
              <a:buNone/>
            </a:pPr>
            <a:r>
              <a:rPr lang="en-GB" sz="1200"/>
              <a:t>Όταν πραγματοποιείται επικοινωνία, συνήθως συμβαίνει με έναν από τους τρεις τρόπους: </a:t>
            </a:r>
            <a:r>
              <a:rPr lang="en-GB" sz="1200">
                <a:solidFill>
                  <a:schemeClr val="accent1"/>
                </a:solidFill>
              </a:rPr>
              <a:t>τον λεκτικό</a:t>
            </a:r>
            <a:r>
              <a:rPr lang="en-GB" sz="1200"/>
              <a:t>, </a:t>
            </a:r>
            <a:r>
              <a:rPr lang="en-GB" sz="1200">
                <a:solidFill>
                  <a:schemeClr val="accent1"/>
                </a:solidFill>
              </a:rPr>
              <a:t>τον μη λεκτικό</a:t>
            </a:r>
            <a:r>
              <a:rPr lang="en-GB" sz="1200"/>
              <a:t> and </a:t>
            </a:r>
            <a:r>
              <a:rPr lang="en-GB" sz="1200">
                <a:solidFill>
                  <a:schemeClr val="accent1"/>
                </a:solidFill>
              </a:rPr>
              <a:t>τον οπτικό</a:t>
            </a:r>
            <a:r>
              <a:rPr lang="en-GB" sz="1200"/>
              <a:t>.</a:t>
            </a:r>
            <a:endParaRPr sz="1200"/>
          </a:p>
          <a:p>
            <a:pPr indent="0" lvl="0" marL="114302" rtl="0" algn="just">
              <a:lnSpc>
                <a:spcPct val="100000"/>
              </a:lnSpc>
              <a:spcBef>
                <a:spcPts val="601"/>
              </a:spcBef>
              <a:spcAft>
                <a:spcPts val="0"/>
              </a:spcAft>
              <a:buSzPts val="1800"/>
              <a:buNone/>
            </a:pPr>
            <a:r>
              <a:rPr lang="en-GB" sz="1200">
                <a:solidFill>
                  <a:schemeClr val="accent1"/>
                </a:solidFill>
              </a:rPr>
              <a:t>Οι λέξεις που επιλέγουμε </a:t>
            </a:r>
            <a:r>
              <a:rPr lang="en-GB" sz="1200"/>
              <a:t>(Λεκτική επικοινωνία). Αυτές οι λέξεις μπορούν να ειπωθούν και να γραφτούν. Αυτό που λέμε με λόγια, ως αποτέλεσμα της επεξεργασίας των σκέψεών μας. Όσο πιο απλό, άμεσο και συγκεκριμένο είναι αυτό, τόσο πιο αποτελεσματικό θα είναι. Περιλαμβάνει κατ’ιδίαν επικοινωνία και επικοινωνία μέσω τηλεφώνου, ραδιοφώνου ή τηλεόρασης και άλλων μέσων.</a:t>
            </a:r>
            <a:endParaRPr/>
          </a:p>
          <a:p>
            <a:pPr indent="0" lvl="0" marL="114302" rtl="0" algn="just">
              <a:lnSpc>
                <a:spcPct val="100000"/>
              </a:lnSpc>
              <a:spcBef>
                <a:spcPts val="601"/>
              </a:spcBef>
              <a:spcAft>
                <a:spcPts val="0"/>
              </a:spcAft>
              <a:buSzPts val="1800"/>
              <a:buNone/>
            </a:pPr>
            <a:r>
              <a:rPr lang="en-GB" sz="1200">
                <a:solidFill>
                  <a:schemeClr val="accent1"/>
                </a:solidFill>
              </a:rPr>
              <a:t>Πώς λέμε τις λέξεις </a:t>
            </a:r>
            <a:r>
              <a:rPr lang="en-GB" sz="1200"/>
              <a:t>(Παραλεκτική επικοινωνία). Αναφέρεται στα μηνύματα που μεταδίδουμε μέσω του τόνου, του χρωματισμού και του ρυθμού της φωνής μας. Είναι το </a:t>
            </a:r>
            <a:r>
              <a:rPr i="1" lang="en-GB" sz="1200"/>
              <a:t>πώς λέμε κάτι, όχι αυτό που λέμε</a:t>
            </a:r>
            <a:r>
              <a:rPr lang="en-GB" sz="1200"/>
              <a:t>. Μια πρόταση μπορεί να αποδώσει εντελώς διαφορετικές έννοιες ανάλογα με την έμφαση στις λέξεις και τον τόνο της φωνής.</a:t>
            </a:r>
            <a:endParaRPr/>
          </a:p>
          <a:p>
            <a:pPr indent="0" lvl="0" marL="114302" rtl="0" algn="just">
              <a:lnSpc>
                <a:spcPct val="100000"/>
              </a:lnSpc>
              <a:spcBef>
                <a:spcPts val="601"/>
              </a:spcBef>
              <a:spcAft>
                <a:spcPts val="0"/>
              </a:spcAft>
              <a:buSzPts val="1800"/>
              <a:buNone/>
            </a:pPr>
            <a:r>
              <a:rPr lang="en-GB" sz="1200">
                <a:solidFill>
                  <a:schemeClr val="accent1"/>
                </a:solidFill>
              </a:rPr>
              <a:t>Γλώσσα του σώματος </a:t>
            </a:r>
            <a:r>
              <a:rPr lang="en-GB" sz="1200"/>
              <a:t>(Μη λεκτική επικοινωνία). Οι εκφράσεις του προσώπου, οι χειρονομίες που κάνουμε (κινητική) και η φυσική απόσταση μεταξύ των επικοινωνούντων (proxemics). Έχοντας καλό έλεγχο του σώματός μας, της παρουσίας μας και προσπαθώντας να δώσουμε φυσική μορφή στο περιεχόμενό μας θα αυξηθεί το επίπεδο επικοινωνίας σας.</a:t>
            </a:r>
            <a:endParaRPr sz="1200"/>
          </a:p>
        </p:txBody>
      </p:sp>
      <p:sp>
        <p:nvSpPr>
          <p:cNvPr id="134" name="Google Shape;134;p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GB"/>
              <a:t>‹#›</a:t>
            </a:fld>
            <a:endParaRPr/>
          </a:p>
        </p:txBody>
      </p:sp>
      <p:sp>
        <p:nvSpPr>
          <p:cNvPr id="135" name="Google Shape;135;p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aphicFrame>
        <p:nvGraphicFramePr>
          <p:cNvPr id="136" name="Google Shape;136;p9"/>
          <p:cNvGraphicFramePr/>
          <p:nvPr/>
        </p:nvGraphicFramePr>
        <p:xfrm>
          <a:off x="5705257" y="1689748"/>
          <a:ext cx="2980266" cy="2684893"/>
        </p:xfrm>
        <a:graphic>
          <a:graphicData uri="http://schemas.openxmlformats.org/drawingml/2006/chart">
            <c:chart r:id="rId3"/>
          </a:graphicData>
        </a:graphic>
      </p:graphicFrame>
      <p:sp>
        <p:nvSpPr>
          <p:cNvPr id="137" name="Google Shape;137;p9"/>
          <p:cNvSpPr txBox="1"/>
          <p:nvPr/>
        </p:nvSpPr>
        <p:spPr>
          <a:xfrm rot="-1114233">
            <a:off x="5870178" y="2514862"/>
            <a:ext cx="1862700" cy="468000"/>
          </a:xfrm>
          <a:prstGeom prst="rect">
            <a:avLst/>
          </a:prstGeom>
          <a:noFill/>
          <a:ln>
            <a:noFill/>
          </a:ln>
        </p:spPr>
        <p:txBody>
          <a:bodyPr anchorCtr="0" anchor="t" bIns="91425" lIns="91425" spcFirstLastPara="1" rIns="91425" wrap="square" tIns="91425">
            <a:noAutofit/>
          </a:bodyPr>
          <a:lstStyle/>
          <a:p>
            <a:pPr indent="0" lvl="0" marL="114302" marR="0" rtl="0" algn="l">
              <a:lnSpc>
                <a:spcPct val="100000"/>
              </a:lnSpc>
              <a:spcBef>
                <a:spcPts val="601"/>
              </a:spcBef>
              <a:spcAft>
                <a:spcPts val="0"/>
              </a:spcAft>
              <a:buClr>
                <a:srgbClr val="FFB600"/>
              </a:buClr>
              <a:buSzPts val="1800"/>
              <a:buFont typeface="Raleway Thin"/>
              <a:buNone/>
            </a:pPr>
            <a:r>
              <a:rPr b="1" i="0" lang="en-GB" sz="1200" u="none" cap="none" strike="noStrike">
                <a:solidFill>
                  <a:srgbClr val="1A1714"/>
                </a:solidFill>
                <a:latin typeface="Arial"/>
                <a:ea typeface="Arial"/>
                <a:cs typeface="Arial"/>
                <a:sym typeface="Arial"/>
              </a:rPr>
              <a:t>ΓΛΩΣΣΑ ΤΟΥ ΣΩΜΑΤΟΣ</a:t>
            </a:r>
            <a:endParaRPr b="1" i="0" sz="1100" u="none" cap="none" strike="noStrike">
              <a:solidFill>
                <a:srgbClr val="1A1714"/>
              </a:solidFill>
              <a:latin typeface="Arial"/>
              <a:ea typeface="Arial"/>
              <a:cs typeface="Arial"/>
              <a:sym typeface="Arial"/>
            </a:endParaRPr>
          </a:p>
        </p:txBody>
      </p:sp>
      <p:sp>
        <p:nvSpPr>
          <p:cNvPr id="138" name="Google Shape;138;p9"/>
          <p:cNvSpPr txBox="1"/>
          <p:nvPr/>
        </p:nvSpPr>
        <p:spPr>
          <a:xfrm rot="2158985">
            <a:off x="7054181" y="2436550"/>
            <a:ext cx="1485627" cy="468051"/>
          </a:xfrm>
          <a:prstGeom prst="rect">
            <a:avLst/>
          </a:prstGeom>
          <a:noFill/>
          <a:ln>
            <a:noFill/>
          </a:ln>
        </p:spPr>
        <p:txBody>
          <a:bodyPr anchorCtr="0" anchor="t" bIns="91425" lIns="91425" spcFirstLastPara="1" rIns="91425" wrap="square" tIns="91425">
            <a:noAutofit/>
          </a:bodyPr>
          <a:lstStyle/>
          <a:p>
            <a:pPr indent="0" lvl="0" marL="114302" marR="0" rtl="0" algn="l">
              <a:lnSpc>
                <a:spcPct val="100000"/>
              </a:lnSpc>
              <a:spcBef>
                <a:spcPts val="601"/>
              </a:spcBef>
              <a:spcAft>
                <a:spcPts val="0"/>
              </a:spcAft>
              <a:buClr>
                <a:srgbClr val="FFB600"/>
              </a:buClr>
              <a:buSzPts val="1800"/>
              <a:buFont typeface="Raleway Thin"/>
              <a:buNone/>
            </a:pPr>
            <a:r>
              <a:rPr b="1" i="0" lang="en-GB" sz="1200" u="none" cap="none" strike="noStrike">
                <a:solidFill>
                  <a:srgbClr val="1A1714"/>
                </a:solidFill>
                <a:latin typeface="Arial"/>
                <a:ea typeface="Arial"/>
                <a:cs typeface="Arial"/>
                <a:sym typeface="Arial"/>
              </a:rPr>
              <a:t>ΤΟΝΟΣ ΦΩΝΗΣ</a:t>
            </a:r>
            <a:endParaRPr b="1" i="0" sz="1100" u="none" cap="none" strike="noStrike">
              <a:solidFill>
                <a:srgbClr val="1A1714"/>
              </a:solidFill>
              <a:latin typeface="Arial"/>
              <a:ea typeface="Arial"/>
              <a:cs typeface="Arial"/>
              <a:sym typeface="Arial"/>
            </a:endParaRPr>
          </a:p>
        </p:txBody>
      </p:sp>
      <p:sp>
        <p:nvSpPr>
          <p:cNvPr id="139" name="Google Shape;139;p9"/>
          <p:cNvSpPr txBox="1"/>
          <p:nvPr/>
        </p:nvSpPr>
        <p:spPr>
          <a:xfrm rot="3319276">
            <a:off x="7155274" y="3538702"/>
            <a:ext cx="1079144" cy="468051"/>
          </a:xfrm>
          <a:prstGeom prst="rect">
            <a:avLst/>
          </a:prstGeom>
          <a:noFill/>
          <a:ln>
            <a:noFill/>
          </a:ln>
        </p:spPr>
        <p:txBody>
          <a:bodyPr anchorCtr="0" anchor="t" bIns="91425" lIns="91425" spcFirstLastPara="1" rIns="91425" wrap="square" tIns="91425">
            <a:noAutofit/>
          </a:bodyPr>
          <a:lstStyle/>
          <a:p>
            <a:pPr indent="0" lvl="0" marL="114302" marR="0" rtl="0" algn="l">
              <a:lnSpc>
                <a:spcPct val="100000"/>
              </a:lnSpc>
              <a:spcBef>
                <a:spcPts val="601"/>
              </a:spcBef>
              <a:spcAft>
                <a:spcPts val="0"/>
              </a:spcAft>
              <a:buClr>
                <a:srgbClr val="FFB600"/>
              </a:buClr>
              <a:buSzPts val="1800"/>
              <a:buFont typeface="Raleway Thin"/>
              <a:buNone/>
            </a:pPr>
            <a:r>
              <a:rPr b="1" i="0" lang="en-GB" sz="1200" u="none" cap="none" strike="noStrike">
                <a:solidFill>
                  <a:srgbClr val="1A1714"/>
                </a:solidFill>
                <a:latin typeface="Arial"/>
                <a:ea typeface="Arial"/>
                <a:cs typeface="Arial"/>
                <a:sym typeface="Arial"/>
              </a:rPr>
              <a:t>ΛΕΞΕΙΣ</a:t>
            </a:r>
            <a:endParaRPr b="1" i="0" sz="1100" u="none" cap="none" strike="noStrike">
              <a:solidFill>
                <a:srgbClr val="1A1714"/>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celia.tavares</dc:creator>
</cp:coreProperties>
</file>