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59" r:id="rId2"/>
  </p:sldMasterIdLst>
  <p:notesMasterIdLst>
    <p:notesMasterId r:id="rId32"/>
  </p:notesMasterIdLst>
  <p:handoutMasterIdLst>
    <p:handoutMasterId r:id="rId33"/>
  </p:handoutMasterIdLst>
  <p:sldIdLst>
    <p:sldId id="256" r:id="rId3"/>
    <p:sldId id="374" r:id="rId4"/>
    <p:sldId id="375" r:id="rId5"/>
    <p:sldId id="347" r:id="rId6"/>
    <p:sldId id="348" r:id="rId7"/>
    <p:sldId id="349" r:id="rId8"/>
    <p:sldId id="376" r:id="rId9"/>
    <p:sldId id="377" r:id="rId10"/>
    <p:sldId id="378" r:id="rId11"/>
    <p:sldId id="379" r:id="rId12"/>
    <p:sldId id="380" r:id="rId13"/>
    <p:sldId id="381" r:id="rId14"/>
    <p:sldId id="361" r:id="rId15"/>
    <p:sldId id="382" r:id="rId16"/>
    <p:sldId id="367" r:id="rId17"/>
    <p:sldId id="368" r:id="rId18"/>
    <p:sldId id="383" r:id="rId19"/>
    <p:sldId id="384" r:id="rId20"/>
    <p:sldId id="392" r:id="rId21"/>
    <p:sldId id="369" r:id="rId22"/>
    <p:sldId id="386" r:id="rId23"/>
    <p:sldId id="371" r:id="rId24"/>
    <p:sldId id="387" r:id="rId25"/>
    <p:sldId id="388" r:id="rId26"/>
    <p:sldId id="390" r:id="rId27"/>
    <p:sldId id="373" r:id="rId28"/>
    <p:sldId id="393" r:id="rId29"/>
    <p:sldId id="267" r:id="rId30"/>
    <p:sldId id="342" r:id="rId31"/>
  </p:sldIdLst>
  <p:sldSz cx="9144000" cy="5143500" type="screen16x9"/>
  <p:notesSz cx="6858000" cy="9144000"/>
  <p:embeddedFontLst>
    <p:embeddedFont>
      <p:font typeface="Raleway" pitchFamily="2" charset="0"/>
      <p:regular r:id="rId34"/>
      <p:bold r:id="rId35"/>
      <p:italic r:id="rId36"/>
      <p:boldItalic r:id="rId37"/>
    </p:embeddedFont>
    <p:embeddedFont>
      <p:font typeface="Raleway ExtraBold" pitchFamily="2" charset="0"/>
      <p:bold r:id="rId38"/>
      <p:boldItalic r:id="rId39"/>
    </p:embeddedFont>
    <p:embeddedFont>
      <p:font typeface="Raleway Thin"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A8C6D"/>
    <a:srgbClr val="FFB600"/>
    <a:srgbClr val="981C22"/>
    <a:srgbClr val="F39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5332" autoAdjust="0"/>
  </p:normalViewPr>
  <p:slideViewPr>
    <p:cSldViewPr snapToGrid="0">
      <p:cViewPr varScale="1">
        <p:scale>
          <a:sx n="114" d="100"/>
          <a:sy n="114" d="100"/>
        </p:scale>
        <p:origin x="365" y="86"/>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Tavares" userId="6d30327c-d7a7-45ea-84fb-bef445af4f2f" providerId="ADAL" clId="{7348FDB5-B0AB-42BC-A8A5-C09B2F7D4F66}"/>
    <pc:docChg chg="custSel modSld">
      <pc:chgData name="Celia Tavares" userId="6d30327c-d7a7-45ea-84fb-bef445af4f2f" providerId="ADAL" clId="{7348FDB5-B0AB-42BC-A8A5-C09B2F7D4F66}" dt="2022-09-08T09:39:02.508" v="62" actId="1076"/>
      <pc:docMkLst>
        <pc:docMk/>
      </pc:docMkLst>
      <pc:sldChg chg="modSp mod">
        <pc:chgData name="Celia Tavares" userId="6d30327c-d7a7-45ea-84fb-bef445af4f2f" providerId="ADAL" clId="{7348FDB5-B0AB-42BC-A8A5-C09B2F7D4F66}" dt="2022-09-07T15:29:59.899" v="58" actId="207"/>
        <pc:sldMkLst>
          <pc:docMk/>
          <pc:sldMk cId="0" sldId="257"/>
        </pc:sldMkLst>
        <pc:spChg chg="mod">
          <ac:chgData name="Celia Tavares" userId="6d30327c-d7a7-45ea-84fb-bef445af4f2f" providerId="ADAL" clId="{7348FDB5-B0AB-42BC-A8A5-C09B2F7D4F66}" dt="2022-09-07T15:29:59.899" v="58" actId="207"/>
          <ac:spMkLst>
            <pc:docMk/>
            <pc:sldMk cId="0" sldId="257"/>
            <ac:spMk id="71" creationId="{00000000-0000-0000-0000-000000000000}"/>
          </ac:spMkLst>
        </pc:spChg>
        <pc:spChg chg="mod">
          <ac:chgData name="Celia Tavares" userId="6d30327c-d7a7-45ea-84fb-bef445af4f2f" providerId="ADAL" clId="{7348FDB5-B0AB-42BC-A8A5-C09B2F7D4F66}" dt="2022-09-07T15:24:09.577" v="33" actId="2711"/>
          <ac:spMkLst>
            <pc:docMk/>
            <pc:sldMk cId="0" sldId="257"/>
            <ac:spMk id="73" creationId="{00000000-0000-0000-0000-000000000000}"/>
          </ac:spMkLst>
        </pc:spChg>
      </pc:sldChg>
      <pc:sldChg chg="modSp mod">
        <pc:chgData name="Celia Tavares" userId="6d30327c-d7a7-45ea-84fb-bef445af4f2f" providerId="ADAL" clId="{7348FDB5-B0AB-42BC-A8A5-C09B2F7D4F66}" dt="2022-09-07T15:24:25.794" v="34" actId="2711"/>
        <pc:sldMkLst>
          <pc:docMk/>
          <pc:sldMk cId="0" sldId="260"/>
        </pc:sldMkLst>
        <pc:spChg chg="mod">
          <ac:chgData name="Celia Tavares" userId="6d30327c-d7a7-45ea-84fb-bef445af4f2f" providerId="ADAL" clId="{7348FDB5-B0AB-42BC-A8A5-C09B2F7D4F66}" dt="2022-09-07T15:24:25.794" v="34" actId="2711"/>
          <ac:spMkLst>
            <pc:docMk/>
            <pc:sldMk cId="0" sldId="260"/>
            <ac:spMk id="99" creationId="{00000000-0000-0000-0000-000000000000}"/>
          </ac:spMkLst>
        </pc:spChg>
      </pc:sldChg>
      <pc:sldChg chg="addSp delSp modSp mod">
        <pc:chgData name="Celia Tavares" userId="6d30327c-d7a7-45ea-84fb-bef445af4f2f" providerId="ADAL" clId="{7348FDB5-B0AB-42BC-A8A5-C09B2F7D4F66}" dt="2022-09-08T09:39:02.508" v="62" actId="1076"/>
        <pc:sldMkLst>
          <pc:docMk/>
          <pc:sldMk cId="0" sldId="267"/>
        </pc:sldMkLst>
        <pc:graphicFrameChg chg="add mod">
          <ac:chgData name="Celia Tavares" userId="6d30327c-d7a7-45ea-84fb-bef445af4f2f" providerId="ADAL" clId="{7348FDB5-B0AB-42BC-A8A5-C09B2F7D4F66}" dt="2022-09-08T09:39:02.508" v="62" actId="1076"/>
          <ac:graphicFrameMkLst>
            <pc:docMk/>
            <pc:sldMk cId="0" sldId="267"/>
            <ac:graphicFrameMk id="2" creationId="{7AF281C6-DE31-8328-14A6-A91DF148C6C4}"/>
          </ac:graphicFrameMkLst>
        </pc:graphicFrameChg>
        <pc:graphicFrameChg chg="del">
          <ac:chgData name="Celia Tavares" userId="6d30327c-d7a7-45ea-84fb-bef445af4f2f" providerId="ADAL" clId="{7348FDB5-B0AB-42BC-A8A5-C09B2F7D4F66}" dt="2022-09-08T09:38:57.499" v="61" actId="478"/>
          <ac:graphicFrameMkLst>
            <pc:docMk/>
            <pc:sldMk cId="0" sldId="267"/>
            <ac:graphicFrameMk id="4" creationId="{70D65DD0-B791-151D-B5AF-86E22B53E40E}"/>
          </ac:graphicFrameMkLst>
        </pc:graphicFrameChg>
      </pc:sldChg>
      <pc:sldChg chg="modSp mod">
        <pc:chgData name="Celia Tavares" userId="6d30327c-d7a7-45ea-84fb-bef445af4f2f" providerId="ADAL" clId="{7348FDB5-B0AB-42BC-A8A5-C09B2F7D4F66}" dt="2022-09-07T15:25:41.043" v="41" actId="2711"/>
        <pc:sldMkLst>
          <pc:docMk/>
          <pc:sldMk cId="2394953290" sldId="301"/>
        </pc:sldMkLst>
        <pc:spChg chg="mod">
          <ac:chgData name="Celia Tavares" userId="6d30327c-d7a7-45ea-84fb-bef445af4f2f" providerId="ADAL" clId="{7348FDB5-B0AB-42BC-A8A5-C09B2F7D4F66}" dt="2022-09-07T15:25:10.053" v="38" actId="2711"/>
          <ac:spMkLst>
            <pc:docMk/>
            <pc:sldMk cId="2394953290" sldId="301"/>
            <ac:spMk id="3" creationId="{031A637E-AC8C-6224-A4EE-D09FAA9380D4}"/>
          </ac:spMkLst>
        </pc:spChg>
        <pc:spChg chg="mod">
          <ac:chgData name="Celia Tavares" userId="6d30327c-d7a7-45ea-84fb-bef445af4f2f" providerId="ADAL" clId="{7348FDB5-B0AB-42BC-A8A5-C09B2F7D4F66}" dt="2022-09-07T15:25:33.548" v="40" actId="2711"/>
          <ac:spMkLst>
            <pc:docMk/>
            <pc:sldMk cId="2394953290" sldId="301"/>
            <ac:spMk id="4" creationId="{FA1768E6-8796-0C77-E899-7F680457138A}"/>
          </ac:spMkLst>
        </pc:spChg>
        <pc:spChg chg="mod">
          <ac:chgData name="Celia Tavares" userId="6d30327c-d7a7-45ea-84fb-bef445af4f2f" providerId="ADAL" clId="{7348FDB5-B0AB-42BC-A8A5-C09B2F7D4F66}" dt="2022-09-07T15:25:41.043" v="41" actId="2711"/>
          <ac:spMkLst>
            <pc:docMk/>
            <pc:sldMk cId="2394953290" sldId="301"/>
            <ac:spMk id="5" creationId="{D50696D0-D551-EE7D-8C7E-2E769E7EB06D}"/>
          </ac:spMkLst>
        </pc:spChg>
        <pc:spChg chg="mod">
          <ac:chgData name="Celia Tavares" userId="6d30327c-d7a7-45ea-84fb-bef445af4f2f" providerId="ADAL" clId="{7348FDB5-B0AB-42BC-A8A5-C09B2F7D4F66}" dt="2022-09-07T15:25:21.053" v="39" actId="2711"/>
          <ac:spMkLst>
            <pc:docMk/>
            <pc:sldMk cId="2394953290" sldId="301"/>
            <ac:spMk id="148" creationId="{00000000-0000-0000-0000-000000000000}"/>
          </ac:spMkLst>
        </pc:spChg>
      </pc:sldChg>
      <pc:sldChg chg="modSp mod">
        <pc:chgData name="Celia Tavares" userId="6d30327c-d7a7-45ea-84fb-bef445af4f2f" providerId="ADAL" clId="{7348FDB5-B0AB-42BC-A8A5-C09B2F7D4F66}" dt="2022-09-07T15:29:09.410" v="55" actId="255"/>
        <pc:sldMkLst>
          <pc:docMk/>
          <pc:sldMk cId="3509014305" sldId="311"/>
        </pc:sldMkLst>
        <pc:spChg chg="mod">
          <ac:chgData name="Celia Tavares" userId="6d30327c-d7a7-45ea-84fb-bef445af4f2f" providerId="ADAL" clId="{7348FDB5-B0AB-42BC-A8A5-C09B2F7D4F66}" dt="2022-09-07T15:29:09.410" v="55" actId="255"/>
          <ac:spMkLst>
            <pc:docMk/>
            <pc:sldMk cId="3509014305" sldId="311"/>
            <ac:spMk id="105" creationId="{00000000-0000-0000-0000-000000000000}"/>
          </ac:spMkLst>
        </pc:spChg>
      </pc:sldChg>
      <pc:sldChg chg="modSp mod">
        <pc:chgData name="Celia Tavares" userId="6d30327c-d7a7-45ea-84fb-bef445af4f2f" providerId="ADAL" clId="{7348FDB5-B0AB-42BC-A8A5-C09B2F7D4F66}" dt="2022-09-07T15:28:22.935" v="50" actId="2711"/>
        <pc:sldMkLst>
          <pc:docMk/>
          <pc:sldMk cId="1374792215" sldId="322"/>
        </pc:sldMkLst>
        <pc:spChg chg="mod">
          <ac:chgData name="Celia Tavares" userId="6d30327c-d7a7-45ea-84fb-bef445af4f2f" providerId="ADAL" clId="{7348FDB5-B0AB-42BC-A8A5-C09B2F7D4F66}" dt="2022-09-07T15:28:22.935" v="50" actId="2711"/>
          <ac:spMkLst>
            <pc:docMk/>
            <pc:sldMk cId="1374792215" sldId="322"/>
            <ac:spMk id="2" creationId="{7E2F646A-ACB0-7744-3EAF-0C3B8953080B}"/>
          </ac:spMkLst>
        </pc:spChg>
        <pc:spChg chg="mod">
          <ac:chgData name="Celia Tavares" userId="6d30327c-d7a7-45ea-84fb-bef445af4f2f" providerId="ADAL" clId="{7348FDB5-B0AB-42BC-A8A5-C09B2F7D4F66}" dt="2022-09-07T15:27:50.488" v="46" actId="2711"/>
          <ac:spMkLst>
            <pc:docMk/>
            <pc:sldMk cId="1374792215" sldId="322"/>
            <ac:spMk id="6" creationId="{70EF149D-8C0D-DE74-9D5D-3C6325E96FC9}"/>
          </ac:spMkLst>
        </pc:spChg>
        <pc:spChg chg="mod">
          <ac:chgData name="Celia Tavares" userId="6d30327c-d7a7-45ea-84fb-bef445af4f2f" providerId="ADAL" clId="{7348FDB5-B0AB-42BC-A8A5-C09B2F7D4F66}" dt="2022-09-07T15:28:13.429" v="49" actId="2711"/>
          <ac:spMkLst>
            <pc:docMk/>
            <pc:sldMk cId="1374792215" sldId="322"/>
            <ac:spMk id="391" creationId="{00000000-0000-0000-0000-000000000000}"/>
          </ac:spMkLst>
        </pc:spChg>
      </pc:sldChg>
      <pc:sldChg chg="modSp mod">
        <pc:chgData name="Celia Tavares" userId="6d30327c-d7a7-45ea-84fb-bef445af4f2f" providerId="ADAL" clId="{7348FDB5-B0AB-42BC-A8A5-C09B2F7D4F66}" dt="2022-09-07T15:26:24.193" v="44" actId="2711"/>
        <pc:sldMkLst>
          <pc:docMk/>
          <pc:sldMk cId="2320689779" sldId="324"/>
        </pc:sldMkLst>
        <pc:spChg chg="mod">
          <ac:chgData name="Celia Tavares" userId="6d30327c-d7a7-45ea-84fb-bef445af4f2f" providerId="ADAL" clId="{7348FDB5-B0AB-42BC-A8A5-C09B2F7D4F66}" dt="2022-09-07T15:26:00.780" v="43" actId="2711"/>
          <ac:spMkLst>
            <pc:docMk/>
            <pc:sldMk cId="2320689779" sldId="324"/>
            <ac:spMk id="3" creationId="{031A637E-AC8C-6224-A4EE-D09FAA9380D4}"/>
          </ac:spMkLst>
        </pc:spChg>
        <pc:spChg chg="mod">
          <ac:chgData name="Celia Tavares" userId="6d30327c-d7a7-45ea-84fb-bef445af4f2f" providerId="ADAL" clId="{7348FDB5-B0AB-42BC-A8A5-C09B2F7D4F66}" dt="2022-09-07T15:26:24.193" v="44" actId="2711"/>
          <ac:spMkLst>
            <pc:docMk/>
            <pc:sldMk cId="2320689779" sldId="324"/>
            <ac:spMk id="148" creationId="{00000000-0000-0000-0000-000000000000}"/>
          </ac:spMkLst>
        </pc:spChg>
      </pc:sldChg>
      <pc:sldChg chg="modSp mod">
        <pc:chgData name="Celia Tavares" userId="6d30327c-d7a7-45ea-84fb-bef445af4f2f" providerId="ADAL" clId="{7348FDB5-B0AB-42BC-A8A5-C09B2F7D4F66}" dt="2022-09-07T15:26:41.822" v="45" actId="2711"/>
        <pc:sldMkLst>
          <pc:docMk/>
          <pc:sldMk cId="747912643" sldId="325"/>
        </pc:sldMkLst>
        <pc:spChg chg="mod">
          <ac:chgData name="Celia Tavares" userId="6d30327c-d7a7-45ea-84fb-bef445af4f2f" providerId="ADAL" clId="{7348FDB5-B0AB-42BC-A8A5-C09B2F7D4F66}" dt="2022-09-07T15:26:41.822" v="45" actId="2711"/>
          <ac:spMkLst>
            <pc:docMk/>
            <pc:sldMk cId="747912643" sldId="325"/>
            <ac:spMk id="158" creationId="{00000000-0000-0000-0000-000000000000}"/>
          </ac:spMkLst>
        </pc:spChg>
      </pc:sldChg>
      <pc:sldChg chg="modSp mod">
        <pc:chgData name="Celia Tavares" userId="6d30327c-d7a7-45ea-84fb-bef445af4f2f" providerId="ADAL" clId="{7348FDB5-B0AB-42BC-A8A5-C09B2F7D4F66}" dt="2022-09-07T15:28:43.894" v="52" actId="2711"/>
        <pc:sldMkLst>
          <pc:docMk/>
          <pc:sldMk cId="1291343443" sldId="328"/>
        </pc:sldMkLst>
        <pc:spChg chg="mod">
          <ac:chgData name="Celia Tavares" userId="6d30327c-d7a7-45ea-84fb-bef445af4f2f" providerId="ADAL" clId="{7348FDB5-B0AB-42BC-A8A5-C09B2F7D4F66}" dt="2022-09-07T15:28:30.830" v="51" actId="2711"/>
          <ac:spMkLst>
            <pc:docMk/>
            <pc:sldMk cId="1291343443" sldId="328"/>
            <ac:spMk id="6" creationId="{70EF149D-8C0D-DE74-9D5D-3C6325E96FC9}"/>
          </ac:spMkLst>
        </pc:spChg>
        <pc:spChg chg="mod">
          <ac:chgData name="Celia Tavares" userId="6d30327c-d7a7-45ea-84fb-bef445af4f2f" providerId="ADAL" clId="{7348FDB5-B0AB-42BC-A8A5-C09B2F7D4F66}" dt="2022-09-07T15:28:43.894" v="52" actId="2711"/>
          <ac:spMkLst>
            <pc:docMk/>
            <pc:sldMk cId="1291343443" sldId="328"/>
            <ac:spMk id="391" creationId="{00000000-0000-0000-0000-000000000000}"/>
          </ac:spMkLst>
        </pc:spChg>
      </pc:sldChg>
      <pc:sldChg chg="modSp mod">
        <pc:chgData name="Celia Tavares" userId="6d30327c-d7a7-45ea-84fb-bef445af4f2f" providerId="ADAL" clId="{7348FDB5-B0AB-42BC-A8A5-C09B2F7D4F66}" dt="2022-09-07T15:29:29.560" v="56" actId="2711"/>
        <pc:sldMkLst>
          <pc:docMk/>
          <pc:sldMk cId="1271129680" sldId="339"/>
        </pc:sldMkLst>
        <pc:spChg chg="mod">
          <ac:chgData name="Celia Tavares" userId="6d30327c-d7a7-45ea-84fb-bef445af4f2f" providerId="ADAL" clId="{7348FDB5-B0AB-42BC-A8A5-C09B2F7D4F66}" dt="2022-09-07T15:29:29.560" v="56" actId="2711"/>
          <ac:spMkLst>
            <pc:docMk/>
            <pc:sldMk cId="1271129680" sldId="339"/>
            <ac:spMk id="99" creationId="{00000000-0000-0000-0000-000000000000}"/>
          </ac:spMkLst>
        </pc:spChg>
      </pc:sldChg>
      <pc:sldChg chg="modSp mod">
        <pc:chgData name="Celia Tavares" userId="6d30327c-d7a7-45ea-84fb-bef445af4f2f" providerId="ADAL" clId="{7348FDB5-B0AB-42BC-A8A5-C09B2F7D4F66}" dt="2022-09-07T15:28:57.412" v="53" actId="2711"/>
        <pc:sldMkLst>
          <pc:docMk/>
          <pc:sldMk cId="1752186326" sldId="343"/>
        </pc:sldMkLst>
        <pc:spChg chg="mod">
          <ac:chgData name="Celia Tavares" userId="6d30327c-d7a7-45ea-84fb-bef445af4f2f" providerId="ADAL" clId="{7348FDB5-B0AB-42BC-A8A5-C09B2F7D4F66}" dt="2022-09-07T15:28:57.412" v="53" actId="2711"/>
          <ac:spMkLst>
            <pc:docMk/>
            <pc:sldMk cId="1752186326" sldId="343"/>
            <ac:spMk id="73" creationId="{00000000-0000-0000-0000-000000000000}"/>
          </ac:spMkLst>
        </pc:spChg>
      </pc:sldChg>
    </pc:docChg>
  </pc:docChgLst>
  <pc:docChgLst>
    <pc:chgData name="Marios Vlachos" userId="2b13b48e-b84e-4f9b-9561-e7f7de196034" providerId="ADAL" clId="{7F98BE31-7CB7-42CB-9BD0-15D858650079}"/>
    <pc:docChg chg="custSel modSld">
      <pc:chgData name="Marios Vlachos" userId="2b13b48e-b84e-4f9b-9561-e7f7de196034" providerId="ADAL" clId="{7F98BE31-7CB7-42CB-9BD0-15D858650079}" dt="2023-02-23T15:36:25.105" v="1006" actId="14100"/>
      <pc:docMkLst>
        <pc:docMk/>
      </pc:docMkLst>
      <pc:sldChg chg="modSp mod">
        <pc:chgData name="Marios Vlachos" userId="2b13b48e-b84e-4f9b-9561-e7f7de196034" providerId="ADAL" clId="{7F98BE31-7CB7-42CB-9BD0-15D858650079}" dt="2023-02-23T15:36:25.105" v="1006" actId="14100"/>
        <pc:sldMkLst>
          <pc:docMk/>
          <pc:sldMk cId="0" sldId="267"/>
        </pc:sldMkLst>
        <pc:spChg chg="mod">
          <ac:chgData name="Marios Vlachos" userId="2b13b48e-b84e-4f9b-9561-e7f7de196034" providerId="ADAL" clId="{7F98BE31-7CB7-42CB-9BD0-15D858650079}" dt="2023-02-23T15:36:25.105" v="1006" actId="14100"/>
          <ac:spMkLst>
            <pc:docMk/>
            <pc:sldMk cId="0" sldId="267"/>
            <ac:spMk id="177" creationId="{00000000-0000-0000-0000-000000000000}"/>
          </ac:spMkLst>
        </pc:spChg>
      </pc:sldChg>
      <pc:sldChg chg="modSp mod">
        <pc:chgData name="Marios Vlachos" userId="2b13b48e-b84e-4f9b-9561-e7f7de196034" providerId="ADAL" clId="{7F98BE31-7CB7-42CB-9BD0-15D858650079}" dt="2023-02-23T15:09:41.712" v="98" actId="6549"/>
        <pc:sldMkLst>
          <pc:docMk/>
          <pc:sldMk cId="4210419546" sldId="348"/>
        </pc:sldMkLst>
        <pc:spChg chg="mod">
          <ac:chgData name="Marios Vlachos" userId="2b13b48e-b84e-4f9b-9561-e7f7de196034" providerId="ADAL" clId="{7F98BE31-7CB7-42CB-9BD0-15D858650079}" dt="2023-02-23T15:09:41.712" v="98" actId="6549"/>
          <ac:spMkLst>
            <pc:docMk/>
            <pc:sldMk cId="4210419546" sldId="348"/>
            <ac:spMk id="4" creationId="{FA1768E6-8796-0C77-E899-7F680457138A}"/>
          </ac:spMkLst>
        </pc:spChg>
        <pc:spChg chg="mod">
          <ac:chgData name="Marios Vlachos" userId="2b13b48e-b84e-4f9b-9561-e7f7de196034" providerId="ADAL" clId="{7F98BE31-7CB7-42CB-9BD0-15D858650079}" dt="2023-02-23T15:09:15.552" v="77" actId="6549"/>
          <ac:spMkLst>
            <pc:docMk/>
            <pc:sldMk cId="4210419546" sldId="348"/>
            <ac:spMk id="148" creationId="{00000000-0000-0000-0000-000000000000}"/>
          </ac:spMkLst>
        </pc:spChg>
      </pc:sldChg>
      <pc:sldChg chg="modSp mod">
        <pc:chgData name="Marios Vlachos" userId="2b13b48e-b84e-4f9b-9561-e7f7de196034" providerId="ADAL" clId="{7F98BE31-7CB7-42CB-9BD0-15D858650079}" dt="2023-02-23T15:20:19.005" v="300" actId="20577"/>
        <pc:sldMkLst>
          <pc:docMk/>
          <pc:sldMk cId="1808051186" sldId="367"/>
        </pc:sldMkLst>
        <pc:spChg chg="mod">
          <ac:chgData name="Marios Vlachos" userId="2b13b48e-b84e-4f9b-9561-e7f7de196034" providerId="ADAL" clId="{7F98BE31-7CB7-42CB-9BD0-15D858650079}" dt="2023-02-23T15:20:19.005" v="300" actId="20577"/>
          <ac:spMkLst>
            <pc:docMk/>
            <pc:sldMk cId="1808051186" sldId="367"/>
            <ac:spMk id="10" creationId="{00000000-0000-0000-0000-000000000000}"/>
          </ac:spMkLst>
        </pc:spChg>
      </pc:sldChg>
      <pc:sldChg chg="modSp mod">
        <pc:chgData name="Marios Vlachos" userId="2b13b48e-b84e-4f9b-9561-e7f7de196034" providerId="ADAL" clId="{7F98BE31-7CB7-42CB-9BD0-15D858650079}" dt="2023-02-23T15:22:29.871" v="318" actId="20577"/>
        <pc:sldMkLst>
          <pc:docMk/>
          <pc:sldMk cId="350657277" sldId="368"/>
        </pc:sldMkLst>
        <pc:spChg chg="mod">
          <ac:chgData name="Marios Vlachos" userId="2b13b48e-b84e-4f9b-9561-e7f7de196034" providerId="ADAL" clId="{7F98BE31-7CB7-42CB-9BD0-15D858650079}" dt="2023-02-23T15:22:29.871" v="318" actId="20577"/>
          <ac:spMkLst>
            <pc:docMk/>
            <pc:sldMk cId="350657277" sldId="368"/>
            <ac:spMk id="2" creationId="{00000000-0000-0000-0000-000000000000}"/>
          </ac:spMkLst>
        </pc:spChg>
      </pc:sldChg>
      <pc:sldChg chg="modSp mod">
        <pc:chgData name="Marios Vlachos" userId="2b13b48e-b84e-4f9b-9561-e7f7de196034" providerId="ADAL" clId="{7F98BE31-7CB7-42CB-9BD0-15D858650079}" dt="2023-02-23T15:30:08.633" v="642" actId="20577"/>
        <pc:sldMkLst>
          <pc:docMk/>
          <pc:sldMk cId="348471404" sldId="371"/>
        </pc:sldMkLst>
        <pc:spChg chg="mod">
          <ac:chgData name="Marios Vlachos" userId="2b13b48e-b84e-4f9b-9561-e7f7de196034" providerId="ADAL" clId="{7F98BE31-7CB7-42CB-9BD0-15D858650079}" dt="2023-02-23T15:30:08.633" v="642" actId="20577"/>
          <ac:spMkLst>
            <pc:docMk/>
            <pc:sldMk cId="348471404" sldId="371"/>
            <ac:spMk id="10" creationId="{00000000-0000-0000-0000-000000000000}"/>
          </ac:spMkLst>
        </pc:spChg>
        <pc:grpChg chg="mod">
          <ac:chgData name="Marios Vlachos" userId="2b13b48e-b84e-4f9b-9561-e7f7de196034" providerId="ADAL" clId="{7F98BE31-7CB7-42CB-9BD0-15D858650079}" dt="2023-02-23T15:29:19.710" v="619" actId="688"/>
          <ac:grpSpMkLst>
            <pc:docMk/>
            <pc:sldMk cId="348471404" sldId="371"/>
            <ac:grpSpMk id="5" creationId="{00000000-0000-0000-0000-000000000000}"/>
          </ac:grpSpMkLst>
        </pc:grpChg>
      </pc:sldChg>
      <pc:sldChg chg="modSp mod">
        <pc:chgData name="Marios Vlachos" userId="2b13b48e-b84e-4f9b-9561-e7f7de196034" providerId="ADAL" clId="{7F98BE31-7CB7-42CB-9BD0-15D858650079}" dt="2023-02-23T15:35:35.790" v="1001" actId="20577"/>
        <pc:sldMkLst>
          <pc:docMk/>
          <pc:sldMk cId="2762129157" sldId="373"/>
        </pc:sldMkLst>
        <pc:spChg chg="mod">
          <ac:chgData name="Marios Vlachos" userId="2b13b48e-b84e-4f9b-9561-e7f7de196034" providerId="ADAL" clId="{7F98BE31-7CB7-42CB-9BD0-15D858650079}" dt="2023-02-23T15:35:35.790" v="1001" actId="20577"/>
          <ac:spMkLst>
            <pc:docMk/>
            <pc:sldMk cId="2762129157" sldId="373"/>
            <ac:spMk id="106" creationId="{00000000-0000-0000-0000-000000000000}"/>
          </ac:spMkLst>
        </pc:spChg>
      </pc:sldChg>
      <pc:sldChg chg="modSp mod">
        <pc:chgData name="Marios Vlachos" userId="2b13b48e-b84e-4f9b-9561-e7f7de196034" providerId="ADAL" clId="{7F98BE31-7CB7-42CB-9BD0-15D858650079}" dt="2023-02-23T15:10:59.549" v="170" actId="108"/>
        <pc:sldMkLst>
          <pc:docMk/>
          <pc:sldMk cId="4225438842" sldId="376"/>
        </pc:sldMkLst>
        <pc:spChg chg="mod">
          <ac:chgData name="Marios Vlachos" userId="2b13b48e-b84e-4f9b-9561-e7f7de196034" providerId="ADAL" clId="{7F98BE31-7CB7-42CB-9BD0-15D858650079}" dt="2023-02-23T15:10:59.549" v="170" actId="108"/>
          <ac:spMkLst>
            <pc:docMk/>
            <pc:sldMk cId="4225438842" sldId="376"/>
            <ac:spMk id="148" creationId="{00000000-0000-0000-0000-000000000000}"/>
          </ac:spMkLst>
        </pc:spChg>
      </pc:sldChg>
      <pc:sldChg chg="modSp mod">
        <pc:chgData name="Marios Vlachos" userId="2b13b48e-b84e-4f9b-9561-e7f7de196034" providerId="ADAL" clId="{7F98BE31-7CB7-42CB-9BD0-15D858650079}" dt="2023-02-23T15:13:49.978" v="182" actId="20577"/>
        <pc:sldMkLst>
          <pc:docMk/>
          <pc:sldMk cId="890983754" sldId="377"/>
        </pc:sldMkLst>
        <pc:spChg chg="mod">
          <ac:chgData name="Marios Vlachos" userId="2b13b48e-b84e-4f9b-9561-e7f7de196034" providerId="ADAL" clId="{7F98BE31-7CB7-42CB-9BD0-15D858650079}" dt="2023-02-23T15:13:49.978" v="182" actId="20577"/>
          <ac:spMkLst>
            <pc:docMk/>
            <pc:sldMk cId="890983754" sldId="377"/>
            <ac:spMk id="6" creationId="{00000000-0000-0000-0000-000000000000}"/>
          </ac:spMkLst>
        </pc:spChg>
        <pc:spChg chg="mod">
          <ac:chgData name="Marios Vlachos" userId="2b13b48e-b84e-4f9b-9561-e7f7de196034" providerId="ADAL" clId="{7F98BE31-7CB7-42CB-9BD0-15D858650079}" dt="2023-02-23T15:11:24.887" v="180" actId="20577"/>
          <ac:spMkLst>
            <pc:docMk/>
            <pc:sldMk cId="890983754" sldId="377"/>
            <ac:spMk id="148" creationId="{00000000-0000-0000-0000-000000000000}"/>
          </ac:spMkLst>
        </pc:spChg>
      </pc:sldChg>
      <pc:sldChg chg="modSp mod">
        <pc:chgData name="Marios Vlachos" userId="2b13b48e-b84e-4f9b-9561-e7f7de196034" providerId="ADAL" clId="{7F98BE31-7CB7-42CB-9BD0-15D858650079}" dt="2023-02-23T15:15:56.691" v="226" actId="14100"/>
        <pc:sldMkLst>
          <pc:docMk/>
          <pc:sldMk cId="1139792970" sldId="379"/>
        </pc:sldMkLst>
        <pc:spChg chg="mod">
          <ac:chgData name="Marios Vlachos" userId="2b13b48e-b84e-4f9b-9561-e7f7de196034" providerId="ADAL" clId="{7F98BE31-7CB7-42CB-9BD0-15D858650079}" dt="2023-02-23T15:15:56.691" v="226" actId="14100"/>
          <ac:spMkLst>
            <pc:docMk/>
            <pc:sldMk cId="1139792970" sldId="379"/>
            <ac:spMk id="2" creationId="{7E2F646A-ACB0-7744-3EAF-0C3B8953080B}"/>
          </ac:spMkLst>
        </pc:spChg>
        <pc:spChg chg="mod">
          <ac:chgData name="Marios Vlachos" userId="2b13b48e-b84e-4f9b-9561-e7f7de196034" providerId="ADAL" clId="{7F98BE31-7CB7-42CB-9BD0-15D858650079}" dt="2023-02-23T15:14:27.236" v="183" actId="207"/>
          <ac:spMkLst>
            <pc:docMk/>
            <pc:sldMk cId="1139792970" sldId="379"/>
            <ac:spMk id="6" creationId="{70EF149D-8C0D-DE74-9D5D-3C6325E96FC9}"/>
          </ac:spMkLst>
        </pc:spChg>
        <pc:spChg chg="mod">
          <ac:chgData name="Marios Vlachos" userId="2b13b48e-b84e-4f9b-9561-e7f7de196034" providerId="ADAL" clId="{7F98BE31-7CB7-42CB-9BD0-15D858650079}" dt="2023-02-23T15:15:39.948" v="225" actId="20577"/>
          <ac:spMkLst>
            <pc:docMk/>
            <pc:sldMk cId="1139792970" sldId="379"/>
            <ac:spMk id="391" creationId="{00000000-0000-0000-0000-000000000000}"/>
          </ac:spMkLst>
        </pc:spChg>
      </pc:sldChg>
      <pc:sldChg chg="modSp mod">
        <pc:chgData name="Marios Vlachos" userId="2b13b48e-b84e-4f9b-9561-e7f7de196034" providerId="ADAL" clId="{7F98BE31-7CB7-42CB-9BD0-15D858650079}" dt="2023-02-23T15:16:07.802" v="228" actId="207"/>
        <pc:sldMkLst>
          <pc:docMk/>
          <pc:sldMk cId="2961415363" sldId="380"/>
        </pc:sldMkLst>
        <pc:spChg chg="mod">
          <ac:chgData name="Marios Vlachos" userId="2b13b48e-b84e-4f9b-9561-e7f7de196034" providerId="ADAL" clId="{7F98BE31-7CB7-42CB-9BD0-15D858650079}" dt="2023-02-23T15:16:07.802" v="228" actId="207"/>
          <ac:spMkLst>
            <pc:docMk/>
            <pc:sldMk cId="2961415363" sldId="380"/>
            <ac:spMk id="2" creationId="{7E2F646A-ACB0-7744-3EAF-0C3B8953080B}"/>
          </ac:spMkLst>
        </pc:spChg>
        <pc:spChg chg="mod">
          <ac:chgData name="Marios Vlachos" userId="2b13b48e-b84e-4f9b-9561-e7f7de196034" providerId="ADAL" clId="{7F98BE31-7CB7-42CB-9BD0-15D858650079}" dt="2023-02-23T15:16:04.641" v="227" actId="207"/>
          <ac:spMkLst>
            <pc:docMk/>
            <pc:sldMk cId="2961415363" sldId="380"/>
            <ac:spMk id="391" creationId="{00000000-0000-0000-0000-000000000000}"/>
          </ac:spMkLst>
        </pc:spChg>
      </pc:sldChg>
      <pc:sldChg chg="modSp mod">
        <pc:chgData name="Marios Vlachos" userId="2b13b48e-b84e-4f9b-9561-e7f7de196034" providerId="ADAL" clId="{7F98BE31-7CB7-42CB-9BD0-15D858650079}" dt="2023-02-23T15:19:07.145" v="248" actId="20577"/>
        <pc:sldMkLst>
          <pc:docMk/>
          <pc:sldMk cId="442319582" sldId="382"/>
        </pc:sldMkLst>
        <pc:spChg chg="mod">
          <ac:chgData name="Marios Vlachos" userId="2b13b48e-b84e-4f9b-9561-e7f7de196034" providerId="ADAL" clId="{7F98BE31-7CB7-42CB-9BD0-15D858650079}" dt="2023-02-23T15:19:07.145" v="248" actId="20577"/>
          <ac:spMkLst>
            <pc:docMk/>
            <pc:sldMk cId="442319582" sldId="382"/>
            <ac:spMk id="148" creationId="{00000000-0000-0000-0000-000000000000}"/>
          </ac:spMkLst>
        </pc:spChg>
      </pc:sldChg>
      <pc:sldChg chg="modSp mod">
        <pc:chgData name="Marios Vlachos" userId="2b13b48e-b84e-4f9b-9561-e7f7de196034" providerId="ADAL" clId="{7F98BE31-7CB7-42CB-9BD0-15D858650079}" dt="2023-02-23T15:23:03.960" v="321" actId="207"/>
        <pc:sldMkLst>
          <pc:docMk/>
          <pc:sldMk cId="555622440" sldId="383"/>
        </pc:sldMkLst>
        <pc:spChg chg="mod">
          <ac:chgData name="Marios Vlachos" userId="2b13b48e-b84e-4f9b-9561-e7f7de196034" providerId="ADAL" clId="{7F98BE31-7CB7-42CB-9BD0-15D858650079}" dt="2023-02-23T15:22:40.880" v="319" actId="207"/>
          <ac:spMkLst>
            <pc:docMk/>
            <pc:sldMk cId="555622440" sldId="383"/>
            <ac:spMk id="6" creationId="{70EF149D-8C0D-DE74-9D5D-3C6325E96FC9}"/>
          </ac:spMkLst>
        </pc:spChg>
        <pc:spChg chg="mod">
          <ac:chgData name="Marios Vlachos" userId="2b13b48e-b84e-4f9b-9561-e7f7de196034" providerId="ADAL" clId="{7F98BE31-7CB7-42CB-9BD0-15D858650079}" dt="2023-02-23T15:23:03.960" v="321" actId="207"/>
          <ac:spMkLst>
            <pc:docMk/>
            <pc:sldMk cId="555622440" sldId="383"/>
            <ac:spMk id="391" creationId="{00000000-0000-0000-0000-000000000000}"/>
          </ac:spMkLst>
        </pc:spChg>
      </pc:sldChg>
      <pc:sldChg chg="modSp mod">
        <pc:chgData name="Marios Vlachos" userId="2b13b48e-b84e-4f9b-9561-e7f7de196034" providerId="ADAL" clId="{7F98BE31-7CB7-42CB-9BD0-15D858650079}" dt="2023-02-23T15:23:23.540" v="323" actId="207"/>
        <pc:sldMkLst>
          <pc:docMk/>
          <pc:sldMk cId="1830690828" sldId="384"/>
        </pc:sldMkLst>
        <pc:spChg chg="mod">
          <ac:chgData name="Marios Vlachos" userId="2b13b48e-b84e-4f9b-9561-e7f7de196034" providerId="ADAL" clId="{7F98BE31-7CB7-42CB-9BD0-15D858650079}" dt="2023-02-23T15:23:23.540" v="323" actId="207"/>
          <ac:spMkLst>
            <pc:docMk/>
            <pc:sldMk cId="1830690828" sldId="384"/>
            <ac:spMk id="2" creationId="{7E2F646A-ACB0-7744-3EAF-0C3B8953080B}"/>
          </ac:spMkLst>
        </pc:spChg>
        <pc:spChg chg="mod">
          <ac:chgData name="Marios Vlachos" userId="2b13b48e-b84e-4f9b-9561-e7f7de196034" providerId="ADAL" clId="{7F98BE31-7CB7-42CB-9BD0-15D858650079}" dt="2023-02-23T15:23:20.137" v="322" actId="207"/>
          <ac:spMkLst>
            <pc:docMk/>
            <pc:sldMk cId="1830690828" sldId="384"/>
            <ac:spMk id="391" creationId="{00000000-0000-0000-0000-000000000000}"/>
          </ac:spMkLst>
        </pc:spChg>
      </pc:sldChg>
      <pc:sldChg chg="modSp mod">
        <pc:chgData name="Marios Vlachos" userId="2b13b48e-b84e-4f9b-9561-e7f7de196034" providerId="ADAL" clId="{7F98BE31-7CB7-42CB-9BD0-15D858650079}" dt="2023-02-23T15:29:04.025" v="617" actId="404"/>
        <pc:sldMkLst>
          <pc:docMk/>
          <pc:sldMk cId="3642127003" sldId="386"/>
        </pc:sldMkLst>
        <pc:spChg chg="mod">
          <ac:chgData name="Marios Vlachos" userId="2b13b48e-b84e-4f9b-9561-e7f7de196034" providerId="ADAL" clId="{7F98BE31-7CB7-42CB-9BD0-15D858650079}" dt="2023-02-23T15:25:37.038" v="413" actId="1076"/>
          <ac:spMkLst>
            <pc:docMk/>
            <pc:sldMk cId="3642127003" sldId="386"/>
            <ac:spMk id="3" creationId="{031A637E-AC8C-6224-A4EE-D09FAA9380D4}"/>
          </ac:spMkLst>
        </pc:spChg>
        <pc:spChg chg="mod">
          <ac:chgData name="Marios Vlachos" userId="2b13b48e-b84e-4f9b-9561-e7f7de196034" providerId="ADAL" clId="{7F98BE31-7CB7-42CB-9BD0-15D858650079}" dt="2023-02-23T15:29:04.025" v="617" actId="404"/>
          <ac:spMkLst>
            <pc:docMk/>
            <pc:sldMk cId="3642127003" sldId="386"/>
            <ac:spMk id="148" creationId="{00000000-0000-0000-0000-000000000000}"/>
          </ac:spMkLst>
        </pc:spChg>
      </pc:sldChg>
      <pc:sldChg chg="modSp mod">
        <pc:chgData name="Marios Vlachos" userId="2b13b48e-b84e-4f9b-9561-e7f7de196034" providerId="ADAL" clId="{7F98BE31-7CB7-42CB-9BD0-15D858650079}" dt="2023-02-23T15:32:22.070" v="742" actId="20577"/>
        <pc:sldMkLst>
          <pc:docMk/>
          <pc:sldMk cId="2061257600" sldId="387"/>
        </pc:sldMkLst>
        <pc:spChg chg="mod">
          <ac:chgData name="Marios Vlachos" userId="2b13b48e-b84e-4f9b-9561-e7f7de196034" providerId="ADAL" clId="{7F98BE31-7CB7-42CB-9BD0-15D858650079}" dt="2023-02-23T15:32:22.070" v="742" actId="20577"/>
          <ac:spMkLst>
            <pc:docMk/>
            <pc:sldMk cId="2061257600" sldId="387"/>
            <ac:spMk id="2" creationId="{00000000-0000-0000-0000-000000000000}"/>
          </ac:spMkLst>
        </pc:spChg>
      </pc:sldChg>
      <pc:sldChg chg="modSp mod">
        <pc:chgData name="Marios Vlachos" userId="2b13b48e-b84e-4f9b-9561-e7f7de196034" providerId="ADAL" clId="{7F98BE31-7CB7-42CB-9BD0-15D858650079}" dt="2023-02-23T15:33:40.303" v="842" actId="207"/>
        <pc:sldMkLst>
          <pc:docMk/>
          <pc:sldMk cId="654242327" sldId="388"/>
        </pc:sldMkLst>
        <pc:spChg chg="mod">
          <ac:chgData name="Marios Vlachos" userId="2b13b48e-b84e-4f9b-9561-e7f7de196034" providerId="ADAL" clId="{7F98BE31-7CB7-42CB-9BD0-15D858650079}" dt="2023-02-23T15:33:09.913" v="829" actId="20577"/>
          <ac:spMkLst>
            <pc:docMk/>
            <pc:sldMk cId="654242327" sldId="388"/>
            <ac:spMk id="6" creationId="{70EF149D-8C0D-DE74-9D5D-3C6325E96FC9}"/>
          </ac:spMkLst>
        </pc:spChg>
        <pc:spChg chg="mod">
          <ac:chgData name="Marios Vlachos" userId="2b13b48e-b84e-4f9b-9561-e7f7de196034" providerId="ADAL" clId="{7F98BE31-7CB7-42CB-9BD0-15D858650079}" dt="2023-02-23T15:33:40.303" v="842" actId="207"/>
          <ac:spMkLst>
            <pc:docMk/>
            <pc:sldMk cId="654242327" sldId="388"/>
            <ac:spMk id="391" creationId="{00000000-0000-0000-0000-000000000000}"/>
          </ac:spMkLst>
        </pc:spChg>
      </pc:sldChg>
      <pc:sldChg chg="modSp mod">
        <pc:chgData name="Marios Vlachos" userId="2b13b48e-b84e-4f9b-9561-e7f7de196034" providerId="ADAL" clId="{7F98BE31-7CB7-42CB-9BD0-15D858650079}" dt="2023-02-23T15:34:38.068" v="861" actId="207"/>
        <pc:sldMkLst>
          <pc:docMk/>
          <pc:sldMk cId="2214937758" sldId="390"/>
        </pc:sldMkLst>
        <pc:spChg chg="mod">
          <ac:chgData name="Marios Vlachos" userId="2b13b48e-b84e-4f9b-9561-e7f7de196034" providerId="ADAL" clId="{7F98BE31-7CB7-42CB-9BD0-15D858650079}" dt="2023-02-23T15:34:38.068" v="861" actId="207"/>
          <ac:spMkLst>
            <pc:docMk/>
            <pc:sldMk cId="2214937758" sldId="390"/>
            <ac:spMk id="2" creationId="{7E2F646A-ACB0-7744-3EAF-0C3B8953080B}"/>
          </ac:spMkLst>
        </pc:spChg>
        <pc:spChg chg="mod">
          <ac:chgData name="Marios Vlachos" userId="2b13b48e-b84e-4f9b-9561-e7f7de196034" providerId="ADAL" clId="{7F98BE31-7CB7-42CB-9BD0-15D858650079}" dt="2023-02-23T15:34:04.153" v="857" actId="20577"/>
          <ac:spMkLst>
            <pc:docMk/>
            <pc:sldMk cId="2214937758" sldId="390"/>
            <ac:spMk id="391" creationId="{00000000-0000-0000-0000-000000000000}"/>
          </ac:spMkLst>
        </pc:spChg>
      </pc:sldChg>
      <pc:sldChg chg="modSp mod">
        <pc:chgData name="Marios Vlachos" userId="2b13b48e-b84e-4f9b-9561-e7f7de196034" providerId="ADAL" clId="{7F98BE31-7CB7-42CB-9BD0-15D858650079}" dt="2023-02-23T15:25:10.417" v="401" actId="20577"/>
        <pc:sldMkLst>
          <pc:docMk/>
          <pc:sldMk cId="4237223290" sldId="392"/>
        </pc:sldMkLst>
        <pc:spChg chg="mod">
          <ac:chgData name="Marios Vlachos" userId="2b13b48e-b84e-4f9b-9561-e7f7de196034" providerId="ADAL" clId="{7F98BE31-7CB7-42CB-9BD0-15D858650079}" dt="2023-02-23T15:25:10.417" v="401" actId="20577"/>
          <ac:spMkLst>
            <pc:docMk/>
            <pc:sldMk cId="4237223290" sldId="392"/>
            <ac:spMk id="106" creationId="{00000000-0000-0000-0000-000000000000}"/>
          </ac:spMkLst>
        </pc:spChg>
      </pc:sldChg>
      <pc:sldChg chg="modSp mod">
        <pc:chgData name="Marios Vlachos" userId="2b13b48e-b84e-4f9b-9561-e7f7de196034" providerId="ADAL" clId="{7F98BE31-7CB7-42CB-9BD0-15D858650079}" dt="2023-02-23T15:36:13.055" v="1005" actId="2711"/>
        <pc:sldMkLst>
          <pc:docMk/>
          <pc:sldMk cId="1419227376" sldId="393"/>
        </pc:sldMkLst>
        <pc:spChg chg="mod">
          <ac:chgData name="Marios Vlachos" userId="2b13b48e-b84e-4f9b-9561-e7f7de196034" providerId="ADAL" clId="{7F98BE31-7CB7-42CB-9BD0-15D858650079}" dt="2023-02-23T15:36:13.055" v="1005" actId="2711"/>
          <ac:spMkLst>
            <pc:docMk/>
            <pc:sldMk cId="1419227376" sldId="393"/>
            <ac:spMk id="99" creationId="{00000000-0000-0000-0000-000000000000}"/>
          </ac:spMkLst>
        </pc:spChg>
      </pc:sldChg>
    </pc:docChg>
  </pc:docChgLst>
  <pc:docChgLst>
    <pc:chgData name="Celia Tavares" userId="6d30327c-d7a7-45ea-84fb-bef445af4f2f" providerId="ADAL" clId="{56730BAB-187B-4E0A-97FC-B888147D52DB}"/>
    <pc:docChg chg="custSel addSld modSld">
      <pc:chgData name="Celia Tavares" userId="6d30327c-d7a7-45ea-84fb-bef445af4f2f" providerId="ADAL" clId="{56730BAB-187B-4E0A-97FC-B888147D52DB}" dt="2022-10-27T14:17:43.970" v="548" actId="20577"/>
      <pc:docMkLst>
        <pc:docMk/>
      </pc:docMkLst>
      <pc:sldChg chg="addSp delSp modSp mod">
        <pc:chgData name="Celia Tavares" userId="6d30327c-d7a7-45ea-84fb-bef445af4f2f" providerId="ADAL" clId="{56730BAB-187B-4E0A-97FC-B888147D52DB}" dt="2022-10-27T11:44:53.469" v="113" actId="14100"/>
        <pc:sldMkLst>
          <pc:docMk/>
          <pc:sldMk cId="0" sldId="256"/>
        </pc:sldMkLst>
        <pc:spChg chg="mod">
          <ac:chgData name="Celia Tavares" userId="6d30327c-d7a7-45ea-84fb-bef445af4f2f" providerId="ADAL" clId="{56730BAB-187B-4E0A-97FC-B888147D52DB}" dt="2022-10-27T11:38:44.681" v="12" actId="20577"/>
          <ac:spMkLst>
            <pc:docMk/>
            <pc:sldMk cId="0" sldId="256"/>
            <ac:spMk id="61" creationId="{00000000-0000-0000-0000-000000000000}"/>
          </ac:spMkLst>
        </pc:spChg>
        <pc:picChg chg="add mod">
          <ac:chgData name="Celia Tavares" userId="6d30327c-d7a7-45ea-84fb-bef445af4f2f" providerId="ADAL" clId="{56730BAB-187B-4E0A-97FC-B888147D52DB}" dt="2022-10-27T11:44:53.469" v="113" actId="14100"/>
          <ac:picMkLst>
            <pc:docMk/>
            <pc:sldMk cId="0" sldId="256"/>
            <ac:picMk id="2" creationId="{5F862C1F-2A3C-2A35-29DB-F101B5ECEE2B}"/>
          </ac:picMkLst>
        </pc:picChg>
        <pc:picChg chg="del">
          <ac:chgData name="Celia Tavares" userId="6d30327c-d7a7-45ea-84fb-bef445af4f2f" providerId="ADAL" clId="{56730BAB-187B-4E0A-97FC-B888147D52DB}" dt="2022-10-27T11:39:08.116" v="18" actId="478"/>
          <ac:picMkLst>
            <pc:docMk/>
            <pc:sldMk cId="0" sldId="256"/>
            <ac:picMk id="3" creationId="{167DCD54-23F9-FB08-E80D-8503B9CA2A21}"/>
          </ac:picMkLst>
        </pc:picChg>
      </pc:sldChg>
      <pc:sldChg chg="modSp mod">
        <pc:chgData name="Celia Tavares" userId="6d30327c-d7a7-45ea-84fb-bef445af4f2f" providerId="ADAL" clId="{56730BAB-187B-4E0A-97FC-B888147D52DB}" dt="2022-10-27T12:23:21.658" v="503" actId="113"/>
        <pc:sldMkLst>
          <pc:docMk/>
          <pc:sldMk cId="0" sldId="257"/>
        </pc:sldMkLst>
        <pc:spChg chg="mod">
          <ac:chgData name="Celia Tavares" userId="6d30327c-d7a7-45ea-84fb-bef445af4f2f" providerId="ADAL" clId="{56730BAB-187B-4E0A-97FC-B888147D52DB}" dt="2022-10-27T12:23:21.658" v="503" actId="113"/>
          <ac:spMkLst>
            <pc:docMk/>
            <pc:sldMk cId="0" sldId="257"/>
            <ac:spMk id="73" creationId="{00000000-0000-0000-0000-000000000000}"/>
          </ac:spMkLst>
        </pc:spChg>
      </pc:sldChg>
      <pc:sldChg chg="addSp delSp modSp mod">
        <pc:chgData name="Celia Tavares" userId="6d30327c-d7a7-45ea-84fb-bef445af4f2f" providerId="ADAL" clId="{56730BAB-187B-4E0A-97FC-B888147D52DB}" dt="2022-10-27T11:41:18.337" v="35" actId="14100"/>
        <pc:sldMkLst>
          <pc:docMk/>
          <pc:sldMk cId="0" sldId="258"/>
        </pc:sldMkLst>
        <pc:picChg chg="del">
          <ac:chgData name="Celia Tavares" userId="6d30327c-d7a7-45ea-84fb-bef445af4f2f" providerId="ADAL" clId="{56730BAB-187B-4E0A-97FC-B888147D52DB}" dt="2022-10-27T11:40:44.261" v="29" actId="478"/>
          <ac:picMkLst>
            <pc:docMk/>
            <pc:sldMk cId="0" sldId="258"/>
            <ac:picMk id="2" creationId="{017A70F1-98EB-027C-A3AB-56C1B49B18A1}"/>
          </ac:picMkLst>
        </pc:picChg>
        <pc:picChg chg="add mod">
          <ac:chgData name="Celia Tavares" userId="6d30327c-d7a7-45ea-84fb-bef445af4f2f" providerId="ADAL" clId="{56730BAB-187B-4E0A-97FC-B888147D52DB}" dt="2022-10-27T11:41:18.337" v="35" actId="14100"/>
          <ac:picMkLst>
            <pc:docMk/>
            <pc:sldMk cId="0" sldId="258"/>
            <ac:picMk id="3" creationId="{3B7A1F59-5EA9-DD85-0B5B-5295F30B75E7}"/>
          </ac:picMkLst>
        </pc:picChg>
      </pc:sldChg>
      <pc:sldChg chg="addSp delSp modSp mod">
        <pc:chgData name="Celia Tavares" userId="6d30327c-d7a7-45ea-84fb-bef445af4f2f" providerId="ADAL" clId="{56730BAB-187B-4E0A-97FC-B888147D52DB}" dt="2022-10-27T11:47:13.372" v="119"/>
        <pc:sldMkLst>
          <pc:docMk/>
          <pc:sldMk cId="0" sldId="259"/>
        </pc:sldMkLst>
        <pc:picChg chg="del">
          <ac:chgData name="Celia Tavares" userId="6d30327c-d7a7-45ea-84fb-bef445af4f2f" providerId="ADAL" clId="{56730BAB-187B-4E0A-97FC-B888147D52DB}" dt="2022-10-27T11:47:12.959" v="118" actId="478"/>
          <ac:picMkLst>
            <pc:docMk/>
            <pc:sldMk cId="0" sldId="259"/>
            <ac:picMk id="2" creationId="{FD38AAE8-BD6B-59E6-239A-19B9526D814B}"/>
          </ac:picMkLst>
        </pc:picChg>
        <pc:picChg chg="add mod">
          <ac:chgData name="Celia Tavares" userId="6d30327c-d7a7-45ea-84fb-bef445af4f2f" providerId="ADAL" clId="{56730BAB-187B-4E0A-97FC-B888147D52DB}" dt="2022-10-27T11:47:13.372" v="119"/>
          <ac:picMkLst>
            <pc:docMk/>
            <pc:sldMk cId="0" sldId="259"/>
            <ac:picMk id="3" creationId="{6591DB24-C9F7-F958-0186-E0AB265C5510}"/>
          </ac:picMkLst>
        </pc:picChg>
      </pc:sldChg>
      <pc:sldChg chg="modSp mod">
        <pc:chgData name="Celia Tavares" userId="6d30327c-d7a7-45ea-84fb-bef445af4f2f" providerId="ADAL" clId="{56730BAB-187B-4E0A-97FC-B888147D52DB}" dt="2022-10-27T14:17:32.281" v="528" actId="114"/>
        <pc:sldMkLst>
          <pc:docMk/>
          <pc:sldMk cId="0" sldId="260"/>
        </pc:sldMkLst>
        <pc:spChg chg="mod">
          <ac:chgData name="Celia Tavares" userId="6d30327c-d7a7-45ea-84fb-bef445af4f2f" providerId="ADAL" clId="{56730BAB-187B-4E0A-97FC-B888147D52DB}" dt="2022-10-27T14:17:32.281" v="528" actId="114"/>
          <ac:spMkLst>
            <pc:docMk/>
            <pc:sldMk cId="0" sldId="260"/>
            <ac:spMk id="99" creationId="{00000000-0000-0000-0000-000000000000}"/>
          </ac:spMkLst>
        </pc:spChg>
      </pc:sldChg>
      <pc:sldChg chg="modSp mod">
        <pc:chgData name="Celia Tavares" userId="6d30327c-d7a7-45ea-84fb-bef445af4f2f" providerId="ADAL" clId="{56730BAB-187B-4E0A-97FC-B888147D52DB}" dt="2022-10-27T12:12:38.179" v="151" actId="20577"/>
        <pc:sldMkLst>
          <pc:docMk/>
          <pc:sldMk cId="0" sldId="267"/>
        </pc:sldMkLst>
        <pc:graphicFrameChg chg="modGraphic">
          <ac:chgData name="Celia Tavares" userId="6d30327c-d7a7-45ea-84fb-bef445af4f2f" providerId="ADAL" clId="{56730BAB-187B-4E0A-97FC-B888147D52DB}" dt="2022-10-27T12:12:38.179" v="151" actId="20577"/>
          <ac:graphicFrameMkLst>
            <pc:docMk/>
            <pc:sldMk cId="0" sldId="267"/>
            <ac:graphicFrameMk id="2" creationId="{7AF281C6-DE31-8328-14A6-A91DF148C6C4}"/>
          </ac:graphicFrameMkLst>
        </pc:graphicFrameChg>
      </pc:sldChg>
      <pc:sldChg chg="addSp delSp modSp mod">
        <pc:chgData name="Celia Tavares" userId="6d30327c-d7a7-45ea-84fb-bef445af4f2f" providerId="ADAL" clId="{56730BAB-187B-4E0A-97FC-B888147D52DB}" dt="2022-10-27T11:46:38.126" v="117" actId="2711"/>
        <pc:sldMkLst>
          <pc:docMk/>
          <pc:sldMk cId="2394953290" sldId="301"/>
        </pc:sldMkLst>
        <pc:spChg chg="mod">
          <ac:chgData name="Celia Tavares" userId="6d30327c-d7a7-45ea-84fb-bef445af4f2f" providerId="ADAL" clId="{56730BAB-187B-4E0A-97FC-B888147D52DB}" dt="2022-10-27T11:45:59.534" v="114" actId="2711"/>
          <ac:spMkLst>
            <pc:docMk/>
            <pc:sldMk cId="2394953290" sldId="301"/>
            <ac:spMk id="3" creationId="{031A637E-AC8C-6224-A4EE-D09FAA9380D4}"/>
          </ac:spMkLst>
        </pc:spChg>
        <pc:spChg chg="mod">
          <ac:chgData name="Celia Tavares" userId="6d30327c-d7a7-45ea-84fb-bef445af4f2f" providerId="ADAL" clId="{56730BAB-187B-4E0A-97FC-B888147D52DB}" dt="2022-10-27T11:46:30.882" v="116" actId="2711"/>
          <ac:spMkLst>
            <pc:docMk/>
            <pc:sldMk cId="2394953290" sldId="301"/>
            <ac:spMk id="4" creationId="{FA1768E6-8796-0C77-E899-7F680457138A}"/>
          </ac:spMkLst>
        </pc:spChg>
        <pc:spChg chg="mod">
          <ac:chgData name="Celia Tavares" userId="6d30327c-d7a7-45ea-84fb-bef445af4f2f" providerId="ADAL" clId="{56730BAB-187B-4E0A-97FC-B888147D52DB}" dt="2022-10-27T11:46:38.126" v="117" actId="2711"/>
          <ac:spMkLst>
            <pc:docMk/>
            <pc:sldMk cId="2394953290" sldId="301"/>
            <ac:spMk id="5" creationId="{D50696D0-D551-EE7D-8C7E-2E769E7EB06D}"/>
          </ac:spMkLst>
        </pc:spChg>
        <pc:spChg chg="mod">
          <ac:chgData name="Celia Tavares" userId="6d30327c-d7a7-45ea-84fb-bef445af4f2f" providerId="ADAL" clId="{56730BAB-187B-4E0A-97FC-B888147D52DB}" dt="2022-10-27T11:46:22.602" v="115" actId="2711"/>
          <ac:spMkLst>
            <pc:docMk/>
            <pc:sldMk cId="2394953290" sldId="301"/>
            <ac:spMk id="148" creationId="{00000000-0000-0000-0000-000000000000}"/>
          </ac:spMkLst>
        </pc:spChg>
        <pc:picChg chg="del">
          <ac:chgData name="Celia Tavares" userId="6d30327c-d7a7-45ea-84fb-bef445af4f2f" providerId="ADAL" clId="{56730BAB-187B-4E0A-97FC-B888147D52DB}" dt="2022-10-27T11:38:49.557" v="13" actId="478"/>
          <ac:picMkLst>
            <pc:docMk/>
            <pc:sldMk cId="2394953290" sldId="301"/>
            <ac:picMk id="2" creationId="{0087ACA4-CCA3-C43A-1CB4-893CAC64F3CD}"/>
          </ac:picMkLst>
        </pc:picChg>
        <pc:picChg chg="add del mod">
          <ac:chgData name="Celia Tavares" userId="6d30327c-d7a7-45ea-84fb-bef445af4f2f" providerId="ADAL" clId="{56730BAB-187B-4E0A-97FC-B888147D52DB}" dt="2022-10-27T11:41:32.969" v="36" actId="478"/>
          <ac:picMkLst>
            <pc:docMk/>
            <pc:sldMk cId="2394953290" sldId="301"/>
            <ac:picMk id="6" creationId="{334FC463-5B3C-1F59-AB06-A3B6CDBDF170}"/>
          </ac:picMkLst>
        </pc:picChg>
        <pc:picChg chg="add mod">
          <ac:chgData name="Celia Tavares" userId="6d30327c-d7a7-45ea-84fb-bef445af4f2f" providerId="ADAL" clId="{56730BAB-187B-4E0A-97FC-B888147D52DB}" dt="2022-10-27T11:41:34.015" v="37"/>
          <ac:picMkLst>
            <pc:docMk/>
            <pc:sldMk cId="2394953290" sldId="301"/>
            <ac:picMk id="7" creationId="{BA71B2A6-474D-6CE7-C32B-9769F699E302}"/>
          </ac:picMkLst>
        </pc:picChg>
      </pc:sldChg>
      <pc:sldChg chg="modSp mod">
        <pc:chgData name="Celia Tavares" userId="6d30327c-d7a7-45ea-84fb-bef445af4f2f" providerId="ADAL" clId="{56730BAB-187B-4E0A-97FC-B888147D52DB}" dt="2022-10-27T12:12:25.522" v="134" actId="2711"/>
        <pc:sldMkLst>
          <pc:docMk/>
          <pc:sldMk cId="3509014305" sldId="311"/>
        </pc:sldMkLst>
        <pc:spChg chg="mod">
          <ac:chgData name="Celia Tavares" userId="6d30327c-d7a7-45ea-84fb-bef445af4f2f" providerId="ADAL" clId="{56730BAB-187B-4E0A-97FC-B888147D52DB}" dt="2022-10-27T12:10:48.801" v="133" actId="20577"/>
          <ac:spMkLst>
            <pc:docMk/>
            <pc:sldMk cId="3509014305" sldId="311"/>
            <ac:spMk id="105" creationId="{00000000-0000-0000-0000-000000000000}"/>
          </ac:spMkLst>
        </pc:spChg>
        <pc:spChg chg="mod">
          <ac:chgData name="Celia Tavares" userId="6d30327c-d7a7-45ea-84fb-bef445af4f2f" providerId="ADAL" clId="{56730BAB-187B-4E0A-97FC-B888147D52DB}" dt="2022-10-27T12:12:25.522" v="134" actId="2711"/>
          <ac:spMkLst>
            <pc:docMk/>
            <pc:sldMk cId="3509014305" sldId="311"/>
            <ac:spMk id="106" creationId="{00000000-0000-0000-0000-000000000000}"/>
          </ac:spMkLst>
        </pc:spChg>
      </pc:sldChg>
      <pc:sldChg chg="modSp mod">
        <pc:chgData name="Celia Tavares" userId="6d30327c-d7a7-45ea-84fb-bef445af4f2f" providerId="ADAL" clId="{56730BAB-187B-4E0A-97FC-B888147D52DB}" dt="2022-10-27T12:09:49.041" v="128" actId="2711"/>
        <pc:sldMkLst>
          <pc:docMk/>
          <pc:sldMk cId="1374792215" sldId="322"/>
        </pc:sldMkLst>
        <pc:spChg chg="mod">
          <ac:chgData name="Celia Tavares" userId="6d30327c-d7a7-45ea-84fb-bef445af4f2f" providerId="ADAL" clId="{56730BAB-187B-4E0A-97FC-B888147D52DB}" dt="2022-10-27T12:09:49.041" v="128" actId="2711"/>
          <ac:spMkLst>
            <pc:docMk/>
            <pc:sldMk cId="1374792215" sldId="322"/>
            <ac:spMk id="2" creationId="{7E2F646A-ACB0-7744-3EAF-0C3B8953080B}"/>
          </ac:spMkLst>
        </pc:spChg>
        <pc:spChg chg="mod">
          <ac:chgData name="Celia Tavares" userId="6d30327c-d7a7-45ea-84fb-bef445af4f2f" providerId="ADAL" clId="{56730BAB-187B-4E0A-97FC-B888147D52DB}" dt="2022-10-27T12:08:29.497" v="126" actId="2711"/>
          <ac:spMkLst>
            <pc:docMk/>
            <pc:sldMk cId="1374792215" sldId="322"/>
            <ac:spMk id="6" creationId="{70EF149D-8C0D-DE74-9D5D-3C6325E96FC9}"/>
          </ac:spMkLst>
        </pc:spChg>
        <pc:spChg chg="mod">
          <ac:chgData name="Celia Tavares" userId="6d30327c-d7a7-45ea-84fb-bef445af4f2f" providerId="ADAL" clId="{56730BAB-187B-4E0A-97FC-B888147D52DB}" dt="2022-10-27T12:08:37.913" v="127" actId="2711"/>
          <ac:spMkLst>
            <pc:docMk/>
            <pc:sldMk cId="1374792215" sldId="322"/>
            <ac:spMk id="391" creationId="{00000000-0000-0000-0000-000000000000}"/>
          </ac:spMkLst>
        </pc:spChg>
      </pc:sldChg>
      <pc:sldChg chg="modSp mod">
        <pc:chgData name="Celia Tavares" userId="6d30327c-d7a7-45ea-84fb-bef445af4f2f" providerId="ADAL" clId="{56730BAB-187B-4E0A-97FC-B888147D52DB}" dt="2022-10-27T12:06:47.407" v="121" actId="2711"/>
        <pc:sldMkLst>
          <pc:docMk/>
          <pc:sldMk cId="2320689779" sldId="324"/>
        </pc:sldMkLst>
        <pc:spChg chg="mod">
          <ac:chgData name="Celia Tavares" userId="6d30327c-d7a7-45ea-84fb-bef445af4f2f" providerId="ADAL" clId="{56730BAB-187B-4E0A-97FC-B888147D52DB}" dt="2022-10-27T12:06:32.504" v="120" actId="2711"/>
          <ac:spMkLst>
            <pc:docMk/>
            <pc:sldMk cId="2320689779" sldId="324"/>
            <ac:spMk id="3" creationId="{031A637E-AC8C-6224-A4EE-D09FAA9380D4}"/>
          </ac:spMkLst>
        </pc:spChg>
        <pc:spChg chg="mod">
          <ac:chgData name="Celia Tavares" userId="6d30327c-d7a7-45ea-84fb-bef445af4f2f" providerId="ADAL" clId="{56730BAB-187B-4E0A-97FC-B888147D52DB}" dt="2022-10-27T12:06:47.407" v="121" actId="2711"/>
          <ac:spMkLst>
            <pc:docMk/>
            <pc:sldMk cId="2320689779" sldId="324"/>
            <ac:spMk id="148" creationId="{00000000-0000-0000-0000-000000000000}"/>
          </ac:spMkLst>
        </pc:spChg>
      </pc:sldChg>
      <pc:sldChg chg="modSp mod">
        <pc:chgData name="Celia Tavares" userId="6d30327c-d7a7-45ea-84fb-bef445af4f2f" providerId="ADAL" clId="{56730BAB-187B-4E0A-97FC-B888147D52DB}" dt="2022-10-27T12:07:08.639" v="123" actId="255"/>
        <pc:sldMkLst>
          <pc:docMk/>
          <pc:sldMk cId="747912643" sldId="325"/>
        </pc:sldMkLst>
        <pc:spChg chg="mod">
          <ac:chgData name="Celia Tavares" userId="6d30327c-d7a7-45ea-84fb-bef445af4f2f" providerId="ADAL" clId="{56730BAB-187B-4E0A-97FC-B888147D52DB}" dt="2022-10-27T12:07:08.639" v="123" actId="255"/>
          <ac:spMkLst>
            <pc:docMk/>
            <pc:sldMk cId="747912643" sldId="325"/>
            <ac:spMk id="158" creationId="{00000000-0000-0000-0000-000000000000}"/>
          </ac:spMkLst>
        </pc:spChg>
      </pc:sldChg>
      <pc:sldChg chg="modSp mod">
        <pc:chgData name="Celia Tavares" userId="6d30327c-d7a7-45ea-84fb-bef445af4f2f" providerId="ADAL" clId="{56730BAB-187B-4E0A-97FC-B888147D52DB}" dt="2022-10-27T12:07:20.187" v="125" actId="255"/>
        <pc:sldMkLst>
          <pc:docMk/>
          <pc:sldMk cId="482995046" sldId="327"/>
        </pc:sldMkLst>
        <pc:spChg chg="mod">
          <ac:chgData name="Celia Tavares" userId="6d30327c-d7a7-45ea-84fb-bef445af4f2f" providerId="ADAL" clId="{56730BAB-187B-4E0A-97FC-B888147D52DB}" dt="2022-10-27T12:07:20.187" v="125" actId="255"/>
          <ac:spMkLst>
            <pc:docMk/>
            <pc:sldMk cId="482995046" sldId="327"/>
            <ac:spMk id="7" creationId="{DB35BB5F-02AC-32B3-E4F9-B706C60B7941}"/>
          </ac:spMkLst>
        </pc:spChg>
      </pc:sldChg>
      <pc:sldChg chg="modSp mod">
        <pc:chgData name="Celia Tavares" userId="6d30327c-d7a7-45ea-84fb-bef445af4f2f" providerId="ADAL" clId="{56730BAB-187B-4E0A-97FC-B888147D52DB}" dt="2022-10-27T12:10:26.897" v="132" actId="255"/>
        <pc:sldMkLst>
          <pc:docMk/>
          <pc:sldMk cId="1291343443" sldId="328"/>
        </pc:sldMkLst>
        <pc:spChg chg="mod">
          <ac:chgData name="Celia Tavares" userId="6d30327c-d7a7-45ea-84fb-bef445af4f2f" providerId="ADAL" clId="{56730BAB-187B-4E0A-97FC-B888147D52DB}" dt="2022-10-27T12:09:58.857" v="129" actId="2711"/>
          <ac:spMkLst>
            <pc:docMk/>
            <pc:sldMk cId="1291343443" sldId="328"/>
            <ac:spMk id="6" creationId="{70EF149D-8C0D-DE74-9D5D-3C6325E96FC9}"/>
          </ac:spMkLst>
        </pc:spChg>
        <pc:spChg chg="mod">
          <ac:chgData name="Celia Tavares" userId="6d30327c-d7a7-45ea-84fb-bef445af4f2f" providerId="ADAL" clId="{56730BAB-187B-4E0A-97FC-B888147D52DB}" dt="2022-10-27T12:10:26.897" v="132" actId="255"/>
          <ac:spMkLst>
            <pc:docMk/>
            <pc:sldMk cId="1291343443" sldId="328"/>
            <ac:spMk id="391" creationId="{00000000-0000-0000-0000-000000000000}"/>
          </ac:spMkLst>
        </pc:spChg>
      </pc:sldChg>
      <pc:sldChg chg="modSp mod">
        <pc:chgData name="Celia Tavares" userId="6d30327c-d7a7-45ea-84fb-bef445af4f2f" providerId="ADAL" clId="{56730BAB-187B-4E0A-97FC-B888147D52DB}" dt="2022-10-27T14:17:43.970" v="548" actId="20577"/>
        <pc:sldMkLst>
          <pc:docMk/>
          <pc:sldMk cId="1271129680" sldId="339"/>
        </pc:sldMkLst>
        <pc:spChg chg="mod">
          <ac:chgData name="Celia Tavares" userId="6d30327c-d7a7-45ea-84fb-bef445af4f2f" providerId="ADAL" clId="{56730BAB-187B-4E0A-97FC-B888147D52DB}" dt="2022-10-27T14:17:43.970" v="548" actId="20577"/>
          <ac:spMkLst>
            <pc:docMk/>
            <pc:sldMk cId="1271129680" sldId="339"/>
            <ac:spMk id="99" creationId="{00000000-0000-0000-0000-000000000000}"/>
          </ac:spMkLst>
        </pc:spChg>
      </pc:sldChg>
      <pc:sldChg chg="addSp delSp modSp add mod">
        <pc:chgData name="Celia Tavares" userId="6d30327c-d7a7-45ea-84fb-bef445af4f2f" providerId="ADAL" clId="{56730BAB-187B-4E0A-97FC-B888147D52DB}" dt="2022-10-27T12:23:36.609" v="504" actId="20577"/>
        <pc:sldMkLst>
          <pc:docMk/>
          <pc:sldMk cId="2910895738" sldId="344"/>
        </pc:sldMkLst>
        <pc:spChg chg="add del mod">
          <ac:chgData name="Celia Tavares" userId="6d30327c-d7a7-45ea-84fb-bef445af4f2f" providerId="ADAL" clId="{56730BAB-187B-4E0A-97FC-B888147D52DB}" dt="2022-10-27T12:16:42.139" v="170" actId="478"/>
          <ac:spMkLst>
            <pc:docMk/>
            <pc:sldMk cId="2910895738" sldId="344"/>
            <ac:spMk id="3" creationId="{58C8E49C-97BA-652D-3958-662DA96BC0EB}"/>
          </ac:spMkLst>
        </pc:spChg>
        <pc:spChg chg="mod">
          <ac:chgData name="Celia Tavares" userId="6d30327c-d7a7-45ea-84fb-bef445af4f2f" providerId="ADAL" clId="{56730BAB-187B-4E0A-97FC-B888147D52DB}" dt="2022-10-27T12:16:09.339" v="165" actId="20577"/>
          <ac:spMkLst>
            <pc:docMk/>
            <pc:sldMk cId="2910895738" sldId="344"/>
            <ac:spMk id="71" creationId="{00000000-0000-0000-0000-000000000000}"/>
          </ac:spMkLst>
        </pc:spChg>
        <pc:spChg chg="del">
          <ac:chgData name="Celia Tavares" userId="6d30327c-d7a7-45ea-84fb-bef445af4f2f" providerId="ADAL" clId="{56730BAB-187B-4E0A-97FC-B888147D52DB}" dt="2022-10-27T12:16:15.778" v="166" actId="478"/>
          <ac:spMkLst>
            <pc:docMk/>
            <pc:sldMk cId="2910895738" sldId="344"/>
            <ac:spMk id="73" creationId="{00000000-0000-0000-0000-000000000000}"/>
          </ac:spMkLst>
        </pc:spChg>
        <pc:graphicFrameChg chg="add mod modGraphic">
          <ac:chgData name="Celia Tavares" userId="6d30327c-d7a7-45ea-84fb-bef445af4f2f" providerId="ADAL" clId="{56730BAB-187B-4E0A-97FC-B888147D52DB}" dt="2022-10-27T12:22:45.828" v="499"/>
          <ac:graphicFrameMkLst>
            <pc:docMk/>
            <pc:sldMk cId="2910895738" sldId="344"/>
            <ac:graphicFrameMk id="4" creationId="{DAA4E76F-2E4A-4A5A-F7CF-109444602E92}"/>
          </ac:graphicFrameMkLst>
        </pc:graphicFrameChg>
        <pc:graphicFrameChg chg="add mod modGraphic">
          <ac:chgData name="Celia Tavares" userId="6d30327c-d7a7-45ea-84fb-bef445af4f2f" providerId="ADAL" clId="{56730BAB-187B-4E0A-97FC-B888147D52DB}" dt="2022-10-27T12:23:36.609" v="504" actId="20577"/>
          <ac:graphicFrameMkLst>
            <pc:docMk/>
            <pc:sldMk cId="2910895738" sldId="344"/>
            <ac:graphicFrameMk id="6" creationId="{06ED6D5A-EB0C-BF63-D5C8-2744313C04E4}"/>
          </ac:graphicFrameMkLst>
        </pc:graphicFrameChg>
        <pc:graphicFrameChg chg="add mod modGraphic">
          <ac:chgData name="Celia Tavares" userId="6d30327c-d7a7-45ea-84fb-bef445af4f2f" providerId="ADAL" clId="{56730BAB-187B-4E0A-97FC-B888147D52DB}" dt="2022-10-27T12:22:52.968" v="501"/>
          <ac:graphicFrameMkLst>
            <pc:docMk/>
            <pc:sldMk cId="2910895738" sldId="344"/>
            <ac:graphicFrameMk id="10" creationId="{E0254662-4503-5187-8E23-1E984F37BDB7}"/>
          </ac:graphicFrameMkLst>
        </pc:graphicFrameChg>
        <pc:picChg chg="add del mod">
          <ac:chgData name="Celia Tavares" userId="6d30327c-d7a7-45ea-84fb-bef445af4f2f" providerId="ADAL" clId="{56730BAB-187B-4E0A-97FC-B888147D52DB}" dt="2022-10-27T12:18:47.093" v="283" actId="21"/>
          <ac:picMkLst>
            <pc:docMk/>
            <pc:sldMk cId="2910895738" sldId="344"/>
            <ac:picMk id="5" creationId="{BBFB43F6-87E5-92B1-1F85-C1842E70B13E}"/>
          </ac:picMkLst>
        </pc:picChg>
        <pc:picChg chg="add mod">
          <ac:chgData name="Celia Tavares" userId="6d30327c-d7a7-45ea-84fb-bef445af4f2f" providerId="ADAL" clId="{56730BAB-187B-4E0A-97FC-B888147D52DB}" dt="2022-10-27T12:19:04.541" v="285" actId="1076"/>
          <ac:picMkLst>
            <pc:docMk/>
            <pc:sldMk cId="2910895738" sldId="344"/>
            <ac:picMk id="7" creationId="{941EB8A3-0D50-16F3-9A02-FC150A84944F}"/>
          </ac:picMkLst>
        </pc:picChg>
        <pc:picChg chg="add mod">
          <ac:chgData name="Celia Tavares" userId="6d30327c-d7a7-45ea-84fb-bef445af4f2f" providerId="ADAL" clId="{56730BAB-187B-4E0A-97FC-B888147D52DB}" dt="2022-10-27T12:20:48.220" v="441" actId="1076"/>
          <ac:picMkLst>
            <pc:docMk/>
            <pc:sldMk cId="2910895738" sldId="344"/>
            <ac:picMk id="8" creationId="{57C6E243-652A-0C47-180D-8FD77F755B08}"/>
          </ac:picMkLst>
        </pc:picChg>
        <pc:picChg chg="add mod">
          <ac:chgData name="Celia Tavares" userId="6d30327c-d7a7-45ea-84fb-bef445af4f2f" providerId="ADAL" clId="{56730BAB-187B-4E0A-97FC-B888147D52DB}" dt="2022-10-27T12:20:58.412" v="444" actId="1076"/>
          <ac:picMkLst>
            <pc:docMk/>
            <pc:sldMk cId="2910895738" sldId="344"/>
            <ac:picMk id="9" creationId="{310657F9-BD04-ABCA-BDDA-32A250D3F0E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E09A2-A23A-3206-8E65-258E433B4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E249BD53-F462-61C0-EFE7-6D3521B96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CC1A3-7AC7-4130-8C73-92E036EED51F}" type="datetimeFigureOut">
              <a:rPr lang="pt-PT" smtClean="0"/>
              <a:t>23/02/2023</a:t>
            </a:fld>
            <a:endParaRPr lang="pt-PT"/>
          </a:p>
        </p:txBody>
      </p:sp>
      <p:sp>
        <p:nvSpPr>
          <p:cNvPr id="4" name="Footer Placeholder 3">
            <a:extLst>
              <a:ext uri="{FF2B5EF4-FFF2-40B4-BE49-F238E27FC236}">
                <a16:creationId xmlns:a16="http://schemas.microsoft.com/office/drawing/2014/main" id="{7D770722-0428-68DD-02F9-296C29308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ECC12F7-1BC6-C867-C02D-28C03149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D7DB2A-AAF3-4C23-953C-BC405B6AE364}" type="slidenum">
              <a:rPr lang="pt-PT" smtClean="0"/>
              <a:t>‹#›</a:t>
            </a:fld>
            <a:endParaRPr lang="pt-PT"/>
          </a:p>
        </p:txBody>
      </p:sp>
    </p:spTree>
    <p:extLst>
      <p:ext uri="{BB962C8B-B14F-4D97-AF65-F5344CB8AC3E}">
        <p14:creationId xmlns:p14="http://schemas.microsoft.com/office/powerpoint/2010/main" val="234329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11: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100" b="0" i="0" u="none" strike="noStrike" cap="none" baseline="0" dirty="0">
                <a:solidFill>
                  <a:srgbClr val="000000"/>
                </a:solidFill>
                <a:latin typeface="Arial"/>
                <a:cs typeface="Arial"/>
                <a:sym typeface="Arial"/>
              </a:rPr>
              <a:t>Related to S1 of LU1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Prepare a hands-on activity in a format of step-by-step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ACTIVITY NAME should be action-oriented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Include a brief description about the activity (scope, aim, goals,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left side: provide orientations for the women to complete the activity (not more than four steps); include the time to complete the activity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right: list the resources needed to complete the activity. Resources and tools can be access to online reading, articles. You can also include an image, a video, or graphics, </a:t>
            </a:r>
            <a:endParaRPr dirty="0"/>
          </a:p>
        </p:txBody>
      </p:sp>
    </p:spTree>
    <p:extLst>
      <p:ext uri="{BB962C8B-B14F-4D97-AF65-F5344CB8AC3E}">
        <p14:creationId xmlns:p14="http://schemas.microsoft.com/office/powerpoint/2010/main" val="11139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12: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100" b="0" i="0" u="none" strike="noStrike" cap="none" baseline="0" dirty="0">
                <a:solidFill>
                  <a:srgbClr val="000000"/>
                </a:solidFill>
                <a:latin typeface="Arial"/>
                <a:cs typeface="Arial"/>
                <a:sym typeface="Arial"/>
              </a:rPr>
              <a:t>Related to A1 of LU1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Prepare a project-based activity</a:t>
            </a:r>
            <a:endParaRPr lang="en-GB"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ACTIVITY NAME should be action-oriented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12 left side: provide a short intro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right: provide infographic-based info (e.g. statistics, minimal text, chart) to give an easy-to-understand overview of the activity: insert a SmartArt (use same style as model unit) </a:t>
            </a:r>
            <a:endParaRPr dirty="0"/>
          </a:p>
        </p:txBody>
      </p:sp>
    </p:spTree>
    <p:extLst>
      <p:ext uri="{BB962C8B-B14F-4D97-AF65-F5344CB8AC3E}">
        <p14:creationId xmlns:p14="http://schemas.microsoft.com/office/powerpoint/2010/main" val="80091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List</a:t>
            </a:r>
            <a:r>
              <a:rPr lang="pt-PT" dirty="0"/>
              <a:t> </a:t>
            </a:r>
            <a:r>
              <a:rPr lang="pt-PT" dirty="0" err="1"/>
              <a:t>other</a:t>
            </a:r>
            <a:r>
              <a:rPr lang="pt-PT" dirty="0"/>
              <a:t> </a:t>
            </a:r>
            <a:r>
              <a:rPr lang="pt-PT" dirty="0" err="1"/>
              <a:t>resources</a:t>
            </a:r>
            <a:r>
              <a:rPr lang="pt-PT" dirty="0"/>
              <a:t>, </a:t>
            </a:r>
            <a:r>
              <a:rPr lang="pt-PT" dirty="0" err="1"/>
              <a:t>readings</a:t>
            </a:r>
            <a:r>
              <a:rPr lang="pt-PT" dirty="0"/>
              <a:t> </a:t>
            </a:r>
            <a:r>
              <a:rPr lang="pt-PT" dirty="0" err="1"/>
              <a:t>that</a:t>
            </a:r>
            <a:r>
              <a:rPr lang="pt-PT" dirty="0"/>
              <a:t> can </a:t>
            </a:r>
            <a:r>
              <a:rPr lang="pt-PT" dirty="0" err="1"/>
              <a:t>help</a:t>
            </a:r>
            <a:r>
              <a:rPr lang="pt-PT" dirty="0"/>
              <a:t> </a:t>
            </a:r>
            <a:r>
              <a:rPr lang="pt-PT" dirty="0" err="1"/>
              <a:t>the</a:t>
            </a:r>
            <a:r>
              <a:rPr lang="pt-PT" dirty="0"/>
              <a:t> </a:t>
            </a:r>
            <a:r>
              <a:rPr lang="pt-PT" dirty="0" err="1"/>
              <a:t>women</a:t>
            </a:r>
            <a:r>
              <a:rPr lang="pt-PT" dirty="0"/>
              <a:t> </a:t>
            </a:r>
            <a:r>
              <a:rPr lang="pt-PT" dirty="0" err="1"/>
              <a:t>deppen</a:t>
            </a:r>
            <a:r>
              <a:rPr lang="pt-PT" dirty="0"/>
              <a:t> </a:t>
            </a:r>
            <a:r>
              <a:rPr lang="pt-PT" dirty="0" err="1"/>
              <a:t>the</a:t>
            </a:r>
            <a:r>
              <a:rPr lang="pt-PT" dirty="0"/>
              <a:t> module </a:t>
            </a:r>
            <a:r>
              <a:rPr lang="pt-PT" dirty="0" err="1"/>
              <a:t>topic</a:t>
            </a:r>
            <a:endParaRPr lang="pt-PT" dirty="0"/>
          </a:p>
          <a:p>
            <a:pPr marL="0" lvl="0" indent="0" algn="l" rtl="0">
              <a:spcBef>
                <a:spcPts val="0"/>
              </a:spcBef>
              <a:spcAft>
                <a:spcPts val="0"/>
              </a:spcAft>
              <a:buNone/>
            </a:pPr>
            <a:r>
              <a:rPr lang="pt-PT" dirty="0" err="1"/>
              <a:t>Provide</a:t>
            </a:r>
            <a:r>
              <a:rPr lang="pt-PT" dirty="0"/>
              <a:t> </a:t>
            </a:r>
            <a:r>
              <a:rPr lang="pt-PT" dirty="0" err="1"/>
              <a:t>not</a:t>
            </a:r>
            <a:r>
              <a:rPr lang="pt-PT" dirty="0"/>
              <a:t> more </a:t>
            </a:r>
            <a:r>
              <a:rPr lang="pt-PT" dirty="0" err="1"/>
              <a:t>thant</a:t>
            </a:r>
            <a:r>
              <a:rPr lang="pt-PT" dirty="0"/>
              <a:t> 5 links</a:t>
            </a:r>
          </a:p>
        </p:txBody>
      </p:sp>
    </p:spTree>
    <p:extLst>
      <p:ext uri="{BB962C8B-B14F-4D97-AF65-F5344CB8AC3E}">
        <p14:creationId xmlns:p14="http://schemas.microsoft.com/office/powerpoint/2010/main" val="2758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474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881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Clr>
                <a:srgbClr val="0A8C6D"/>
              </a:buClr>
              <a:buFont typeface="Wingdings" panose="05000000000000000000" pitchFamily="2" charset="2"/>
              <a:buNone/>
            </a:pPr>
            <a:endParaRPr lang="en-US" sz="1100" dirty="0">
              <a:latin typeface="Arial" panose="020B0604020202020204" pitchFamily="34" charset="0"/>
              <a:ea typeface="+mn-lt"/>
              <a:cs typeface="Calibri" panose="020F0502020204030204" pitchFamily="34" charset="0"/>
            </a:endParaRPr>
          </a:p>
        </p:txBody>
      </p:sp>
    </p:spTree>
    <p:extLst>
      <p:ext uri="{BB962C8B-B14F-4D97-AF65-F5344CB8AC3E}">
        <p14:creationId xmlns:p14="http://schemas.microsoft.com/office/powerpoint/2010/main" val="228015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Clr>
                <a:srgbClr val="0A8C6D"/>
              </a:buClr>
              <a:buFont typeface="Wingdings" panose="05000000000000000000" pitchFamily="2" charset="2"/>
              <a:buNone/>
            </a:pPr>
            <a:endParaRPr lang="en-US" sz="1100" dirty="0">
              <a:latin typeface="Arial" panose="020B0604020202020204" pitchFamily="34" charset="0"/>
              <a:ea typeface="+mn-lt"/>
              <a:cs typeface="Calibri" panose="020F0502020204030204" pitchFamily="34" charset="0"/>
            </a:endParaRPr>
          </a:p>
        </p:txBody>
      </p:sp>
    </p:spTree>
    <p:extLst>
      <p:ext uri="{BB962C8B-B14F-4D97-AF65-F5344CB8AC3E}">
        <p14:creationId xmlns:p14="http://schemas.microsoft.com/office/powerpoint/2010/main" val="86359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11: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100" b="0" i="0" u="none" strike="noStrike" cap="none" baseline="0" dirty="0">
                <a:solidFill>
                  <a:srgbClr val="000000"/>
                </a:solidFill>
                <a:latin typeface="Arial"/>
                <a:cs typeface="Arial"/>
                <a:sym typeface="Arial"/>
              </a:rPr>
              <a:t>Related to S1 of LU1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Prepare a hands-on activity in a format of step-by-step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ACTIVITY NAME should be action-oriented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Include a brief description about the activity (scope, aim, goals,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left side: provide orientations for the women to complete the activity (not more than four steps); include the time to complete the activity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right: list the resources needed to complete the activity. Resources and tools can be access to online reading, articles. You can also include an image, a video, or graphics, </a:t>
            </a:r>
            <a:endParaRPr dirty="0"/>
          </a:p>
        </p:txBody>
      </p:sp>
    </p:spTree>
    <p:extLst>
      <p:ext uri="{BB962C8B-B14F-4D97-AF65-F5344CB8AC3E}">
        <p14:creationId xmlns:p14="http://schemas.microsoft.com/office/powerpoint/2010/main" val="2264702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12: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100" b="0" i="0" u="none" strike="noStrike" cap="none" baseline="0" dirty="0">
                <a:solidFill>
                  <a:srgbClr val="000000"/>
                </a:solidFill>
                <a:latin typeface="Arial"/>
                <a:cs typeface="Arial"/>
                <a:sym typeface="Arial"/>
              </a:rPr>
              <a:t>Related to A1 of LU1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Prepare a project-based activity</a:t>
            </a:r>
            <a:endParaRPr lang="en-GB"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ACTIVITY NAME should be action-oriented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12 left side: provide a short intro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right: provide infographic-based info (e.g. statistics, minimal text, chart) to give an easy-to-understand overview of the activity: insert a SmartArt (use same style as model unit) </a:t>
            </a:r>
            <a:endParaRPr dirty="0"/>
          </a:p>
        </p:txBody>
      </p:sp>
    </p:spTree>
    <p:extLst>
      <p:ext uri="{BB962C8B-B14F-4D97-AF65-F5344CB8AC3E}">
        <p14:creationId xmlns:p14="http://schemas.microsoft.com/office/powerpoint/2010/main" val="368358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List</a:t>
            </a:r>
            <a:r>
              <a:rPr lang="pt-PT" dirty="0"/>
              <a:t> </a:t>
            </a:r>
            <a:r>
              <a:rPr lang="pt-PT" dirty="0" err="1"/>
              <a:t>other</a:t>
            </a:r>
            <a:r>
              <a:rPr lang="pt-PT" dirty="0"/>
              <a:t> </a:t>
            </a:r>
            <a:r>
              <a:rPr lang="pt-PT" dirty="0" err="1"/>
              <a:t>resources</a:t>
            </a:r>
            <a:r>
              <a:rPr lang="pt-PT" dirty="0"/>
              <a:t>, </a:t>
            </a:r>
            <a:r>
              <a:rPr lang="pt-PT" dirty="0" err="1"/>
              <a:t>readings</a:t>
            </a:r>
            <a:r>
              <a:rPr lang="pt-PT" dirty="0"/>
              <a:t> </a:t>
            </a:r>
            <a:r>
              <a:rPr lang="pt-PT" dirty="0" err="1"/>
              <a:t>that</a:t>
            </a:r>
            <a:r>
              <a:rPr lang="pt-PT" dirty="0"/>
              <a:t> can </a:t>
            </a:r>
            <a:r>
              <a:rPr lang="pt-PT" dirty="0" err="1"/>
              <a:t>help</a:t>
            </a:r>
            <a:r>
              <a:rPr lang="pt-PT" dirty="0"/>
              <a:t> </a:t>
            </a:r>
            <a:r>
              <a:rPr lang="pt-PT" dirty="0" err="1"/>
              <a:t>the</a:t>
            </a:r>
            <a:r>
              <a:rPr lang="pt-PT" dirty="0"/>
              <a:t> </a:t>
            </a:r>
            <a:r>
              <a:rPr lang="pt-PT" dirty="0" err="1"/>
              <a:t>women</a:t>
            </a:r>
            <a:r>
              <a:rPr lang="pt-PT" dirty="0"/>
              <a:t> </a:t>
            </a:r>
            <a:r>
              <a:rPr lang="pt-PT" dirty="0" err="1"/>
              <a:t>deppen</a:t>
            </a:r>
            <a:r>
              <a:rPr lang="pt-PT" dirty="0"/>
              <a:t> </a:t>
            </a:r>
            <a:r>
              <a:rPr lang="pt-PT" dirty="0" err="1"/>
              <a:t>the</a:t>
            </a:r>
            <a:r>
              <a:rPr lang="pt-PT" dirty="0"/>
              <a:t> module </a:t>
            </a:r>
            <a:r>
              <a:rPr lang="pt-PT" dirty="0" err="1"/>
              <a:t>topic</a:t>
            </a:r>
            <a:endParaRPr lang="pt-PT" dirty="0"/>
          </a:p>
          <a:p>
            <a:pPr marL="0" lvl="0" indent="0" algn="l" rtl="0">
              <a:spcBef>
                <a:spcPts val="0"/>
              </a:spcBef>
              <a:spcAft>
                <a:spcPts val="0"/>
              </a:spcAft>
              <a:buNone/>
            </a:pPr>
            <a:r>
              <a:rPr lang="pt-PT" dirty="0" err="1"/>
              <a:t>Provide</a:t>
            </a:r>
            <a:r>
              <a:rPr lang="pt-PT" dirty="0"/>
              <a:t> </a:t>
            </a:r>
            <a:r>
              <a:rPr lang="pt-PT" dirty="0" err="1"/>
              <a:t>not</a:t>
            </a:r>
            <a:r>
              <a:rPr lang="pt-PT" dirty="0"/>
              <a:t> more </a:t>
            </a:r>
            <a:r>
              <a:rPr lang="pt-PT" dirty="0" err="1"/>
              <a:t>thant</a:t>
            </a:r>
            <a:r>
              <a:rPr lang="pt-PT" dirty="0"/>
              <a:t> 5 links</a:t>
            </a:r>
          </a:p>
        </p:txBody>
      </p:sp>
    </p:spTree>
    <p:extLst>
      <p:ext uri="{BB962C8B-B14F-4D97-AF65-F5344CB8AC3E}">
        <p14:creationId xmlns:p14="http://schemas.microsoft.com/office/powerpoint/2010/main" val="29076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dirty="0"/>
              <a:t>DON’T CHANGE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1572531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2830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7653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Clr>
                <a:srgbClr val="0A8C6D"/>
              </a:buClr>
              <a:buFont typeface="Wingdings" panose="05000000000000000000" pitchFamily="2" charset="2"/>
              <a:buNone/>
            </a:pPr>
            <a:endParaRPr lang="en-US" sz="1100" dirty="0">
              <a:latin typeface="Arial" panose="020B0604020202020204" pitchFamily="34" charset="0"/>
              <a:ea typeface="+mn-lt"/>
              <a:cs typeface="Calibri" panose="020F0502020204030204" pitchFamily="34" charset="0"/>
            </a:endParaRPr>
          </a:p>
        </p:txBody>
      </p:sp>
    </p:spTree>
    <p:extLst>
      <p:ext uri="{BB962C8B-B14F-4D97-AF65-F5344CB8AC3E}">
        <p14:creationId xmlns:p14="http://schemas.microsoft.com/office/powerpoint/2010/main" val="1699000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Clr>
                <a:srgbClr val="0A8C6D"/>
              </a:buClr>
              <a:buFont typeface="Wingdings" panose="05000000000000000000" pitchFamily="2" charset="2"/>
              <a:buNone/>
            </a:pPr>
            <a:endParaRPr lang="en-US" sz="1100" dirty="0">
              <a:latin typeface="Arial" panose="020B0604020202020204" pitchFamily="34" charset="0"/>
              <a:ea typeface="+mn-lt"/>
              <a:cs typeface="Calibri" panose="020F0502020204030204" pitchFamily="34" charset="0"/>
            </a:endParaRPr>
          </a:p>
        </p:txBody>
      </p:sp>
    </p:spTree>
    <p:extLst>
      <p:ext uri="{BB962C8B-B14F-4D97-AF65-F5344CB8AC3E}">
        <p14:creationId xmlns:p14="http://schemas.microsoft.com/office/powerpoint/2010/main" val="298999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11: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100" b="0" i="0" u="none" strike="noStrike" cap="none" baseline="0" dirty="0">
                <a:solidFill>
                  <a:srgbClr val="000000"/>
                </a:solidFill>
                <a:latin typeface="Arial"/>
                <a:cs typeface="Arial"/>
                <a:sym typeface="Arial"/>
              </a:rPr>
              <a:t>Related to S1 of LU1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Prepare a hands-on activity in a format of step-by-step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ACTIVITY NAME should be action-oriented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Include a brief description about the activity (scope, aim, goals,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left side: provide orientations for the women to complete the activity (not more than four steps); include the time to complete the activity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right: list the resources needed to complete the activity. Resources and tools can be access to online reading, articles. You can also include an image, a video, or graphics, </a:t>
            </a:r>
            <a:endParaRPr dirty="0"/>
          </a:p>
        </p:txBody>
      </p:sp>
    </p:spTree>
    <p:extLst>
      <p:ext uri="{BB962C8B-B14F-4D97-AF65-F5344CB8AC3E}">
        <p14:creationId xmlns:p14="http://schemas.microsoft.com/office/powerpoint/2010/main" val="190603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 12: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100" b="0" i="0" u="none" strike="noStrike" cap="none" baseline="0" dirty="0">
                <a:solidFill>
                  <a:srgbClr val="000000"/>
                </a:solidFill>
                <a:latin typeface="Arial"/>
                <a:cs typeface="Arial"/>
                <a:sym typeface="Arial"/>
              </a:rPr>
              <a:t>Related to A1 of LU1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Prepare a project-based activity</a:t>
            </a:r>
            <a:endParaRPr lang="en-GB"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ACTIVITY NAME should be action-oriented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12 left side: provide a short intro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SLIDE 11 right: provide infographic-based info (e.g. statistics, minimal text, chart) to give an easy-to-understand overview of the activity: insert a SmartArt (use same style as model unit) </a:t>
            </a:r>
            <a:endParaRPr dirty="0"/>
          </a:p>
        </p:txBody>
      </p:sp>
    </p:spTree>
    <p:extLst>
      <p:ext uri="{BB962C8B-B14F-4D97-AF65-F5344CB8AC3E}">
        <p14:creationId xmlns:p14="http://schemas.microsoft.com/office/powerpoint/2010/main" val="2458404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336503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b="0" dirty="0" err="1"/>
              <a:t>Insert</a:t>
            </a:r>
            <a:r>
              <a:rPr lang="pt-PT" b="0" dirty="0"/>
              <a:t> </a:t>
            </a:r>
            <a:r>
              <a:rPr lang="pt-PT" b="0" dirty="0" err="1"/>
              <a:t>here</a:t>
            </a:r>
            <a:r>
              <a:rPr lang="pt-PT" b="0" dirty="0"/>
              <a:t> a </a:t>
            </a:r>
            <a:r>
              <a:rPr lang="pt-PT" b="0" dirty="0" err="1"/>
              <a:t>quote</a:t>
            </a:r>
            <a:r>
              <a:rPr lang="pt-PT" b="0" dirty="0"/>
              <a:t> </a:t>
            </a:r>
            <a:r>
              <a:rPr lang="pt-PT" b="0" dirty="0" err="1"/>
              <a:t>related</a:t>
            </a:r>
            <a:r>
              <a:rPr lang="pt-PT" b="0" dirty="0"/>
              <a:t> to </a:t>
            </a:r>
            <a:r>
              <a:rPr lang="pt-PT" b="0" dirty="0" err="1"/>
              <a:t>the</a:t>
            </a:r>
            <a:r>
              <a:rPr lang="pt-PT" b="0" dirty="0"/>
              <a:t> module </a:t>
            </a:r>
            <a:r>
              <a:rPr lang="pt-PT" b="0" dirty="0" err="1"/>
              <a:t>topic</a:t>
            </a:r>
            <a:endParaRPr b="0" dirty="0"/>
          </a:p>
        </p:txBody>
      </p:sp>
    </p:spTree>
    <p:extLst>
      <p:ext uri="{BB962C8B-B14F-4D97-AF65-F5344CB8AC3E}">
        <p14:creationId xmlns:p14="http://schemas.microsoft.com/office/powerpoint/2010/main" val="1038818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dirty="0"/>
              <a:t>DON’T CHANGE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40677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b="0" dirty="0" err="1"/>
              <a:t>Insert</a:t>
            </a:r>
            <a:r>
              <a:rPr lang="pt-PT" b="0" dirty="0"/>
              <a:t> </a:t>
            </a:r>
            <a:r>
              <a:rPr lang="pt-PT" b="0" dirty="0" err="1"/>
              <a:t>here</a:t>
            </a:r>
            <a:r>
              <a:rPr lang="pt-PT" b="0" dirty="0"/>
              <a:t> a </a:t>
            </a:r>
            <a:r>
              <a:rPr lang="pt-PT" b="0" dirty="0" err="1"/>
              <a:t>quote</a:t>
            </a:r>
            <a:r>
              <a:rPr lang="pt-PT" b="0" dirty="0"/>
              <a:t> </a:t>
            </a:r>
            <a:r>
              <a:rPr lang="pt-PT" b="0" dirty="0" err="1"/>
              <a:t>related</a:t>
            </a:r>
            <a:r>
              <a:rPr lang="pt-PT" b="0" dirty="0"/>
              <a:t> to </a:t>
            </a:r>
            <a:r>
              <a:rPr lang="pt-PT" b="0" dirty="0" err="1"/>
              <a:t>the</a:t>
            </a:r>
            <a:r>
              <a:rPr lang="pt-PT" b="0" dirty="0"/>
              <a:t> module </a:t>
            </a:r>
            <a:r>
              <a:rPr lang="pt-PT" b="0" dirty="0" err="1"/>
              <a:t>topic</a:t>
            </a:r>
            <a:endParaRPr b="0" dirty="0"/>
          </a:p>
        </p:txBody>
      </p:sp>
    </p:spTree>
    <p:extLst>
      <p:ext uri="{BB962C8B-B14F-4D97-AF65-F5344CB8AC3E}">
        <p14:creationId xmlns:p14="http://schemas.microsoft.com/office/powerpoint/2010/main" val="71408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85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368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17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720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Clr>
                <a:srgbClr val="0A8C6D"/>
              </a:buClr>
              <a:buFont typeface="Wingdings" panose="05000000000000000000" pitchFamily="2" charset="2"/>
              <a:buChar char="§"/>
            </a:pPr>
            <a:endParaRPr lang="en-US" sz="1100" dirty="0">
              <a:latin typeface="Arial" panose="020B0604020202020204" pitchFamily="34" charset="0"/>
              <a:ea typeface="+mn-lt"/>
              <a:cs typeface="Calibri" panose="020F0502020204030204" pitchFamily="34" charset="0"/>
            </a:endParaRPr>
          </a:p>
        </p:txBody>
      </p:sp>
    </p:spTree>
    <p:extLst>
      <p:ext uri="{BB962C8B-B14F-4D97-AF65-F5344CB8AC3E}">
        <p14:creationId xmlns:p14="http://schemas.microsoft.com/office/powerpoint/2010/main" val="369556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SLIDES nr 8 to 10:</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GB" sz="1100" b="0" i="0" u="none" strike="noStrike" cap="none" baseline="0" dirty="0">
                <a:solidFill>
                  <a:srgbClr val="000000"/>
                </a:solidFill>
                <a:latin typeface="Arial"/>
                <a:cs typeface="Arial"/>
                <a:sym typeface="Arial"/>
              </a:rPr>
              <a:t>Related to K1 of LU1</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GB" dirty="0"/>
              <a:t>Include here </a:t>
            </a:r>
            <a:r>
              <a:rPr lang="en-GB" sz="1100" dirty="0">
                <a:latin typeface="Arial" panose="020B0604020202020204" pitchFamily="34" charset="0"/>
              </a:rPr>
              <a:t>factual and theoretical knowledge </a:t>
            </a:r>
            <a:r>
              <a:rPr lang="en-GB" dirty="0"/>
              <a:t>related to K1</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GB" baseline="0" dirty="0"/>
              <a:t>Keep content self-explanatory, concise, use “you”, and keep in mind we are in level 4, adult education, not in academic context, so don’t use jargons, authors, theories</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GB" baseline="0" dirty="0"/>
              <a:t>Don’t change layout/formation (e.g. don’t use bullets, don’t change font size, font type)</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GB" baseline="0" dirty="0"/>
              <a:t>In slides 9 &amp; 10 use the right side to illustrate the content (image, video, graphics, etc.)</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330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latin typeface="Arial" panose="020B0604020202020204" pitchFamily="34" charset="0"/>
                <a:cs typeface="Arial" panose="020B0604020202020204" pitchFamily="34" charset="0"/>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Tree>
    <p:extLst>
      <p:ext uri="{BB962C8B-B14F-4D97-AF65-F5344CB8AC3E}">
        <p14:creationId xmlns:p14="http://schemas.microsoft.com/office/powerpoint/2010/main" val="424828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latin typeface="Arial" panose="020B0604020202020204" pitchFamily="34" charset="0"/>
                <a:cs typeface="Arial" panose="020B0604020202020204" pitchFamily="34" charset="0"/>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981C22"/>
                </a:solidFill>
                <a:latin typeface="Raleway"/>
                <a:ea typeface="Raleway"/>
                <a:cs typeface="Raleway"/>
                <a:sym typeface="Raleway"/>
              </a:rPr>
              <a:t>“</a:t>
            </a:r>
            <a:endParaRPr sz="12000" b="1" dirty="0">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07899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atin typeface="Arial" panose="020B0604020202020204" pitchFamily="34" charset="0"/>
                <a:cs typeface="Arial" panose="020B0604020202020204" pitchFamily="34" charset="0"/>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dirty="0"/>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Subtitle">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latin typeface="Arial" panose="020B0604020202020204" pitchFamily="34" charset="0"/>
                <a:cs typeface="Arial" panose="020B0604020202020204" pitchFamily="34" charset="0"/>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dirty="0"/>
          </a:p>
        </p:txBody>
      </p:sp>
    </p:spTree>
    <p:extLst>
      <p:ext uri="{BB962C8B-B14F-4D97-AF65-F5344CB8AC3E}">
        <p14:creationId xmlns:p14="http://schemas.microsoft.com/office/powerpoint/2010/main" val="117993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Quote">
    <p:bg>
      <p:bgRef idx="1001">
        <a:schemeClr val="bg1"/>
      </p:bgRef>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0A8C6D"/>
                </a:solidFill>
                <a:latin typeface="Raleway"/>
                <a:ea typeface="Raleway"/>
                <a:cs typeface="Raleway"/>
                <a:sym typeface="Raleway"/>
              </a:rPr>
              <a:t>“</a:t>
            </a:r>
            <a:endParaRPr sz="12000" b="1" dirty="0">
              <a:solidFill>
                <a:srgbClr val="0A8C6D"/>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87213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981C22"/>
                </a:solidFill>
                <a:latin typeface="Raleway"/>
                <a:ea typeface="Raleway"/>
                <a:cs typeface="Raleway"/>
                <a:sym typeface="Raleway"/>
              </a:rPr>
              <a:t>“</a:t>
            </a:r>
            <a:endParaRPr sz="12000" b="1" dirty="0">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27476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352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11651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atin typeface="Arial" panose="020B0604020202020204" pitchFamily="34" charset="0"/>
                <a:cs typeface="Arial" panose="020B0604020202020204" pitchFamily="34" charset="0"/>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dirty="0"/>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93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132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latin typeface="Arial" panose="020B0604020202020204" pitchFamily="34" charset="0"/>
                <a:cs typeface="Arial" panose="020B0604020202020204" pitchFamily="34" charset="0"/>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dirty="0"/>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dirty="0"/>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Arial" panose="020B0604020202020204" pitchFamily="34" charset="0"/>
                <a:ea typeface="Arial" panose="020B0604020202020204" pitchFamily="34" charset="0"/>
                <a:cs typeface="Arial" panose="020B0604020202020204" pitchFamily="34" charset="0"/>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5388992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dirty="0"/>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dirty="0"/>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Arial" panose="020B0604020202020204" pitchFamily="34" charset="0"/>
                <a:ea typeface="Arial" panose="020B0604020202020204" pitchFamily="34" charset="0"/>
                <a:cs typeface="Arial" panose="020B0604020202020204" pitchFamily="34" charset="0"/>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1" r:id="rId4"/>
    <p:sldLayoutId id="2147483652" r:id="rId5"/>
    <p:sldLayoutId id="2147483653" r:id="rId6"/>
    <p:sldLayoutId id="2147483654"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strategy.ec.europa.eu/en/library/european-declaration-digital-rights-and-principle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siliconrepublic.com/careers/european-year-of-skills-2023-digital-skill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www.youtube.com/watch?v=7X-xtdSEc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J-swZaKN2Ic"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2" y="3287213"/>
            <a:ext cx="7772400" cy="1159801"/>
          </a:xfrm>
          <a:prstGeom prst="rect">
            <a:avLst/>
          </a:prstGeom>
        </p:spPr>
        <p:txBody>
          <a:bodyPr spcFirstLastPara="1" wrap="square" lIns="91426" tIns="91426" rIns="91426" bIns="91426" anchor="b" anchorCtr="0">
            <a:noAutofit/>
          </a:bodyPr>
          <a:lstStyle/>
          <a:p>
            <a:r>
              <a:rPr lang="el-GR" sz="4000" dirty="0">
                <a:solidFill>
                  <a:srgbClr val="FFFFFF"/>
                </a:solidFill>
              </a:rPr>
              <a:t>Εκπαιδευτικό πρόγραμμα για γυναίκες</a:t>
            </a:r>
            <a:br>
              <a:rPr lang="en-GB" sz="4000" dirty="0">
                <a:solidFill>
                  <a:srgbClr val="FFFFFF"/>
                </a:solidFill>
              </a:rPr>
            </a:br>
            <a:r>
              <a:rPr lang="el-GR" sz="4000" b="1" dirty="0">
                <a:solidFill>
                  <a:srgbClr val="981C22"/>
                </a:solidFill>
              </a:rPr>
              <a:t>Ψηφιακή Νοοτροπία</a:t>
            </a:r>
            <a:endParaRPr sz="4000" b="1" dirty="0">
              <a:solidFill>
                <a:srgbClr val="981C22"/>
              </a:solidFill>
            </a:endParaRPr>
          </a:p>
        </p:txBody>
      </p:sp>
      <p:pic>
        <p:nvPicPr>
          <p:cNvPr id="2" name="Picture 1">
            <a:extLst>
              <a:ext uri="{FF2B5EF4-FFF2-40B4-BE49-F238E27FC236}">
                <a16:creationId xmlns:a16="http://schemas.microsoft.com/office/drawing/2014/main" id="{5F862C1F-2A3C-2A35-29DB-F101B5ECEE2B}"/>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rPr>
              <a:t>Παιχνίδι Ψηφιακού Μετασχηματισμού</a:t>
            </a:r>
            <a:br>
              <a:rPr lang="pt-PT" sz="1400" b="1" dirty="0">
                <a:solidFill>
                  <a:schemeClr val="accent1"/>
                </a:solidFill>
              </a:rPr>
            </a:br>
            <a:r>
              <a:rPr lang="el-GR" sz="1200" dirty="0">
                <a:solidFill>
                  <a:srgbClr val="666666"/>
                </a:solidFill>
              </a:rPr>
              <a:t>Στόχος αυτής της δραστηριότητας είναι η ενημέρωση σχετικά με την έννοια του ψηφιακού μετασχηματισμού και τις πιθανές επιδράσεις του σε διάφορες πτυχές ενός οργανισμού.</a:t>
            </a:r>
          </a:p>
        </p:txBody>
      </p:sp>
      <p:sp>
        <p:nvSpPr>
          <p:cNvPr id="391" name="Google Shape;391;p35"/>
          <p:cNvSpPr txBox="1">
            <a:spLocks noGrp="1"/>
          </p:cNvSpPr>
          <p:nvPr>
            <p:ph type="body" idx="1"/>
          </p:nvPr>
        </p:nvSpPr>
        <p:spPr>
          <a:xfrm>
            <a:off x="921999" y="1887378"/>
            <a:ext cx="5634443"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Δημιουργήστε ομάδες των 4-5 ατόμων. Σε κάθε ομάδα θα δοθεί ένα σύνολο καρτών, κάθε κάρτα αντιπροσωπεύει μια διαφορετική πτυχή ενός οργανισμού.</a:t>
            </a:r>
          </a:p>
          <a:p>
            <a:pPr marL="0" indent="0">
              <a:buNone/>
            </a:pPr>
            <a:r>
              <a:rPr lang="el-GR" sz="1100" b="1" dirty="0"/>
              <a:t>Βήμα2</a:t>
            </a:r>
            <a:r>
              <a:rPr lang="en-GB" sz="1100" b="1" dirty="0"/>
              <a:t>: </a:t>
            </a:r>
            <a:r>
              <a:rPr lang="el-GR" sz="1100" dirty="0"/>
              <a:t>Θα δοθεί επίσης ένα σετ από κάρτες ψηφιακού μετασχηματισμού. Ο στόχος σας είναι να χρησιμοποιήσετε αυτές τις κάρτες για να δημιουργήσετε ένα σχέδιο ψηφιακού μετασχηματισμού για τον οργανισμό που έχετε επιλέξει.</a:t>
            </a:r>
          </a:p>
          <a:p>
            <a:pPr marL="0" indent="0">
              <a:buNone/>
            </a:pPr>
            <a:r>
              <a:rPr lang="el-GR" sz="1100" b="1" dirty="0"/>
              <a:t>Βήμα3</a:t>
            </a:r>
            <a:r>
              <a:rPr lang="en-GB" sz="1100" b="1" dirty="0"/>
              <a:t>: </a:t>
            </a:r>
            <a:r>
              <a:rPr lang="el-GR" sz="1100" dirty="0"/>
              <a:t>Θα έχετε 10 λεπτά για να δημιουργήσετε το σχέδιο ψηφιακού μετασχηματισμού σας. Αφιερώστε αυτόν τον χρόνο για να συζητήσετε και να σκεφτείτε ως ομάδα.</a:t>
            </a:r>
          </a:p>
          <a:p>
            <a:pPr marL="0" indent="0">
              <a:buNone/>
            </a:pPr>
            <a:r>
              <a:rPr lang="el-GR" sz="1100" b="1" dirty="0"/>
              <a:t>Βήμα4</a:t>
            </a:r>
            <a:r>
              <a:rPr lang="en-GB" sz="1100" b="1" dirty="0"/>
              <a:t>: </a:t>
            </a:r>
            <a:r>
              <a:rPr lang="el-GR" sz="1100" dirty="0"/>
              <a:t>Κάθε ομάδα θα παρουσιάσει το σχέδιο ψηφιακού μετασχηματισμού της στην τάξη. Προετοιμαστείτε να εξηγήσετε το σχέδιό σας και να συζητήσετε τα πιθανά οφέλη και τις προκλήσεις της εφαρμογής του στον πραγματικό κόσμο.</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20 </a:t>
            </a:r>
            <a:r>
              <a:rPr lang="el-GR" sz="1200" dirty="0">
                <a:solidFill>
                  <a:schemeClr val="tx1"/>
                </a:solidFill>
              </a:rPr>
              <a:t>λεπτά</a:t>
            </a:r>
            <a:endParaRPr lang="en-GB" sz="1200" dirty="0">
              <a:solidFill>
                <a:schemeClr val="tx1"/>
              </a:solidFill>
            </a:endParaRP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6556442" y="1887378"/>
            <a:ext cx="2076389" cy="1199581"/>
          </a:xfrm>
        </p:spPr>
        <p:txBody>
          <a:bodyPr/>
          <a:lstStyle/>
          <a:p>
            <a:pPr marL="0" indent="0">
              <a:buNone/>
            </a:pPr>
            <a:r>
              <a:rPr lang="el-GR" sz="1600" b="1" dirty="0">
                <a:solidFill>
                  <a:schemeClr val="bg1"/>
                </a:solidFill>
                <a:highlight>
                  <a:srgbClr val="0A8C6D"/>
                </a:highlight>
              </a:rPr>
              <a:t>Πηγές</a:t>
            </a:r>
            <a:r>
              <a:rPr lang="pt-PT" sz="1600" b="1" dirty="0">
                <a:solidFill>
                  <a:schemeClr val="bg1"/>
                </a:solidFill>
                <a:highlight>
                  <a:srgbClr val="0A8C6D"/>
                </a:highlight>
              </a:rPr>
              <a:t> &amp; </a:t>
            </a:r>
            <a:r>
              <a:rPr lang="el-GR" sz="1600" b="1" dirty="0">
                <a:solidFill>
                  <a:schemeClr val="bg1"/>
                </a:solidFill>
                <a:highlight>
                  <a:srgbClr val="0A8C6D"/>
                </a:highlight>
              </a:rPr>
              <a:t>εργαλεία</a:t>
            </a:r>
            <a:endParaRPr lang="pt-PT" sz="1600" b="1" dirty="0">
              <a:solidFill>
                <a:schemeClr val="bg1"/>
              </a:solidFill>
              <a:highlight>
                <a:srgbClr val="0A8C6D"/>
              </a:highlight>
            </a:endParaRPr>
          </a:p>
          <a:p>
            <a:pPr marL="0" indent="0">
              <a:buNone/>
            </a:pPr>
            <a:r>
              <a:rPr lang="el-GR" sz="1200" b="1" dirty="0"/>
              <a:t>Πρότυπο</a:t>
            </a:r>
            <a:r>
              <a:rPr lang="en-GB" sz="1200" b="1" dirty="0"/>
              <a:t> 1 –</a:t>
            </a:r>
            <a:r>
              <a:rPr lang="el-GR" sz="1200" b="1" dirty="0"/>
              <a:t> Παιχνίδι Ψηφιακού Μετασχηματισμού</a:t>
            </a:r>
            <a:endParaRPr lang="en-GB" sz="1200" dirty="0"/>
          </a:p>
          <a:p>
            <a:pPr marL="0" indent="0">
              <a:buNone/>
            </a:pPr>
            <a:endParaRPr lang="en-GB" sz="1200" dirty="0"/>
          </a:p>
          <a:p>
            <a:pPr marL="0" indent="0">
              <a:buNone/>
            </a:pPr>
            <a:endParaRPr lang="en-GB" sz="1200" dirty="0"/>
          </a:p>
          <a:p>
            <a:pPr marL="139702" indent="0">
              <a:buNone/>
            </a:pPr>
            <a:endParaRPr lang="pt-PT" dirty="0"/>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13979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r>
              <a:rPr lang="el-GR" sz="1600" b="1" dirty="0">
                <a:solidFill>
                  <a:srgbClr val="0A8C6D"/>
                </a:solidFill>
              </a:rPr>
              <a:t>Επίδραση σε εμένα</a:t>
            </a: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171450" indent="-171450">
              <a:buClr>
                <a:srgbClr val="0A8C6D"/>
              </a:buClr>
              <a:buSzPct val="100000"/>
              <a:buFont typeface="Wingdings" panose="05000000000000000000" pitchFamily="2" charset="2"/>
              <a:buChar char="§"/>
            </a:pPr>
            <a:r>
              <a:rPr lang="el-GR" sz="1100" dirty="0">
                <a:solidFill>
                  <a:srgbClr val="666666"/>
                </a:solidFill>
              </a:rPr>
              <a:t>Αφιερώστε λίγο χρόνο για να σκεφτείτε τις δικές σας εμπειρίες με την ψηφιακή τεχνολογία στην προσωπική και επαγγελματική σας ζωή.</a:t>
            </a:r>
          </a:p>
          <a:p>
            <a:pPr marL="171450" indent="-171450">
              <a:buClr>
                <a:srgbClr val="0A8C6D"/>
              </a:buClr>
              <a:buSzPct val="100000"/>
              <a:buFont typeface="Wingdings" panose="05000000000000000000" pitchFamily="2" charset="2"/>
              <a:buChar char="§"/>
            </a:pPr>
            <a:r>
              <a:rPr lang="el-GR" sz="1100" dirty="0">
                <a:solidFill>
                  <a:srgbClr val="666666"/>
                </a:solidFill>
              </a:rPr>
              <a:t>Σκεφτείτε τον πιθανό αντίκτυπο του ψηφιακού μετασχηματισμού στην προσωπική και επαγγελματική σας ζωή στο μέλλον. Σκεφτείτε πώς η ψηφιακή τεχνολογία μπορεί να συνεχίσει να αλλάζει τον τρόπο εργασίας, επικοινωνίας και πρόσβασης σε πληροφορίες.</a:t>
            </a:r>
          </a:p>
          <a:p>
            <a:pPr marL="171450" indent="-171450">
              <a:buClr>
                <a:srgbClr val="0A8C6D"/>
              </a:buClr>
              <a:buSzPct val="100000"/>
              <a:buFont typeface="Wingdings" panose="05000000000000000000" pitchFamily="2" charset="2"/>
              <a:buChar char="§"/>
            </a:pPr>
            <a:r>
              <a:rPr lang="el-GR" sz="1100" dirty="0">
                <a:solidFill>
                  <a:srgbClr val="666666"/>
                </a:solidFill>
              </a:rPr>
              <a:t>Σκεφτείτε τις αλλαγές και τις βελτιώσεις που θα θέλατε να δείτε στην προσωπική και επαγγελματική σας ζωή</a:t>
            </a:r>
          </a:p>
          <a:p>
            <a:pPr marL="0" indent="0">
              <a:buNone/>
            </a:pPr>
            <a:endParaRPr lang="en-GB" sz="1400" dirty="0">
              <a:solidFill>
                <a:schemeClr val="bg1"/>
              </a:solidFill>
              <a:highlight>
                <a:srgbClr val="0A8C6D"/>
              </a:highlight>
            </a:endParaRPr>
          </a:p>
          <a:p>
            <a:pPr marL="285750" indent="-285750">
              <a:spcBef>
                <a:spcPts val="601"/>
              </a:spcBef>
              <a:buFont typeface="Wingdings" panose="05000000000000000000" pitchFamily="2" charset="2"/>
              <a:buChar char="§"/>
            </a:pPr>
            <a:endParaRPr lang="pt-PT" sz="1300" dirty="0">
              <a:solidFill>
                <a:schemeClr val="tx1"/>
              </a:solidFill>
            </a:endParaRP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rgbClr val="666666"/>
                </a:solidFill>
              </a:rPr>
              <a:t>Προσδιορίστε τους βασικούς τομείς όπου ο ψηφιακός μετασχηματισμός θα μπορούσε να φέρει αλλαγές.</a:t>
            </a:r>
          </a:p>
          <a:p>
            <a:pPr marL="171450" indent="-171450">
              <a:buClr>
                <a:srgbClr val="0A8C6D"/>
              </a:buClr>
              <a:buSzPct val="100000"/>
              <a:buFont typeface="Wingdings" panose="05000000000000000000" pitchFamily="2" charset="2"/>
              <a:buChar char="§"/>
            </a:pPr>
            <a:r>
              <a:rPr lang="el-GR" sz="1100" dirty="0">
                <a:solidFill>
                  <a:srgbClr val="666666"/>
                </a:solidFill>
              </a:rPr>
              <a:t>Προσδιορίστε τυχόν ανησυχίες που μπορεί να έχετε σχετικά με τον ψηφιακό μετασχηματισμό και πώς μπορείτε να τις μετριαστείτε.</a:t>
            </a:r>
          </a:p>
          <a:p>
            <a:pPr marL="171450" indent="-171450">
              <a:buClr>
                <a:srgbClr val="0A8C6D"/>
              </a:buClr>
              <a:buSzPct val="100000"/>
              <a:buFont typeface="Wingdings" panose="05000000000000000000" pitchFamily="2" charset="2"/>
              <a:buChar char="§"/>
            </a:pPr>
            <a:r>
              <a:rPr lang="el-GR" sz="1100" dirty="0">
                <a:solidFill>
                  <a:srgbClr val="666666"/>
                </a:solidFill>
              </a:rPr>
              <a:t>Σκεφτείτε τυχόν δεξιότητες ή γνώσεις που μπορεί να χρειαστεί να αναπτύξετε προκειμένου να συμβαδίσετε με τον ψηφιακό μετασχηματισμό και εντοπίστε τυχόν πόρους που μπορείτε να χρησιμοποιήσετε για να το επιτύχετε.</a:t>
            </a:r>
          </a:p>
          <a:p>
            <a:pPr marL="139702" indent="0">
              <a:buNone/>
            </a:pPr>
            <a:endParaRPr lang="pt-PT" sz="1100" dirty="0">
              <a:solidFill>
                <a:schemeClr val="tx1"/>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96141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44007"/>
            <a:ext cx="7567175" cy="2366100"/>
          </a:xfrm>
          <a:prstGeom prst="rect">
            <a:avLst/>
          </a:prstGeom>
        </p:spPr>
        <p:txBody>
          <a:bodyPr spcFirstLastPara="1" wrap="square" lIns="91426" tIns="91426" rIns="91426" bIns="91426" anchor="t" anchorCtr="0">
            <a:noAutofit/>
          </a:bodyPr>
          <a:lstStyle/>
          <a:p>
            <a:pPr marL="114302" indent="0">
              <a:buNone/>
            </a:pPr>
            <a:r>
              <a:rPr lang="en-US" sz="1300" b="1" dirty="0">
                <a:solidFill>
                  <a:srgbClr val="0A8C6D"/>
                </a:solidFill>
              </a:rPr>
              <a:t>European Declaration on Digital Rights and Principles</a:t>
            </a:r>
            <a:r>
              <a:rPr lang="pt-PT" sz="1300" b="1" dirty="0">
                <a:solidFill>
                  <a:srgbClr val="0A8C6D"/>
                </a:solidFill>
              </a:rPr>
              <a:t>:</a:t>
            </a:r>
            <a:br>
              <a:rPr lang="pt-PT" sz="1300" b="1" dirty="0">
                <a:solidFill>
                  <a:srgbClr val="0A8C6D"/>
                </a:solidFill>
              </a:rPr>
            </a:br>
            <a:r>
              <a:rPr lang="pt-PT" sz="1300" dirty="0">
                <a:hlinkClick r:id="rId3"/>
              </a:rPr>
              <a:t>digital-strategy.ec.europa.eu/en/library/european-declaration-digital-rights-and-principles</a:t>
            </a:r>
            <a:r>
              <a:rPr lang="pt-PT" sz="1300" dirty="0"/>
              <a:t> </a:t>
            </a:r>
          </a:p>
          <a:p>
            <a:pPr marL="114302" indent="0">
              <a:buNone/>
            </a:pPr>
            <a:r>
              <a:rPr lang="en-US" sz="1300" b="1" dirty="0">
                <a:solidFill>
                  <a:srgbClr val="0A8C6D"/>
                </a:solidFill>
              </a:rPr>
              <a:t>10 Powerful Women Leading the Digital Transformation in 2022</a:t>
            </a:r>
            <a:r>
              <a:rPr lang="pt-PT" sz="1300" b="1" dirty="0">
                <a:solidFill>
                  <a:srgbClr val="0A8C6D"/>
                </a:solidFill>
              </a:rPr>
              <a:t>:</a:t>
            </a:r>
            <a:br>
              <a:rPr lang="pt-PT" sz="1300" b="1" dirty="0">
                <a:solidFill>
                  <a:srgbClr val="0A8C6D"/>
                </a:solidFill>
              </a:rPr>
            </a:br>
            <a:r>
              <a:rPr lang="pt-PT" sz="1300" dirty="0"/>
              <a:t>www.thewomenachiever.com/latest-news/10-powerful-women-leading-the-digital-transformation-in-2022/ </a:t>
            </a:r>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08127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Η Διαδικασία του Μετασχηματισμού</a:t>
            </a:r>
            <a:endParaRPr lang="en-GB" b="1" dirty="0">
              <a:solidFill>
                <a:schemeClr val="bg1"/>
              </a:solidFill>
            </a:endParaRP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144127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922000" y="891776"/>
            <a:ext cx="7191221" cy="857400"/>
          </a:xfrm>
          <a:prstGeom prst="rect">
            <a:avLst/>
          </a:prstGeom>
        </p:spPr>
        <p:txBody>
          <a:bodyPr spcFirstLastPara="1" wrap="square" lIns="91426" tIns="91426" rIns="91426" bIns="91426" anchor="t" anchorCtr="0">
            <a:noAutofit/>
          </a:bodyPr>
          <a:lstStyle/>
          <a:p>
            <a:r>
              <a:rPr lang="el-GR" sz="3200" dirty="0">
                <a:solidFill>
                  <a:srgbClr val="0A8C6D"/>
                </a:solidFill>
              </a:rPr>
              <a:t>Μία απαιτητική διαδικασία</a:t>
            </a:r>
            <a:endParaRPr sz="3200" dirty="0">
              <a:solidFill>
                <a:srgbClr val="0A8C6D"/>
              </a:solidFill>
            </a:endParaRPr>
          </a:p>
        </p:txBody>
      </p:sp>
      <p:sp>
        <p:nvSpPr>
          <p:cNvPr id="148" name="Google Shape;148;p21"/>
          <p:cNvSpPr txBox="1">
            <a:spLocks noGrp="1"/>
          </p:cNvSpPr>
          <p:nvPr>
            <p:ph type="body" idx="1"/>
          </p:nvPr>
        </p:nvSpPr>
        <p:spPr>
          <a:xfrm>
            <a:off x="922000" y="1320476"/>
            <a:ext cx="7719080" cy="2366100"/>
          </a:xfrm>
          <a:prstGeom prst="rect">
            <a:avLst/>
          </a:prstGeom>
          <a:ln>
            <a:noFill/>
          </a:ln>
        </p:spPr>
        <p:txBody>
          <a:bodyPr spcFirstLastPara="1" wrap="square" lIns="91426" tIns="91426" rIns="91426" bIns="91426" anchor="t" anchorCtr="0">
            <a:noAutofit/>
          </a:bodyPr>
          <a:lstStyle/>
          <a:p>
            <a:pPr marL="114302" indent="0">
              <a:buNone/>
            </a:pPr>
            <a:r>
              <a:rPr lang="el-GR" sz="1100" dirty="0"/>
              <a:t>Όπως ο Κολόμβος έπρεπε να περιηγηθεί στα άγνωστα νερά του Ατλαντικού Ωκεανού και να δοκιμάσει διαφορετικές διαδρομές για να φτάσει στον προορισμό του, οι οργανισμοί που υποβάλλονται σε ψηφιακό μετασχηματισμό πρέπει επίσης να περιηγηθούν σε μία αχαρτογράφητη περιοχή και να δοκιμάσουν διαφορετικές προσεγγίσεις για να επιτύχουν τους στόχους τους. Όπως και ο Κολόμβος, οι εταιρείες μπορεί να συναντήσουν εμπόδια και αναποδιές στην πορεία, αλλά πρέπει να επιμείνουν και να συνεχίσουν να αναζητούν νέες λύσεις.</a:t>
            </a:r>
          </a:p>
          <a:p>
            <a:pPr marL="114302" indent="0">
              <a:buNone/>
            </a:pPr>
            <a:r>
              <a:rPr lang="el-GR" sz="1100" dirty="0">
                <a:sym typeface="Arial"/>
              </a:rPr>
              <a:t>Η επιτυχία απαιτεί συχνά έναν συνδυασμό προετοιμασίας, ανάληψης ρίσκου και τύχης. Ο Κολόμβος έπρεπε να σχεδιάσει προσεκτικά τα ταξίδια του, αλλά έπρεπε επίσης να είναι πρόθυμος να πάρει ρίσκα και να δοκιμάσει νέα πράγματα. Ομοίως, οι οργανισμοί που υφίστανται ψηφιακό μετασχηματισμό πρέπει να είναι αυστηροί στον προγραμματισμό τους, αλλά πρέπει επίσης να είναι πρόθυμοι να αγκαλιάσουν την αλλαγή και να δοκιμάσουν νέες προσεγγίσεις.</a:t>
            </a:r>
          </a:p>
          <a:p>
            <a:pPr marL="114302" indent="0">
              <a:buNone/>
            </a:pPr>
            <a:r>
              <a:rPr lang="el-GR" sz="1100" dirty="0">
                <a:sym typeface="Arial"/>
              </a:rPr>
              <a:t>Και στις δύο περιπτώσεις, το κλειδί της επιτυχίας είναι η προθυμία να δοκιμάσετε νέα πράγματα και να προσαρμοστείτε στις μεταβαλλόμενες συνθήκες, ακόμα κι αν η πρώτη σαςαπόπειρα ήταν επιτυχημένη. Αγκαλιάζοντας αυτή τη νοοτροπία, οι οργανισμοί και τα άτομα μπορούν να αντιμετωπίσουν τις προκλήσεις του ψηφιακού μετασχηματισμού και να φτάσουν στα επιθυμητά αποτελέσματα</a:t>
            </a:r>
          </a:p>
          <a:p>
            <a:pPr marL="114302" indent="0">
              <a:buNone/>
            </a:pPr>
            <a:r>
              <a:rPr lang="en-US" sz="1100" dirty="0">
                <a:sym typeface="Arial"/>
              </a:rPr>
              <a:t>.</a:t>
            </a:r>
          </a:p>
          <a:p>
            <a:pPr marL="0" indent="0">
              <a:buNone/>
            </a:pPr>
            <a:endParaRPr lang="en-GB" sz="11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442319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Ψηφιακή Στρατηγική</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10" name="Google Shape;148;p21"/>
          <p:cNvSpPr txBox="1">
            <a:spLocks noGrp="1"/>
          </p:cNvSpPr>
          <p:nvPr>
            <p:ph type="body" idx="1"/>
          </p:nvPr>
        </p:nvSpPr>
        <p:spPr>
          <a:xfrm>
            <a:off x="461404" y="1503277"/>
            <a:ext cx="5159467" cy="2366100"/>
          </a:xfrm>
          <a:prstGeom prst="rect">
            <a:avLst/>
          </a:prstGeom>
          <a:ln>
            <a:noFill/>
          </a:ln>
        </p:spPr>
        <p:txBody>
          <a:bodyPr spcFirstLastPara="1" wrap="square" lIns="91426" tIns="91426" rIns="91426" bIns="91426" anchor="t" anchorCtr="0">
            <a:noAutofit/>
          </a:bodyPr>
          <a:lstStyle/>
          <a:p>
            <a:pPr marL="114302" indent="0">
              <a:buNone/>
            </a:pPr>
            <a:r>
              <a:rPr lang="el-GR" sz="1200" dirty="0"/>
              <a:t>Για τη διαδικασία Ψηφιακού Μετασχηματισμού, χρειαζόμαστε μια σαφή εικόνα αυτών των έξι στοιχείων της ιδέας ή της επιχείρησής μας</a:t>
            </a:r>
            <a:r>
              <a:rPr lang="en-US" sz="1200" dirty="0"/>
              <a:t>:</a:t>
            </a:r>
          </a:p>
          <a:p>
            <a:pPr marL="457202" indent="-342900">
              <a:buClr>
                <a:srgbClr val="0A8C6D"/>
              </a:buClr>
              <a:buSzPct val="100000"/>
              <a:buFont typeface="+mj-lt"/>
              <a:buAutoNum type="arabicPeriod"/>
            </a:pPr>
            <a:r>
              <a:rPr lang="el-GR" sz="1200" dirty="0"/>
              <a:t>Η στρατηγική και το όραμά μας</a:t>
            </a:r>
            <a:endParaRPr lang="en-US" sz="1200" dirty="0"/>
          </a:p>
          <a:p>
            <a:pPr marL="457202" indent="-342900">
              <a:buClr>
                <a:srgbClr val="0A8C6D"/>
              </a:buClr>
              <a:buSzPct val="100000"/>
              <a:buFont typeface="+mj-lt"/>
              <a:buAutoNum type="arabicPeriod"/>
            </a:pPr>
            <a:r>
              <a:rPr lang="el-GR" sz="1200" dirty="0"/>
              <a:t>Το μοντέλο λειτουργίας που χρησιμοποιούμε</a:t>
            </a:r>
          </a:p>
          <a:p>
            <a:pPr marL="457202" indent="-342900">
              <a:buClr>
                <a:srgbClr val="0A8C6D"/>
              </a:buClr>
              <a:buSzPct val="100000"/>
              <a:buFont typeface="+mj-lt"/>
              <a:buAutoNum type="arabicPeriod"/>
            </a:pPr>
            <a:r>
              <a:rPr lang="el-GR" sz="1200" dirty="0"/>
              <a:t>Το μοντέλο λειτουργίας που θέλουμε να χρησιμοποιήσουμε για να πετύχουμε κάνοντας τις απαραίτητες αναλύσεις κινδύνου-ρίσκου</a:t>
            </a:r>
          </a:p>
          <a:p>
            <a:pPr marL="457202" indent="-342900">
              <a:buClr>
                <a:srgbClr val="0A8C6D"/>
              </a:buClr>
              <a:buSzPct val="100000"/>
              <a:buFont typeface="+mj-lt"/>
              <a:buAutoNum type="arabicPeriod"/>
            </a:pPr>
            <a:r>
              <a:rPr lang="el-GR" sz="1200" dirty="0"/>
              <a:t>Η δημιουργία ενός νέου σχεδίου δράσης και συγκεκριμένων δραστηριοτήτων</a:t>
            </a:r>
          </a:p>
          <a:p>
            <a:pPr marL="457202" indent="-342900">
              <a:buClr>
                <a:srgbClr val="0A8C6D"/>
              </a:buClr>
              <a:buSzPct val="100000"/>
              <a:buFont typeface="+mj-lt"/>
              <a:buAutoNum type="arabicPeriod"/>
            </a:pPr>
            <a:r>
              <a:rPr lang="el-GR" sz="1200" dirty="0"/>
              <a:t>Η ανάλυση της επιχειρηματικής μας διαδικασίας, των δομών και των προκλήσεων τόσο στο τεχνολογικό όσο και στο ανθρώπινο τομέα</a:t>
            </a:r>
          </a:p>
          <a:p>
            <a:pPr marL="457202" indent="-342900">
              <a:buClr>
                <a:srgbClr val="0A8C6D"/>
              </a:buClr>
              <a:buSzPct val="100000"/>
              <a:buFont typeface="+mj-lt"/>
              <a:buAutoNum type="arabicPeriod"/>
            </a:pPr>
            <a:r>
              <a:rPr lang="el-GR" sz="1200" dirty="0"/>
              <a:t>Η παρακολούθηση των αλλαγών που κάναμε και του αντίκτυπου</a:t>
            </a:r>
            <a:endParaRPr lang="en-GB" sz="1200" dirty="0"/>
          </a:p>
        </p:txBody>
      </p:sp>
      <p:pic>
        <p:nvPicPr>
          <p:cNvPr id="2050" name="Picture 2" descr="people sitting down near table with assorted laptop compu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030" y="2054942"/>
            <a:ext cx="2630537" cy="17545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64261" y="3870060"/>
            <a:ext cx="1960793" cy="184666"/>
          </a:xfrm>
          <a:prstGeom prst="rect">
            <a:avLst/>
          </a:prstGeom>
        </p:spPr>
        <p:txBody>
          <a:bodyPr wrap="none">
            <a:spAutoFit/>
          </a:bodyPr>
          <a:lstStyle/>
          <a:p>
            <a:r>
              <a:rPr lang="en-US" sz="600" b="1" dirty="0">
                <a:solidFill>
                  <a:srgbClr val="0A8C6D"/>
                </a:solidFill>
                <a:latin typeface="Arial" panose="020B0604020202020204" pitchFamily="34" charset="0"/>
                <a:ea typeface="+mn-lt"/>
                <a:cs typeface="Calibri" panose="020F0502020204030204" pitchFamily="34" charset="0"/>
                <a:sym typeface="Raleway Thin"/>
              </a:rPr>
              <a:t>Source</a:t>
            </a:r>
            <a:r>
              <a:rPr lang="en-US" sz="600" dirty="0">
                <a:solidFill>
                  <a:schemeClr val="dk2"/>
                </a:solidFill>
                <a:latin typeface="Arial" panose="020B0604020202020204" pitchFamily="34" charset="0"/>
                <a:ea typeface="+mn-lt"/>
                <a:cs typeface="Calibri" panose="020F0502020204030204" pitchFamily="34" charset="0"/>
                <a:sym typeface="Raleway Thin"/>
              </a:rPr>
              <a:t>  https://unsplash.com/photos/SYTO3xs06fU</a:t>
            </a:r>
          </a:p>
        </p:txBody>
      </p:sp>
    </p:spTree>
    <p:extLst>
      <p:ext uri="{BB962C8B-B14F-4D97-AF65-F5344CB8AC3E}">
        <p14:creationId xmlns:p14="http://schemas.microsoft.com/office/powerpoint/2010/main" val="180805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200" dirty="0">
                <a:solidFill>
                  <a:srgbClr val="0A8C6D"/>
                </a:solidFill>
              </a:rPr>
              <a:t>Σχέδιο Ψηφιακής Αναβάθμισης</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784600" y="1433412"/>
            <a:ext cx="7668639" cy="3416320"/>
          </a:xfrm>
          <a:prstGeom prst="rect">
            <a:avLst/>
          </a:prstGeom>
        </p:spPr>
        <p:txBody>
          <a:bodyPr wrap="square">
            <a:spAutoFit/>
          </a:bodyPr>
          <a:lstStyle/>
          <a:p>
            <a:pPr marL="171450" indent="-171450">
              <a:buClr>
                <a:srgbClr val="0A8C6D"/>
              </a:buClr>
              <a:buFont typeface="Wingdings" panose="05000000000000000000" pitchFamily="2" charset="2"/>
              <a:buChar char="§"/>
            </a:pPr>
            <a:r>
              <a:rPr lang="el-GR" sz="1200" dirty="0">
                <a:solidFill>
                  <a:schemeClr val="dk2"/>
                </a:solidFill>
                <a:latin typeface="Arial" panose="020B0604020202020204" pitchFamily="34" charset="0"/>
                <a:ea typeface="Raleway Thin"/>
                <a:cs typeface="Arial" panose="020B0604020202020204" pitchFamily="34" charset="0"/>
                <a:sym typeface="Raleway Thin"/>
              </a:rPr>
              <a:t>Προσδιορίστε τους στόχους σας: Προσδιορίστε ποιες συγκεκριμένες ψηφιακές δεξιότητες θα θέλατε να αποκτήσετε και γιατί είναι σημαντικές για την προσωπική ή επαγγελματική σας εξέλιξη. Σκεφτείτε να θέσετε τόσο βραχυπρόθεσμους όσο και μακροπρόθεσμους στόχους.</a:t>
            </a:r>
          </a:p>
          <a:p>
            <a:pPr marL="171450" indent="-171450">
              <a:buClr>
                <a:srgbClr val="0A8C6D"/>
              </a:buClr>
              <a:buFont typeface="Wingdings" panose="05000000000000000000" pitchFamily="2" charset="2"/>
              <a:buChar char="§"/>
            </a:pPr>
            <a:r>
              <a:rPr lang="el-GR" sz="1200" dirty="0">
                <a:solidFill>
                  <a:schemeClr val="dk2"/>
                </a:solidFill>
                <a:latin typeface="Arial" panose="020B0604020202020204" pitchFamily="34" charset="0"/>
                <a:ea typeface="Raleway Thin"/>
                <a:cs typeface="Arial" panose="020B0604020202020204" pitchFamily="34" charset="0"/>
                <a:sym typeface="Raleway Thin"/>
              </a:rPr>
              <a:t>Αξιολογήστε τις τρέχουσες δεξιότητές σας: Κατανοήστε το τρέχον επίπεδο ψηφιακών δεξιοτήτων σας κάνοντας </a:t>
            </a:r>
            <a:r>
              <a:rPr lang="el-GR" sz="1200" dirty="0" err="1">
                <a:solidFill>
                  <a:schemeClr val="dk2"/>
                </a:solidFill>
                <a:latin typeface="Arial" panose="020B0604020202020204" pitchFamily="34" charset="0"/>
                <a:ea typeface="Raleway Thin"/>
                <a:cs typeface="Arial" panose="020B0604020202020204" pitchFamily="34" charset="0"/>
                <a:sym typeface="Raleway Thin"/>
              </a:rPr>
              <a:t>αυτοαξιολόγηση</a:t>
            </a:r>
            <a:r>
              <a:rPr lang="el-GR" sz="1200" dirty="0">
                <a:solidFill>
                  <a:schemeClr val="dk2"/>
                </a:solidFill>
                <a:latin typeface="Arial" panose="020B0604020202020204" pitchFamily="34" charset="0"/>
                <a:ea typeface="Raleway Thin"/>
                <a:cs typeface="Arial" panose="020B0604020202020204" pitchFamily="34" charset="0"/>
                <a:sym typeface="Raleway Thin"/>
              </a:rPr>
              <a:t>. Αυτό θα σας βοηθήσει να προσδιορίσετε σε ποιους τομείς πρέπει να εστιάσετε και να δώσετε προτεραιότητα.</a:t>
            </a:r>
          </a:p>
          <a:p>
            <a:pPr marL="171450" indent="-171450">
              <a:buClr>
                <a:srgbClr val="0A8C6D"/>
              </a:buClr>
              <a:buFont typeface="Wingdings" panose="05000000000000000000" pitchFamily="2" charset="2"/>
              <a:buChar char="§"/>
            </a:pPr>
            <a:r>
              <a:rPr lang="el-GR" sz="1200" dirty="0">
                <a:solidFill>
                  <a:schemeClr val="dk2"/>
                </a:solidFill>
                <a:latin typeface="Arial" panose="020B0604020202020204" pitchFamily="34" charset="0"/>
                <a:ea typeface="Raleway Thin"/>
                <a:cs typeface="Arial" panose="020B0604020202020204" pitchFamily="34" charset="0"/>
                <a:sym typeface="Raleway Thin"/>
              </a:rPr>
              <a:t>Ερευνήστε πηγές εκμάθησης: Ερευνήστε διαφορετικές πηγες μάθησης, όπως διαδικτυακά μαθήματα, σεμινάρια και πιστοποιήσεις που ευθυγραμμίζονται με τους στόχους που έχετε καθορίσει και το τρέχον επίπεδο δεξιοτήτων σας. Αναζητήστε πηγές που καλύπτουν διαφορετικά στυλ μάθησης και έχουν θετικές κριτικές. Προτιμήστε πηγές που δημιουργούνται από γυναίκες ή που απευθύνονται ειδικά σε γυναίκες.</a:t>
            </a:r>
          </a:p>
          <a:p>
            <a:pPr marL="171450" indent="-171450">
              <a:buClr>
                <a:srgbClr val="0A8C6D"/>
              </a:buClr>
              <a:buFont typeface="Wingdings" panose="05000000000000000000" pitchFamily="2" charset="2"/>
              <a:buChar char="§"/>
            </a:pPr>
            <a:r>
              <a:rPr lang="el-GR" sz="1200" dirty="0">
                <a:solidFill>
                  <a:schemeClr val="dk2"/>
                </a:solidFill>
                <a:latin typeface="Arial" panose="020B0604020202020204" pitchFamily="34" charset="0"/>
                <a:ea typeface="Raleway Thin"/>
                <a:cs typeface="Arial" panose="020B0604020202020204" pitchFamily="34" charset="0"/>
                <a:sym typeface="Raleway Thin"/>
              </a:rPr>
              <a:t>Δημιουργήστε σχέδιο μάθησης: Δημιουργήστε ένα σχέδιο μάθησης που περιλαμβάνει συγκεκριμένους στόχους, χρονοδιαγράμματα και πηγές. Φροντίστε να προγραμματίσετε τον χρόνο σας για μάθηση και εξάσκηση και σκεφτείτε να καθορίσετε ορόσημα για την παρακολούθηση της προόδου σας. Είναι σημαντικό να ληφθούν υπόψιν πιθανά εμπόδια, όπως οι οικογενειακές ευθύνες, η ισορροπία μεταξύ επαγγελματικής και προσωπικής ζωής και οι διακρίσεις.</a:t>
            </a:r>
          </a:p>
          <a:p>
            <a:pPr marL="171450" indent="-171450">
              <a:buClr>
                <a:srgbClr val="0A8C6D"/>
              </a:buClr>
              <a:buFont typeface="Wingdings" panose="05000000000000000000" pitchFamily="2" charset="2"/>
              <a:buChar char="§"/>
            </a:pPr>
            <a:r>
              <a:rPr lang="el-GR" sz="1200" dirty="0">
                <a:solidFill>
                  <a:schemeClr val="dk2"/>
                </a:solidFill>
                <a:latin typeface="Arial" panose="020B0604020202020204" pitchFamily="34" charset="0"/>
                <a:ea typeface="Raleway Thin"/>
                <a:cs typeface="Arial" panose="020B0604020202020204" pitchFamily="34" charset="0"/>
                <a:sym typeface="Raleway Thin"/>
              </a:rPr>
              <a:t>Μάθετε από άλλους: Γίνετε μέλος σε διαδικτυακές κοινότητες ή ομάδες γυναικών με παρόμοια ενδιαφέροντα και στόχους στην ψηφιακή αναβάθμιση. Επικοινωνήστε με μέντορες και ειδικούς στον τομέα σας</a:t>
            </a:r>
          </a:p>
          <a:p>
            <a:pPr>
              <a:buClr>
                <a:srgbClr val="0A8C6D"/>
              </a:buClr>
            </a:pPr>
            <a:r>
              <a:rPr lang="en-US" sz="1200" dirty="0">
                <a:solidFill>
                  <a:schemeClr val="dk2"/>
                </a:solidFill>
                <a:latin typeface="Arial" panose="020B0604020202020204" pitchFamily="34" charset="0"/>
                <a:ea typeface="Raleway Thin"/>
                <a:cs typeface="Arial" panose="020B0604020202020204" pitchFamily="34" charset="0"/>
                <a:sym typeface="Raleway Thin"/>
              </a:rPr>
              <a:t>.</a:t>
            </a:r>
          </a:p>
        </p:txBody>
      </p:sp>
    </p:spTree>
    <p:extLst>
      <p:ext uri="{BB962C8B-B14F-4D97-AF65-F5344CB8AC3E}">
        <p14:creationId xmlns:p14="http://schemas.microsoft.com/office/powerpoint/2010/main" val="35065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rPr>
              <a:t>Σχέδιο Ψηφιακής Αναβάθμισης</a:t>
            </a:r>
            <a:br>
              <a:rPr lang="pt-PT" sz="1400" b="1" dirty="0">
                <a:solidFill>
                  <a:schemeClr val="accent1"/>
                </a:solidFill>
              </a:rPr>
            </a:br>
            <a:r>
              <a:rPr lang="el-GR" sz="1200" dirty="0">
                <a:solidFill>
                  <a:srgbClr val="666666"/>
                </a:solidFill>
              </a:rPr>
              <a:t>Ο στόχος αυτής της δραστηριότητας είναι να βοηθήσει τις συμμετέχουσες να εντοπίσουν τις συγκεκριμένες πηγές, την υποστήριξη και τις στρατηγικές που χρειάζονται οι γυναίκες για αποτελεσματική ψηφιακή αναβάθμιση.</a:t>
            </a:r>
          </a:p>
        </p:txBody>
      </p:sp>
      <p:sp>
        <p:nvSpPr>
          <p:cNvPr id="391" name="Google Shape;391;p35"/>
          <p:cNvSpPr txBox="1">
            <a:spLocks noGrp="1"/>
          </p:cNvSpPr>
          <p:nvPr>
            <p:ph type="body" idx="1"/>
          </p:nvPr>
        </p:nvSpPr>
        <p:spPr>
          <a:xfrm>
            <a:off x="921999" y="1887378"/>
            <a:ext cx="5983066"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Δημιουργήστε ομάδες των 4-5 ατόμων. Κάθε ομάδα συλλέγει συγκεκριμένες προκλήσεις ή εμπόδια που μπορεί να αντιμετωπίσουν οι γυναίκες όταν προσπαθούν να αναβαθμίσουν τον εαυτό τους ψηφιακά. Ενθαρρύνετέ τις να σκεφτούν τόσο εξωτερικούς όσο και εσωτερικούς παράγοντες που μπορούν να επηρεάσουν τη διαδικασία</a:t>
            </a:r>
          </a:p>
          <a:p>
            <a:pPr marL="0" indent="0">
              <a:buNone/>
            </a:pPr>
            <a:r>
              <a:rPr lang="el-GR" sz="1100" b="1" dirty="0"/>
              <a:t>Βήμα2</a:t>
            </a:r>
            <a:r>
              <a:rPr lang="en-GB" sz="1100" b="1" dirty="0"/>
              <a:t>: </a:t>
            </a:r>
            <a:r>
              <a:rPr lang="el-GR" sz="1100" dirty="0"/>
              <a:t>Κάθε ομάδα βάζει προτεραιότητα στις προκλήσεις που έχει εντοπίσει και επιλέγει τις 2-3 κορυφαίες που θεωρεί ότι είναι οι πιο σημαντικές</a:t>
            </a:r>
          </a:p>
          <a:p>
            <a:pPr marL="0" indent="0">
              <a:buNone/>
            </a:pPr>
            <a:r>
              <a:rPr lang="el-GR" sz="1100" b="1" dirty="0"/>
              <a:t>Βήμα3</a:t>
            </a:r>
            <a:r>
              <a:rPr lang="en-GB" sz="1100" b="1" dirty="0"/>
              <a:t>: </a:t>
            </a:r>
            <a:r>
              <a:rPr lang="el-GR" sz="1100" dirty="0"/>
              <a:t>Βρείτε πιθανές λύσεις ή στρατηγικές για να ξεπεράσετε τις προκλήσεις που επιλέχθηκαν στην ιεράρχηση προτεραιοτήτων.</a:t>
            </a:r>
          </a:p>
          <a:p>
            <a:pPr marL="0" indent="0">
              <a:buNone/>
            </a:pPr>
            <a:r>
              <a:rPr lang="el-GR" sz="1100" b="1" dirty="0"/>
              <a:t>Βήμα4</a:t>
            </a:r>
            <a:r>
              <a:rPr lang="en-GB" sz="1100" b="1" dirty="0"/>
              <a:t>: </a:t>
            </a:r>
            <a:r>
              <a:rPr lang="el-GR" sz="1100" dirty="0"/>
              <a:t>Κάθε ομάδα θα παρουσιάσει τις κορυφαίες προκλήσεις και τις λύσεις της σε όλη την τάξη, για μια γενική συζήτηση σχετικά με τις προσδιορισμένες ανάγκες για ψηφιακή αναβάθμιση των γυναικών</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a:t>
            </a:r>
            <a:r>
              <a:rPr lang="en-GB" sz="1200" dirty="0">
                <a:solidFill>
                  <a:srgbClr val="666666"/>
                </a:solidFill>
              </a:rPr>
              <a:t>20 </a:t>
            </a:r>
            <a:r>
              <a:rPr lang="el-GR" sz="1200" dirty="0">
                <a:solidFill>
                  <a:srgbClr val="666666"/>
                </a:solidFill>
              </a:rPr>
              <a:t>λεπτά</a:t>
            </a:r>
            <a:endParaRPr lang="en-GB" sz="1200" dirty="0">
              <a:solidFill>
                <a:srgbClr val="666666"/>
              </a:solidFill>
            </a:endParaRP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555622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a:solidFill>
                  <a:srgbClr val="0A8C6D"/>
                </a:solidFill>
              </a:rPr>
              <a:t>Προσωπική Στρατηγική</a:t>
            </a:r>
            <a:endParaRPr sz="12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171450" indent="-171450">
              <a:buClr>
                <a:srgbClr val="0A8C6D"/>
              </a:buClr>
              <a:buSzPct val="100000"/>
              <a:buFont typeface="Wingdings" panose="05000000000000000000" pitchFamily="2" charset="2"/>
              <a:buChar char="§"/>
            </a:pPr>
            <a:r>
              <a:rPr lang="el-GR" sz="1100" dirty="0">
                <a:solidFill>
                  <a:srgbClr val="666666"/>
                </a:solidFill>
              </a:rPr>
              <a:t>Αφιερώστε λίγο χρόνο για να σκεφτείτε και να αναλογιστείτε τις ακόλουθες ερωτήσεις:</a:t>
            </a:r>
          </a:p>
          <a:p>
            <a:pPr marL="171450" indent="-171450">
              <a:buClr>
                <a:srgbClr val="0A8C6D"/>
              </a:buClr>
              <a:buSzPct val="100000"/>
              <a:buFont typeface="Wingdings" panose="05000000000000000000" pitchFamily="2" charset="2"/>
              <a:buChar char="§"/>
            </a:pPr>
            <a:r>
              <a:rPr lang="el-GR" sz="1100" dirty="0">
                <a:solidFill>
                  <a:srgbClr val="666666"/>
                </a:solidFill>
              </a:rPr>
              <a:t>«Ποιες είναι οι τρέχουσες ψηφιακές μου δεξιότητές;»</a:t>
            </a:r>
          </a:p>
          <a:p>
            <a:pPr marL="171450" indent="-171450">
              <a:buClr>
                <a:srgbClr val="0A8C6D"/>
              </a:buClr>
              <a:buSzPct val="100000"/>
              <a:buFont typeface="Wingdings" panose="05000000000000000000" pitchFamily="2" charset="2"/>
              <a:buChar char="§"/>
            </a:pPr>
            <a:r>
              <a:rPr lang="el-GR" sz="1100" dirty="0">
                <a:solidFill>
                  <a:srgbClr val="666666"/>
                </a:solidFill>
              </a:rPr>
              <a:t>«Τι ψηφιακές δεξιότητες θέλω να αποκτήσω;»</a:t>
            </a:r>
          </a:p>
          <a:p>
            <a:pPr marL="171450" indent="-171450">
              <a:buClr>
                <a:srgbClr val="0A8C6D"/>
              </a:buClr>
              <a:buSzPct val="100000"/>
              <a:buFont typeface="Wingdings" panose="05000000000000000000" pitchFamily="2" charset="2"/>
              <a:buChar char="§"/>
            </a:pPr>
            <a:r>
              <a:rPr lang="el-GR" sz="1100" dirty="0">
                <a:solidFill>
                  <a:srgbClr val="666666"/>
                </a:solidFill>
              </a:rPr>
              <a:t>«Ποιες προκλήσεις αντιμετωπίζω σχετικά με την ψηφιακή αναβάθμιση;»</a:t>
            </a:r>
          </a:p>
          <a:p>
            <a:pPr marL="171450" indent="-171450">
              <a:buClr>
                <a:srgbClr val="0A8C6D"/>
              </a:buClr>
              <a:buSzPct val="100000"/>
              <a:buFont typeface="Wingdings" panose="05000000000000000000" pitchFamily="2" charset="2"/>
              <a:buChar char="§"/>
            </a:pPr>
            <a:endParaRPr lang="en-GB" sz="1100" dirty="0">
              <a:solidFill>
                <a:schemeClr val="tx1"/>
              </a:solidFill>
            </a:endParaRPr>
          </a:p>
          <a:p>
            <a:pPr marL="285750" indent="-285750">
              <a:spcBef>
                <a:spcPts val="601"/>
              </a:spcBef>
              <a:buFont typeface="Wingdings" panose="05000000000000000000" pitchFamily="2" charset="2"/>
              <a:buChar char="§"/>
            </a:pPr>
            <a:endParaRPr lang="pt-PT" sz="1300" dirty="0">
              <a:solidFill>
                <a:schemeClr val="tx1"/>
              </a:solidFill>
            </a:endParaRP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rgbClr val="666666"/>
                </a:solidFill>
              </a:rPr>
              <a:t>Δημιουργήστε ένα εξατομικευμένο σχέδιο για την ψηφιακή αναβάθμιση, συμπεριλαμβανομένων συγκεκριμένων δεξιοτήτων που θέλετε να αποκτήσετε, πηγών που σκοπεύετε να χρησιμοποιήσετε και ένα χρονοδιάγραμμα για την επίτευξη των στόχων σας.</a:t>
            </a:r>
          </a:p>
          <a:p>
            <a:pPr marL="171450" indent="-171450">
              <a:buClr>
                <a:srgbClr val="0A8C6D"/>
              </a:buClr>
              <a:buSzPct val="100000"/>
              <a:buFont typeface="Wingdings" panose="05000000000000000000" pitchFamily="2" charset="2"/>
              <a:buChar char="§"/>
            </a:pPr>
            <a:r>
              <a:rPr lang="el-GR" sz="1100" dirty="0">
                <a:solidFill>
                  <a:srgbClr val="666666"/>
                </a:solidFill>
              </a:rPr>
              <a:t>Θέστε τα ορόσημα και αναλάβετε δράση για να πετύχετε το σχέδιο.</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83069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70320"/>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Τι είναι το Ευρωπαϊκό Έτος Δεξιοτήτων</a:t>
            </a:r>
            <a:r>
              <a:rPr lang="pt-PT" sz="1300" b="1" dirty="0">
                <a:solidFill>
                  <a:srgbClr val="0A8C6D"/>
                </a:solidFill>
              </a:rPr>
              <a:t>:</a:t>
            </a:r>
            <a:br>
              <a:rPr lang="pt-PT" sz="1300" b="1" dirty="0">
                <a:solidFill>
                  <a:srgbClr val="0A8C6D"/>
                </a:solidFill>
              </a:rPr>
            </a:br>
            <a:r>
              <a:rPr lang="pt-PT" sz="1300" dirty="0">
                <a:hlinkClick r:id="rId3"/>
              </a:rPr>
              <a:t>https://www.siliconrepublic.com/careers/european-year-of-skills-2023-digital-skills</a:t>
            </a:r>
            <a:r>
              <a:rPr lang="el-GR" sz="1300" dirty="0"/>
              <a:t> </a:t>
            </a:r>
            <a:r>
              <a:rPr lang="pt-PT" sz="1300" dirty="0"/>
              <a:t> </a:t>
            </a:r>
          </a:p>
          <a:p>
            <a:pPr marL="114302" indent="0">
              <a:buNone/>
            </a:pPr>
            <a:r>
              <a:rPr lang="el-GR" sz="1300" b="1" dirty="0">
                <a:solidFill>
                  <a:srgbClr val="0A8C6D"/>
                </a:solidFill>
              </a:rPr>
              <a:t>Οικονομική πρόσβαση για τις γυναίκες - εποχή ψηφιακού μετασχηματισμού</a:t>
            </a:r>
            <a:r>
              <a:rPr lang="pt-PT" sz="1300" b="1" dirty="0">
                <a:solidFill>
                  <a:srgbClr val="0A8C6D"/>
                </a:solidFill>
              </a:rPr>
              <a:t>:</a:t>
            </a:r>
            <a:br>
              <a:rPr lang="pt-PT" sz="1300" b="1" dirty="0">
                <a:solidFill>
                  <a:srgbClr val="0A8C6D"/>
                </a:solidFill>
              </a:rPr>
            </a:br>
            <a:r>
              <a:rPr lang="pt-PT" sz="1300" dirty="0">
                <a:hlinkClick r:id="rId4"/>
              </a:rPr>
              <a:t>https://www.youtube.com/watch?v=7X-xtdSEcas</a:t>
            </a:r>
            <a:r>
              <a:rPr lang="el-GR" sz="1300" dirty="0"/>
              <a:t> </a:t>
            </a: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42372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3"/>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3B7A1F59-5EA9-DD85-0B5B-5295F30B75E7}"/>
              </a:ext>
            </a:extLst>
          </p:cNvPr>
          <p:cNvPicPr>
            <a:picLocks noChangeAspect="1"/>
          </p:cNvPicPr>
          <p:nvPr/>
        </p:nvPicPr>
        <p:blipFill>
          <a:blip r:embed="rId4"/>
          <a:stretch>
            <a:fillRect/>
          </a:stretch>
        </p:blipFill>
        <p:spPr>
          <a:xfrm>
            <a:off x="7760474" y="377738"/>
            <a:ext cx="952452" cy="988545"/>
          </a:xfrm>
          <a:prstGeom prst="rect">
            <a:avLst/>
          </a:prstGeom>
        </p:spPr>
      </p:pic>
    </p:spTree>
    <p:extLst>
      <p:ext uri="{BB962C8B-B14F-4D97-AF65-F5344CB8AC3E}">
        <p14:creationId xmlns:p14="http://schemas.microsoft.com/office/powerpoint/2010/main" val="810191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Νοοτροπία Ανάπτυξης σε μια Ψηφιακή Εποχή</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190728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60032" y="802773"/>
            <a:ext cx="7191221" cy="857400"/>
          </a:xfrm>
          <a:prstGeom prst="rect">
            <a:avLst/>
          </a:prstGeom>
        </p:spPr>
        <p:txBody>
          <a:bodyPr spcFirstLastPara="1" wrap="square" lIns="91426" tIns="91426" rIns="91426" bIns="91426" anchor="t" anchorCtr="0">
            <a:noAutofit/>
          </a:bodyPr>
          <a:lstStyle/>
          <a:p>
            <a:r>
              <a:rPr lang="el-GR" sz="3200" dirty="0">
                <a:solidFill>
                  <a:srgbClr val="0A8C6D"/>
                </a:solidFill>
              </a:rPr>
              <a:t>Ανάπτυξη</a:t>
            </a:r>
            <a:r>
              <a:rPr lang="en-US" sz="3200" dirty="0">
                <a:solidFill>
                  <a:srgbClr val="0A8C6D"/>
                </a:solidFill>
              </a:rPr>
              <a:t> vs </a:t>
            </a:r>
            <a:r>
              <a:rPr lang="el-GR" sz="3200" dirty="0">
                <a:solidFill>
                  <a:srgbClr val="0A8C6D"/>
                </a:solidFill>
              </a:rPr>
              <a:t>Στασιμότητα</a:t>
            </a:r>
            <a:endParaRPr sz="3200" dirty="0">
              <a:solidFill>
                <a:srgbClr val="0A8C6D"/>
              </a:solidFill>
            </a:endParaRPr>
          </a:p>
        </p:txBody>
      </p:sp>
      <p:sp>
        <p:nvSpPr>
          <p:cNvPr id="148" name="Google Shape;148;p21"/>
          <p:cNvSpPr txBox="1">
            <a:spLocks noGrp="1"/>
          </p:cNvSpPr>
          <p:nvPr>
            <p:ph type="body" idx="1"/>
          </p:nvPr>
        </p:nvSpPr>
        <p:spPr>
          <a:xfrm>
            <a:off x="582422" y="1320476"/>
            <a:ext cx="5241200" cy="2366100"/>
          </a:xfrm>
          <a:prstGeom prst="rect">
            <a:avLst/>
          </a:prstGeom>
          <a:noFill/>
          <a:ln>
            <a:noFill/>
          </a:ln>
        </p:spPr>
        <p:txBody>
          <a:bodyPr spcFirstLastPara="1" wrap="square" lIns="91426" tIns="91426" rIns="91426" bIns="91426" anchor="t" anchorCtr="0">
            <a:noAutofit/>
          </a:bodyPr>
          <a:lstStyle/>
          <a:p>
            <a:pPr marL="114302" indent="0">
              <a:buNone/>
            </a:pPr>
            <a:r>
              <a:rPr lang="el-GR" sz="1000" dirty="0"/>
              <a:t>Η νοοτροπία ανάπτυξης και η νοοτροπία στασιμότητας είναι τρόποι σκέψης για τη μάθηση και την ανάπτυξη. Η κύρια διαφορά είναι πώς αντιμετωπίζουν οι άνθρωποι τις προκλήσεις και πως διαχειρίζονται τις ικανότητές τους.</a:t>
            </a:r>
          </a:p>
          <a:p>
            <a:pPr marL="114302" indent="0">
              <a:buNone/>
            </a:pPr>
            <a:r>
              <a:rPr lang="el-GR" sz="1000" dirty="0"/>
              <a:t>Η</a:t>
            </a:r>
            <a:r>
              <a:rPr lang="en-US" sz="1000" dirty="0"/>
              <a:t> </a:t>
            </a:r>
            <a:r>
              <a:rPr lang="el-GR" sz="1000" b="1" dirty="0">
                <a:solidFill>
                  <a:srgbClr val="0A8C6D"/>
                </a:solidFill>
              </a:rPr>
              <a:t>νοοτροπία ανάπτυξης </a:t>
            </a:r>
            <a:r>
              <a:rPr lang="el-GR" sz="1000" dirty="0"/>
              <a:t>είναι η πεποίθηση ότι οι δεξιότητες και η ευφυΐα είναι επίκτητες. Τα άτομα με νοοτροπία ανάπτυξης βλέπουν τις προκλήσεις ως ευκαιρίες μάθησης και αποδέχονται την αποτυχία ως μέρος της μαθησιακής διαδικασίας. Είναι ανοιχτά στην ανατροφοδότηση και παρακινούνται από τη μάθηση και την αυτοβελτίωση.</a:t>
            </a:r>
          </a:p>
          <a:p>
            <a:pPr marL="114302" indent="0">
              <a:buNone/>
            </a:pPr>
            <a:r>
              <a:rPr lang="el-GR" sz="1000" dirty="0"/>
              <a:t>Η</a:t>
            </a:r>
            <a:r>
              <a:rPr lang="en-US" sz="1000" dirty="0"/>
              <a:t> </a:t>
            </a:r>
            <a:r>
              <a:rPr lang="el-GR" sz="1000" b="1" dirty="0">
                <a:solidFill>
                  <a:srgbClr val="0A8C6D"/>
                </a:solidFill>
              </a:rPr>
              <a:t>νοοτροπία στασιμότητας </a:t>
            </a:r>
            <a:r>
              <a:rPr lang="el-GR" sz="1000" dirty="0"/>
              <a:t>υποστηρίζει ότι η ευφυΐα και οι ικανότητες είναι προκαθορισμένες και αμετάβλητες. Τα άτομα αποφεύγουν τις προκλήσεις, δεν ζητούν ανατροφοδότηση και μπορεί να αισθάνονται ότι απειλούνται από την επιτυχία των άλλων. Μπορεί επίσης να τα παρατήσουν όταν έρχονται αντιμέτωπα με προκλήσεις και να βλέπουν την αποτυχία ως ένδειξη των δικών τους ελλείψεων.</a:t>
            </a:r>
          </a:p>
          <a:p>
            <a:pPr marL="114302" indent="0">
              <a:buNone/>
            </a:pPr>
            <a:r>
              <a:rPr lang="el-GR" sz="1000" dirty="0"/>
              <a:t>Αξίζει να σημειωθεί ότι οι δύο νοοτροπίες δεν είναι δυαδικές και ότι οι περισσότεροι άνθρωποι έχουν έναν συνδυασμό και των δύο ανάλογα με το περιβάλλον και την εργασία. Με το να αποκτήσουν περισσότερη επίγνωση των διαδικασιών σκέψης και των στρατηγικών μάθησης και αλλάζοντας ενεργά τον τρόπο με τον οποίο σκέφτονται τον εαυτό τους και τις ικανότητές τους, τα άτομα μπορούν να αναπτύξουν μια νοοτροπία ανάπτυξης.</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pic>
        <p:nvPicPr>
          <p:cNvPr id="3074" name="Picture 2" descr="difficult roads lead to beautiful destinations desk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588" y="1231658"/>
            <a:ext cx="2423211" cy="29587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21861" y="4183741"/>
            <a:ext cx="1877437" cy="184666"/>
          </a:xfrm>
          <a:prstGeom prst="rect">
            <a:avLst/>
          </a:prstGeom>
        </p:spPr>
        <p:txBody>
          <a:bodyPr wrap="none">
            <a:spAutoFit/>
          </a:bodyPr>
          <a:lstStyle/>
          <a:p>
            <a:r>
              <a:rPr lang="en-US" sz="600" b="1" dirty="0">
                <a:solidFill>
                  <a:srgbClr val="0A8C6D"/>
                </a:solidFill>
                <a:latin typeface="Arial" panose="020B0604020202020204" pitchFamily="34" charset="0"/>
                <a:ea typeface="+mn-lt"/>
                <a:cs typeface="Calibri" panose="020F0502020204030204" pitchFamily="34" charset="0"/>
                <a:sym typeface="Raleway Thin"/>
              </a:rPr>
              <a:t>Source</a:t>
            </a:r>
            <a:r>
              <a:rPr lang="en-US" sz="600" dirty="0">
                <a:solidFill>
                  <a:schemeClr val="dk2"/>
                </a:solidFill>
                <a:latin typeface="Arial" panose="020B0604020202020204" pitchFamily="34" charset="0"/>
                <a:ea typeface="+mn-lt"/>
                <a:cs typeface="Calibri" panose="020F0502020204030204" pitchFamily="34" charset="0"/>
                <a:sym typeface="Raleway Thin"/>
              </a:rPr>
              <a:t>  https://unsplash.com/photos/z1d-LP8sjuI</a:t>
            </a:r>
          </a:p>
        </p:txBody>
      </p:sp>
    </p:spTree>
    <p:extLst>
      <p:ext uri="{BB962C8B-B14F-4D97-AF65-F5344CB8AC3E}">
        <p14:creationId xmlns:p14="http://schemas.microsoft.com/office/powerpoint/2010/main" val="364212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550307" y="748395"/>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Νοοτροπία Ανάπτυξης</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10" name="Google Shape;148;p21"/>
          <p:cNvSpPr txBox="1">
            <a:spLocks noGrp="1"/>
          </p:cNvSpPr>
          <p:nvPr>
            <p:ph type="body" idx="1"/>
          </p:nvPr>
        </p:nvSpPr>
        <p:spPr>
          <a:xfrm>
            <a:off x="509300" y="1483907"/>
            <a:ext cx="4037772" cy="2366100"/>
          </a:xfrm>
          <a:prstGeom prst="rect">
            <a:avLst/>
          </a:prstGeom>
          <a:ln>
            <a:noFill/>
          </a:ln>
        </p:spPr>
        <p:txBody>
          <a:bodyPr spcFirstLastPara="1" wrap="square" lIns="91426" tIns="91426" rIns="91426" bIns="91426" anchor="t" anchorCtr="0">
            <a:noAutofit/>
          </a:bodyPr>
          <a:lstStyle/>
          <a:p>
            <a:pPr marL="114302" indent="0">
              <a:buNone/>
            </a:pPr>
            <a:r>
              <a:rPr lang="el-GR" sz="1100" dirty="0"/>
              <a:t>Η νοοτροπίας ανάπτυξης είναι σημαντική στη διαδικασία του ψηφιακού μετασχηματισμού, επειδή βοηθά τα άτομα και τους οργανισμούς να προσεγγίζουν τις προκλήσεις και να αναθεωρούν, υιοθετώντας ταυτόχρονα μια θετική και δυναμική στάση.</a:t>
            </a:r>
            <a:endParaRPr lang="en-US" sz="1100" dirty="0"/>
          </a:p>
          <a:p>
            <a:pPr marL="114302" indent="0">
              <a:buNone/>
            </a:pPr>
            <a:r>
              <a:rPr lang="el-GR" sz="1100" dirty="0"/>
              <a:t>Στο πλαίσιο του ψηφιακού μετασχηματισμού, μια νοοτροπία ανάπτυξης μπορεί να βοηθήσει τα άτομα και τους οργανισμούς να παραμείνουν ανοιχτά σε νέες ιδέες, να αγκαλιάσουν την αλλαγή, να μαθαίνουν και να προσαρμόζονται συνεχώς. Ο ψηφιακός μετασχηματισμός συχνά περιλαμβάνει τη δοκιμή νέων τεχνολογιών και προσεγγίσεων και μια νοοτροπία ανάπτυξης μπορεί να βοηθήσει τα άτομα και τους οργανισμούς να αγκαλιάσουν αυτές τις προκλήσεις και να υιοθετήσουν νέους τρόπους σκέψης και εργασίας.</a:t>
            </a:r>
          </a:p>
        </p:txBody>
      </p:sp>
      <p:grpSp>
        <p:nvGrpSpPr>
          <p:cNvPr id="5" name="Google Shape;179;p24"/>
          <p:cNvGrpSpPr/>
          <p:nvPr/>
        </p:nvGrpSpPr>
        <p:grpSpPr>
          <a:xfrm rot="12238164">
            <a:off x="5037780" y="910370"/>
            <a:ext cx="3737901" cy="3622567"/>
            <a:chOff x="2318596" y="913763"/>
            <a:chExt cx="3737901" cy="3622567"/>
          </a:xfrm>
        </p:grpSpPr>
        <p:sp>
          <p:nvSpPr>
            <p:cNvPr id="6" name="Google Shape;180;p24"/>
            <p:cNvSpPr/>
            <p:nvPr/>
          </p:nvSpPr>
          <p:spPr>
            <a:xfrm rot="-6597333">
              <a:off x="4296826" y="3950027"/>
              <a:ext cx="586303" cy="586303"/>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7" name="Google Shape;181;p24"/>
            <p:cNvSpPr/>
            <p:nvPr/>
          </p:nvSpPr>
          <p:spPr>
            <a:xfrm rot="-6599386">
              <a:off x="2318596" y="1407533"/>
              <a:ext cx="440541" cy="440541"/>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8" name="Google Shape;182;p24"/>
            <p:cNvSpPr/>
            <p:nvPr/>
          </p:nvSpPr>
          <p:spPr>
            <a:xfrm rot="-6598839">
              <a:off x="2887641" y="2346984"/>
              <a:ext cx="1199287" cy="1199287"/>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9" name="Google Shape;183;p24"/>
            <p:cNvSpPr/>
            <p:nvPr/>
          </p:nvSpPr>
          <p:spPr>
            <a:xfrm rot="-6598620">
              <a:off x="4374916" y="913763"/>
              <a:ext cx="1681581" cy="1681581"/>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1" name="Google Shape;184;p24"/>
            <p:cNvSpPr/>
            <p:nvPr/>
          </p:nvSpPr>
          <p:spPr>
            <a:xfrm rot="-6597866">
              <a:off x="2661829" y="2208216"/>
              <a:ext cx="629106" cy="629106"/>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2" name="Google Shape;185;p24"/>
            <p:cNvSpPr/>
            <p:nvPr/>
          </p:nvSpPr>
          <p:spPr>
            <a:xfrm rot="-6597701">
              <a:off x="3267625" y="1113818"/>
              <a:ext cx="274172" cy="274172"/>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grpSp>
      <p:grpSp>
        <p:nvGrpSpPr>
          <p:cNvPr id="13" name="Google Shape;186;p24"/>
          <p:cNvGrpSpPr/>
          <p:nvPr/>
        </p:nvGrpSpPr>
        <p:grpSpPr>
          <a:xfrm>
            <a:off x="5893670" y="1739566"/>
            <a:ext cx="2440201" cy="2440201"/>
            <a:chOff x="4447194" y="1815766"/>
            <a:chExt cx="2440200" cy="2440200"/>
          </a:xfrm>
        </p:grpSpPr>
        <p:sp>
          <p:nvSpPr>
            <p:cNvPr id="14" name="Google Shape;187;p24"/>
            <p:cNvSpPr/>
            <p:nvPr/>
          </p:nvSpPr>
          <p:spPr>
            <a:xfrm>
              <a:off x="4447194" y="1815766"/>
              <a:ext cx="2440200" cy="2440200"/>
            </a:xfrm>
            <a:prstGeom prst="ellipse">
              <a:avLst/>
            </a:prstGeom>
            <a:solidFill>
              <a:srgbClr val="0A8C6D"/>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5" name="Google Shape;188;p24"/>
            <p:cNvSpPr txBox="1"/>
            <p:nvPr/>
          </p:nvSpPr>
          <p:spPr>
            <a:xfrm>
              <a:off x="4735950" y="2504275"/>
              <a:ext cx="1862700" cy="1163400"/>
            </a:xfrm>
            <a:prstGeom prst="rect">
              <a:avLst/>
            </a:prstGeom>
            <a:solidFill>
              <a:srgbClr val="0A8C6D"/>
            </a:solidFill>
            <a:ln>
              <a:noFill/>
            </a:ln>
          </p:spPr>
          <p:txBody>
            <a:bodyPr spcFirstLastPara="1" wrap="square" lIns="91426" tIns="91426" rIns="91426" bIns="91426" anchor="ctr" anchorCtr="0">
              <a:noAutofit/>
            </a:bodyPr>
            <a:lstStyle/>
            <a:p>
              <a:pPr algn="ctr"/>
              <a:r>
                <a:rPr lang="el-GR" sz="1200" dirty="0">
                  <a:solidFill>
                    <a:srgbClr val="FFFFFF"/>
                  </a:solidFill>
                  <a:latin typeface="Arial" panose="020B0604020202020204" pitchFamily="34" charset="0"/>
                  <a:ea typeface="Raleway Thin"/>
                  <a:cs typeface="Arial" panose="020B0604020202020204" pitchFamily="34" charset="0"/>
                  <a:sym typeface="Raleway Thin"/>
                </a:rPr>
                <a:t>Μαθαίνοντας να Ξεμαθαίνω</a:t>
              </a:r>
            </a:p>
          </p:txBody>
        </p:sp>
      </p:grpSp>
      <p:grpSp>
        <p:nvGrpSpPr>
          <p:cNvPr id="16" name="Google Shape;189;p24"/>
          <p:cNvGrpSpPr/>
          <p:nvPr/>
        </p:nvGrpSpPr>
        <p:grpSpPr>
          <a:xfrm>
            <a:off x="5013412" y="1297853"/>
            <a:ext cx="1423801" cy="1423801"/>
            <a:chOff x="3490737" y="1374053"/>
            <a:chExt cx="1423800" cy="1423800"/>
          </a:xfrm>
          <a:solidFill>
            <a:srgbClr val="0A8C6D"/>
          </a:solidFill>
        </p:grpSpPr>
        <p:sp>
          <p:nvSpPr>
            <p:cNvPr id="17" name="Google Shape;190;p24"/>
            <p:cNvSpPr/>
            <p:nvPr/>
          </p:nvSpPr>
          <p:spPr>
            <a:xfrm>
              <a:off x="3490737" y="1374053"/>
              <a:ext cx="1423800" cy="1423800"/>
            </a:xfrm>
            <a:prstGeom prst="ellipse">
              <a:avLst/>
            </a:prstGeom>
            <a:grp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8" name="Google Shape;191;p24"/>
            <p:cNvSpPr txBox="1"/>
            <p:nvPr/>
          </p:nvSpPr>
          <p:spPr>
            <a:xfrm>
              <a:off x="3662226" y="1660659"/>
              <a:ext cx="986126" cy="783639"/>
            </a:xfrm>
            <a:prstGeom prst="rect">
              <a:avLst/>
            </a:prstGeom>
            <a:grpFill/>
            <a:ln>
              <a:noFill/>
            </a:ln>
          </p:spPr>
          <p:txBody>
            <a:bodyPr spcFirstLastPara="1" wrap="square" lIns="91426" tIns="91426" rIns="91426" bIns="91426" anchor="ctr" anchorCtr="0">
              <a:noAutofit/>
            </a:bodyPr>
            <a:lstStyle/>
            <a:p>
              <a:pPr algn="ctr"/>
              <a:r>
                <a:rPr lang="el-GR" sz="1001" dirty="0">
                  <a:solidFill>
                    <a:srgbClr val="FFFFFF"/>
                  </a:solidFill>
                  <a:latin typeface="Arial" panose="020B0604020202020204" pitchFamily="34" charset="0"/>
                  <a:ea typeface="Raleway Thin"/>
                  <a:cs typeface="Arial" panose="020B0604020202020204" pitchFamily="34" charset="0"/>
                  <a:sym typeface="Raleway Thin"/>
                </a:rPr>
                <a:t>Προσαρμοστικότητα</a:t>
              </a:r>
              <a:r>
                <a:rPr lang="en" sz="1001" dirty="0">
                  <a:solidFill>
                    <a:srgbClr val="FFFFFF"/>
                  </a:solidFill>
                  <a:latin typeface="Arial" panose="020B0604020202020204" pitchFamily="34" charset="0"/>
                  <a:ea typeface="Raleway Thin"/>
                  <a:cs typeface="Arial" panose="020B0604020202020204" pitchFamily="34" charset="0"/>
                  <a:sym typeface="Raleway Thin"/>
                </a:rPr>
                <a:t> </a:t>
              </a:r>
              <a:endParaRPr sz="1001" dirty="0">
                <a:solidFill>
                  <a:srgbClr val="FFFFFF"/>
                </a:solidFill>
                <a:latin typeface="Arial" panose="020B0604020202020204" pitchFamily="34" charset="0"/>
                <a:ea typeface="Raleway Thin"/>
                <a:cs typeface="Arial" panose="020B0604020202020204" pitchFamily="34" charset="0"/>
                <a:sym typeface="Raleway Thin"/>
              </a:endParaRPr>
            </a:p>
          </p:txBody>
        </p:sp>
      </p:grpSp>
      <p:grpSp>
        <p:nvGrpSpPr>
          <p:cNvPr id="19" name="Google Shape;192;p24"/>
          <p:cNvGrpSpPr/>
          <p:nvPr/>
        </p:nvGrpSpPr>
        <p:grpSpPr>
          <a:xfrm>
            <a:off x="4672228" y="2862090"/>
            <a:ext cx="1498800" cy="1498800"/>
            <a:chOff x="644203" y="3718814"/>
            <a:chExt cx="1498800" cy="1498800"/>
          </a:xfrm>
        </p:grpSpPr>
        <p:sp>
          <p:nvSpPr>
            <p:cNvPr id="20" name="Google Shape;193;p24"/>
            <p:cNvSpPr/>
            <p:nvPr/>
          </p:nvSpPr>
          <p:spPr>
            <a:xfrm>
              <a:off x="644203" y="3718814"/>
              <a:ext cx="1498800" cy="1498800"/>
            </a:xfrm>
            <a:prstGeom prst="ellipse">
              <a:avLst/>
            </a:prstGeom>
            <a:solidFill>
              <a:srgbClr val="0A8C6D"/>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21" name="Google Shape;194;p24"/>
            <p:cNvSpPr txBox="1"/>
            <p:nvPr/>
          </p:nvSpPr>
          <p:spPr>
            <a:xfrm>
              <a:off x="856976" y="3995875"/>
              <a:ext cx="1073400" cy="944700"/>
            </a:xfrm>
            <a:prstGeom prst="rect">
              <a:avLst/>
            </a:prstGeom>
            <a:solidFill>
              <a:srgbClr val="0A8C6D"/>
            </a:solidFill>
            <a:ln>
              <a:noFill/>
            </a:ln>
          </p:spPr>
          <p:txBody>
            <a:bodyPr spcFirstLastPara="1" wrap="square" lIns="91426" tIns="91426" rIns="91426" bIns="91426" anchor="ctr" anchorCtr="0">
              <a:noAutofit/>
            </a:bodyPr>
            <a:lstStyle/>
            <a:p>
              <a:pPr algn="ctr"/>
              <a:r>
                <a:rPr lang="el-GR" sz="1001" dirty="0">
                  <a:solidFill>
                    <a:srgbClr val="FFFFFF"/>
                  </a:solidFill>
                  <a:latin typeface="Arial" panose="020B0604020202020204" pitchFamily="34" charset="0"/>
                  <a:ea typeface="Raleway Thin"/>
                  <a:cs typeface="Arial" panose="020B0604020202020204" pitchFamily="34" charset="0"/>
                  <a:sym typeface="Raleway Thin"/>
                </a:rPr>
                <a:t>Επιμονή</a:t>
              </a:r>
              <a:endParaRPr sz="1001" dirty="0">
                <a:solidFill>
                  <a:srgbClr val="FFFFFF"/>
                </a:solidFill>
                <a:latin typeface="Arial" panose="020B0604020202020204" pitchFamily="34" charset="0"/>
                <a:ea typeface="Raleway Thin"/>
                <a:cs typeface="Arial" panose="020B0604020202020204" pitchFamily="34" charset="0"/>
                <a:sym typeface="Raleway Thin"/>
              </a:endParaRPr>
            </a:p>
          </p:txBody>
        </p:sp>
      </p:grpSp>
      <p:grpSp>
        <p:nvGrpSpPr>
          <p:cNvPr id="22" name="Google Shape;195;p24"/>
          <p:cNvGrpSpPr/>
          <p:nvPr/>
        </p:nvGrpSpPr>
        <p:grpSpPr>
          <a:xfrm>
            <a:off x="7355160" y="1156622"/>
            <a:ext cx="1030261" cy="1030261"/>
            <a:chOff x="3490737" y="1374053"/>
            <a:chExt cx="1423800" cy="1423800"/>
          </a:xfrm>
          <a:solidFill>
            <a:srgbClr val="0A8C6D"/>
          </a:solidFill>
        </p:grpSpPr>
        <p:sp>
          <p:nvSpPr>
            <p:cNvPr id="23" name="Google Shape;196;p24"/>
            <p:cNvSpPr/>
            <p:nvPr/>
          </p:nvSpPr>
          <p:spPr>
            <a:xfrm>
              <a:off x="3490737" y="1374053"/>
              <a:ext cx="1423800" cy="1423800"/>
            </a:xfrm>
            <a:prstGeom prst="ellipse">
              <a:avLst/>
            </a:prstGeom>
            <a:grpFill/>
            <a:ln>
              <a:solidFill>
                <a:srgbClr val="0A8C6D"/>
              </a:solid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24" name="Google Shape;197;p24"/>
            <p:cNvSpPr txBox="1"/>
            <p:nvPr/>
          </p:nvSpPr>
          <p:spPr>
            <a:xfrm>
              <a:off x="3616113" y="1750830"/>
              <a:ext cx="1186615" cy="754937"/>
            </a:xfrm>
            <a:prstGeom prst="rect">
              <a:avLst/>
            </a:prstGeom>
            <a:grpFill/>
            <a:ln>
              <a:solidFill>
                <a:srgbClr val="0A8C6D"/>
              </a:solidFill>
            </a:ln>
          </p:spPr>
          <p:txBody>
            <a:bodyPr spcFirstLastPara="1" wrap="square" lIns="91426" tIns="91426" rIns="91426" bIns="91426" anchor="ctr" anchorCtr="0">
              <a:noAutofit/>
            </a:bodyPr>
            <a:lstStyle/>
            <a:p>
              <a:pPr algn="ctr"/>
              <a:r>
                <a:rPr lang="el-GR" sz="1001" dirty="0">
                  <a:solidFill>
                    <a:srgbClr val="FFFFFF"/>
                  </a:solidFill>
                  <a:latin typeface="Arial" panose="020B0604020202020204" pitchFamily="34" charset="0"/>
                  <a:ea typeface="Raleway Thin"/>
                  <a:cs typeface="Arial" panose="020B0604020202020204" pitchFamily="34" charset="0"/>
                  <a:sym typeface="Raleway Thin"/>
                </a:rPr>
                <a:t>Ελαστικότητα</a:t>
              </a:r>
              <a:endParaRPr sz="1001" dirty="0">
                <a:solidFill>
                  <a:srgbClr val="FFFFFF"/>
                </a:solidFill>
                <a:latin typeface="Arial" panose="020B0604020202020204" pitchFamily="34" charset="0"/>
                <a:ea typeface="Raleway Thin"/>
                <a:cs typeface="Arial" panose="020B0604020202020204" pitchFamily="34" charset="0"/>
                <a:sym typeface="Raleway Thin"/>
              </a:endParaRPr>
            </a:p>
          </p:txBody>
        </p:sp>
      </p:grpSp>
    </p:spTree>
    <p:extLst>
      <p:ext uri="{BB962C8B-B14F-4D97-AF65-F5344CB8AC3E}">
        <p14:creationId xmlns:p14="http://schemas.microsoft.com/office/powerpoint/2010/main" val="34847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2800" dirty="0">
                <a:solidFill>
                  <a:srgbClr val="0A8C6D"/>
                </a:solidFill>
              </a:rPr>
              <a:t>Νοοτροπία Ανάπτυξης &amp; Γυναίκες</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727000" y="1413676"/>
            <a:ext cx="7726239" cy="3231654"/>
          </a:xfrm>
          <a:prstGeom prst="rect">
            <a:avLst/>
          </a:prstGeom>
        </p:spPr>
        <p:txBody>
          <a:bodyPr wrap="square">
            <a:spAutoFit/>
          </a:bodyPr>
          <a:lstStyle/>
          <a:p>
            <a:pPr marL="228600" indent="-228600">
              <a:buClr>
                <a:srgbClr val="0A8C6D"/>
              </a:buClr>
              <a:buFont typeface="+mj-lt"/>
              <a:buAutoNum type="arabicPeriod"/>
            </a:pPr>
            <a:r>
              <a:rPr lang="el-GR" sz="1200" b="1" dirty="0">
                <a:solidFill>
                  <a:srgbClr val="0A8C6D"/>
                </a:solidFill>
                <a:latin typeface="Arial" panose="020B0604020202020204" pitchFamily="34" charset="0"/>
                <a:ea typeface="Raleway Thin"/>
                <a:cs typeface="Arial" panose="020B0604020202020204" pitchFamily="34" charset="0"/>
                <a:sym typeface="Raleway Thin"/>
              </a:rPr>
              <a:t>Επαγγελματική ανέλιξη</a:t>
            </a:r>
            <a:r>
              <a:rPr lang="en-US" sz="1200" b="1" dirty="0">
                <a:solidFill>
                  <a:srgbClr val="0A8C6D"/>
                </a:solidFill>
                <a:latin typeface="Arial" panose="020B0604020202020204" pitchFamily="34" charset="0"/>
                <a:ea typeface="Raleway Thin"/>
                <a:cs typeface="Arial" panose="020B0604020202020204" pitchFamily="34" charset="0"/>
                <a:sym typeface="Raleway Thin"/>
              </a:rPr>
              <a:t>: </a:t>
            </a:r>
            <a:r>
              <a:rPr lang="el-GR" sz="1200" dirty="0">
                <a:solidFill>
                  <a:schemeClr val="dk2"/>
                </a:solidFill>
                <a:latin typeface="Arial" panose="020B0604020202020204" pitchFamily="34" charset="0"/>
                <a:ea typeface="Raleway Thin"/>
                <a:cs typeface="Arial" panose="020B0604020202020204" pitchFamily="34" charset="0"/>
                <a:sym typeface="Raleway Thin"/>
              </a:rPr>
              <a:t>Η νοοτροπία ανάπτυξης επιτρέπει στις γυναίκες να αγκαλιάσουν νέες προκλήσεις και ευκαιρίες στην καριέρα τους, να αναπτύξουν νέες δεξιότητες και να αναλάβουν ηγετικούς ρόλους. Τους δίνει επίσης τη δυνατότητα να είναι πιο ανθεκτικές απέναντι στις αποτυχίες και να μαθαίνουν από αυτές.</a:t>
            </a:r>
            <a:endParaRPr lang="en-US" sz="1200" dirty="0">
              <a:solidFill>
                <a:schemeClr val="dk2"/>
              </a:solidFill>
              <a:latin typeface="Arial" panose="020B0604020202020204" pitchFamily="34" charset="0"/>
              <a:ea typeface="Raleway Thin"/>
              <a:cs typeface="Arial" panose="020B0604020202020204" pitchFamily="34" charset="0"/>
              <a:sym typeface="Raleway Thin"/>
            </a:endParaRPr>
          </a:p>
          <a:p>
            <a:pPr marL="228600" indent="-228600">
              <a:buClr>
                <a:srgbClr val="0A8C6D"/>
              </a:buClr>
              <a:buFont typeface="+mj-lt"/>
              <a:buAutoNum type="arabicPeriod"/>
            </a:pPr>
            <a:r>
              <a:rPr lang="el-GR" sz="1200" b="1" dirty="0">
                <a:solidFill>
                  <a:srgbClr val="0A8C6D"/>
                </a:solidFill>
                <a:latin typeface="Arial" panose="020B0604020202020204" pitchFamily="34" charset="0"/>
                <a:ea typeface="Raleway Thin"/>
                <a:cs typeface="Arial" panose="020B0604020202020204" pitchFamily="34" charset="0"/>
                <a:sym typeface="Raleway Thin"/>
              </a:rPr>
              <a:t>Ενδυνάμωση</a:t>
            </a:r>
            <a:r>
              <a:rPr lang="en-US" sz="1200" b="1" dirty="0">
                <a:solidFill>
                  <a:srgbClr val="0A8C6D"/>
                </a:solidFill>
                <a:latin typeface="Arial" panose="020B0604020202020204" pitchFamily="34" charset="0"/>
                <a:ea typeface="Raleway Thin"/>
                <a:cs typeface="Arial" panose="020B0604020202020204" pitchFamily="34" charset="0"/>
                <a:sym typeface="Raleway Thin"/>
              </a:rPr>
              <a:t>: </a:t>
            </a:r>
            <a:r>
              <a:rPr lang="el-GR" sz="1200" dirty="0">
                <a:solidFill>
                  <a:schemeClr val="dk2"/>
                </a:solidFill>
                <a:latin typeface="Arial" panose="020B0604020202020204" pitchFamily="34" charset="0"/>
                <a:ea typeface="Raleway Thin"/>
                <a:cs typeface="Arial" panose="020B0604020202020204" pitchFamily="34" charset="0"/>
                <a:sym typeface="Raleway Thin"/>
              </a:rPr>
              <a:t>Η νοοτροπία ανάπτυξης μπορεί να δώσει στις γυναίκες τη δυνατότητα να αναλάβουν τον έλεγχο της δικής τους ανάπτυξης και να γίνουν παράγοντες αλλαγής στην προσωπική και επαγγελματική τους ζωή. Τις ενθαρρύνει να βλέπουν τον εαυτό τους ως ικανό και υπεύθυνο για τη δική τους επιτυχία και να αγωνίζονται για συνεχή αυτοβελτίωση.</a:t>
            </a:r>
          </a:p>
          <a:p>
            <a:pPr marL="228600" indent="-228600">
              <a:buClr>
                <a:srgbClr val="0A8C6D"/>
              </a:buClr>
              <a:buFont typeface="+mj-lt"/>
              <a:buAutoNum type="arabicPeriod"/>
            </a:pPr>
            <a:r>
              <a:rPr lang="el-GR" sz="1200" b="1" dirty="0">
                <a:solidFill>
                  <a:srgbClr val="0A8C6D"/>
                </a:solidFill>
                <a:latin typeface="Arial" panose="020B0604020202020204" pitchFamily="34" charset="0"/>
                <a:ea typeface="Raleway Thin"/>
                <a:cs typeface="Arial" panose="020B0604020202020204" pitchFamily="34" charset="0"/>
                <a:sym typeface="Raleway Thin"/>
              </a:rPr>
              <a:t>Ξεπερνώντας τις προκαταλήψεις</a:t>
            </a:r>
            <a:r>
              <a:rPr lang="en-US" sz="1200" b="1" dirty="0">
                <a:solidFill>
                  <a:srgbClr val="0A8C6D"/>
                </a:solidFill>
                <a:latin typeface="Arial" panose="020B0604020202020204" pitchFamily="34" charset="0"/>
                <a:ea typeface="Raleway Thin"/>
                <a:cs typeface="Arial" panose="020B0604020202020204" pitchFamily="34" charset="0"/>
                <a:sym typeface="Raleway Thin"/>
              </a:rPr>
              <a:t>: </a:t>
            </a:r>
            <a:r>
              <a:rPr lang="el-GR" sz="1200" dirty="0">
                <a:solidFill>
                  <a:schemeClr val="dk2"/>
                </a:solidFill>
                <a:latin typeface="Arial" panose="020B0604020202020204" pitchFamily="34" charset="0"/>
                <a:ea typeface="Raleway Thin"/>
                <a:cs typeface="Arial" panose="020B0604020202020204" pitchFamily="34" charset="0"/>
                <a:sym typeface="Raleway Thin"/>
              </a:rPr>
              <a:t>Οι γυναίκες εξακολουθούν να αντιμετωπίζουν πολλές προκαταλήψεις στον εργασιακό χώρο. Η νοοτροπία ανάπτυξης μπορεί να τις βοηθήσει να παραμείνουν εστιασμένες στους στόχους τους, να είναι ανθεκτικές απέναντι στις αποτυχίες και να είναι δυναμικές δημιουργώντας τα δικά τους αναπτυξιακά μονοπάτια.</a:t>
            </a:r>
          </a:p>
          <a:p>
            <a:pPr marL="228600" indent="-228600">
              <a:buClr>
                <a:srgbClr val="0A8C6D"/>
              </a:buClr>
              <a:buFont typeface="+mj-lt"/>
              <a:buAutoNum type="arabicPeriod"/>
            </a:pPr>
            <a:r>
              <a:rPr lang="el-GR" sz="1200" b="1" dirty="0">
                <a:solidFill>
                  <a:srgbClr val="0A8C6D"/>
                </a:solidFill>
                <a:latin typeface="Arial" panose="020B0604020202020204" pitchFamily="34" charset="0"/>
                <a:ea typeface="Raleway Thin"/>
                <a:cs typeface="Arial" panose="020B0604020202020204" pitchFamily="34" charset="0"/>
                <a:sym typeface="Raleway Thin"/>
              </a:rPr>
              <a:t>Πρότυπα</a:t>
            </a:r>
            <a:r>
              <a:rPr lang="en-US" sz="1200" b="1" dirty="0">
                <a:solidFill>
                  <a:srgbClr val="0A8C6D"/>
                </a:solidFill>
                <a:latin typeface="Arial" panose="020B0604020202020204" pitchFamily="34" charset="0"/>
                <a:ea typeface="Raleway Thin"/>
                <a:cs typeface="Arial" panose="020B0604020202020204" pitchFamily="34" charset="0"/>
                <a:sym typeface="Raleway Thin"/>
              </a:rPr>
              <a:t>: </a:t>
            </a:r>
            <a:r>
              <a:rPr lang="el-GR" sz="1200" dirty="0">
                <a:solidFill>
                  <a:schemeClr val="dk2"/>
                </a:solidFill>
                <a:latin typeface="Arial" panose="020B0604020202020204" pitchFamily="34" charset="0"/>
                <a:ea typeface="Raleway Thin"/>
                <a:cs typeface="Arial" panose="020B0604020202020204" pitchFamily="34" charset="0"/>
                <a:sym typeface="Raleway Thin"/>
              </a:rPr>
              <a:t>Οι γυναίκες που διαθέτουν νοοτροπία ανάπτυξης αποτελούν πρότυπα για την επόμενη γενιά, μπορούν να εμπνεύσουν νεαρά κορίτσια και γυναίκες να αγωνιστούν για επιτυχία και να πιστέψουν στις δικές τους ικανότητες.</a:t>
            </a:r>
            <a:endParaRPr lang="en-US" sz="1200" dirty="0">
              <a:solidFill>
                <a:schemeClr val="dk2"/>
              </a:solidFill>
              <a:latin typeface="Arial" panose="020B0604020202020204" pitchFamily="34" charset="0"/>
              <a:ea typeface="Raleway Thin"/>
              <a:cs typeface="Arial" panose="020B0604020202020204" pitchFamily="34" charset="0"/>
              <a:sym typeface="Raleway Thin"/>
            </a:endParaRPr>
          </a:p>
          <a:p>
            <a:pPr marL="228600" indent="-228600">
              <a:buClr>
                <a:srgbClr val="0A8C6D"/>
              </a:buClr>
              <a:buFont typeface="+mj-lt"/>
              <a:buAutoNum type="arabicPeriod"/>
            </a:pPr>
            <a:r>
              <a:rPr lang="el-GR" sz="1200" b="1" dirty="0">
                <a:solidFill>
                  <a:srgbClr val="0A8C6D"/>
                </a:solidFill>
                <a:latin typeface="Arial" panose="020B0604020202020204" pitchFamily="34" charset="0"/>
                <a:ea typeface="Raleway Thin"/>
                <a:cs typeface="Arial" panose="020B0604020202020204" pitchFamily="34" charset="0"/>
                <a:sym typeface="Raleway Thin"/>
              </a:rPr>
              <a:t>Καινοτομία</a:t>
            </a:r>
            <a:r>
              <a:rPr lang="en-US" sz="1200" b="1" dirty="0">
                <a:solidFill>
                  <a:srgbClr val="0A8C6D"/>
                </a:solidFill>
                <a:latin typeface="Arial" panose="020B0604020202020204" pitchFamily="34" charset="0"/>
                <a:ea typeface="Raleway Thin"/>
                <a:cs typeface="Arial" panose="020B0604020202020204" pitchFamily="34" charset="0"/>
                <a:sym typeface="Raleway Thin"/>
              </a:rPr>
              <a:t>: </a:t>
            </a:r>
            <a:r>
              <a:rPr lang="el-GR" sz="1200" dirty="0">
                <a:solidFill>
                  <a:schemeClr val="dk2"/>
                </a:solidFill>
                <a:latin typeface="Arial" panose="020B0604020202020204" pitchFamily="34" charset="0"/>
                <a:ea typeface="Raleway Thin"/>
                <a:cs typeface="Arial" panose="020B0604020202020204" pitchFamily="34" charset="0"/>
                <a:sym typeface="Raleway Thin"/>
              </a:rPr>
              <a:t>Ο ψηφιακός μετασχηματισμός και άλλες αλλαγές στον σύγχρονο χώρο εργασίας συμβαίνουν με γρήγορους ρυθμούς. Οι γυναίκες με νοοτροπία ανάπτυξης είναι πιθανότερο να προσαρμοστούν σε νέους τρόπους εργασίες, γεγονός που τους επιτρέπει να γίνουν πιο καινοτόμες και πιο παραγωγικές.</a:t>
            </a:r>
          </a:p>
        </p:txBody>
      </p:sp>
    </p:spTree>
    <p:extLst>
      <p:ext uri="{BB962C8B-B14F-4D97-AF65-F5344CB8AC3E}">
        <p14:creationId xmlns:p14="http://schemas.microsoft.com/office/powerpoint/2010/main" val="206125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400" b="1" dirty="0">
                <a:solidFill>
                  <a:srgbClr val="0A8C6D"/>
                </a:solidFill>
              </a:rPr>
              <a:t>Νοοτροπία Ανάπτυξης στον Ψηφιακό Μετασχηματισμό</a:t>
            </a:r>
            <a:br>
              <a:rPr lang="pt-PT" sz="1400" b="1" dirty="0">
                <a:solidFill>
                  <a:schemeClr val="accent1"/>
                </a:solidFill>
              </a:rPr>
            </a:br>
            <a:r>
              <a:rPr lang="el-GR" sz="1200" dirty="0">
                <a:solidFill>
                  <a:srgbClr val="666666"/>
                </a:solidFill>
              </a:rPr>
              <a:t>Ο στόχος αυτής της δραστηριότητας είναι οι συμμετέχουσες να καλλιεργήσουν μια νοοτροπία ανάπτυξης στη διαδικασία ψηφιακού μετασχηματισμού και στην αναβάθμιση ψηφιακών δεξιοτήτων.</a:t>
            </a:r>
          </a:p>
        </p:txBody>
      </p:sp>
      <p:sp>
        <p:nvSpPr>
          <p:cNvPr id="391" name="Google Shape;391;p35"/>
          <p:cNvSpPr txBox="1">
            <a:spLocks noGrp="1"/>
          </p:cNvSpPr>
          <p:nvPr>
            <p:ph type="body" idx="1"/>
          </p:nvPr>
        </p:nvSpPr>
        <p:spPr>
          <a:xfrm>
            <a:off x="921999" y="1887378"/>
            <a:ext cx="5634443"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Συλλογιστείτε τη δική σας νοοτροπία και πώς επηρεάζει την προσέγγισή σας στις προκλήσεις και τις αλλαγές.</a:t>
            </a:r>
          </a:p>
          <a:p>
            <a:pPr marL="0" indent="0">
              <a:buNone/>
            </a:pPr>
            <a:r>
              <a:rPr lang="el-GR" sz="1100" b="1" dirty="0"/>
              <a:t>Βήμα2</a:t>
            </a:r>
            <a:r>
              <a:rPr lang="en-GB" sz="1100" b="1" dirty="0"/>
              <a:t>: </a:t>
            </a:r>
            <a:r>
              <a:rPr lang="el-GR" sz="1100" dirty="0"/>
              <a:t>Βρείτε τρόπους για να καλλιεργήσετε μια νοοτροπία ανάπτυξης στο πλαίσιο του ψηφιακού μετασχηματισμού.</a:t>
            </a:r>
          </a:p>
          <a:p>
            <a:pPr marL="0" indent="0">
              <a:buNone/>
            </a:pPr>
            <a:r>
              <a:rPr lang="el-GR" sz="1100" b="1" dirty="0"/>
              <a:t>Βήμα3</a:t>
            </a:r>
            <a:r>
              <a:rPr lang="en-GB" sz="1100" b="1" dirty="0"/>
              <a:t>: </a:t>
            </a:r>
            <a:r>
              <a:rPr lang="el-GR" sz="1100" dirty="0"/>
              <a:t>Χωριστείτε σε ομάδες και αναπτύξτε ένα σχέδιο για να εφαρμόσετε τις στρατηγικές που σκεφτήκατε.</a:t>
            </a:r>
          </a:p>
          <a:p>
            <a:pPr marL="0" indent="0">
              <a:buNone/>
            </a:pPr>
            <a:r>
              <a:rPr lang="el-GR" sz="1100" b="1" dirty="0"/>
              <a:t>Βήμα4</a:t>
            </a:r>
            <a:r>
              <a:rPr lang="en-GB" sz="1100" b="1" dirty="0"/>
              <a:t>: </a:t>
            </a:r>
            <a:r>
              <a:rPr lang="el-GR" sz="1100" dirty="0"/>
              <a:t>Παρουσιάστε το σχέδιό σας στους υπολοίπους.</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a:t>
            </a:r>
            <a:r>
              <a:rPr lang="en-GB" sz="1200" dirty="0">
                <a:solidFill>
                  <a:srgbClr val="666666"/>
                </a:solidFill>
              </a:rPr>
              <a:t>20 </a:t>
            </a:r>
            <a:r>
              <a:rPr lang="el-GR" sz="1200" dirty="0">
                <a:solidFill>
                  <a:srgbClr val="666666"/>
                </a:solidFill>
              </a:rPr>
              <a:t>λεπτά</a:t>
            </a:r>
            <a:endParaRPr lang="en-GB" sz="1200" dirty="0">
              <a:solidFill>
                <a:srgbClr val="666666"/>
              </a:solidFill>
            </a:endParaRP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65424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a:solidFill>
                  <a:srgbClr val="0A8C6D"/>
                </a:solidFill>
              </a:rPr>
              <a:t>Προσωπική Στρατηγική</a:t>
            </a:r>
            <a:endParaRPr sz="12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171450" indent="-171450">
              <a:buClr>
                <a:srgbClr val="0A8C6D"/>
              </a:buClr>
              <a:buSzPct val="100000"/>
              <a:buFont typeface="Wingdings" panose="05000000000000000000" pitchFamily="2" charset="2"/>
              <a:buChar char="§"/>
            </a:pPr>
            <a:r>
              <a:rPr lang="el-GR" sz="1100" dirty="0">
                <a:solidFill>
                  <a:srgbClr val="666666"/>
                </a:solidFill>
              </a:rPr>
              <a:t>Αφιερώστε λίγο χρόνο για να σκεφτείτε και να αναλογιστείτε τις ακόλουθες ερωτήσεις:</a:t>
            </a:r>
          </a:p>
          <a:p>
            <a:pPr marL="171450" indent="-171450">
              <a:buClr>
                <a:srgbClr val="0A8C6D"/>
              </a:buClr>
              <a:buSzPct val="100000"/>
              <a:buFont typeface="Wingdings" panose="05000000000000000000" pitchFamily="2" charset="2"/>
              <a:buChar char="§"/>
            </a:pPr>
            <a:r>
              <a:rPr lang="el-GR" sz="1100" dirty="0">
                <a:solidFill>
                  <a:srgbClr val="666666"/>
                </a:solidFill>
              </a:rPr>
              <a:t>«Σε ποιους τομείς της ζωής μου έχω αυτή τη στιγμή νοοτροπία ανάπτυξης;»</a:t>
            </a:r>
          </a:p>
          <a:p>
            <a:pPr marL="171450" indent="-171450">
              <a:buClr>
                <a:srgbClr val="0A8C6D"/>
              </a:buClr>
              <a:buSzPct val="100000"/>
              <a:buFont typeface="Wingdings" panose="05000000000000000000" pitchFamily="2" charset="2"/>
              <a:buChar char="§"/>
            </a:pPr>
            <a:r>
              <a:rPr lang="el-GR" sz="1100" dirty="0">
                <a:solidFill>
                  <a:srgbClr val="666666"/>
                </a:solidFill>
              </a:rPr>
              <a:t>«Σε ποιους τομείς τείνω να έχω νοοτροπία στασιμότητας;»</a:t>
            </a:r>
          </a:p>
          <a:p>
            <a:pPr marL="171450" indent="-171450">
              <a:buClr>
                <a:srgbClr val="0A8C6D"/>
              </a:buClr>
              <a:buSzPct val="100000"/>
              <a:buFont typeface="Wingdings" panose="05000000000000000000" pitchFamily="2" charset="2"/>
              <a:buChar char="§"/>
            </a:pPr>
            <a:r>
              <a:rPr lang="el-GR" sz="1100" dirty="0">
                <a:solidFill>
                  <a:srgbClr val="666666"/>
                </a:solidFill>
              </a:rPr>
              <a:t>«Ποιες είναι οι κύριες προκλήσεις που αντιμετωπίζω όταν πρόκειται να υιοθετήσω μια νοοτροπία ανάπτυξης;»</a:t>
            </a: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rgbClr val="666666"/>
                </a:solidFill>
              </a:rPr>
              <a:t>Δημιουργήστε ένα εξατομικευμένο σχέδιο για την καλλιέργεια μιας νοοτροπίας ανάπτυξης. Αυτό το σχέδιο πρέπει να περιλαμβάνει συγκεκριμένους τομείς, πηγές χρονοδιάγραμμα για την επίτευξη των στόχων τους.</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214937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796315" y="1963741"/>
            <a:ext cx="7749342"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Η δύναμη του «ακόμη» </a:t>
            </a:r>
            <a:r>
              <a:rPr lang="en-US" sz="1300" b="1" dirty="0">
                <a:solidFill>
                  <a:srgbClr val="0A8C6D"/>
                </a:solidFill>
              </a:rPr>
              <a:t>| Carol S Dweck </a:t>
            </a:r>
            <a:r>
              <a:rPr lang="pt-PT" sz="1300" b="1" dirty="0">
                <a:solidFill>
                  <a:srgbClr val="0A8C6D"/>
                </a:solidFill>
              </a:rPr>
              <a:t>: </a:t>
            </a:r>
            <a:r>
              <a:rPr lang="pt-PT" sz="1300" dirty="0">
                <a:hlinkClick r:id="rId3"/>
              </a:rPr>
              <a:t>www.youtube.com/watch?v=J-swZaKN2Ic</a:t>
            </a:r>
            <a:endParaRPr lang="pt-PT" sz="1300" dirty="0"/>
          </a:p>
          <a:p>
            <a:pPr marL="114302" indent="0">
              <a:buNone/>
            </a:pPr>
            <a:r>
              <a:rPr lang="el-GR" sz="1300" b="1" dirty="0">
                <a:solidFill>
                  <a:srgbClr val="0A8C6D"/>
                </a:solidFill>
              </a:rPr>
              <a:t>Νοοτροπία Ανάπτυξης </a:t>
            </a:r>
            <a:r>
              <a:rPr lang="en-GB" sz="1300" b="1" dirty="0">
                <a:solidFill>
                  <a:srgbClr val="0A8C6D"/>
                </a:solidFill>
              </a:rPr>
              <a:t>vs </a:t>
            </a:r>
            <a:r>
              <a:rPr lang="el-GR" sz="1300" b="1" dirty="0">
                <a:solidFill>
                  <a:srgbClr val="0A8C6D"/>
                </a:solidFill>
              </a:rPr>
              <a:t>Στασιμότητας</a:t>
            </a:r>
            <a:r>
              <a:rPr lang="pt-PT" sz="1300" b="1" dirty="0">
                <a:solidFill>
                  <a:srgbClr val="0A8C6D"/>
                </a:solidFill>
              </a:rPr>
              <a:t>: </a:t>
            </a:r>
            <a:r>
              <a:rPr lang="pt-PT" sz="1300" dirty="0"/>
              <a:t>positivepsychology.com/growth-mindset-vs-fixed-mindset/</a:t>
            </a:r>
            <a:r>
              <a:rPr lang="el-GR" sz="1300" dirty="0"/>
              <a:t> </a:t>
            </a:r>
            <a:r>
              <a:rPr lang="pt-PT" sz="1300" dirty="0"/>
              <a:t> </a:t>
            </a:r>
            <a:r>
              <a:rPr lang="el-GR" sz="1300" dirty="0"/>
              <a:t> </a:t>
            </a:r>
            <a:endParaRPr lang="pt-PT" sz="1300" dirty="0"/>
          </a:p>
          <a:p>
            <a:pPr marL="114302" indent="0">
              <a:buNone/>
            </a:pPr>
            <a:r>
              <a:rPr lang="el-GR" sz="1300" b="1" dirty="0">
                <a:solidFill>
                  <a:srgbClr val="0A8C6D"/>
                </a:solidFill>
              </a:rPr>
              <a:t>Διάσημες Αποτυχίες</a:t>
            </a:r>
            <a:r>
              <a:rPr lang="pt-PT" sz="1300" b="1" dirty="0">
                <a:solidFill>
                  <a:srgbClr val="0A8C6D"/>
                </a:solidFill>
              </a:rPr>
              <a:t>: </a:t>
            </a:r>
            <a:r>
              <a:rPr lang="pt-PT" sz="1300" dirty="0"/>
              <a:t>www.youtube.com/watch?v=5cZh6tYVM2w </a:t>
            </a:r>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76212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prstGeom prst="rect">
            <a:avLst/>
          </a:prstGeom>
        </p:spPr>
        <p:txBody>
          <a:bodyPr spcFirstLastPara="1" wrap="square" lIns="91426" tIns="91426" rIns="91426" bIns="91426" anchor="ctr" anchorCtr="0">
            <a:noAutofit/>
          </a:bodyPr>
          <a:lstStyle/>
          <a:p>
            <a:pPr marL="0"/>
            <a:r>
              <a:rPr lang="el-GR" dirty="0">
                <a:solidFill>
                  <a:srgbClr val="981C22"/>
                </a:solidFill>
                <a:latin typeface="+mj-lt"/>
              </a:rPr>
              <a:t>Η αλλαγή μπορεί να είναι δύσκολη, αλλά δεν έχω ακούσει ποτέ κανέναν να λέει ότι δεν άξιζε τον κόπο.</a:t>
            </a:r>
          </a:p>
          <a:p>
            <a:pPr marL="0"/>
            <a:r>
              <a:rPr lang="en" i="0" dirty="0">
                <a:solidFill>
                  <a:srgbClr val="981C22"/>
                </a:solidFill>
                <a:latin typeface="Raleway ExtraBold" pitchFamily="2" charset="0"/>
              </a:rPr>
              <a:t>Carol Dweck </a:t>
            </a:r>
            <a:endParaRPr dirty="0">
              <a:latin typeface="Raleway ExtraBold" pitchFamily="2" charset="0"/>
            </a:endParaRPr>
          </a:p>
        </p:txBody>
      </p:sp>
    </p:spTree>
    <p:extLst>
      <p:ext uri="{BB962C8B-B14F-4D97-AF65-F5344CB8AC3E}">
        <p14:creationId xmlns:p14="http://schemas.microsoft.com/office/powerpoint/2010/main" val="141922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922000" y="891775"/>
            <a:ext cx="2997817" cy="857401"/>
          </a:xfrm>
          <a:prstGeom prst="rect">
            <a:avLst/>
          </a:prstGeom>
        </p:spPr>
        <p:txBody>
          <a:bodyPr spcFirstLastPara="1" wrap="square" lIns="91426" tIns="91426" rIns="91426" bIns="91426" anchor="t" anchorCtr="0">
            <a:noAutofit/>
          </a:bodyPr>
          <a:lstStyle/>
          <a:p>
            <a:r>
              <a:rPr lang="el-GR" sz="3600" dirty="0"/>
              <a:t>Θέστε έναν </a:t>
            </a:r>
            <a:r>
              <a:rPr lang="el-GR" sz="3600" dirty="0">
                <a:solidFill>
                  <a:srgbClr val="0A8C6D"/>
                </a:solidFill>
              </a:rPr>
              <a:t>νέο στόχο </a:t>
            </a:r>
            <a:r>
              <a:rPr lang="el-GR" sz="3600" dirty="0"/>
              <a:t>και ολοκληρώστε άλλη μία ενότητα!</a:t>
            </a:r>
            <a:endParaRPr sz="3600" dirty="0"/>
          </a:p>
        </p:txBody>
      </p:sp>
      <p:sp>
        <p:nvSpPr>
          <p:cNvPr id="178" name="Google Shape;178;p24"/>
          <p:cNvSpPr txBox="1">
            <a:spLocks noGrp="1"/>
          </p:cNvSpPr>
          <p:nvPr>
            <p:ph type="sldNum" idx="12"/>
          </p:nvPr>
        </p:nvSpPr>
        <p:spPr>
          <a:xfrm>
            <a:off x="8604401" y="4590300"/>
            <a:ext cx="539700" cy="553200"/>
          </a:xfrm>
          <a:prstGeom prst="rect">
            <a:avLst/>
          </a:prstGeom>
        </p:spPr>
        <p:txBody>
          <a:bodyPr spcFirstLastPara="1" wrap="square" lIns="91426" tIns="91426" rIns="91426" bIns="91426" anchor="ctr" anchorCtr="0">
            <a:noAutofit/>
          </a:bodyPr>
          <a:lstStyle/>
          <a:p>
            <a:fld id="{00000000-1234-1234-1234-123412341234}" type="slidenum">
              <a:rPr lang="en"/>
              <a:pPr/>
              <a:t>28</a:t>
            </a:fld>
            <a:endParaRPr/>
          </a:p>
        </p:txBody>
      </p:sp>
      <p:grpSp>
        <p:nvGrpSpPr>
          <p:cNvPr id="198" name="Google Shape;198;p24"/>
          <p:cNvGrpSpPr/>
          <p:nvPr/>
        </p:nvGrpSpPr>
        <p:grpSpPr>
          <a:xfrm>
            <a:off x="8152039" y="369833"/>
            <a:ext cx="602425" cy="641836"/>
            <a:chOff x="5970800" y="1619250"/>
            <a:chExt cx="428650" cy="456725"/>
          </a:xfrm>
          <a:solidFill>
            <a:srgbClr val="0A8C6D"/>
          </a:solidFill>
        </p:grpSpPr>
        <p:sp>
          <p:nvSpPr>
            <p:cNvPr id="199" name="Google Shape;199;p2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6" tIns="91426" rIns="91426" bIns="91426" anchor="ctr" anchorCtr="0">
              <a:noAutofit/>
            </a:bodyPr>
            <a:lstStyle/>
            <a:p>
              <a:endParaRPr sz="1401"/>
            </a:p>
          </p:txBody>
        </p:sp>
        <p:sp>
          <p:nvSpPr>
            <p:cNvPr id="200" name="Google Shape;200;p2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6" tIns="91426" rIns="91426" bIns="91426" anchor="ctr" anchorCtr="0">
              <a:noAutofit/>
            </a:bodyPr>
            <a:lstStyle/>
            <a:p>
              <a:endParaRPr sz="1401"/>
            </a:p>
          </p:txBody>
        </p:sp>
        <p:sp>
          <p:nvSpPr>
            <p:cNvPr id="201" name="Google Shape;201;p2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6" tIns="91426" rIns="91426" bIns="91426" anchor="ctr" anchorCtr="0">
              <a:noAutofit/>
            </a:bodyPr>
            <a:lstStyle/>
            <a:p>
              <a:endParaRPr sz="1401"/>
            </a:p>
          </p:txBody>
        </p:sp>
        <p:sp>
          <p:nvSpPr>
            <p:cNvPr id="202" name="Google Shape;202;p2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6" tIns="91426" rIns="91426" bIns="91426" anchor="ctr" anchorCtr="0">
              <a:noAutofit/>
            </a:bodyPr>
            <a:lstStyle/>
            <a:p>
              <a:endParaRPr sz="1401"/>
            </a:p>
          </p:txBody>
        </p:sp>
        <p:sp>
          <p:nvSpPr>
            <p:cNvPr id="203" name="Google Shape;203;p2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6" tIns="91426" rIns="91426" bIns="91426" anchor="ctr" anchorCtr="0">
              <a:noAutofit/>
            </a:bodyPr>
            <a:lstStyle/>
            <a:p>
              <a:endParaRPr sz="1401"/>
            </a:p>
          </p:txBody>
        </p:sp>
      </p:grpSp>
      <p:graphicFrame>
        <p:nvGraphicFramePr>
          <p:cNvPr id="2" name="Table 1">
            <a:extLst>
              <a:ext uri="{FF2B5EF4-FFF2-40B4-BE49-F238E27FC236}">
                <a16:creationId xmlns:a16="http://schemas.microsoft.com/office/drawing/2014/main" id="{7AF281C6-DE31-8328-14A6-A91DF148C6C4}"/>
              </a:ext>
            </a:extLst>
          </p:cNvPr>
          <p:cNvGraphicFramePr>
            <a:graphicFrameLocks noGrp="1"/>
          </p:cNvGraphicFramePr>
          <p:nvPr>
            <p:extLst>
              <p:ext uri="{D42A27DB-BD31-4B8C-83A1-F6EECF244321}">
                <p14:modId xmlns:p14="http://schemas.microsoft.com/office/powerpoint/2010/main" val="2959532822"/>
              </p:ext>
            </p:extLst>
          </p:nvPr>
        </p:nvGraphicFramePr>
        <p:xfrm>
          <a:off x="4384314" y="690070"/>
          <a:ext cx="3429000" cy="2288540"/>
        </p:xfrm>
        <a:graphic>
          <a:graphicData uri="http://schemas.openxmlformats.org/drawingml/2006/table">
            <a:tbl>
              <a:tblPr firstRow="1" bandRow="1">
                <a:tableStyleId>{C9FA97CD-A02D-469D-B682-1D2C58B7AE17}</a:tableStyleId>
              </a:tblPr>
              <a:tblGrid>
                <a:gridCol w="3429000">
                  <a:extLst>
                    <a:ext uri="{9D8B030D-6E8A-4147-A177-3AD203B41FA5}">
                      <a16:colId xmlns:a16="http://schemas.microsoft.com/office/drawing/2014/main" val="629401535"/>
                    </a:ext>
                  </a:extLst>
                </a:gridCol>
              </a:tblGrid>
              <a:tr h="370840">
                <a:tc>
                  <a:txBody>
                    <a:bodyPr/>
                    <a:lstStyle/>
                    <a:p>
                      <a:pPr marR="0" algn="l" rtl="0">
                        <a:lnSpc>
                          <a:spcPct val="100000"/>
                        </a:lnSpc>
                        <a:spcBef>
                          <a:spcPts val="0"/>
                        </a:spcBef>
                        <a:spcAft>
                          <a:spcPts val="0"/>
                        </a:spcAft>
                        <a:buClr>
                          <a:schemeClr val="dk1"/>
                        </a:buClr>
                        <a:buSzPts val="5800"/>
                        <a:buFont typeface="Raleway Thin"/>
                        <a:buNone/>
                      </a:pPr>
                      <a:r>
                        <a:rPr lang="el-GR" sz="2250" b="1" i="0" u="none" strike="noStrike" cap="none" noProof="0" dirty="0">
                          <a:solidFill>
                            <a:schemeClr val="bg1"/>
                          </a:solidFill>
                          <a:latin typeface="Arial" panose="020B0604020202020204" pitchFamily="34" charset="0"/>
                          <a:sym typeface="Raleway Thin"/>
                        </a:rPr>
                        <a:t>Ψηφιακή</a:t>
                      </a:r>
                      <a:r>
                        <a:rPr lang="el-GR" sz="2250" b="1" i="0" u="none" strike="noStrike" cap="none" baseline="0" noProof="0" dirty="0">
                          <a:solidFill>
                            <a:schemeClr val="bg1"/>
                          </a:solidFill>
                          <a:latin typeface="Arial" panose="020B0604020202020204" pitchFamily="34" charset="0"/>
                          <a:sym typeface="Raleway Thin"/>
                        </a:rPr>
                        <a:t> Νοοτροπία</a:t>
                      </a:r>
                      <a:endParaRPr lang="en-GB" sz="2250" b="1" i="0" u="none" strike="noStrike" cap="none" noProof="0" dirty="0">
                        <a:solidFill>
                          <a:schemeClr val="bg1"/>
                        </a:solidFill>
                        <a:latin typeface="Arial" panose="020B060402020202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8C6D"/>
                    </a:solidFill>
                  </a:tcPr>
                </a:tc>
                <a:extLst>
                  <a:ext uri="{0D108BD9-81ED-4DB2-BD59-A6C34878D82A}">
                    <a16:rowId xmlns:a16="http://schemas.microsoft.com/office/drawing/2014/main" val="1088370931"/>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1: </a:t>
                      </a:r>
                      <a:r>
                        <a:rPr lang="el-GR" sz="1000" b="1" noProof="0" dirty="0">
                          <a:solidFill>
                            <a:srgbClr val="0A8C6D"/>
                          </a:solidFill>
                          <a:latin typeface="Arial" panose="020B0604020202020204" pitchFamily="34" charset="0"/>
                        </a:rPr>
                        <a:t>Ψηφιακός Μετασχηματισμός</a:t>
                      </a:r>
                      <a:endParaRPr lang="en-GB" sz="1000" b="1" noProof="0" dirty="0">
                        <a:solidFill>
                          <a:srgbClr val="0A8C6D"/>
                        </a:solidFill>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800446"/>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2: </a:t>
                      </a:r>
                      <a:r>
                        <a:rPr lang="el-GR" sz="1000" b="1" i="0" u="none" strike="noStrike" cap="none" noProof="0" dirty="0">
                          <a:solidFill>
                            <a:schemeClr val="tx2">
                              <a:lumMod val="10000"/>
                            </a:schemeClr>
                          </a:solidFill>
                          <a:latin typeface="Arial" panose="020B0604020202020204" pitchFamily="34" charset="0"/>
                          <a:ea typeface="Arial"/>
                          <a:cs typeface="Arial"/>
                          <a:sym typeface="Arial"/>
                        </a:rPr>
                        <a:t>Απομακρυσμένη εργασία</a:t>
                      </a:r>
                      <a:endParaRPr lang="en-GB" sz="1000" b="1" i="0" u="none" strike="noStrike" cap="none" noProof="0" dirty="0">
                        <a:solidFill>
                          <a:schemeClr val="tx2">
                            <a:lumMod val="10000"/>
                          </a:schemeClr>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919810"/>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3: </a:t>
                      </a:r>
                      <a:r>
                        <a:rPr lang="el-GR" sz="1000" b="1" noProof="0" dirty="0">
                          <a:solidFill>
                            <a:schemeClr val="tx2">
                              <a:lumMod val="10000"/>
                            </a:schemeClr>
                          </a:solidFill>
                          <a:latin typeface="Arial" panose="020B0604020202020204" pitchFamily="34" charset="0"/>
                        </a:rPr>
                        <a:t>Εισαγωγή</a:t>
                      </a:r>
                      <a:r>
                        <a:rPr lang="el-GR" sz="1000" b="1" baseline="0" noProof="0" dirty="0">
                          <a:solidFill>
                            <a:schemeClr val="tx2">
                              <a:lumMod val="10000"/>
                            </a:schemeClr>
                          </a:solidFill>
                          <a:latin typeface="Arial" panose="020B0604020202020204" pitchFamily="34" charset="0"/>
                        </a:rPr>
                        <a:t> στα ψηφιακά μέσα και το </a:t>
                      </a:r>
                      <a:r>
                        <a:rPr lang="en-GB" sz="1000" b="1" noProof="0" dirty="0">
                          <a:solidFill>
                            <a:schemeClr val="tx2">
                              <a:lumMod val="10000"/>
                            </a:schemeClr>
                          </a:solidFill>
                          <a:latin typeface="Arial" panose="020B0604020202020204" pitchFamily="34" charset="0"/>
                        </a:rPr>
                        <a:t>marketing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344337"/>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4: </a:t>
                      </a:r>
                      <a:r>
                        <a:rPr lang="el-GR" sz="1000" b="1" noProof="0" dirty="0">
                          <a:solidFill>
                            <a:schemeClr val="tx2">
                              <a:lumMod val="10000"/>
                            </a:schemeClr>
                          </a:solidFill>
                          <a:latin typeface="Arial" panose="020B0604020202020204" pitchFamily="34" charset="0"/>
                        </a:rPr>
                        <a:t>Εισαγωγή στο </a:t>
                      </a:r>
                      <a:r>
                        <a:rPr lang="en-GB" sz="1000" b="1" noProof="0" dirty="0">
                          <a:solidFill>
                            <a:schemeClr val="tx2">
                              <a:lumMod val="10000"/>
                            </a:schemeClr>
                          </a:solidFill>
                          <a:latin typeface="Arial" panose="020B0604020202020204" pitchFamily="34" charset="0"/>
                        </a:rPr>
                        <a:t>design thinking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737640"/>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5</a:t>
                      </a:r>
                      <a:r>
                        <a:rPr lang="en-GB" sz="1000" b="1" i="0" u="none" strike="noStrike" cap="none" noProof="0" dirty="0">
                          <a:solidFill>
                            <a:srgbClr val="0A8C6D"/>
                          </a:solidFill>
                          <a:latin typeface="Arial" panose="020B0604020202020204" pitchFamily="34" charset="0"/>
                          <a:ea typeface="Arial"/>
                          <a:cs typeface="Arial"/>
                          <a:sym typeface="Arial"/>
                        </a:rPr>
                        <a:t>: </a:t>
                      </a:r>
                      <a:r>
                        <a:rPr lang="el-GR" sz="1000" b="1" i="0" u="none" strike="noStrike" cap="none" noProof="0" dirty="0">
                          <a:solidFill>
                            <a:schemeClr val="tx2">
                              <a:lumMod val="10000"/>
                            </a:schemeClr>
                          </a:solidFill>
                          <a:latin typeface="Arial" panose="020B0604020202020204" pitchFamily="34" charset="0"/>
                          <a:ea typeface="Arial"/>
                          <a:cs typeface="Arial"/>
                          <a:sym typeface="Arial"/>
                        </a:rPr>
                        <a:t>Δημιουργικότητα</a:t>
                      </a:r>
                      <a:r>
                        <a:rPr lang="el-GR" sz="1000" b="1" i="0" u="none" strike="noStrike" cap="none" baseline="0" noProof="0" dirty="0">
                          <a:solidFill>
                            <a:schemeClr val="tx2">
                              <a:lumMod val="10000"/>
                            </a:schemeClr>
                          </a:solidFill>
                          <a:latin typeface="Arial" panose="020B0604020202020204" pitchFamily="34" charset="0"/>
                          <a:ea typeface="Arial"/>
                          <a:cs typeface="Arial"/>
                          <a:sym typeface="Arial"/>
                        </a:rPr>
                        <a:t> και Καινοτομία</a:t>
                      </a:r>
                      <a:endParaRPr lang="en-GB" sz="1000" b="1" i="0" u="none" strike="noStrike" cap="none" noProof="0" dirty="0">
                        <a:solidFill>
                          <a:schemeClr val="tx2">
                            <a:lumMod val="10000"/>
                          </a:schemeClr>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198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2" name="Picture 1">
            <a:extLst>
              <a:ext uri="{FF2B5EF4-FFF2-40B4-BE49-F238E27FC236}">
                <a16:creationId xmlns:a16="http://schemas.microsoft.com/office/drawing/2014/main" id="{017A70F1-98EB-027C-A3AB-56C1B49B18A1}"/>
              </a:ext>
            </a:extLst>
          </p:cNvPr>
          <p:cNvPicPr>
            <a:picLocks noChangeAspect="1"/>
          </p:cNvPicPr>
          <p:nvPr/>
        </p:nvPicPr>
        <p:blipFill>
          <a:blip r:embed="rId3"/>
          <a:stretch>
            <a:fillRect/>
          </a:stretch>
        </p:blipFill>
        <p:spPr>
          <a:xfrm>
            <a:off x="6997148" y="416610"/>
            <a:ext cx="1763711" cy="1324726"/>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4"/>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221B8609-786C-1DA8-024C-2322CC2F4102}"/>
              </a:ext>
            </a:extLst>
          </p:cNvPr>
          <p:cNvPicPr>
            <a:picLocks noChangeAspect="1"/>
          </p:cNvPicPr>
          <p:nvPr/>
        </p:nvPicPr>
        <p:blipFill>
          <a:blip r:embed="rId5"/>
          <a:stretch>
            <a:fillRect/>
          </a:stretch>
        </p:blipFill>
        <p:spPr>
          <a:xfrm>
            <a:off x="922001" y="795261"/>
            <a:ext cx="5894599" cy="2753505"/>
          </a:xfrm>
          <a:prstGeom prst="rect">
            <a:avLst/>
          </a:prstGeom>
        </p:spPr>
      </p:pic>
    </p:spTree>
    <p:extLst>
      <p:ext uri="{BB962C8B-B14F-4D97-AF65-F5344CB8AC3E}">
        <p14:creationId xmlns:p14="http://schemas.microsoft.com/office/powerpoint/2010/main" val="7897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1263535" y="2161800"/>
            <a:ext cx="6716683" cy="819900"/>
          </a:xfrm>
          <a:prstGeom prst="rect">
            <a:avLst/>
          </a:prstGeom>
        </p:spPr>
        <p:txBody>
          <a:bodyPr spcFirstLastPara="1" wrap="square" lIns="91426" tIns="91426" rIns="91426" bIns="91426" anchor="ctr" anchorCtr="0">
            <a:noAutofit/>
          </a:bodyPr>
          <a:lstStyle/>
          <a:p>
            <a:pPr marL="0"/>
            <a:r>
              <a:rPr lang="el-GR" dirty="0"/>
              <a:t>Ο ψηφιακός μετασχηματισμός δεν αφορά την τεχνολογία, αφορά τους ανθρώπους, τη διαδικασία και τον πολιτισμό.</a:t>
            </a:r>
            <a:endParaRPr lang="en" dirty="0"/>
          </a:p>
          <a:p>
            <a:pPr marL="0"/>
            <a:r>
              <a:rPr lang="it-IT" i="0" dirty="0"/>
              <a:t>Susan Hauser, Microsoft Corporate Vice President</a:t>
            </a:r>
            <a:endParaRPr i="0" dirty="0"/>
          </a:p>
        </p:txBody>
      </p:sp>
    </p:spTree>
    <p:extLst>
      <p:ext uri="{BB962C8B-B14F-4D97-AF65-F5344CB8AC3E}">
        <p14:creationId xmlns:p14="http://schemas.microsoft.com/office/powerpoint/2010/main" val="199863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726342"/>
            <a:ext cx="7772400" cy="1159801"/>
          </a:xfrm>
          <a:prstGeom prst="rect">
            <a:avLst/>
          </a:prstGeom>
        </p:spPr>
        <p:txBody>
          <a:bodyPr spcFirstLastPara="1" wrap="square" lIns="91426" tIns="91426" rIns="91426" bIns="91426" anchor="b" anchorCtr="0">
            <a:noAutofit/>
          </a:bodyPr>
          <a:lstStyle/>
          <a:p>
            <a:r>
              <a:rPr lang="el-GR" dirty="0">
                <a:solidFill>
                  <a:srgbClr val="981C22"/>
                </a:solidFill>
              </a:rPr>
              <a:t>Ψηφιακός Μετασχηματισμός</a:t>
            </a:r>
            <a:endParaRPr lang="en-GB" dirty="0">
              <a:solidFill>
                <a:srgbClr val="981C22"/>
              </a:solidFill>
            </a:endParaRPr>
          </a:p>
        </p:txBody>
      </p:sp>
      <p:sp>
        <p:nvSpPr>
          <p:cNvPr id="93" name="Google Shape;93;p16"/>
          <p:cNvSpPr txBox="1">
            <a:spLocks noGrp="1"/>
          </p:cNvSpPr>
          <p:nvPr>
            <p:ph type="subTitle" idx="1"/>
          </p:nvPr>
        </p:nvSpPr>
        <p:spPr>
          <a:xfrm>
            <a:off x="685802" y="3830653"/>
            <a:ext cx="7772400" cy="784800"/>
          </a:xfrm>
          <a:prstGeom prst="rect">
            <a:avLst/>
          </a:prstGeom>
        </p:spPr>
        <p:txBody>
          <a:bodyPr spcFirstLastPara="1" wrap="square" lIns="91426" tIns="91426" rIns="91426" bIns="91426" anchor="t" anchorCtr="0">
            <a:noAutofit/>
          </a:bodyPr>
          <a:lstStyle/>
          <a:p>
            <a:pPr marL="0" indent="0"/>
            <a:r>
              <a:rPr lang="en-GB" sz="2800" b="1" dirty="0"/>
              <a:t>Developer: </a:t>
            </a:r>
            <a:r>
              <a:rPr lang="en-GB" sz="2800" b="1" dirty="0" err="1"/>
              <a:t>Found.ation</a:t>
            </a:r>
            <a:endParaRPr lang="en-GB" sz="2800" b="1" dirty="0"/>
          </a:p>
        </p:txBody>
      </p:sp>
      <p:sp>
        <p:nvSpPr>
          <p:cNvPr id="94" name="Google Shape;94;p16"/>
          <p:cNvSpPr txBox="1"/>
          <p:nvPr/>
        </p:nvSpPr>
        <p:spPr>
          <a:xfrm>
            <a:off x="7811324" y="0"/>
            <a:ext cx="960900" cy="1390500"/>
          </a:xfrm>
          <a:prstGeom prst="rect">
            <a:avLst/>
          </a:prstGeom>
          <a:noFill/>
          <a:ln>
            <a:noFill/>
          </a:ln>
        </p:spPr>
        <p:txBody>
          <a:bodyPr spcFirstLastPara="1" wrap="square" lIns="91426" tIns="91426" rIns="91426" bIns="91426" anchor="ctr" anchorCtr="0">
            <a:noAutofit/>
          </a:bodyPr>
          <a:lstStyle/>
          <a:p>
            <a:pPr algn="ctr"/>
            <a:r>
              <a:rPr lang="en" sz="9600" dirty="0">
                <a:solidFill>
                  <a:srgbClr val="981C22"/>
                </a:solidFill>
                <a:latin typeface="Arial" panose="020B0604020202020204" pitchFamily="34" charset="0"/>
                <a:ea typeface="Raleway Thin"/>
                <a:cs typeface="Arial" panose="020B0604020202020204" pitchFamily="34" charset="0"/>
                <a:sym typeface="Raleway Thin"/>
              </a:rPr>
              <a:t>1</a:t>
            </a:r>
            <a:endParaRPr sz="9600" dirty="0">
              <a:solidFill>
                <a:srgbClr val="981C22"/>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17244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2800" dirty="0">
                <a:solidFill>
                  <a:srgbClr val="434343"/>
                </a:solidFill>
              </a:rPr>
              <a:t>Μετά την ολοκλήρωση αυτής της ενότητας</a:t>
            </a:r>
            <a:br>
              <a:rPr lang="en-GB" sz="2800" dirty="0">
                <a:solidFill>
                  <a:srgbClr val="434343"/>
                </a:solidFill>
              </a:rPr>
            </a:br>
            <a:r>
              <a:rPr lang="el-GR" sz="3200" dirty="0">
                <a:solidFill>
                  <a:srgbClr val="0A8C6D"/>
                </a:solidFill>
              </a:rPr>
              <a:t>θα είστε σε θέση </a:t>
            </a:r>
            <a:r>
              <a:rPr lang="el-GR" sz="2800" dirty="0">
                <a:solidFill>
                  <a:srgbClr val="434343"/>
                </a:solidFill>
              </a:rPr>
              <a:t>να</a:t>
            </a:r>
            <a:r>
              <a:rPr lang="en-GB" sz="3200" b="1" dirty="0">
                <a:solidFill>
                  <a:srgbClr val="434343"/>
                </a:solidFill>
              </a:rPr>
              <a:t>:</a:t>
            </a:r>
            <a:endParaRPr sz="3600" dirty="0"/>
          </a:p>
        </p:txBody>
      </p:sp>
      <p:sp>
        <p:nvSpPr>
          <p:cNvPr id="148" name="Google Shape;148;p21"/>
          <p:cNvSpPr txBox="1">
            <a:spLocks noGrp="1"/>
          </p:cNvSpPr>
          <p:nvPr>
            <p:ph type="body" idx="1"/>
          </p:nvPr>
        </p:nvSpPr>
        <p:spPr>
          <a:xfrm>
            <a:off x="922001" y="1930500"/>
            <a:ext cx="2332201" cy="2778660"/>
          </a:xfrm>
          <a:prstGeom prst="rect">
            <a:avLst/>
          </a:prstGeom>
        </p:spPr>
        <p:txBody>
          <a:bodyPr spcFirstLastPara="1" wrap="square" lIns="91426" tIns="91426" rIns="91426" bIns="91426" anchor="t" anchorCtr="0">
            <a:noAutofit/>
          </a:bodyPr>
          <a:lstStyle/>
          <a:p>
            <a:pPr marL="285750" indent="-285750">
              <a:buClr>
                <a:srgbClr val="0A8C6D"/>
              </a:buClr>
              <a:buFont typeface="Wingdings" panose="05000000000000000000" pitchFamily="2" charset="2"/>
              <a:buChar char="§"/>
            </a:pPr>
            <a:r>
              <a:rPr lang="el-GR" sz="1200" dirty="0"/>
              <a:t>Ορίσετε τι είναι ο ψηφιακός μετασχηματισμός και γιατί είναι σημαντικός.</a:t>
            </a:r>
          </a:p>
          <a:p>
            <a:pPr marL="285750" indent="-285750">
              <a:buClr>
                <a:srgbClr val="0A8C6D"/>
              </a:buClr>
              <a:buFont typeface="Wingdings" panose="05000000000000000000" pitchFamily="2" charset="2"/>
              <a:buChar char="§"/>
            </a:pPr>
            <a:r>
              <a:rPr lang="el-GR" sz="1200" dirty="0"/>
              <a:t>Αναγνωρίσετε τα βήματα για τη δημιουργία και την υποστήριξη πρωτοβουλιών ψηφιακού μετασχηματισμού.</a:t>
            </a:r>
          </a:p>
          <a:p>
            <a:pPr marL="285750" indent="-285750">
              <a:buClr>
                <a:srgbClr val="0A8C6D"/>
              </a:buClr>
              <a:buFont typeface="Wingdings" panose="05000000000000000000" pitchFamily="2" charset="2"/>
              <a:buChar char="§"/>
            </a:pPr>
            <a:r>
              <a:rPr lang="el-GR" sz="1200" dirty="0"/>
              <a:t>Προσδιορίσετε τις διαφορές μεταξύ νοοτροπίας ανάπτυξης και νοοτροπίας στασιμότητας.</a:t>
            </a:r>
          </a:p>
          <a:p>
            <a:pPr marL="0" indent="0">
              <a:buNone/>
            </a:pPr>
            <a:endParaRPr lang="en-GB" dirty="0"/>
          </a:p>
        </p:txBody>
      </p:sp>
      <p:sp>
        <p:nvSpPr>
          <p:cNvPr id="4" name="Text Placeholder 3">
            <a:extLst>
              <a:ext uri="{FF2B5EF4-FFF2-40B4-BE49-F238E27FC236}">
                <a16:creationId xmlns:a16="http://schemas.microsoft.com/office/drawing/2014/main" id="{FA1768E6-8796-0C77-E899-7F680457138A}"/>
              </a:ext>
            </a:extLst>
          </p:cNvPr>
          <p:cNvSpPr>
            <a:spLocks noGrp="1"/>
          </p:cNvSpPr>
          <p:nvPr>
            <p:ph type="body" idx="2"/>
          </p:nvPr>
        </p:nvSpPr>
        <p:spPr>
          <a:xfrm>
            <a:off x="3373779" y="1930500"/>
            <a:ext cx="2332201" cy="2778660"/>
          </a:xfrm>
        </p:spPr>
        <p:txBody>
          <a:bodyPr/>
          <a:lstStyle/>
          <a:p>
            <a:pPr marL="285750" indent="-285750">
              <a:buClr>
                <a:srgbClr val="0A8C6D"/>
              </a:buClr>
              <a:buFont typeface="Wingdings" panose="05000000000000000000" pitchFamily="2" charset="2"/>
              <a:buChar char="§"/>
            </a:pPr>
            <a:r>
              <a:rPr lang="el-GR" sz="1200" dirty="0"/>
              <a:t>Αναγνωρίσετε τα οφέλη της επανεφεύρεσης επιχειρηματικών μοντέλων στην ψηφιακή πραγματικότητα.</a:t>
            </a:r>
          </a:p>
          <a:p>
            <a:pPr marL="285750" indent="-285750">
              <a:buClr>
                <a:srgbClr val="0A8C6D"/>
              </a:buClr>
              <a:buFont typeface="Wingdings" panose="05000000000000000000" pitchFamily="2" charset="2"/>
              <a:buChar char="§"/>
            </a:pPr>
            <a:r>
              <a:rPr lang="el-GR" sz="1200" dirty="0"/>
              <a:t>Σχεδιάσετε και να αναπτύξετε έναν χάρτη ψηφιακού μετασχηματισμού.</a:t>
            </a:r>
          </a:p>
          <a:p>
            <a:pPr marL="285750" indent="-285750">
              <a:buClr>
                <a:srgbClr val="0A8C6D"/>
              </a:buClr>
              <a:buFont typeface="Wingdings" panose="05000000000000000000" pitchFamily="2" charset="2"/>
              <a:buChar char="§"/>
            </a:pPr>
            <a:r>
              <a:rPr lang="el-GR" sz="1200" dirty="0"/>
              <a:t>Μάθετε πώς να αφήσετε πίσω τον παραδοσιακό  τρόπο εργασίας και τις παλιές συνήθειες.</a:t>
            </a:r>
          </a:p>
          <a:p>
            <a:pPr marL="285750" indent="-285750">
              <a:buFont typeface="Wingdings" panose="05000000000000000000" pitchFamily="2" charset="2"/>
              <a:buChar char="§"/>
            </a:pPr>
            <a:endParaRPr lang="en-GB" dirty="0"/>
          </a:p>
          <a:p>
            <a:pPr marL="139702" indent="0">
              <a:buNone/>
            </a:pPr>
            <a:endParaRPr lang="pt-PT" dirty="0"/>
          </a:p>
        </p:txBody>
      </p:sp>
      <p:sp>
        <p:nvSpPr>
          <p:cNvPr id="5" name="Text Placeholder 4">
            <a:extLst>
              <a:ext uri="{FF2B5EF4-FFF2-40B4-BE49-F238E27FC236}">
                <a16:creationId xmlns:a16="http://schemas.microsoft.com/office/drawing/2014/main" id="{D50696D0-D551-EE7D-8C7E-2E769E7EB06D}"/>
              </a:ext>
            </a:extLst>
          </p:cNvPr>
          <p:cNvSpPr>
            <a:spLocks noGrp="1"/>
          </p:cNvSpPr>
          <p:nvPr>
            <p:ph type="body" idx="3"/>
          </p:nvPr>
        </p:nvSpPr>
        <p:spPr>
          <a:xfrm>
            <a:off x="5825558" y="1930500"/>
            <a:ext cx="2332201" cy="2778660"/>
          </a:xfrm>
        </p:spPr>
        <p:txBody>
          <a:bodyPr/>
          <a:lstStyle/>
          <a:p>
            <a:pPr marL="285750" indent="-285750">
              <a:buClr>
                <a:srgbClr val="0A8C6D"/>
              </a:buClr>
              <a:buFont typeface="Wingdings" panose="05000000000000000000" pitchFamily="2" charset="2"/>
              <a:buChar char="§"/>
            </a:pPr>
            <a:r>
              <a:rPr lang="el-GR" sz="1200" dirty="0"/>
              <a:t>Υιοθετήσετε μια ψηφιακή νοοτροπία.</a:t>
            </a:r>
          </a:p>
          <a:p>
            <a:pPr marL="285750" indent="-285750">
              <a:buClr>
                <a:srgbClr val="0A8C6D"/>
              </a:buClr>
              <a:buFont typeface="Wingdings" panose="05000000000000000000" pitchFamily="2" charset="2"/>
              <a:buChar char="§"/>
            </a:pPr>
            <a:r>
              <a:rPr lang="el-GR" sz="1200" dirty="0"/>
              <a:t>Χειριστείτε και να ξεπεράσετε τις προκλήσεις σε μια διαδικασία ψηφιακού μετασχηματισμού.</a:t>
            </a:r>
          </a:p>
          <a:p>
            <a:pPr marL="285750" indent="-285750">
              <a:buClr>
                <a:srgbClr val="0A8C6D"/>
              </a:buClr>
              <a:buFont typeface="Wingdings" panose="05000000000000000000" pitchFamily="2" charset="2"/>
              <a:buChar char="§"/>
            </a:pPr>
            <a:r>
              <a:rPr lang="el-GR" sz="1200" dirty="0"/>
              <a:t>Γίνετε πιο ευέλικτες και προσαρμοστικές στις καθημερινές εργασίες χρησιμοποιώντας ψηφιακά εργαλεία.</a:t>
            </a:r>
          </a:p>
          <a:p>
            <a:pPr marL="139702" indent="0">
              <a:buNone/>
            </a:pPr>
            <a:endParaRPr lang="pt-PT" dirty="0"/>
          </a:p>
        </p:txBody>
      </p:sp>
      <p:pic>
        <p:nvPicPr>
          <p:cNvPr id="7" name="Picture 6">
            <a:extLst>
              <a:ext uri="{FF2B5EF4-FFF2-40B4-BE49-F238E27FC236}">
                <a16:creationId xmlns:a16="http://schemas.microsoft.com/office/drawing/2014/main" id="{BA71B2A6-474D-6CE7-C32B-9769F699E302}"/>
              </a:ext>
            </a:extLst>
          </p:cNvPr>
          <p:cNvPicPr>
            <a:picLocks noChangeAspect="1"/>
          </p:cNvPicPr>
          <p:nvPr/>
        </p:nvPicPr>
        <p:blipFill>
          <a:blip r:embed="rId3"/>
          <a:stretch>
            <a:fillRect/>
          </a:stretch>
        </p:blipFill>
        <p:spPr>
          <a:xfrm>
            <a:off x="7760474" y="377738"/>
            <a:ext cx="952452" cy="988545"/>
          </a:xfrm>
          <a:prstGeom prst="rect">
            <a:avLst/>
          </a:prstGeom>
        </p:spPr>
      </p:pic>
    </p:spTree>
    <p:extLst>
      <p:ext uri="{BB962C8B-B14F-4D97-AF65-F5344CB8AC3E}">
        <p14:creationId xmlns:p14="http://schemas.microsoft.com/office/powerpoint/2010/main" val="421041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Κύριοι Τομείς Ψηφιακού Μετασχηματισμού</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96931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922000" y="891776"/>
            <a:ext cx="7191221" cy="857400"/>
          </a:xfrm>
          <a:prstGeom prst="rect">
            <a:avLst/>
          </a:prstGeom>
        </p:spPr>
        <p:txBody>
          <a:bodyPr spcFirstLastPara="1" wrap="square" lIns="91426" tIns="91426" rIns="91426" bIns="91426" anchor="t" anchorCtr="0">
            <a:noAutofit/>
          </a:bodyPr>
          <a:lstStyle/>
          <a:p>
            <a:r>
              <a:rPr lang="el-GR" sz="3200" dirty="0">
                <a:solidFill>
                  <a:srgbClr val="0A8C6D"/>
                </a:solidFill>
              </a:rPr>
              <a:t>Τι είναι ο Ψηφιακός Μετασχηματισμός;</a:t>
            </a:r>
            <a:endParaRPr sz="3200" dirty="0">
              <a:solidFill>
                <a:srgbClr val="0A8C6D"/>
              </a:solidFill>
            </a:endParaRPr>
          </a:p>
        </p:txBody>
      </p:sp>
      <p:sp>
        <p:nvSpPr>
          <p:cNvPr id="148" name="Google Shape;148;p21"/>
          <p:cNvSpPr txBox="1">
            <a:spLocks noGrp="1"/>
          </p:cNvSpPr>
          <p:nvPr>
            <p:ph type="body" idx="1"/>
          </p:nvPr>
        </p:nvSpPr>
        <p:spPr>
          <a:xfrm>
            <a:off x="922000" y="1545245"/>
            <a:ext cx="7274349" cy="2366100"/>
          </a:xfrm>
          <a:prstGeom prst="rect">
            <a:avLst/>
          </a:prstGeom>
          <a:ln>
            <a:noFill/>
          </a:ln>
        </p:spPr>
        <p:txBody>
          <a:bodyPr spcFirstLastPara="1" wrap="square" lIns="91426" tIns="91426" rIns="91426" bIns="91426" anchor="t" anchorCtr="0">
            <a:noAutofit/>
          </a:bodyPr>
          <a:lstStyle/>
          <a:p>
            <a:pPr marL="114302" indent="0">
              <a:buNone/>
            </a:pPr>
            <a:r>
              <a:rPr lang="el-GR" sz="1200" dirty="0" err="1">
                <a:ea typeface="+mn-lt"/>
                <a:cs typeface="Calibri" panose="020F0502020204030204" pitchFamily="34" charset="0"/>
              </a:rPr>
              <a:t>Ψηφιοποίηση</a:t>
            </a:r>
            <a:r>
              <a:rPr lang="en-US" sz="1200" dirty="0">
                <a:ea typeface="+mn-lt"/>
                <a:cs typeface="Calibri" panose="020F0502020204030204" pitchFamily="34" charset="0"/>
              </a:rPr>
              <a:t>, </a:t>
            </a:r>
            <a:r>
              <a:rPr lang="el-GR" sz="1200" dirty="0" err="1">
                <a:ea typeface="+mn-lt"/>
                <a:cs typeface="Calibri" panose="020F0502020204030204" pitchFamily="34" charset="0"/>
              </a:rPr>
              <a:t>ψηφιακοποίηση</a:t>
            </a:r>
            <a:r>
              <a:rPr lang="en-US" sz="1200" dirty="0">
                <a:ea typeface="+mn-lt"/>
                <a:cs typeface="Calibri" panose="020F0502020204030204" pitchFamily="34" charset="0"/>
              </a:rPr>
              <a:t>, </a:t>
            </a:r>
            <a:r>
              <a:rPr lang="el-GR" sz="1200" dirty="0">
                <a:ea typeface="+mn-lt"/>
                <a:cs typeface="Calibri" panose="020F0502020204030204" pitchFamily="34" charset="0"/>
              </a:rPr>
              <a:t>και</a:t>
            </a:r>
            <a:r>
              <a:rPr lang="en-US" sz="1200" dirty="0">
                <a:ea typeface="+mn-lt"/>
                <a:cs typeface="Calibri" panose="020F0502020204030204" pitchFamily="34" charset="0"/>
              </a:rPr>
              <a:t> </a:t>
            </a:r>
            <a:r>
              <a:rPr lang="el-GR" sz="1200" dirty="0">
                <a:ea typeface="+mn-lt"/>
                <a:cs typeface="Calibri" panose="020F0502020204030204" pitchFamily="34" charset="0"/>
              </a:rPr>
              <a:t>ψηφιακός μετασχηματισμός χρησιμοποιούνται συχνά ως συνώνυμα, αλλά έχουν ξεχωριστές έννοιες.</a:t>
            </a:r>
          </a:p>
          <a:p>
            <a:pPr marL="114302" indent="0">
              <a:buNone/>
            </a:pPr>
            <a:r>
              <a:rPr lang="el-GR" sz="1200" dirty="0">
                <a:solidFill>
                  <a:srgbClr val="666666"/>
                </a:solidFill>
                <a:ea typeface="+mn-lt"/>
                <a:cs typeface="Calibri" panose="020F0502020204030204" pitchFamily="34" charset="0"/>
              </a:rPr>
              <a:t>Η </a:t>
            </a:r>
            <a:r>
              <a:rPr lang="el-GR" sz="1200" b="1" dirty="0" err="1">
                <a:solidFill>
                  <a:srgbClr val="0A8C6D"/>
                </a:solidFill>
                <a:ea typeface="+mn-lt"/>
                <a:cs typeface="Calibri" panose="020F0502020204030204" pitchFamily="34" charset="0"/>
              </a:rPr>
              <a:t>ψηφιοποίηση</a:t>
            </a:r>
            <a:r>
              <a:rPr lang="el-GR" sz="1200" dirty="0">
                <a:solidFill>
                  <a:srgbClr val="666666"/>
                </a:solidFill>
                <a:ea typeface="+mn-lt"/>
                <a:cs typeface="Calibri" panose="020F0502020204030204" pitchFamily="34" charset="0"/>
              </a:rPr>
              <a:t> </a:t>
            </a:r>
            <a:r>
              <a:rPr lang="el-GR" sz="1200" dirty="0">
                <a:ea typeface="+mn-lt"/>
                <a:cs typeface="Calibri" panose="020F0502020204030204" pitchFamily="34" charset="0"/>
              </a:rPr>
              <a:t>αναφέρεται στη διαδικασία μετατροπής αναλογικών πληροφοριών σε ψηφιακή μορφή, όπως η σάρωση ενός εγγράφου σε χαρτί για τη δημιουργία μιας ψηφιακής έκδοσης. Αυτή η διαδικασία καθιστά δυνατή την αποθήκευση, την ανάκτηση και τον χειρισμό πληροφοριών με πιο αποτελεσματικό και οικονομικά αποδοτικό τρόπο.</a:t>
            </a:r>
          </a:p>
          <a:p>
            <a:pPr marL="114302" indent="0">
              <a:buNone/>
            </a:pPr>
            <a:r>
              <a:rPr lang="el-GR" sz="1200" dirty="0">
                <a:solidFill>
                  <a:srgbClr val="666666"/>
                </a:solidFill>
                <a:ea typeface="+mn-lt"/>
                <a:cs typeface="Calibri" panose="020F0502020204030204" pitchFamily="34" charset="0"/>
              </a:rPr>
              <a:t>Η </a:t>
            </a:r>
            <a:r>
              <a:rPr lang="el-GR" sz="1200" b="1" dirty="0" err="1">
                <a:solidFill>
                  <a:srgbClr val="0A8C6D"/>
                </a:solidFill>
                <a:ea typeface="+mn-lt"/>
                <a:cs typeface="Calibri" panose="020F0502020204030204" pitchFamily="34" charset="0"/>
              </a:rPr>
              <a:t>ψηφιακοποίηση</a:t>
            </a:r>
            <a:r>
              <a:rPr lang="en-US" sz="1200" dirty="0">
                <a:ea typeface="+mn-lt"/>
                <a:cs typeface="Calibri" panose="020F0502020204030204" pitchFamily="34" charset="0"/>
              </a:rPr>
              <a:t>, </a:t>
            </a:r>
            <a:r>
              <a:rPr lang="el-GR" sz="1200" dirty="0">
                <a:ea typeface="+mn-lt"/>
                <a:cs typeface="Calibri" panose="020F0502020204030204" pitchFamily="34" charset="0"/>
              </a:rPr>
              <a:t>από την άλλη, αναφέρεται στην ενσωμάτωση ψηφιακών τεχνολογιών στις καθημερινές λειτουργίες ενός οργανισμού. Αυτό μπορεί να περιλαμβάνει τη χρήση ψηφιακών εργαλείων για την αυτοματοποίηση των διαδικασιών, τη συλλογή δεδομένων ή τη βελτίωση της επικοινωνίας και της συνεργασίας μεταξύ των εργαζομένων.</a:t>
            </a:r>
          </a:p>
          <a:p>
            <a:pPr marL="114302" indent="0">
              <a:buNone/>
            </a:pPr>
            <a:r>
              <a:rPr lang="en-US" sz="1200" dirty="0">
                <a:solidFill>
                  <a:srgbClr val="666666"/>
                </a:solidFill>
                <a:ea typeface="+mn-lt"/>
                <a:cs typeface="Calibri" panose="020F0502020204030204" pitchFamily="34" charset="0"/>
              </a:rPr>
              <a:t>O</a:t>
            </a:r>
            <a:r>
              <a:rPr lang="en-US" sz="1200" b="1" dirty="0">
                <a:solidFill>
                  <a:srgbClr val="0A8C6D"/>
                </a:solidFill>
                <a:ea typeface="+mn-lt"/>
                <a:cs typeface="Calibri" panose="020F0502020204030204" pitchFamily="34" charset="0"/>
              </a:rPr>
              <a:t> </a:t>
            </a:r>
            <a:r>
              <a:rPr lang="el-GR" sz="1200" b="1" dirty="0">
                <a:solidFill>
                  <a:srgbClr val="0A8C6D"/>
                </a:solidFill>
                <a:ea typeface="+mn-lt"/>
                <a:cs typeface="Calibri" panose="020F0502020204030204" pitchFamily="34" charset="0"/>
              </a:rPr>
              <a:t>ψηφιακός μετασχηματισμός</a:t>
            </a:r>
            <a:r>
              <a:rPr lang="el-GR" sz="1200" dirty="0">
                <a:ea typeface="+mn-lt"/>
                <a:cs typeface="Calibri" panose="020F0502020204030204" pitchFamily="34" charset="0"/>
              </a:rPr>
              <a:t>, πηγαίνει ένα βήμα παραπέρα, είναι η διαδικασία χρήσης ψηφιακών τεχνολογιών για να αλλάξει θεμελιωδώς ο τρόπος με τον οποίο λειτουργεί ένας οργανισμός και προσφέρει αξία στους πελάτες. Περιλαμβάνει την επανεξέταση των επιχειρηματικών μοντέλων, των διαδικασιών και των οργανωτικών δομών για την πλήρη αξιοποίηση των ευκαιριών που παρουσιάζει η ψηφιοποίηση.</a:t>
            </a:r>
            <a:r>
              <a:rPr lang="en-US" sz="1200" dirty="0">
                <a:ea typeface="+mn-lt"/>
                <a:cs typeface="Calibri" panose="020F0502020204030204" pitchFamily="34" charset="0"/>
              </a:rPr>
              <a:t>.</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422543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200" dirty="0">
                <a:solidFill>
                  <a:srgbClr val="0A8C6D"/>
                </a:solidFill>
              </a:rPr>
              <a:t>4</a:t>
            </a:r>
            <a:r>
              <a:rPr lang="el-GR" sz="3200" baseline="30000" dirty="0">
                <a:solidFill>
                  <a:srgbClr val="0A8C6D"/>
                </a:solidFill>
              </a:rPr>
              <a:t>η</a:t>
            </a:r>
            <a:r>
              <a:rPr lang="el-GR" sz="3200" dirty="0">
                <a:solidFill>
                  <a:srgbClr val="0A8C6D"/>
                </a:solidFill>
              </a:rPr>
              <a:t> Βιομηχανική Επανάσταση</a:t>
            </a:r>
            <a:endParaRPr sz="3200" dirty="0">
              <a:solidFill>
                <a:srgbClr val="0A8C6D"/>
              </a:solidFill>
            </a:endParaRPr>
          </a:p>
        </p:txBody>
      </p:sp>
      <p:sp>
        <p:nvSpPr>
          <p:cNvPr id="148" name="Google Shape;148;p21"/>
          <p:cNvSpPr txBox="1">
            <a:spLocks noGrp="1"/>
          </p:cNvSpPr>
          <p:nvPr>
            <p:ph type="body" idx="1"/>
          </p:nvPr>
        </p:nvSpPr>
        <p:spPr>
          <a:xfrm>
            <a:off x="665960" y="1366433"/>
            <a:ext cx="7681394" cy="953901"/>
          </a:xfrm>
          <a:prstGeom prst="rect">
            <a:avLst/>
          </a:prstGeom>
          <a:ln>
            <a:noFill/>
          </a:ln>
        </p:spPr>
        <p:txBody>
          <a:bodyPr spcFirstLastPara="1" wrap="square" lIns="91426" tIns="91426" rIns="91426" bIns="91426" anchor="t" anchorCtr="0">
            <a:noAutofit/>
          </a:bodyPr>
          <a:lstStyle/>
          <a:p>
            <a:pPr marL="114302" indent="0">
              <a:buClr>
                <a:srgbClr val="0A8C6D"/>
              </a:buClr>
              <a:buNone/>
            </a:pPr>
            <a:r>
              <a:rPr lang="el-GR" sz="1100" dirty="0">
                <a:ea typeface="+mn-lt"/>
                <a:cs typeface="Calibri" panose="020F0502020204030204" pitchFamily="34" charset="0"/>
              </a:rPr>
              <a:t>Η Επανάσταση του Ψηφιακού Μετασχηματισμού, γνωστή και ως Βιομηχανία 4.0, χαρακτηρίζεται από την ενοποίηση τεχνολογιών όπως η τεχνητή νοημοσύνη, το </a:t>
            </a:r>
            <a:r>
              <a:rPr lang="en-US" sz="1100" dirty="0">
                <a:ea typeface="+mn-lt"/>
                <a:cs typeface="Calibri" panose="020F0502020204030204" pitchFamily="34" charset="0"/>
              </a:rPr>
              <a:t>internet of things </a:t>
            </a:r>
            <a:r>
              <a:rPr lang="el-GR" sz="1100" dirty="0">
                <a:ea typeface="+mn-lt"/>
                <a:cs typeface="Calibri" panose="020F0502020204030204" pitchFamily="34" charset="0"/>
              </a:rPr>
              <a:t>και η βιοτεχνολογία. Αυτές οι τεχνολογίες οδηγούν στην άνοδο των ευφυών συστημάτων και στην ανάπτυξη νέων βιομηχανιών, όπως η οικονομία διαμοιρασμού</a:t>
            </a:r>
            <a:r>
              <a:rPr lang="en-US" sz="1100" dirty="0">
                <a:ea typeface="+mn-lt"/>
                <a:cs typeface="Calibri" panose="020F0502020204030204" pitchFamily="34" charset="0"/>
              </a:rPr>
              <a:t> (sharing economy)</a:t>
            </a:r>
            <a:r>
              <a:rPr lang="el-GR" sz="1100" dirty="0">
                <a:ea typeface="+mn-lt"/>
                <a:cs typeface="Calibri" panose="020F0502020204030204" pitchFamily="34" charset="0"/>
              </a:rPr>
              <a:t> και η οικονομία της πλατφόρμας (</a:t>
            </a:r>
            <a:r>
              <a:rPr lang="en-US" sz="1100" dirty="0">
                <a:ea typeface="+mn-lt"/>
                <a:cs typeface="Calibri" panose="020F0502020204030204" pitchFamily="34" charset="0"/>
              </a:rPr>
              <a:t>gig economy)</a:t>
            </a:r>
            <a:r>
              <a:rPr lang="el-GR" sz="1100" dirty="0">
                <a:ea typeface="+mn-lt"/>
                <a:cs typeface="Calibri" panose="020F0502020204030204" pitchFamily="34" charset="0"/>
              </a:rPr>
              <a:t>.</a:t>
            </a:r>
          </a:p>
          <a:p>
            <a:pPr marL="114302" indent="0">
              <a:buClr>
                <a:srgbClr val="0A8C6D"/>
              </a:buClr>
              <a:buNone/>
            </a:pPr>
            <a:r>
              <a:rPr lang="el-GR" sz="1100" dirty="0">
                <a:ea typeface="+mn-lt"/>
                <a:cs typeface="Calibri" panose="020F0502020204030204" pitchFamily="34" charset="0"/>
              </a:rPr>
              <a:t>Μερικές από αυτές τις τεχνολογίες είναι:</a:t>
            </a:r>
            <a:endParaRPr lang="en-US" sz="1100" dirty="0">
              <a:ea typeface="+mn-lt"/>
              <a:cs typeface="Calibri" panose="020F0502020204030204" pitchFamily="34" charset="0"/>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6" name="Google Shape;148;p21"/>
          <p:cNvSpPr txBox="1">
            <a:spLocks/>
          </p:cNvSpPr>
          <p:nvPr/>
        </p:nvSpPr>
        <p:spPr>
          <a:xfrm>
            <a:off x="1177682" y="2316672"/>
            <a:ext cx="4823177" cy="2366100"/>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114302" indent="0">
              <a:buClr>
                <a:srgbClr val="0A8C6D"/>
              </a:buClr>
              <a:buNone/>
            </a:pPr>
            <a:r>
              <a:rPr lang="en-US" sz="1100" b="1" dirty="0">
                <a:solidFill>
                  <a:srgbClr val="0A8C6D"/>
                </a:solidFill>
                <a:latin typeface="Arial" panose="020B0604020202020204" pitchFamily="34" charset="0"/>
                <a:ea typeface="+mn-lt"/>
                <a:cs typeface="Calibri" panose="020F0502020204030204" pitchFamily="34" charset="0"/>
              </a:rPr>
              <a:t>Cloud computing</a:t>
            </a:r>
            <a:r>
              <a:rPr lang="en-US" sz="1100" dirty="0">
                <a:latin typeface="Arial" panose="020B0604020202020204" pitchFamily="34" charset="0"/>
                <a:ea typeface="+mn-lt"/>
                <a:cs typeface="Calibri" panose="020F0502020204030204" pitchFamily="34" charset="0"/>
              </a:rPr>
              <a:t>: </a:t>
            </a:r>
            <a:r>
              <a:rPr lang="el-GR" sz="1100" dirty="0">
                <a:latin typeface="Arial" panose="020B0604020202020204" pitchFamily="34" charset="0"/>
                <a:ea typeface="+mn-lt"/>
                <a:cs typeface="Calibri" panose="020F0502020204030204" pitchFamily="34" charset="0"/>
              </a:rPr>
              <a:t>Έχει οδηγήσει σε μια τεράστια αύξηση της ικανότητάς μας να αποθηκεύουμε και να μοιραζόμαστε δεδομένα μεταξύ διαφορετικών μερών.</a:t>
            </a:r>
          </a:p>
          <a:p>
            <a:pPr marL="114302" indent="0">
              <a:buClr>
                <a:srgbClr val="0A8C6D"/>
              </a:buClr>
              <a:buNone/>
            </a:pPr>
            <a:r>
              <a:rPr lang="en-US" sz="1100" b="1" dirty="0">
                <a:solidFill>
                  <a:srgbClr val="0A8C6D"/>
                </a:solidFill>
                <a:latin typeface="Arial" panose="020B0604020202020204" pitchFamily="34" charset="0"/>
                <a:ea typeface="+mn-lt"/>
                <a:cs typeface="Calibri" panose="020F0502020204030204" pitchFamily="34" charset="0"/>
              </a:rPr>
              <a:t>Internet of Things. </a:t>
            </a:r>
            <a:r>
              <a:rPr lang="el-GR" sz="1100" dirty="0">
                <a:latin typeface="Arial" panose="020B0604020202020204" pitchFamily="34" charset="0"/>
                <a:ea typeface="+mn-lt"/>
                <a:cs typeface="Calibri" panose="020F0502020204030204" pitchFamily="34" charset="0"/>
              </a:rPr>
              <a:t>Σήμερα υπάρχουν πάνω από οκτώ δισεκατομμύρια συνδεδεμένες συσκευές στον κόσμο, κάτι που δύναται να αναπτυχθεί εκθετικά.</a:t>
            </a:r>
          </a:p>
          <a:p>
            <a:pPr marL="114302" indent="0">
              <a:buClr>
                <a:srgbClr val="0A8C6D"/>
              </a:buClr>
              <a:buNone/>
            </a:pPr>
            <a:r>
              <a:rPr lang="en-US" sz="1100" b="1" dirty="0">
                <a:solidFill>
                  <a:srgbClr val="0A8C6D"/>
                </a:solidFill>
                <a:latin typeface="Arial" panose="020B0604020202020204" pitchFamily="34" charset="0"/>
                <a:ea typeface="+mn-lt"/>
                <a:cs typeface="Calibri" panose="020F0502020204030204" pitchFamily="34" charset="0"/>
              </a:rPr>
              <a:t>Data Analytics</a:t>
            </a:r>
            <a:r>
              <a:rPr lang="en-US" sz="1100" dirty="0">
                <a:latin typeface="Arial" panose="020B0604020202020204" pitchFamily="34" charset="0"/>
                <a:ea typeface="+mn-lt"/>
                <a:cs typeface="Calibri" panose="020F0502020204030204" pitchFamily="34" charset="0"/>
              </a:rPr>
              <a:t>: </a:t>
            </a:r>
            <a:r>
              <a:rPr lang="el-GR" sz="1100" dirty="0">
                <a:latin typeface="Arial" panose="020B0604020202020204" pitchFamily="34" charset="0"/>
                <a:ea typeface="+mn-lt"/>
                <a:cs typeface="Calibri" panose="020F0502020204030204" pitchFamily="34" charset="0"/>
              </a:rPr>
              <a:t>Η διαδικασία επιθεώρησης, καθαρισμού, μετατροπής και μοντελοποίησης δεδομένων με στόχο την ανακάλυψη χρήσιμων πληροφοριών, την ενημέρωση συμπερασμάτων και την υποστήριξη της λήψης αποφάσεων.</a:t>
            </a:r>
          </a:p>
          <a:p>
            <a:pPr marL="114302" indent="0">
              <a:buClr>
                <a:srgbClr val="0A8C6D"/>
              </a:buClr>
              <a:buNone/>
            </a:pPr>
            <a:r>
              <a:rPr lang="el-GR" sz="1100" b="1" dirty="0">
                <a:solidFill>
                  <a:srgbClr val="0A8C6D"/>
                </a:solidFill>
                <a:latin typeface="Arial" panose="020B0604020202020204" pitchFamily="34" charset="0"/>
                <a:ea typeface="+mn-lt"/>
                <a:cs typeface="Calibri" panose="020F0502020204030204" pitchFamily="34" charset="0"/>
              </a:rPr>
              <a:t>Τεχνητή Νοημοσύνη</a:t>
            </a:r>
            <a:r>
              <a:rPr lang="en-US" sz="1100" dirty="0">
                <a:latin typeface="Arial" panose="020B0604020202020204" pitchFamily="34" charset="0"/>
                <a:ea typeface="+mn-lt"/>
                <a:cs typeface="Calibri" panose="020F0502020204030204" pitchFamily="34" charset="0"/>
              </a:rPr>
              <a:t>. </a:t>
            </a:r>
            <a:r>
              <a:rPr lang="el-GR" sz="1100" dirty="0">
                <a:latin typeface="Arial" panose="020B0604020202020204" pitchFamily="34" charset="0"/>
                <a:ea typeface="+mn-lt"/>
                <a:cs typeface="Calibri" panose="020F0502020204030204" pitchFamily="34" charset="0"/>
              </a:rPr>
              <a:t>Η προσομοίωση διαδικασιών ανθρώπινης νοημοσύνης από μηχανές.</a:t>
            </a:r>
          </a:p>
        </p:txBody>
      </p:sp>
      <p:pic>
        <p:nvPicPr>
          <p:cNvPr id="7" name="Picture 6"/>
          <p:cNvPicPr>
            <a:picLocks noChangeAspect="1"/>
          </p:cNvPicPr>
          <p:nvPr/>
        </p:nvPicPr>
        <p:blipFill rotWithShape="1">
          <a:blip r:embed="rId3" cstate="print">
            <a:duotone>
              <a:prstClr val="black"/>
              <a:srgbClr val="0A8C6D">
                <a:tint val="45000"/>
                <a:satMod val="400000"/>
              </a:srgbClr>
            </a:duotone>
            <a:extLst>
              <a:ext uri="{28A0092B-C50C-407E-A947-70E740481C1C}">
                <a14:useLocalDpi xmlns:a14="http://schemas.microsoft.com/office/drawing/2010/main" val="0"/>
              </a:ext>
            </a:extLst>
          </a:blip>
          <a:srcRect l="34254" t="21380" r="32164" b="18620"/>
          <a:stretch/>
        </p:blipFill>
        <p:spPr>
          <a:xfrm>
            <a:off x="922001" y="2566596"/>
            <a:ext cx="346796" cy="348530"/>
          </a:xfrm>
          <a:prstGeom prst="rect">
            <a:avLst/>
          </a:prstGeom>
        </p:spPr>
      </p:pic>
      <p:pic>
        <p:nvPicPr>
          <p:cNvPr id="9" name="Picture 8"/>
          <p:cNvPicPr>
            <a:picLocks noChangeAspect="1"/>
          </p:cNvPicPr>
          <p:nvPr/>
        </p:nvPicPr>
        <p:blipFill rotWithShape="1">
          <a:blip r:embed="rId4" cstate="print">
            <a:duotone>
              <a:prstClr val="black"/>
              <a:srgbClr val="0A8C6D">
                <a:tint val="45000"/>
                <a:satMod val="400000"/>
              </a:srgbClr>
            </a:duotone>
            <a:extLst>
              <a:ext uri="{28A0092B-C50C-407E-A947-70E740481C1C}">
                <a14:useLocalDpi xmlns:a14="http://schemas.microsoft.com/office/drawing/2010/main" val="0"/>
              </a:ext>
            </a:extLst>
          </a:blip>
          <a:srcRect l="31315" t="16305" r="30653" b="14590"/>
          <a:stretch/>
        </p:blipFill>
        <p:spPr>
          <a:xfrm>
            <a:off x="895257" y="3144888"/>
            <a:ext cx="347171" cy="354834"/>
          </a:xfrm>
          <a:prstGeom prst="rect">
            <a:avLst/>
          </a:prstGeom>
        </p:spPr>
      </p:pic>
      <p:pic>
        <p:nvPicPr>
          <p:cNvPr id="11" name="Picture 10"/>
          <p:cNvPicPr>
            <a:picLocks noChangeAspect="1"/>
          </p:cNvPicPr>
          <p:nvPr/>
        </p:nvPicPr>
        <p:blipFill rotWithShape="1">
          <a:blip r:embed="rId5" cstate="print">
            <a:duotone>
              <a:prstClr val="black"/>
              <a:srgbClr val="0A8C6D">
                <a:tint val="45000"/>
                <a:satMod val="400000"/>
              </a:srgbClr>
            </a:duotone>
            <a:extLst>
              <a:ext uri="{28A0092B-C50C-407E-A947-70E740481C1C}">
                <a14:useLocalDpi xmlns:a14="http://schemas.microsoft.com/office/drawing/2010/main" val="0"/>
              </a:ext>
            </a:extLst>
          </a:blip>
          <a:srcRect l="30979" t="17499" r="31157" b="17128"/>
          <a:stretch/>
        </p:blipFill>
        <p:spPr>
          <a:xfrm>
            <a:off x="922001" y="3688605"/>
            <a:ext cx="293684" cy="285219"/>
          </a:xfrm>
          <a:prstGeom prst="rect">
            <a:avLst/>
          </a:prstGeom>
        </p:spPr>
      </p:pic>
      <p:pic>
        <p:nvPicPr>
          <p:cNvPr id="12" name="Picture 11"/>
          <p:cNvPicPr>
            <a:picLocks noChangeAspect="1"/>
          </p:cNvPicPr>
          <p:nvPr/>
        </p:nvPicPr>
        <p:blipFill rotWithShape="1">
          <a:blip r:embed="rId6" cstate="print">
            <a:duotone>
              <a:prstClr val="black"/>
              <a:srgbClr val="0A8C6D">
                <a:tint val="45000"/>
                <a:satMod val="400000"/>
              </a:srgbClr>
            </a:duotone>
            <a:extLst>
              <a:ext uri="{28A0092B-C50C-407E-A947-70E740481C1C}">
                <a14:useLocalDpi xmlns:a14="http://schemas.microsoft.com/office/drawing/2010/main" val="0"/>
              </a:ext>
            </a:extLst>
          </a:blip>
          <a:srcRect l="37948" t="28693" r="38293" b="28024"/>
          <a:stretch/>
        </p:blipFill>
        <p:spPr>
          <a:xfrm>
            <a:off x="915684" y="4326815"/>
            <a:ext cx="306315" cy="313892"/>
          </a:xfrm>
          <a:prstGeom prst="rect">
            <a:avLst/>
          </a:prstGeom>
        </p:spPr>
      </p:pic>
      <p:pic>
        <p:nvPicPr>
          <p:cNvPr id="1026" name="Picture 2" descr="Matrix movie sti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9948" y="2476218"/>
            <a:ext cx="2313477" cy="15430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49164" y="4019307"/>
            <a:ext cx="1914307" cy="184666"/>
          </a:xfrm>
          <a:prstGeom prst="rect">
            <a:avLst/>
          </a:prstGeom>
        </p:spPr>
        <p:txBody>
          <a:bodyPr wrap="none">
            <a:spAutoFit/>
          </a:bodyPr>
          <a:lstStyle/>
          <a:p>
            <a:r>
              <a:rPr lang="en-US" sz="600" b="1" dirty="0">
                <a:solidFill>
                  <a:srgbClr val="0A8C6D"/>
                </a:solidFill>
                <a:latin typeface="Arial" panose="020B0604020202020204" pitchFamily="34" charset="0"/>
                <a:ea typeface="+mn-lt"/>
                <a:cs typeface="Calibri" panose="020F0502020204030204" pitchFamily="34" charset="0"/>
                <a:sym typeface="Raleway Thin"/>
              </a:rPr>
              <a:t>Source</a:t>
            </a:r>
            <a:r>
              <a:rPr lang="en-US" sz="600" dirty="0">
                <a:solidFill>
                  <a:schemeClr val="dk2"/>
                </a:solidFill>
                <a:latin typeface="Arial" panose="020B0604020202020204" pitchFamily="34" charset="0"/>
                <a:ea typeface="+mn-lt"/>
                <a:cs typeface="Calibri" panose="020F0502020204030204" pitchFamily="34" charset="0"/>
                <a:sym typeface="Raleway Thin"/>
              </a:rPr>
              <a:t>  https://unsplash.com/photos/iar-afB0QQw</a:t>
            </a:r>
          </a:p>
        </p:txBody>
      </p:sp>
    </p:spTree>
    <p:extLst>
      <p:ext uri="{BB962C8B-B14F-4D97-AF65-F5344CB8AC3E}">
        <p14:creationId xmlns:p14="http://schemas.microsoft.com/office/powerpoint/2010/main" val="8909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4" presetClass="entr" presetSubtype="10" fill="hold"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9" name="Google Shape;179;p24"/>
          <p:cNvGrpSpPr/>
          <p:nvPr/>
        </p:nvGrpSpPr>
        <p:grpSpPr>
          <a:xfrm>
            <a:off x="3765071" y="837563"/>
            <a:ext cx="3737901" cy="3622567"/>
            <a:chOff x="2318596" y="913763"/>
            <a:chExt cx="3737901" cy="3622567"/>
          </a:xfrm>
        </p:grpSpPr>
        <p:sp>
          <p:nvSpPr>
            <p:cNvPr id="180" name="Google Shape;180;p24"/>
            <p:cNvSpPr/>
            <p:nvPr/>
          </p:nvSpPr>
          <p:spPr>
            <a:xfrm rot="-6597333">
              <a:off x="4296826" y="3950027"/>
              <a:ext cx="586303" cy="586303"/>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81" name="Google Shape;181;p24"/>
            <p:cNvSpPr/>
            <p:nvPr/>
          </p:nvSpPr>
          <p:spPr>
            <a:xfrm rot="-6599386">
              <a:off x="2318596" y="1407533"/>
              <a:ext cx="440541" cy="440541"/>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82" name="Google Shape;182;p24"/>
            <p:cNvSpPr/>
            <p:nvPr/>
          </p:nvSpPr>
          <p:spPr>
            <a:xfrm rot="-6598839">
              <a:off x="2887641" y="2346984"/>
              <a:ext cx="1199287" cy="1199287"/>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83" name="Google Shape;183;p24"/>
            <p:cNvSpPr/>
            <p:nvPr/>
          </p:nvSpPr>
          <p:spPr>
            <a:xfrm rot="-6598620">
              <a:off x="4374916" y="913763"/>
              <a:ext cx="1681581" cy="1681581"/>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84" name="Google Shape;184;p24"/>
            <p:cNvSpPr/>
            <p:nvPr/>
          </p:nvSpPr>
          <p:spPr>
            <a:xfrm rot="-6597866">
              <a:off x="2661829" y="2208216"/>
              <a:ext cx="629106" cy="629106"/>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85" name="Google Shape;185;p24"/>
            <p:cNvSpPr/>
            <p:nvPr/>
          </p:nvSpPr>
          <p:spPr>
            <a:xfrm rot="-6597701">
              <a:off x="3267625" y="1113818"/>
              <a:ext cx="274172" cy="274172"/>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grpSp>
      <p:grpSp>
        <p:nvGrpSpPr>
          <p:cNvPr id="186" name="Google Shape;186;p24"/>
          <p:cNvGrpSpPr/>
          <p:nvPr/>
        </p:nvGrpSpPr>
        <p:grpSpPr>
          <a:xfrm>
            <a:off x="5893670" y="1739566"/>
            <a:ext cx="2440201" cy="2440201"/>
            <a:chOff x="4447194" y="1815766"/>
            <a:chExt cx="2440200" cy="2440200"/>
          </a:xfrm>
        </p:grpSpPr>
        <p:sp>
          <p:nvSpPr>
            <p:cNvPr id="187" name="Google Shape;187;p24"/>
            <p:cNvSpPr/>
            <p:nvPr/>
          </p:nvSpPr>
          <p:spPr>
            <a:xfrm>
              <a:off x="4447194" y="1815766"/>
              <a:ext cx="2440200" cy="2440200"/>
            </a:xfrm>
            <a:prstGeom prst="ellipse">
              <a:avLst/>
            </a:prstGeom>
            <a:solidFill>
              <a:srgbClr val="0A8C6D"/>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88" name="Google Shape;188;p24"/>
            <p:cNvSpPr txBox="1"/>
            <p:nvPr/>
          </p:nvSpPr>
          <p:spPr>
            <a:xfrm>
              <a:off x="4735950" y="2504275"/>
              <a:ext cx="1862700" cy="1163400"/>
            </a:xfrm>
            <a:prstGeom prst="rect">
              <a:avLst/>
            </a:prstGeom>
            <a:solidFill>
              <a:srgbClr val="0A8C6D"/>
            </a:solidFill>
            <a:ln>
              <a:noFill/>
            </a:ln>
          </p:spPr>
          <p:txBody>
            <a:bodyPr spcFirstLastPara="1" wrap="square" lIns="91426" tIns="91426" rIns="91426" bIns="91426" anchor="ctr" anchorCtr="0">
              <a:noAutofit/>
            </a:bodyPr>
            <a:lstStyle/>
            <a:p>
              <a:pPr algn="ctr"/>
              <a:r>
                <a:rPr lang="el-GR" sz="1200" dirty="0">
                  <a:solidFill>
                    <a:srgbClr val="FFFFFF"/>
                  </a:solidFill>
                  <a:latin typeface="Arial" panose="020B0604020202020204" pitchFamily="34" charset="0"/>
                  <a:ea typeface="Raleway Thin"/>
                  <a:cs typeface="Arial" panose="020B0604020202020204" pitchFamily="34" charset="0"/>
                  <a:sym typeface="Raleway Thin"/>
                </a:rPr>
                <a:t>Αλλαγές στο εργατικό δυναμικό και στην αγορά εργασίας</a:t>
              </a:r>
            </a:p>
          </p:txBody>
        </p:sp>
      </p:grpSp>
      <p:grpSp>
        <p:nvGrpSpPr>
          <p:cNvPr id="189" name="Google Shape;189;p24"/>
          <p:cNvGrpSpPr/>
          <p:nvPr/>
        </p:nvGrpSpPr>
        <p:grpSpPr>
          <a:xfrm>
            <a:off x="5013412" y="1297853"/>
            <a:ext cx="1423801" cy="1423801"/>
            <a:chOff x="3490737" y="1374053"/>
            <a:chExt cx="1423800" cy="1423800"/>
          </a:xfrm>
          <a:solidFill>
            <a:srgbClr val="0A8C6D"/>
          </a:solidFill>
        </p:grpSpPr>
        <p:sp>
          <p:nvSpPr>
            <p:cNvPr id="190" name="Google Shape;190;p24"/>
            <p:cNvSpPr/>
            <p:nvPr/>
          </p:nvSpPr>
          <p:spPr>
            <a:xfrm>
              <a:off x="3490737" y="1374053"/>
              <a:ext cx="1423800" cy="1423800"/>
            </a:xfrm>
            <a:prstGeom prst="ellipse">
              <a:avLst/>
            </a:prstGeom>
            <a:grp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91" name="Google Shape;191;p24"/>
            <p:cNvSpPr txBox="1"/>
            <p:nvPr/>
          </p:nvSpPr>
          <p:spPr>
            <a:xfrm>
              <a:off x="3718754" y="1613603"/>
              <a:ext cx="1106743" cy="944700"/>
            </a:xfrm>
            <a:prstGeom prst="rect">
              <a:avLst/>
            </a:prstGeom>
            <a:grpFill/>
            <a:ln>
              <a:noFill/>
            </a:ln>
          </p:spPr>
          <p:txBody>
            <a:bodyPr spcFirstLastPara="1" wrap="square" lIns="91426" tIns="91426" rIns="91426" bIns="91426" anchor="ctr" anchorCtr="0">
              <a:noAutofit/>
            </a:bodyPr>
            <a:lstStyle/>
            <a:p>
              <a:pPr algn="ctr"/>
              <a:r>
                <a:rPr lang="el-GR" sz="1001" dirty="0">
                  <a:solidFill>
                    <a:srgbClr val="FFFFFF"/>
                  </a:solidFill>
                  <a:latin typeface="Arial" panose="020B0604020202020204" pitchFamily="34" charset="0"/>
                  <a:ea typeface="Raleway Thin"/>
                  <a:cs typeface="Arial" panose="020B0604020202020204" pitchFamily="34" charset="0"/>
                  <a:sym typeface="Raleway Thin"/>
                </a:rPr>
                <a:t>Αποδοτικότητα</a:t>
              </a:r>
              <a:r>
                <a:rPr lang="en" sz="1001" dirty="0">
                  <a:solidFill>
                    <a:srgbClr val="FFFFFF"/>
                  </a:solidFill>
                  <a:latin typeface="Arial" panose="020B0604020202020204" pitchFamily="34" charset="0"/>
                  <a:ea typeface="Raleway Thin"/>
                  <a:cs typeface="Arial" panose="020B0604020202020204" pitchFamily="34" charset="0"/>
                  <a:sym typeface="Raleway Thin"/>
                </a:rPr>
                <a:t> </a:t>
              </a:r>
              <a:endParaRPr sz="1001" dirty="0">
                <a:solidFill>
                  <a:srgbClr val="FFFFFF"/>
                </a:solidFill>
                <a:latin typeface="Arial" panose="020B0604020202020204" pitchFamily="34" charset="0"/>
                <a:ea typeface="Raleway Thin"/>
                <a:cs typeface="Arial" panose="020B0604020202020204" pitchFamily="34" charset="0"/>
                <a:sym typeface="Raleway Thin"/>
              </a:endParaRPr>
            </a:p>
          </p:txBody>
        </p:sp>
      </p:grpSp>
      <p:grpSp>
        <p:nvGrpSpPr>
          <p:cNvPr id="192" name="Google Shape;192;p24"/>
          <p:cNvGrpSpPr/>
          <p:nvPr/>
        </p:nvGrpSpPr>
        <p:grpSpPr>
          <a:xfrm>
            <a:off x="4672228" y="2862090"/>
            <a:ext cx="1498800" cy="1498800"/>
            <a:chOff x="644203" y="3718814"/>
            <a:chExt cx="1498800" cy="1498800"/>
          </a:xfrm>
        </p:grpSpPr>
        <p:sp>
          <p:nvSpPr>
            <p:cNvPr id="193" name="Google Shape;193;p24"/>
            <p:cNvSpPr/>
            <p:nvPr/>
          </p:nvSpPr>
          <p:spPr>
            <a:xfrm>
              <a:off x="644203" y="3718814"/>
              <a:ext cx="1498800" cy="1498800"/>
            </a:xfrm>
            <a:prstGeom prst="ellipse">
              <a:avLst/>
            </a:prstGeom>
            <a:solidFill>
              <a:srgbClr val="0A8C6D"/>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94" name="Google Shape;194;p24"/>
            <p:cNvSpPr txBox="1"/>
            <p:nvPr/>
          </p:nvSpPr>
          <p:spPr>
            <a:xfrm>
              <a:off x="856976" y="3995875"/>
              <a:ext cx="1073400" cy="944700"/>
            </a:xfrm>
            <a:prstGeom prst="rect">
              <a:avLst/>
            </a:prstGeom>
            <a:solidFill>
              <a:srgbClr val="0A8C6D"/>
            </a:solidFill>
            <a:ln>
              <a:noFill/>
            </a:ln>
          </p:spPr>
          <p:txBody>
            <a:bodyPr spcFirstLastPara="1" wrap="square" lIns="91426" tIns="91426" rIns="91426" bIns="91426" anchor="ctr" anchorCtr="0">
              <a:noAutofit/>
            </a:bodyPr>
            <a:lstStyle/>
            <a:p>
              <a:pPr algn="ctr"/>
              <a:r>
                <a:rPr lang="el-GR" sz="1001" dirty="0">
                  <a:solidFill>
                    <a:srgbClr val="FFFFFF"/>
                  </a:solidFill>
                  <a:latin typeface="Arial" panose="020B0604020202020204" pitchFamily="34" charset="0"/>
                  <a:ea typeface="Raleway Thin"/>
                  <a:cs typeface="Arial" panose="020B0604020202020204" pitchFamily="34" charset="0"/>
                  <a:sym typeface="Raleway Thin"/>
                </a:rPr>
                <a:t>Καλύτερη λήψη αποφάεων</a:t>
              </a:r>
              <a:endParaRPr sz="1001" dirty="0">
                <a:solidFill>
                  <a:srgbClr val="FFFFFF"/>
                </a:solidFill>
                <a:latin typeface="Arial" panose="020B0604020202020204" pitchFamily="34" charset="0"/>
                <a:ea typeface="Raleway Thin"/>
                <a:cs typeface="Arial" panose="020B0604020202020204" pitchFamily="34" charset="0"/>
                <a:sym typeface="Raleway Thin"/>
              </a:endParaRPr>
            </a:p>
          </p:txBody>
        </p:sp>
      </p:grpSp>
      <p:grpSp>
        <p:nvGrpSpPr>
          <p:cNvPr id="195" name="Google Shape;195;p24"/>
          <p:cNvGrpSpPr/>
          <p:nvPr/>
        </p:nvGrpSpPr>
        <p:grpSpPr>
          <a:xfrm>
            <a:off x="7334059" y="1114294"/>
            <a:ext cx="1030261" cy="1030261"/>
            <a:chOff x="3490737" y="1374053"/>
            <a:chExt cx="1423800" cy="1423800"/>
          </a:xfrm>
          <a:solidFill>
            <a:srgbClr val="0A8C6D"/>
          </a:solidFill>
        </p:grpSpPr>
        <p:sp>
          <p:nvSpPr>
            <p:cNvPr id="196" name="Google Shape;196;p24"/>
            <p:cNvSpPr/>
            <p:nvPr/>
          </p:nvSpPr>
          <p:spPr>
            <a:xfrm>
              <a:off x="3490737" y="1374053"/>
              <a:ext cx="1423800" cy="1423800"/>
            </a:xfrm>
            <a:prstGeom prst="ellipse">
              <a:avLst/>
            </a:prstGeom>
            <a:grpFill/>
            <a:ln>
              <a:solidFill>
                <a:srgbClr val="0A8C6D"/>
              </a:solid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97" name="Google Shape;197;p24"/>
            <p:cNvSpPr txBox="1"/>
            <p:nvPr/>
          </p:nvSpPr>
          <p:spPr>
            <a:xfrm>
              <a:off x="3645274" y="1750717"/>
              <a:ext cx="1131352" cy="754937"/>
            </a:xfrm>
            <a:prstGeom prst="rect">
              <a:avLst/>
            </a:prstGeom>
            <a:grpFill/>
            <a:ln>
              <a:solidFill>
                <a:srgbClr val="0A8C6D"/>
              </a:solidFill>
            </a:ln>
          </p:spPr>
          <p:txBody>
            <a:bodyPr spcFirstLastPara="1" wrap="square" lIns="91426" tIns="91426" rIns="91426" bIns="91426" anchor="ctr" anchorCtr="0">
              <a:noAutofit/>
            </a:bodyPr>
            <a:lstStyle/>
            <a:p>
              <a:pPr algn="ctr"/>
              <a:r>
                <a:rPr lang="el-GR" sz="1001" dirty="0">
                  <a:solidFill>
                    <a:srgbClr val="FFFFFF"/>
                  </a:solidFill>
                  <a:latin typeface="Arial" panose="020B0604020202020204" pitchFamily="34" charset="0"/>
                  <a:ea typeface="Raleway Thin"/>
                  <a:cs typeface="Arial" panose="020B0604020202020204" pitchFamily="34" charset="0"/>
                  <a:sym typeface="Raleway Thin"/>
                </a:rPr>
                <a:t>Καινοτομία</a:t>
              </a:r>
              <a:endParaRPr sz="1001" dirty="0">
                <a:solidFill>
                  <a:srgbClr val="FFFFFF"/>
                </a:solidFill>
                <a:latin typeface="Arial" panose="020B0604020202020204" pitchFamily="34" charset="0"/>
                <a:ea typeface="Raleway Thin"/>
                <a:cs typeface="Arial" panose="020B0604020202020204" pitchFamily="34" charset="0"/>
                <a:sym typeface="Raleway Thin"/>
              </a:endParaRPr>
            </a:p>
          </p:txBody>
        </p:sp>
      </p:grpSp>
      <p:sp>
        <p:nvSpPr>
          <p:cNvPr id="2" name="Google Shape;392;p35">
            <a:extLst>
              <a:ext uri="{FF2B5EF4-FFF2-40B4-BE49-F238E27FC236}">
                <a16:creationId xmlns:a16="http://schemas.microsoft.com/office/drawing/2014/main" id="{33D6A9A1-1E28-FAC4-81D2-444967BB35EF}"/>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p>
        </p:txBody>
      </p:sp>
      <p:sp>
        <p:nvSpPr>
          <p:cNvPr id="7" name="Google Shape;158;p22">
            <a:extLst>
              <a:ext uri="{FF2B5EF4-FFF2-40B4-BE49-F238E27FC236}">
                <a16:creationId xmlns:a16="http://schemas.microsoft.com/office/drawing/2014/main" id="{DB35BB5F-02AC-32B3-E4F9-B706C60B7941}"/>
              </a:ext>
            </a:extLst>
          </p:cNvPr>
          <p:cNvSpPr txBox="1">
            <a:spLocks/>
          </p:cNvSpPr>
          <p:nvPr/>
        </p:nvSpPr>
        <p:spPr>
          <a:xfrm>
            <a:off x="922000" y="541020"/>
            <a:ext cx="2835416" cy="4145279"/>
          </a:xfrm>
          <a:prstGeom prst="rect">
            <a:avLst/>
          </a:prstGeom>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pPr>
              <a:spcBef>
                <a:spcPts val="601"/>
              </a:spcBef>
              <a:buClr>
                <a:srgbClr val="FFB600"/>
              </a:buClr>
              <a:buSzPts val="1800"/>
            </a:pPr>
            <a:r>
              <a:rPr lang="el-GR" sz="1300" dirty="0">
                <a:solidFill>
                  <a:schemeClr val="dk2"/>
                </a:solidFill>
                <a:latin typeface="Arial" panose="020B0604020202020204" pitchFamily="34" charset="0"/>
              </a:rPr>
              <a:t>Ο ψηφιακός μετασχηματισμός έχει τη δυνατότητα να επηρεάσει διάφορες πτυχές ενός οργανισμού και της κοινωνίας στο σύνολό της. Μερικές από τις βασικές επιδράσεις του ψηφιακού μετασχηματισμού περιλαμβάνουν:</a:t>
            </a:r>
          </a:p>
          <a:p>
            <a:pPr marL="114302" indent="0">
              <a:buClr>
                <a:srgbClr val="0A8C6D"/>
              </a:buClr>
              <a:buNone/>
            </a:pPr>
            <a:r>
              <a:rPr lang="el-GR" sz="1300" b="1" dirty="0">
                <a:solidFill>
                  <a:schemeClr val="dk2"/>
                </a:solidFill>
                <a:latin typeface="Arial" panose="020B0604020202020204" pitchFamily="34" charset="0"/>
              </a:rPr>
              <a:t>Προσωπικό Επίπεδο</a:t>
            </a:r>
            <a:endParaRPr lang="en-US" sz="1300" b="1" dirty="0">
              <a:solidFill>
                <a:schemeClr val="dk2"/>
              </a:solidFill>
              <a:latin typeface="Arial" panose="020B0604020202020204" pitchFamily="34" charset="0"/>
            </a:endParaRPr>
          </a:p>
          <a:p>
            <a:pPr marL="400052" indent="-285750">
              <a:buClr>
                <a:srgbClr val="0A8C6D"/>
              </a:buClr>
              <a:buFont typeface="Arial" panose="020B0604020202020204" pitchFamily="34" charset="0"/>
              <a:buChar char="•"/>
            </a:pPr>
            <a:r>
              <a:rPr lang="el-GR" sz="1300" dirty="0">
                <a:solidFill>
                  <a:schemeClr val="dk2"/>
                </a:solidFill>
                <a:latin typeface="Arial" panose="020B0604020202020204" pitchFamily="34" charset="0"/>
              </a:rPr>
              <a:t>Νέες συνήθειες</a:t>
            </a:r>
            <a:endParaRPr lang="en-US" sz="1300" dirty="0">
              <a:solidFill>
                <a:schemeClr val="dk2"/>
              </a:solidFill>
              <a:latin typeface="Arial" panose="020B0604020202020204" pitchFamily="34" charset="0"/>
            </a:endParaRPr>
          </a:p>
          <a:p>
            <a:pPr marL="400052" indent="-285750">
              <a:buClr>
                <a:srgbClr val="0A8C6D"/>
              </a:buClr>
              <a:buFont typeface="Arial" panose="020B0604020202020204" pitchFamily="34" charset="0"/>
              <a:buChar char="•"/>
            </a:pPr>
            <a:r>
              <a:rPr lang="el-GR" sz="1300" dirty="0">
                <a:solidFill>
                  <a:schemeClr val="dk2"/>
                </a:solidFill>
                <a:latin typeface="Arial" panose="020B0604020202020204" pitchFamily="34" charset="0"/>
              </a:rPr>
              <a:t>Καταναλωτική Συμπεριφορά</a:t>
            </a:r>
            <a:endParaRPr lang="en-US" sz="1300" dirty="0">
              <a:solidFill>
                <a:schemeClr val="dk2"/>
              </a:solidFill>
              <a:latin typeface="Arial" panose="020B0604020202020204" pitchFamily="34" charset="0"/>
            </a:endParaRPr>
          </a:p>
          <a:p>
            <a:pPr marL="400052" indent="-285750">
              <a:buClr>
                <a:srgbClr val="0A8C6D"/>
              </a:buClr>
              <a:buFont typeface="Arial" panose="020B0604020202020204" pitchFamily="34" charset="0"/>
              <a:buChar char="•"/>
            </a:pPr>
            <a:r>
              <a:rPr lang="el-GR" sz="1300" dirty="0">
                <a:solidFill>
                  <a:schemeClr val="dk2"/>
                </a:solidFill>
                <a:latin typeface="Arial" panose="020B0604020202020204" pitchFamily="34" charset="0"/>
              </a:rPr>
              <a:t>Νέοι τρόποι εργασίας και εκμάθησης</a:t>
            </a:r>
            <a:endParaRPr lang="en-US" sz="1300" dirty="0">
              <a:solidFill>
                <a:schemeClr val="dk2"/>
              </a:solidFill>
              <a:latin typeface="Arial" panose="020B0604020202020204" pitchFamily="34" charset="0"/>
            </a:endParaRPr>
          </a:p>
          <a:p>
            <a:pPr marL="114302" indent="0">
              <a:buClr>
                <a:srgbClr val="0A8C6D"/>
              </a:buClr>
              <a:buFont typeface="Raleway Thin"/>
              <a:buNone/>
            </a:pPr>
            <a:r>
              <a:rPr lang="el-GR" sz="1300" b="1" dirty="0">
                <a:solidFill>
                  <a:schemeClr val="dk2"/>
                </a:solidFill>
                <a:latin typeface="Arial" panose="020B0604020202020204" pitchFamily="34" charset="0"/>
              </a:rPr>
              <a:t>Κοινωνικό Επίπεδο</a:t>
            </a:r>
            <a:endParaRPr lang="en-US" sz="1300" b="1" dirty="0">
              <a:solidFill>
                <a:schemeClr val="dk2"/>
              </a:solidFill>
              <a:latin typeface="Arial" panose="020B0604020202020204" pitchFamily="34" charset="0"/>
            </a:endParaRPr>
          </a:p>
          <a:p>
            <a:pPr marL="400052" indent="-285750">
              <a:buClr>
                <a:srgbClr val="0A8C6D"/>
              </a:buClr>
              <a:buFont typeface="Arial" panose="020B0604020202020204" pitchFamily="34" charset="0"/>
              <a:buChar char="•"/>
            </a:pPr>
            <a:r>
              <a:rPr lang="el-GR" sz="1300" dirty="0">
                <a:solidFill>
                  <a:schemeClr val="dk2"/>
                </a:solidFill>
                <a:latin typeface="Arial" panose="020B0604020202020204" pitchFamily="34" charset="0"/>
              </a:rPr>
              <a:t>Επικοινωνία και Αλληλεπίδραση</a:t>
            </a:r>
            <a:endParaRPr lang="en-US" sz="1300" dirty="0">
              <a:solidFill>
                <a:schemeClr val="dk2"/>
              </a:solidFill>
              <a:latin typeface="Arial" panose="020B0604020202020204" pitchFamily="34" charset="0"/>
            </a:endParaRPr>
          </a:p>
          <a:p>
            <a:pPr marL="400052" indent="-285750">
              <a:buClr>
                <a:srgbClr val="0A8C6D"/>
              </a:buClr>
              <a:buFont typeface="Arial" panose="020B0604020202020204" pitchFamily="34" charset="0"/>
              <a:buChar char="•"/>
            </a:pPr>
            <a:r>
              <a:rPr lang="el-GR" sz="1300" dirty="0">
                <a:solidFill>
                  <a:schemeClr val="dk2"/>
                </a:solidFill>
                <a:latin typeface="Arial" panose="020B0604020202020204" pitchFamily="34" charset="0"/>
              </a:rPr>
              <a:t>Ηγεσία και Επιρροή</a:t>
            </a:r>
            <a:endParaRPr lang="en-US" sz="1300" dirty="0">
              <a:solidFill>
                <a:schemeClr val="dk2"/>
              </a:solidFill>
              <a:latin typeface="Arial" panose="020B0604020202020204" pitchFamily="34" charset="0"/>
            </a:endParaRPr>
          </a:p>
          <a:p>
            <a:pPr marL="114302" indent="0">
              <a:buClr>
                <a:srgbClr val="0A8C6D"/>
              </a:buClr>
              <a:buFont typeface="Raleway Thin"/>
              <a:buNone/>
            </a:pPr>
            <a:r>
              <a:rPr lang="el-GR" sz="1300" b="1" dirty="0">
                <a:solidFill>
                  <a:schemeClr val="dk2"/>
                </a:solidFill>
                <a:latin typeface="Arial" panose="020B0604020202020204" pitchFamily="34" charset="0"/>
              </a:rPr>
              <a:t>Επιχειρηματικό Επίπεδο</a:t>
            </a:r>
            <a:endParaRPr lang="en-US" sz="1300" b="1" dirty="0">
              <a:solidFill>
                <a:schemeClr val="dk2"/>
              </a:solidFill>
              <a:latin typeface="Arial" panose="020B0604020202020204" pitchFamily="34" charset="0"/>
            </a:endParaRPr>
          </a:p>
          <a:p>
            <a:pPr marL="400052" indent="-285750">
              <a:buClr>
                <a:srgbClr val="0A8C6D"/>
              </a:buClr>
              <a:buFont typeface="Arial" panose="020B0604020202020204" pitchFamily="34" charset="0"/>
              <a:buChar char="•"/>
            </a:pPr>
            <a:r>
              <a:rPr lang="el-GR" sz="1300" dirty="0">
                <a:solidFill>
                  <a:schemeClr val="dk2"/>
                </a:solidFill>
                <a:latin typeface="Arial" panose="020B0604020202020204" pitchFamily="34" charset="0"/>
              </a:rPr>
              <a:t>Προσδοκίες πελατών</a:t>
            </a:r>
            <a:endParaRPr lang="en-US" sz="1300" dirty="0">
              <a:solidFill>
                <a:schemeClr val="dk2"/>
              </a:solidFill>
              <a:latin typeface="Arial" panose="020B0604020202020204" pitchFamily="34" charset="0"/>
            </a:endParaRPr>
          </a:p>
          <a:p>
            <a:pPr marL="400052" indent="-285750">
              <a:buClr>
                <a:srgbClr val="0A8C6D"/>
              </a:buClr>
              <a:buFont typeface="Arial" panose="020B0604020202020204" pitchFamily="34" charset="0"/>
              <a:buChar char="•"/>
            </a:pPr>
            <a:r>
              <a:rPr lang="en-US" sz="1300" dirty="0">
                <a:solidFill>
                  <a:schemeClr val="dk2"/>
                </a:solidFill>
                <a:latin typeface="Arial" panose="020B0604020202020204" pitchFamily="34" charset="0"/>
              </a:rPr>
              <a:t>Data-based </a:t>
            </a:r>
            <a:r>
              <a:rPr lang="el-GR" sz="1300" dirty="0">
                <a:solidFill>
                  <a:schemeClr val="dk2"/>
                </a:solidFill>
                <a:latin typeface="Arial" panose="020B0604020202020204" pitchFamily="34" charset="0"/>
              </a:rPr>
              <a:t>προϊόντα</a:t>
            </a:r>
          </a:p>
          <a:p>
            <a:pPr marL="400052" indent="-285750">
              <a:buClr>
                <a:srgbClr val="0A8C6D"/>
              </a:buClr>
              <a:buFont typeface="Arial" panose="020B0604020202020204" pitchFamily="34" charset="0"/>
              <a:buChar char="•"/>
            </a:pPr>
            <a:r>
              <a:rPr lang="el-GR" sz="1300" dirty="0">
                <a:solidFill>
                  <a:schemeClr val="dk2"/>
                </a:solidFill>
                <a:latin typeface="Arial" panose="020B0604020202020204" pitchFamily="34" charset="0"/>
              </a:rPr>
              <a:t>Νέα επιχειρηματικά μοντέλα</a:t>
            </a:r>
          </a:p>
          <a:p>
            <a:pPr marL="114302" indent="0">
              <a:buClr>
                <a:srgbClr val="0A8C6D"/>
              </a:buClr>
              <a:buFont typeface="Raleway Thin"/>
              <a:buNone/>
            </a:pPr>
            <a:endParaRPr lang="en-US" sz="1200" dirty="0">
              <a:latin typeface="Arial" panose="020B0604020202020204" pitchFamily="34" charset="0"/>
            </a:endParaRPr>
          </a:p>
          <a:p>
            <a:pPr marL="114302">
              <a:buClr>
                <a:srgbClr val="0A8C6D"/>
              </a:buClr>
            </a:pPr>
            <a:endParaRPr lang="en-US" sz="1300" dirty="0">
              <a:solidFill>
                <a:schemeClr val="dk2"/>
              </a:solidFill>
              <a:latin typeface="Arial" panose="020B0604020202020204" pitchFamily="34" charset="0"/>
            </a:endParaRPr>
          </a:p>
        </p:txBody>
      </p:sp>
    </p:spTree>
    <p:extLst>
      <p:ext uri="{BB962C8B-B14F-4D97-AF65-F5344CB8AC3E}">
        <p14:creationId xmlns:p14="http://schemas.microsoft.com/office/powerpoint/2010/main" val="1805029490"/>
      </p:ext>
    </p:extLst>
  </p:cSld>
  <p:clrMapOvr>
    <a:masterClrMapping/>
  </p:clrMapOvr>
</p:sld>
</file>

<file path=ppt/theme/theme1.xml><?xml version="1.0" encoding="utf-8"?>
<a:theme xmlns:a="http://schemas.openxmlformats.org/drawingml/2006/main" name="1_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3427</Words>
  <Application>Microsoft Office PowerPoint</Application>
  <PresentationFormat>On-screen Show (16:9)</PresentationFormat>
  <Paragraphs>232</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Raleway Thin</vt:lpstr>
      <vt:lpstr>Arial</vt:lpstr>
      <vt:lpstr>Raleway ExtraBold</vt:lpstr>
      <vt:lpstr>Wingdings</vt:lpstr>
      <vt:lpstr>Raleway</vt:lpstr>
      <vt:lpstr>1_Olivia template</vt:lpstr>
      <vt:lpstr>Olivia template</vt:lpstr>
      <vt:lpstr>Εκπαιδευτικό πρόγραμμα για γυναίκες Ψηφιακή Νοοτροπία</vt:lpstr>
      <vt:lpstr>PowerPoint Presentation</vt:lpstr>
      <vt:lpstr>PowerPoint Presentation</vt:lpstr>
      <vt:lpstr>Ψηφιακός Μετασχηματισμός</vt:lpstr>
      <vt:lpstr>Μετά την ολοκλήρωση αυτής της ενότητας θα είστε σε θέση να:</vt:lpstr>
      <vt:lpstr>Κύριοι Τομείς Ψηφιακού Μετασχηματισμού</vt:lpstr>
      <vt:lpstr>Τι είναι ο Ψηφιακός Μετασχηματισμός;</vt:lpstr>
      <vt:lpstr>4η Βιομηχανική Επανάσταση</vt:lpstr>
      <vt:lpstr>PowerPoint Presentation</vt:lpstr>
      <vt:lpstr>Παιχνίδι Ψηφιακού Μετασχηματισμού Στόχος αυτής της δραστηριότητας είναι η ενημέρωση σχετικά με την έννοια του ψηφιακού μετασχηματισμού και τις πιθανές επιδράσεις του σε διάφορες πτυχές ενός οργανισμού.</vt:lpstr>
      <vt:lpstr>Επίδραση σε εμένα</vt:lpstr>
      <vt:lpstr>Για να μάθετε περισσότερα σχετικά με αυτήν την ενότητα:</vt:lpstr>
      <vt:lpstr>Η Διαδικασία του Μετασχηματισμού</vt:lpstr>
      <vt:lpstr>Μία απαιτητική διαδικασία</vt:lpstr>
      <vt:lpstr>Ψηφιακή Στρατηγική</vt:lpstr>
      <vt:lpstr>Σχέδιο Ψηφιακής Αναβάθμισης</vt:lpstr>
      <vt:lpstr>Σχέδιο Ψηφιακής Αναβάθμισης Ο στόχος αυτής της δραστηριότητας είναι να βοηθήσει τις συμμετέχουσες να εντοπίσουν τις συγκεκριμένες πηγές, την υποστήριξη και τις στρατηγικές που χρειάζονται οι γυναίκες για αποτελεσματική ψηφιακή αναβάθμιση.</vt:lpstr>
      <vt:lpstr>Προσωπική Στρατηγική</vt:lpstr>
      <vt:lpstr>Για να μάθετε περισσότερα σχετικά με αυτήν την ενότητα:</vt:lpstr>
      <vt:lpstr>Νοοτροπία Ανάπτυξης σε μια Ψηφιακή Εποχή</vt:lpstr>
      <vt:lpstr>Ανάπτυξη vs Στασιμότητα</vt:lpstr>
      <vt:lpstr>Νοοτροπία Ανάπτυξης</vt:lpstr>
      <vt:lpstr>Νοοτροπία Ανάπτυξης &amp; Γυναίκες</vt:lpstr>
      <vt:lpstr>Νοοτροπία Ανάπτυξης στον Ψηφιακό Μετασχηματισμό Ο στόχος αυτής της δραστηριότητας είναι οι συμμετέχουσες να καλλιεργήσουν μια νοοτροπία ανάπτυξης στη διαδικασία ψηφιακού μετασχηματισμού και στην αναβάθμιση ψηφιακών δεξιοτήτων.</vt:lpstr>
      <vt:lpstr>Προσωπική Στρατηγική</vt:lpstr>
      <vt:lpstr>Για να μάθετε περισσότερα σχετικά με αυτήν την ενότητα:</vt:lpstr>
      <vt:lpstr>PowerPoint Presentation</vt:lpstr>
      <vt:lpstr>Θέστε έναν νέο στόχο και ολοκληρώστε άλλη μία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celia.tavares</dc:creator>
  <cp:lastModifiedBy>Marios Vlachos</cp:lastModifiedBy>
  <cp:revision>129</cp:revision>
  <dcterms:modified xsi:type="dcterms:W3CDTF">2023-02-23T15:36:31Z</dcterms:modified>
</cp:coreProperties>
</file>