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Raleway Medium" panose="020B0604020202020204" charset="0"/>
      <p:regular r:id="rId31"/>
      <p:bold r:id="rId32"/>
      <p:italic r:id="rId33"/>
      <p:boldItalic r:id="rId34"/>
    </p:embeddedFont>
    <p:embeddedFont>
      <p:font typeface="Raleway" panose="020B0604020202020204" charset="0"/>
      <p:regular r:id="rId35"/>
      <p:bold r:id="rId36"/>
      <p:italic r:id="rId37"/>
      <p:boldItalic r:id="rId38"/>
    </p:embeddedFont>
    <p:embeddedFont>
      <p:font typeface="Arial Black" panose="020B0A04020102020204" pitchFamily="34" charset="0"/>
      <p:bold r:id="rId39"/>
    </p:embeddedFont>
    <p:embeddedFont>
      <p:font typeface="Raleway ExtraBold" panose="020B0604020202020204" charset="0"/>
      <p:bold r:id="rId40"/>
      <p:boldItalic r:id="rId41"/>
    </p:embeddedFont>
    <p:embeddedFont>
      <p:font typeface="Raleway ExtraLight" panose="020B0604020202020204" charset="0"/>
      <p:regular r:id="rId42"/>
      <p:bold r:id="rId43"/>
      <p:italic r:id="rId44"/>
      <p:boldItalic r:id="rId45"/>
    </p:embeddedFont>
    <p:embeddedFont>
      <p:font typeface="Raleway Light"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Raleway Thin"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uepfGZFtSnOKx6ROgyDCLF86g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228A09-EFE7-4784-B194-5609F0334F29}">
  <a:tblStyle styleId="{E2228A09-EFE7-4784-B194-5609F0334F29}"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font" Target="fonts/font2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10" Type="http://schemas.openxmlformats.org/officeDocument/2006/relationships/slide" Target="slides/slide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82550" algn="l" rtl="0">
              <a:lnSpc>
                <a:spcPct val="100000"/>
              </a:lnSpc>
              <a:spcBef>
                <a:spcPts val="0"/>
              </a:spcBef>
              <a:spcAft>
                <a:spcPts val="0"/>
              </a:spcAft>
              <a:buClr>
                <a:srgbClr val="000000"/>
              </a:buClr>
              <a:buSzPts val="1400"/>
              <a:buFont typeface="Arial"/>
              <a:buNone/>
            </a:pPr>
            <a:endParaRPr/>
          </a:p>
          <a:p>
            <a:pPr marL="171450" marR="0" lvl="0" indent="-8255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9"/>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1" name="Google Shape;11;p29"/>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1_Quote">
    <p:bg>
      <p:bgPr>
        <a:solidFill>
          <a:srgbClr val="FFB600"/>
        </a:solidFill>
        <a:effectLst/>
      </p:bgPr>
    </p:bg>
    <p:spTree>
      <p:nvGrpSpPr>
        <p:cNvPr id="1" name="Shape 56"/>
        <p:cNvGrpSpPr/>
        <p:nvPr/>
      </p:nvGrpSpPr>
      <p:grpSpPr>
        <a:xfrm>
          <a:off x="0" y="0"/>
          <a:ext cx="0" cy="0"/>
          <a:chOff x="0" y="0"/>
          <a:chExt cx="0" cy="0"/>
        </a:xfrm>
      </p:grpSpPr>
      <p:sp>
        <p:nvSpPr>
          <p:cNvPr id="57" name="Google Shape;57;p39"/>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58" name="Google Shape;58;p39"/>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59" name="Google Shape;59;p39"/>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US" sz="12000" b="1" i="0" u="none" strike="noStrike" cap="none">
                <a:solidFill>
                  <a:srgbClr val="981C22"/>
                </a:solidFill>
                <a:latin typeface="Raleway"/>
                <a:ea typeface="Raleway"/>
                <a:cs typeface="Raleway"/>
                <a:sym typeface="Raleway"/>
              </a:rPr>
              <a:t>“</a:t>
            </a:r>
            <a:endParaRPr sz="12000" b="1" i="0" u="none" strike="noStrike" cap="none">
              <a:solidFill>
                <a:srgbClr val="981C22"/>
              </a:solidFill>
              <a:latin typeface="Raleway"/>
              <a:ea typeface="Raleway"/>
              <a:cs typeface="Raleway"/>
              <a:sym typeface="Raleway"/>
            </a:endParaRPr>
          </a:p>
        </p:txBody>
      </p:sp>
      <p:sp>
        <p:nvSpPr>
          <p:cNvPr id="60" name="Google Shape;60;p39"/>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30"/>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4" name="Google Shape;14;p30"/>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15" name="Google Shape;15;p30"/>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Clr>
                <a:srgbClr val="FFB600"/>
              </a:buClr>
              <a:buSzPts val="1800"/>
              <a:buChar char="●"/>
              <a:defRPr/>
            </a:lvl1pPr>
            <a:lvl2pPr marL="914400" lvl="1" indent="-342900" algn="l">
              <a:lnSpc>
                <a:spcPct val="100000"/>
              </a:lnSpc>
              <a:spcBef>
                <a:spcPts val="0"/>
              </a:spcBef>
              <a:spcAft>
                <a:spcPts val="0"/>
              </a:spcAft>
              <a:buClr>
                <a:srgbClr val="FFB600"/>
              </a:buClr>
              <a:buSzPts val="1800"/>
              <a:buChar char="○"/>
              <a:defRPr/>
            </a:lvl2pPr>
            <a:lvl3pPr marL="1371600" lvl="2" indent="-342900" algn="l">
              <a:lnSpc>
                <a:spcPct val="100000"/>
              </a:lnSpc>
              <a:spcBef>
                <a:spcPts val="0"/>
              </a:spcBef>
              <a:spcAft>
                <a:spcPts val="0"/>
              </a:spcAft>
              <a:buClr>
                <a:srgbClr val="FFB600"/>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6" name="Google Shape;16;p30"/>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rgbClr val="FFB600"/>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7"/>
        <p:cNvGrpSpPr/>
        <p:nvPr/>
      </p:nvGrpSpPr>
      <p:grpSpPr>
        <a:xfrm>
          <a:off x="0" y="0"/>
          <a:ext cx="0" cy="0"/>
          <a:chOff x="0" y="0"/>
          <a:chExt cx="0" cy="0"/>
        </a:xfrm>
      </p:grpSpPr>
      <p:sp>
        <p:nvSpPr>
          <p:cNvPr id="18" name="Google Shape;18;p34"/>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9" name="Google Shape;19;p34"/>
          <p:cNvSpPr txBox="1">
            <a:spLocks noGrp="1"/>
          </p:cNvSpPr>
          <p:nvPr>
            <p:ph type="ctrTitle"/>
          </p:nvPr>
        </p:nvSpPr>
        <p:spPr>
          <a:xfrm>
            <a:off x="685802"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0" name="Google Shape;20;p34"/>
          <p:cNvSpPr txBox="1">
            <a:spLocks noGrp="1"/>
          </p:cNvSpPr>
          <p:nvPr>
            <p:ph type="subTitle" idx="1"/>
          </p:nvPr>
        </p:nvSpPr>
        <p:spPr>
          <a:xfrm>
            <a:off x="685802"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
        <p:cNvGrpSpPr/>
        <p:nvPr/>
      </p:nvGrpSpPr>
      <p:grpSpPr>
        <a:xfrm>
          <a:off x="0" y="0"/>
          <a:ext cx="0" cy="0"/>
          <a:chOff x="0" y="0"/>
          <a:chExt cx="0" cy="0"/>
        </a:xfrm>
      </p:grpSpPr>
      <p:sp>
        <p:nvSpPr>
          <p:cNvPr id="22" name="Google Shape;22;p3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3" name="Google Shape;23;p35"/>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4" name="Google Shape;24;p35"/>
          <p:cNvSpPr txBox="1">
            <a:spLocks noGrp="1"/>
          </p:cNvSpPr>
          <p:nvPr>
            <p:ph type="body" idx="1"/>
          </p:nvPr>
        </p:nvSpPr>
        <p:spPr>
          <a:xfrm>
            <a:off x="922001"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25" name="Google Shape;25;p35"/>
          <p:cNvSpPr txBox="1">
            <a:spLocks noGrp="1"/>
          </p:cNvSpPr>
          <p:nvPr>
            <p:ph type="body" idx="2"/>
          </p:nvPr>
        </p:nvSpPr>
        <p:spPr>
          <a:xfrm>
            <a:off x="3373779"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26" name="Google Shape;26;p35"/>
          <p:cNvSpPr txBox="1">
            <a:spLocks noGrp="1"/>
          </p:cNvSpPr>
          <p:nvPr>
            <p:ph type="body" idx="3"/>
          </p:nvPr>
        </p:nvSpPr>
        <p:spPr>
          <a:xfrm>
            <a:off x="5825558" y="1930500"/>
            <a:ext cx="2332201"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1"/>
              </a:spcBef>
              <a:spcAft>
                <a:spcPts val="0"/>
              </a:spcAft>
              <a:buSzPts val="1400"/>
              <a:buChar char="●"/>
              <a:defRPr sz="1401"/>
            </a:lvl1pPr>
            <a:lvl2pPr marL="914400" lvl="1" indent="-317500" algn="l">
              <a:lnSpc>
                <a:spcPct val="100000"/>
              </a:lnSpc>
              <a:spcBef>
                <a:spcPts val="0"/>
              </a:spcBef>
              <a:spcAft>
                <a:spcPts val="0"/>
              </a:spcAft>
              <a:buSzPts val="1400"/>
              <a:buChar char="○"/>
              <a:defRPr sz="1401"/>
            </a:lvl2pPr>
            <a:lvl3pPr marL="1371600" lvl="2" indent="-317500" algn="l">
              <a:lnSpc>
                <a:spcPct val="100000"/>
              </a:lnSpc>
              <a:spcBef>
                <a:spcPts val="0"/>
              </a:spcBef>
              <a:spcAft>
                <a:spcPts val="0"/>
              </a:spcAft>
              <a:buSzPts val="1400"/>
              <a:buChar char="■"/>
              <a:defRPr sz="1401"/>
            </a:lvl3pPr>
            <a:lvl4pPr marL="1828800" lvl="3" indent="-317500" algn="l">
              <a:lnSpc>
                <a:spcPct val="100000"/>
              </a:lnSpc>
              <a:spcBef>
                <a:spcPts val="0"/>
              </a:spcBef>
              <a:spcAft>
                <a:spcPts val="0"/>
              </a:spcAft>
              <a:buSzPts val="1400"/>
              <a:buChar char="●"/>
              <a:defRPr sz="1401"/>
            </a:lvl4pPr>
            <a:lvl5pPr marL="2286000" lvl="4" indent="-317500" algn="l">
              <a:lnSpc>
                <a:spcPct val="100000"/>
              </a:lnSpc>
              <a:spcBef>
                <a:spcPts val="0"/>
              </a:spcBef>
              <a:spcAft>
                <a:spcPts val="0"/>
              </a:spcAft>
              <a:buSzPts val="1400"/>
              <a:buChar char="○"/>
              <a:defRPr sz="1401"/>
            </a:lvl5pPr>
            <a:lvl6pPr marL="2743200" lvl="5" indent="-317500" algn="l">
              <a:lnSpc>
                <a:spcPct val="100000"/>
              </a:lnSpc>
              <a:spcBef>
                <a:spcPts val="0"/>
              </a:spcBef>
              <a:spcAft>
                <a:spcPts val="0"/>
              </a:spcAft>
              <a:buSzPts val="1400"/>
              <a:buChar char="■"/>
              <a:defRPr sz="1401"/>
            </a:lvl6pPr>
            <a:lvl7pPr marL="3200400" lvl="6" indent="-317500" algn="l">
              <a:lnSpc>
                <a:spcPct val="100000"/>
              </a:lnSpc>
              <a:spcBef>
                <a:spcPts val="0"/>
              </a:spcBef>
              <a:spcAft>
                <a:spcPts val="0"/>
              </a:spcAft>
              <a:buSzPts val="1400"/>
              <a:buChar char="●"/>
              <a:defRPr sz="1401"/>
            </a:lvl7pPr>
            <a:lvl8pPr marL="3657600" lvl="7" indent="-317500" algn="l">
              <a:lnSpc>
                <a:spcPct val="100000"/>
              </a:lnSpc>
              <a:spcBef>
                <a:spcPts val="0"/>
              </a:spcBef>
              <a:spcAft>
                <a:spcPts val="0"/>
              </a:spcAft>
              <a:buSzPts val="1400"/>
              <a:buChar char="○"/>
              <a:defRPr sz="1401"/>
            </a:lvl8pPr>
            <a:lvl9pPr marL="4114800" lvl="8" indent="-317500" algn="l">
              <a:lnSpc>
                <a:spcPct val="100000"/>
              </a:lnSpc>
              <a:spcBef>
                <a:spcPts val="0"/>
              </a:spcBef>
              <a:spcAft>
                <a:spcPts val="0"/>
              </a:spcAft>
              <a:buSzPts val="1400"/>
              <a:buChar char="■"/>
              <a:defRPr sz="1401"/>
            </a:lvl9pPr>
          </a:lstStyle>
          <a:p>
            <a:endParaRPr/>
          </a:p>
        </p:txBody>
      </p:sp>
      <p:sp>
        <p:nvSpPr>
          <p:cNvPr id="27" name="Google Shape;27;p35"/>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0" name="Google Shape;30;p36"/>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31" name="Google Shape;31;p36"/>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3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4" name="Google Shape;34;p37"/>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35" name="Google Shape;35;p37"/>
          <p:cNvSpPr txBox="1">
            <a:spLocks noGrp="1"/>
          </p:cNvSpPr>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6" name="Google Shape;36;p37"/>
          <p:cNvSpPr txBox="1">
            <a:spLocks noGrp="1"/>
          </p:cNvSpPr>
          <p:nvPr>
            <p:ph type="body" idx="2"/>
          </p:nvPr>
        </p:nvSpPr>
        <p:spPr>
          <a:xfrm>
            <a:off x="4678688"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1"/>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37"/>
        <p:cNvGrpSpPr/>
        <p:nvPr/>
      </p:nvGrpSpPr>
      <p:grpSpPr>
        <a:xfrm>
          <a:off x="0" y="0"/>
          <a:ext cx="0" cy="0"/>
          <a:chOff x="0" y="0"/>
          <a:chExt cx="0" cy="0"/>
        </a:xfrm>
      </p:grpSpPr>
      <p:sp>
        <p:nvSpPr>
          <p:cNvPr id="38" name="Google Shape;38;p32"/>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9" name="Google Shape;39;p32"/>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40" name="Google Shape;40;p32"/>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US" sz="12000" b="1" i="0" u="none" strike="noStrike" cap="none">
                <a:solidFill>
                  <a:srgbClr val="FFB600"/>
                </a:solidFill>
                <a:latin typeface="Raleway"/>
                <a:ea typeface="Raleway"/>
                <a:cs typeface="Raleway"/>
                <a:sym typeface="Raleway"/>
              </a:rPr>
              <a:t>“</a:t>
            </a:r>
            <a:endParaRPr sz="12000" b="1" i="0" u="none" strike="noStrike" cap="none">
              <a:solidFill>
                <a:srgbClr val="FFB600"/>
              </a:solidFill>
              <a:latin typeface="Raleway"/>
              <a:ea typeface="Raleway"/>
              <a:cs typeface="Raleway"/>
              <a:sym typeface="Raleway"/>
            </a:endParaRPr>
          </a:p>
        </p:txBody>
      </p:sp>
      <p:sp>
        <p:nvSpPr>
          <p:cNvPr id="41" name="Google Shape;41;p32"/>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1_Quote">
    <p:bg>
      <p:bgPr>
        <a:solidFill>
          <a:srgbClr val="FFB600"/>
        </a:solidFill>
        <a:effectLst/>
      </p:bgPr>
    </p:bg>
    <p:spTree>
      <p:nvGrpSpPr>
        <p:cNvPr id="1" name="Shape 42"/>
        <p:cNvGrpSpPr/>
        <p:nvPr/>
      </p:nvGrpSpPr>
      <p:grpSpPr>
        <a:xfrm>
          <a:off x="0" y="0"/>
          <a:ext cx="0" cy="0"/>
          <a:chOff x="0" y="0"/>
          <a:chExt cx="0" cy="0"/>
        </a:xfrm>
      </p:grpSpPr>
      <p:sp>
        <p:nvSpPr>
          <p:cNvPr id="43" name="Google Shape;43;p38"/>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44" name="Google Shape;44;p38"/>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45" name="Google Shape;45;p38"/>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US" sz="12000" b="1" i="0" u="none" strike="noStrike" cap="none">
                <a:solidFill>
                  <a:srgbClr val="981C22"/>
                </a:solidFill>
                <a:latin typeface="Raleway"/>
                <a:ea typeface="Raleway"/>
                <a:cs typeface="Raleway"/>
                <a:sym typeface="Raleway"/>
              </a:rPr>
              <a:t>“</a:t>
            </a:r>
            <a:endParaRPr sz="12000" b="1" i="0" u="none" strike="noStrike" cap="none">
              <a:solidFill>
                <a:srgbClr val="981C22"/>
              </a:solidFill>
              <a:latin typeface="Raleway"/>
              <a:ea typeface="Raleway"/>
              <a:cs typeface="Raleway"/>
              <a:sym typeface="Raleway"/>
            </a:endParaRPr>
          </a:p>
        </p:txBody>
      </p:sp>
      <p:sp>
        <p:nvSpPr>
          <p:cNvPr id="46" name="Google Shape;46;p38"/>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51"/>
        <p:cNvGrpSpPr/>
        <p:nvPr/>
      </p:nvGrpSpPr>
      <p:grpSpPr>
        <a:xfrm>
          <a:off x="0" y="0"/>
          <a:ext cx="0" cy="0"/>
          <a:chOff x="0" y="0"/>
          <a:chExt cx="0" cy="0"/>
        </a:xfrm>
      </p:grpSpPr>
      <p:sp>
        <p:nvSpPr>
          <p:cNvPr id="52" name="Google Shape;52;p33"/>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53" name="Google Shape;53;p33"/>
          <p:cNvSpPr txBox="1">
            <a:spLocks noGrp="1"/>
          </p:cNvSpPr>
          <p:nvPr>
            <p:ph type="body" idx="1"/>
          </p:nvPr>
        </p:nvSpPr>
        <p:spPr>
          <a:xfrm>
            <a:off x="1757201" y="2161800"/>
            <a:ext cx="5629801" cy="8199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601"/>
              </a:spcBef>
              <a:spcAft>
                <a:spcPts val="0"/>
              </a:spcAft>
              <a:buClr>
                <a:schemeClr val="dk1"/>
              </a:buClr>
              <a:buSzPts val="3000"/>
              <a:buFont typeface="Raleway Thin"/>
              <a:buNone/>
              <a:defRPr sz="2400" i="1">
                <a:solidFill>
                  <a:schemeClr val="dk1"/>
                </a:solidFill>
              </a:defRPr>
            </a:lvl1pPr>
            <a:lvl2pPr marL="914400" lvl="1" indent="-419100" algn="ctr">
              <a:lnSpc>
                <a:spcPct val="100000"/>
              </a:lnSpc>
              <a:spcBef>
                <a:spcPts val="0"/>
              </a:spcBef>
              <a:spcAft>
                <a:spcPts val="0"/>
              </a:spcAft>
              <a:buClr>
                <a:schemeClr val="dk1"/>
              </a:buClr>
              <a:buSzPts val="3000"/>
              <a:buChar char="○"/>
              <a:defRPr sz="3001" i="1">
                <a:solidFill>
                  <a:schemeClr val="dk1"/>
                </a:solidFill>
              </a:defRPr>
            </a:lvl2pPr>
            <a:lvl3pPr marL="1371600" lvl="2" indent="-419100" algn="ctr">
              <a:lnSpc>
                <a:spcPct val="100000"/>
              </a:lnSpc>
              <a:spcBef>
                <a:spcPts val="0"/>
              </a:spcBef>
              <a:spcAft>
                <a:spcPts val="0"/>
              </a:spcAft>
              <a:buClr>
                <a:schemeClr val="dk1"/>
              </a:buClr>
              <a:buSzPts val="3000"/>
              <a:buChar char="■"/>
              <a:defRPr sz="3001" i="1">
                <a:solidFill>
                  <a:schemeClr val="dk1"/>
                </a:solidFill>
              </a:defRPr>
            </a:lvl3pPr>
            <a:lvl4pPr marL="1828800" lvl="3" indent="-419100" algn="ctr">
              <a:lnSpc>
                <a:spcPct val="100000"/>
              </a:lnSpc>
              <a:spcBef>
                <a:spcPts val="0"/>
              </a:spcBef>
              <a:spcAft>
                <a:spcPts val="0"/>
              </a:spcAft>
              <a:buClr>
                <a:schemeClr val="dk1"/>
              </a:buClr>
              <a:buSzPts val="3000"/>
              <a:buChar char="●"/>
              <a:defRPr sz="3001" i="1">
                <a:solidFill>
                  <a:schemeClr val="dk1"/>
                </a:solidFill>
              </a:defRPr>
            </a:lvl4pPr>
            <a:lvl5pPr marL="2286000" lvl="4" indent="-419100" algn="ctr">
              <a:lnSpc>
                <a:spcPct val="100000"/>
              </a:lnSpc>
              <a:spcBef>
                <a:spcPts val="0"/>
              </a:spcBef>
              <a:spcAft>
                <a:spcPts val="0"/>
              </a:spcAft>
              <a:buClr>
                <a:schemeClr val="dk1"/>
              </a:buClr>
              <a:buSzPts val="3000"/>
              <a:buChar char="○"/>
              <a:defRPr sz="3001" i="1">
                <a:solidFill>
                  <a:schemeClr val="dk1"/>
                </a:solidFill>
              </a:defRPr>
            </a:lvl5pPr>
            <a:lvl6pPr marL="2743200" lvl="5" indent="-419100" algn="ctr">
              <a:lnSpc>
                <a:spcPct val="100000"/>
              </a:lnSpc>
              <a:spcBef>
                <a:spcPts val="0"/>
              </a:spcBef>
              <a:spcAft>
                <a:spcPts val="0"/>
              </a:spcAft>
              <a:buClr>
                <a:schemeClr val="dk1"/>
              </a:buClr>
              <a:buSzPts val="3000"/>
              <a:buChar char="■"/>
              <a:defRPr sz="3001" i="1">
                <a:solidFill>
                  <a:schemeClr val="dk1"/>
                </a:solidFill>
              </a:defRPr>
            </a:lvl6pPr>
            <a:lvl7pPr marL="3200400" lvl="6" indent="-419100" algn="ctr">
              <a:lnSpc>
                <a:spcPct val="100000"/>
              </a:lnSpc>
              <a:spcBef>
                <a:spcPts val="0"/>
              </a:spcBef>
              <a:spcAft>
                <a:spcPts val="0"/>
              </a:spcAft>
              <a:buClr>
                <a:schemeClr val="dk1"/>
              </a:buClr>
              <a:buSzPts val="3000"/>
              <a:buChar char="●"/>
              <a:defRPr sz="3001" i="1">
                <a:solidFill>
                  <a:schemeClr val="dk1"/>
                </a:solidFill>
              </a:defRPr>
            </a:lvl7pPr>
            <a:lvl8pPr marL="3657600" lvl="7" indent="-419100" algn="ctr">
              <a:lnSpc>
                <a:spcPct val="100000"/>
              </a:lnSpc>
              <a:spcBef>
                <a:spcPts val="0"/>
              </a:spcBef>
              <a:spcAft>
                <a:spcPts val="0"/>
              </a:spcAft>
              <a:buClr>
                <a:schemeClr val="dk1"/>
              </a:buClr>
              <a:buSzPts val="3000"/>
              <a:buChar char="○"/>
              <a:defRPr sz="3001" i="1">
                <a:solidFill>
                  <a:schemeClr val="dk1"/>
                </a:solidFill>
              </a:defRPr>
            </a:lvl8pPr>
            <a:lvl9pPr marL="4114800" lvl="8" indent="-419100" algn="ctr">
              <a:lnSpc>
                <a:spcPct val="100000"/>
              </a:lnSpc>
              <a:spcBef>
                <a:spcPts val="0"/>
              </a:spcBef>
              <a:spcAft>
                <a:spcPts val="0"/>
              </a:spcAft>
              <a:buClr>
                <a:schemeClr val="dk1"/>
              </a:buClr>
              <a:buSzPts val="3000"/>
              <a:buChar char="■"/>
              <a:defRPr sz="3001" i="1">
                <a:solidFill>
                  <a:schemeClr val="dk1"/>
                </a:solidFill>
              </a:defRPr>
            </a:lvl9pPr>
          </a:lstStyle>
          <a:p>
            <a:endParaRPr/>
          </a:p>
        </p:txBody>
      </p:sp>
      <p:sp>
        <p:nvSpPr>
          <p:cNvPr id="54" name="Google Shape;54;p33"/>
          <p:cNvSpPr txBox="1"/>
          <p:nvPr/>
        </p:nvSpPr>
        <p:spPr>
          <a:xfrm>
            <a:off x="205551" y="75075"/>
            <a:ext cx="7995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US" sz="12000" b="1" i="0" u="none" strike="noStrike" cap="none">
                <a:solidFill>
                  <a:srgbClr val="FFB600"/>
                </a:solidFill>
                <a:latin typeface="Raleway"/>
                <a:ea typeface="Raleway"/>
                <a:cs typeface="Raleway"/>
                <a:sym typeface="Raleway"/>
              </a:rPr>
              <a:t>“</a:t>
            </a:r>
            <a:endParaRPr sz="12000" b="1" i="0" u="none" strike="noStrike" cap="none">
              <a:solidFill>
                <a:srgbClr val="FFB600"/>
              </a:solidFill>
              <a:latin typeface="Raleway"/>
              <a:ea typeface="Raleway"/>
              <a:cs typeface="Raleway"/>
              <a:sym typeface="Raleway"/>
            </a:endParaRPr>
          </a:p>
        </p:txBody>
      </p:sp>
      <p:sp>
        <p:nvSpPr>
          <p:cNvPr id="55" name="Google Shape;55;p33"/>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lvl="0"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1pPr>
            <a:lvl2pPr marL="0" lvl="1"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2pPr>
            <a:lvl3pPr marL="0" lvl="2"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3pPr>
            <a:lvl4pPr marL="0" lvl="3"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4pPr>
            <a:lvl5pPr marL="0" lvl="4"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5pPr>
            <a:lvl6pPr marL="0" lvl="5"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6pPr>
            <a:lvl7pPr marL="0" lvl="6"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7pPr>
            <a:lvl8pPr marL="0" lvl="7"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8pPr>
            <a:lvl9pPr marL="0" lvl="8" indent="0" algn="ctr">
              <a:lnSpc>
                <a:spcPct val="100000"/>
              </a:lnSpc>
              <a:spcBef>
                <a:spcPts val="0"/>
              </a:spcBef>
              <a:spcAft>
                <a:spcPts val="0"/>
              </a:spcAft>
              <a:buSzPts val="1300"/>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9pPr>
          </a:lstStyle>
          <a:p>
            <a:endParaRPr/>
          </a:p>
        </p:txBody>
      </p:sp>
      <p:sp>
        <p:nvSpPr>
          <p:cNvPr id="7" name="Google Shape;7;p28"/>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00" marR="0" lvl="1"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00" marR="0" lvl="2"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00" marR="0" lvl="3"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00" marR="0" lvl="4"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00" marR="0" lvl="5"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00" marR="0" lvl="6"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00" marR="0" lvl="7"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00" marR="0" lvl="8"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endParaRPr/>
          </a:p>
        </p:txBody>
      </p:sp>
      <p:sp>
        <p:nvSpPr>
          <p:cNvPr id="8" name="Google Shape;8;p28"/>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9pPr>
          </a:lstStyle>
          <a:p>
            <a:endParaRPr/>
          </a:p>
        </p:txBody>
      </p:sp>
      <p:sp>
        <p:nvSpPr>
          <p:cNvPr id="49" name="Google Shape;49;p3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00" marR="0" lvl="1"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00" marR="0" lvl="2" indent="-342900"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00" marR="0" lvl="3"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00" marR="0" lvl="4"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00" marR="0" lvl="5"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00" marR="0" lvl="6"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00" marR="0" lvl="7"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00" marR="0" lvl="8" indent="-342900"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endParaRPr/>
          </a:p>
        </p:txBody>
      </p:sp>
      <p:sp>
        <p:nvSpPr>
          <p:cNvPr id="50" name="Google Shape;50;p3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8S0FDjFBj8o"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europa.eu/europass/en/create-europass-c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jobseeker.com/app/letters/36a3126f-5cc5-4352-9b06-a64920a6d018/edit" TargetMode="External"/><Relationship Id="rId4" Type="http://schemas.openxmlformats.org/officeDocument/2006/relationships/hyperlink" Target="https://www.cover-letter-now.com/build-letter/contact?doctypecode=LETR"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ctrTitle"/>
          </p:nvPr>
        </p:nvSpPr>
        <p:spPr>
          <a:xfrm>
            <a:off x="685802" y="3287213"/>
            <a:ext cx="7772400" cy="115980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sz="4000" dirty="0" smtClean="0">
                <a:latin typeface="Calibri" panose="020F0502020204030204" pitchFamily="34" charset="0"/>
                <a:cs typeface="Calibri" panose="020F0502020204030204" pitchFamily="34" charset="0"/>
              </a:rPr>
              <a:t>Πρόγραμμα κατάρτισης για γυναίκες</a:t>
            </a:r>
            <a:r>
              <a:rPr lang="en-US" sz="4000" dirty="0">
                <a:latin typeface="Calibri" panose="020F0502020204030204" pitchFamily="34" charset="0"/>
                <a:cs typeface="Calibri" panose="020F0502020204030204" pitchFamily="34" charset="0"/>
              </a:rPr>
              <a:t/>
            </a:r>
            <a:br>
              <a:rPr lang="en-US" sz="4000" dirty="0">
                <a:latin typeface="Calibri" panose="020F0502020204030204" pitchFamily="34" charset="0"/>
                <a:cs typeface="Calibri" panose="020F0502020204030204" pitchFamily="34" charset="0"/>
              </a:rPr>
            </a:br>
            <a:r>
              <a:rPr lang="el-GR" sz="4000" b="1" dirty="0" smtClean="0">
                <a:solidFill>
                  <a:srgbClr val="981C22"/>
                </a:solidFill>
                <a:latin typeface="Calibri" panose="020F0502020204030204" pitchFamily="34" charset="0"/>
                <a:cs typeface="Calibri" panose="020F0502020204030204" pitchFamily="34" charset="0"/>
              </a:rPr>
              <a:t>Κοινωνικές δεξιότητες</a:t>
            </a:r>
            <a:endParaRPr sz="4000" b="1" dirty="0">
              <a:solidFill>
                <a:srgbClr val="981C22"/>
              </a:solidFill>
              <a:latin typeface="Calibri" panose="020F0502020204030204" pitchFamily="34" charset="0"/>
              <a:cs typeface="Calibri" panose="020F0502020204030204" pitchFamily="34" charset="0"/>
            </a:endParaRPr>
          </a:p>
        </p:txBody>
      </p:sp>
      <p:pic>
        <p:nvPicPr>
          <p:cNvPr id="66" name="Google Shape;66;p1"/>
          <p:cNvPicPr preferRelativeResize="0"/>
          <p:nvPr/>
        </p:nvPicPr>
        <p:blipFill rotWithShape="1">
          <a:blip r:embed="rId3">
            <a:alphaModFix/>
          </a:blip>
          <a:srcRect/>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800169" y="538018"/>
            <a:ext cx="6866100" cy="1218951"/>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5800"/>
              <a:buNone/>
            </a:pPr>
            <a:r>
              <a:rPr lang="el-GR" sz="1300" b="1" dirty="0" smtClean="0">
                <a:solidFill>
                  <a:schemeClr val="accent1"/>
                </a:solidFill>
                <a:latin typeface="Calibri" panose="020F0502020204030204" pitchFamily="34" charset="0"/>
                <a:ea typeface="Raleway Light"/>
                <a:cs typeface="Calibri" panose="020F0502020204030204" pitchFamily="34" charset="0"/>
                <a:sym typeface="Raleway Light"/>
              </a:rPr>
              <a:t>Εξασκήστε τον δημόσιο λόγο</a:t>
            </a:r>
            <a:r>
              <a:rPr lang="en-US" sz="1300" b="1" dirty="0">
                <a:solidFill>
                  <a:schemeClr val="accent1"/>
                </a:solidFill>
                <a:latin typeface="Calibri" panose="020F0502020204030204" pitchFamily="34" charset="0"/>
                <a:ea typeface="Raleway Light"/>
                <a:cs typeface="Calibri" panose="020F0502020204030204" pitchFamily="34" charset="0"/>
                <a:sym typeface="Raleway Light"/>
              </a:rPr>
              <a:t/>
            </a:r>
            <a:br>
              <a:rPr lang="en-US" sz="1300" b="1" dirty="0">
                <a:solidFill>
                  <a:schemeClr val="accent1"/>
                </a:solidFill>
                <a:latin typeface="Calibri" panose="020F0502020204030204" pitchFamily="34" charset="0"/>
                <a:ea typeface="Raleway Light"/>
                <a:cs typeface="Calibri" panose="020F0502020204030204" pitchFamily="34" charset="0"/>
                <a:sym typeface="Raleway Light"/>
              </a:rPr>
            </a:br>
            <a:r>
              <a:rPr lang="el-GR" sz="1300" dirty="0" smtClean="0">
                <a:solidFill>
                  <a:schemeClr val="dk1"/>
                </a:solidFill>
                <a:latin typeface="Calibri" panose="020F0502020204030204" pitchFamily="34" charset="0"/>
                <a:ea typeface="Raleway"/>
                <a:cs typeface="Calibri" panose="020F0502020204030204" pitchFamily="34" charset="0"/>
                <a:sym typeface="Raleway"/>
              </a:rPr>
              <a:t>Η δημόσια ομιλία αποτελεί μια πρόκληση ακόμα και στους πιο έμπειρους ομιλητές. </a:t>
            </a:r>
            <a:r>
              <a:rPr lang="en-US" sz="1300" dirty="0" smtClean="0">
                <a:solidFill>
                  <a:schemeClr val="dk1"/>
                </a:solidFill>
                <a:latin typeface="Calibri" panose="020F0502020204030204" pitchFamily="34" charset="0"/>
                <a:ea typeface="Raleway"/>
                <a:cs typeface="Calibri" panose="020F0502020204030204" pitchFamily="34" charset="0"/>
                <a:sym typeface="Raleway"/>
              </a:rPr>
              <a:t> </a:t>
            </a:r>
            <a:r>
              <a:rPr lang="en-US" sz="1300" dirty="0">
                <a:solidFill>
                  <a:schemeClr val="dk1"/>
                </a:solidFill>
                <a:latin typeface="Calibri" panose="020F0502020204030204" pitchFamily="34" charset="0"/>
                <a:ea typeface="Raleway Light"/>
                <a:cs typeface="Calibri" panose="020F0502020204030204" pitchFamily="34" charset="0"/>
                <a:sym typeface="Raleway Light"/>
              </a:rPr>
              <a:t/>
            </a:r>
            <a:br>
              <a:rPr lang="en-US" sz="1300" dirty="0">
                <a:solidFill>
                  <a:schemeClr val="dk1"/>
                </a:solidFill>
                <a:latin typeface="Calibri" panose="020F0502020204030204" pitchFamily="34" charset="0"/>
                <a:ea typeface="Raleway Light"/>
                <a:cs typeface="Calibri" panose="020F0502020204030204" pitchFamily="34" charset="0"/>
                <a:sym typeface="Raleway Light"/>
              </a:rPr>
            </a:br>
            <a:r>
              <a:rPr lang="el-GR" sz="1300" dirty="0" smtClean="0">
                <a:latin typeface="Calibri" panose="020F0502020204030204" pitchFamily="34" charset="0"/>
                <a:ea typeface="Raleway Light"/>
                <a:cs typeface="Calibri" panose="020F0502020204030204" pitchFamily="34" charset="0"/>
                <a:sym typeface="Raleway Light"/>
              </a:rPr>
              <a:t>Εξασκηθείτε στο να προσέχετε τις λεπτομέρειες όταν παρακολουθείτε άλλους ομιλητές, έχοντας ως στόχο να προσαρμόσετε </a:t>
            </a:r>
            <a:r>
              <a:rPr lang="el-GR" sz="1300" dirty="0" smtClean="0">
                <a:latin typeface="Calibri" panose="020F0502020204030204" pitchFamily="34" charset="0"/>
                <a:ea typeface="Raleway Light"/>
                <a:cs typeface="Calibri" panose="020F0502020204030204" pitchFamily="34" charset="0"/>
                <a:sym typeface="Raleway Light"/>
              </a:rPr>
              <a:t>τη </a:t>
            </a:r>
            <a:r>
              <a:rPr lang="el-GR" sz="1300" dirty="0" smtClean="0">
                <a:latin typeface="Calibri" panose="020F0502020204030204" pitchFamily="34" charset="0"/>
                <a:ea typeface="Raleway Light"/>
                <a:cs typeface="Calibri" panose="020F0502020204030204" pitchFamily="34" charset="0"/>
                <a:sym typeface="Raleway Light"/>
              </a:rPr>
              <a:t>δική σας συμπεριφορά και στάση κάθε φορά που εκφωνείτε μια ομιλία.</a:t>
            </a:r>
            <a:endParaRPr sz="1300" dirty="0">
              <a:solidFill>
                <a:schemeClr val="dk1"/>
              </a:solidFill>
              <a:latin typeface="Calibri" panose="020F0502020204030204" pitchFamily="34" charset="0"/>
              <a:ea typeface="Raleway Light"/>
              <a:cs typeface="Calibri" panose="020F0502020204030204" pitchFamily="34" charset="0"/>
              <a:sym typeface="Raleway Light"/>
            </a:endParaRPr>
          </a:p>
        </p:txBody>
      </p:sp>
      <p:sp>
        <p:nvSpPr>
          <p:cNvPr id="147" name="Google Shape;147;p10"/>
          <p:cNvSpPr txBox="1">
            <a:spLocks noGrp="1"/>
          </p:cNvSpPr>
          <p:nvPr>
            <p:ph type="body" idx="1"/>
          </p:nvPr>
        </p:nvSpPr>
        <p:spPr>
          <a:xfrm>
            <a:off x="880436" y="1756969"/>
            <a:ext cx="3543300" cy="282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Βήματα για την ολοκλήρωση της δραστηριότητας.</a:t>
            </a:r>
            <a:r>
              <a:rPr lang="en-US"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 </a:t>
            </a:r>
            <a:endPar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1</a:t>
            </a:r>
            <a:r>
              <a:rPr lang="en-US"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Δείτε το προτεινόμενο βίντεο</a:t>
            </a:r>
            <a:r>
              <a:rPr lang="en-US" sz="1100" dirty="0" smtClean="0">
                <a:latin typeface="Calibri" panose="020F0502020204030204" pitchFamily="34" charset="0"/>
                <a:ea typeface="Raleway Light"/>
                <a:cs typeface="Calibri" panose="020F0502020204030204" pitchFamily="34" charset="0"/>
                <a:sym typeface="Raleway Light"/>
              </a:rPr>
              <a:t> </a:t>
            </a:r>
            <a:endParaRPr lang="el-GR" sz="1100" dirty="0" smtClean="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2</a:t>
            </a:r>
            <a:r>
              <a:rPr lang="en-US"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Προσδιορίστε το θέμα της ομιλίας</a:t>
            </a:r>
            <a:r>
              <a:rPr lang="en-US" sz="1100" dirty="0" smtClean="0">
                <a:latin typeface="Calibri" panose="020F0502020204030204" pitchFamily="34" charset="0"/>
                <a:ea typeface="Raleway Light"/>
                <a:cs typeface="Calibri" panose="020F0502020204030204" pitchFamily="34" charset="0"/>
                <a:sym typeface="Raleway Light"/>
              </a:rPr>
              <a:t> </a:t>
            </a:r>
            <a:endParaRPr lang="el-GR" sz="1100" dirty="0" smtClean="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3</a:t>
            </a:r>
            <a:r>
              <a:rPr lang="en-US"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Αναγνωρίστε τα στοιχεία της μη λεκτικής επικοινωνίας</a:t>
            </a:r>
            <a:r>
              <a:rPr lang="en-US" sz="1100" dirty="0" smtClean="0">
                <a:latin typeface="Calibri" panose="020F0502020204030204" pitchFamily="34" charset="0"/>
                <a:ea typeface="Raleway Light"/>
                <a:cs typeface="Calibri" panose="020F0502020204030204" pitchFamily="34" charset="0"/>
                <a:sym typeface="Raleway Light"/>
              </a:rPr>
              <a:t> </a:t>
            </a:r>
            <a:endParaRPr lang="el-GR" sz="1100" dirty="0" smtClean="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4</a:t>
            </a:r>
            <a:r>
              <a:rPr lang="en-US"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Συζητήστε με την ομάδα και αποφασίστε τι κάνει μια ομιλία καλή</a:t>
            </a: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ΧΡΟΝΟΣ</a:t>
            </a:r>
            <a:r>
              <a:rPr lang="en-US"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a:t>
            </a:r>
            <a:r>
              <a:rPr lang="en-US" sz="1200" dirty="0" smtClean="0">
                <a:solidFill>
                  <a:schemeClr val="lt1"/>
                </a:solidFill>
                <a:latin typeface="Calibri" panose="020F0502020204030204" pitchFamily="34" charset="0"/>
                <a:ea typeface="Raleway Light"/>
                <a:cs typeface="Calibri" panose="020F0502020204030204" pitchFamily="34" charset="0"/>
                <a:sym typeface="Raleway Light"/>
              </a:rPr>
              <a:t> </a:t>
            </a:r>
            <a:r>
              <a:rPr lang="en-US" sz="1200" dirty="0">
                <a:solidFill>
                  <a:schemeClr val="dk1"/>
                </a:solidFill>
                <a:latin typeface="Calibri" panose="020F0502020204030204" pitchFamily="34" charset="0"/>
                <a:ea typeface="Raleway Light"/>
                <a:cs typeface="Calibri" panose="020F0502020204030204" pitchFamily="34" charset="0"/>
                <a:sym typeface="Raleway Light"/>
              </a:rPr>
              <a:t>20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λεπτά</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b="1" dirty="0">
              <a:solidFill>
                <a:srgbClr val="FFB600"/>
              </a:solidFill>
            </a:endParaRPr>
          </a:p>
        </p:txBody>
      </p:sp>
      <p:sp>
        <p:nvSpPr>
          <p:cNvPr id="148" name="Google Shape;148;p10"/>
          <p:cNvSpPr txBox="1">
            <a:spLocks noGrp="1"/>
          </p:cNvSpPr>
          <p:nvPr>
            <p:ph type="body" idx="2"/>
          </p:nvPr>
        </p:nvSpPr>
        <p:spPr>
          <a:xfrm>
            <a:off x="5059508" y="1756987"/>
            <a:ext cx="3295650"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Πηγές και εργαλεία</a:t>
            </a:r>
          </a:p>
          <a:p>
            <a:pPr marL="0" lvl="0" indent="0" algn="l" rtl="0">
              <a:lnSpc>
                <a:spcPct val="100000"/>
              </a:lnSpc>
              <a:spcBef>
                <a:spcPts val="601"/>
              </a:spcBef>
              <a:spcAft>
                <a:spcPts val="0"/>
              </a:spcAft>
              <a:buSzPts val="1800"/>
              <a:buNone/>
            </a:pPr>
            <a:r>
              <a:rPr lang="en-US" sz="1200" b="1" dirty="0" smtClean="0">
                <a:latin typeface="Calibri" panose="020F0502020204030204" pitchFamily="34" charset="0"/>
                <a:cs typeface="Calibri" panose="020F0502020204030204" pitchFamily="34" charset="0"/>
              </a:rPr>
              <a:t>How </a:t>
            </a:r>
            <a:r>
              <a:rPr lang="en-US" sz="1200" b="1" dirty="0">
                <a:latin typeface="Calibri" panose="020F0502020204030204" pitchFamily="34" charset="0"/>
                <a:cs typeface="Calibri" panose="020F0502020204030204" pitchFamily="34" charset="0"/>
              </a:rPr>
              <a:t>to sound smart in your </a:t>
            </a:r>
            <a:r>
              <a:rPr lang="en-US" sz="1200" b="1" dirty="0" err="1">
                <a:latin typeface="Calibri" panose="020F0502020204030204" pitchFamily="34" charset="0"/>
                <a:cs typeface="Calibri" panose="020F0502020204030204" pitchFamily="34" charset="0"/>
              </a:rPr>
              <a:t>TEDx</a:t>
            </a:r>
            <a:r>
              <a:rPr lang="en-US" sz="1200" b="1" dirty="0">
                <a:latin typeface="Calibri" panose="020F0502020204030204" pitchFamily="34" charset="0"/>
                <a:cs typeface="Calibri" panose="020F0502020204030204" pitchFamily="34" charset="0"/>
              </a:rPr>
              <a:t> Talk</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n-US" sz="1200" u="sng" dirty="0">
                <a:solidFill>
                  <a:schemeClr val="hlink"/>
                </a:solidFill>
                <a:latin typeface="Calibri" panose="020F0502020204030204" pitchFamily="34" charset="0"/>
                <a:ea typeface="Raleway Light"/>
                <a:cs typeface="Calibri" panose="020F0502020204030204" pitchFamily="34" charset="0"/>
                <a:sym typeface="Raleway Light"/>
                <a:hlinkClick r:id="rId3"/>
              </a:rPr>
              <a:t>www.youtube.com/watch?v=8S0FDjFBj8o</a:t>
            </a:r>
            <a:r>
              <a:rPr lang="en-US" sz="1200" dirty="0">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endParaRPr sz="1200" dirty="0">
              <a:latin typeface="Raleway Light"/>
              <a:ea typeface="Raleway Light"/>
              <a:cs typeface="Raleway Light"/>
              <a:sym typeface="Raleway Light"/>
            </a:endParaRPr>
          </a:p>
          <a:p>
            <a:pPr marL="0" lvl="0" indent="0" algn="l" rtl="0">
              <a:lnSpc>
                <a:spcPct val="100000"/>
              </a:lnSpc>
              <a:spcBef>
                <a:spcPts val="601"/>
              </a:spcBef>
              <a:spcAft>
                <a:spcPts val="0"/>
              </a:spcAft>
              <a:buSzPts val="1800"/>
              <a:buNone/>
            </a:pPr>
            <a:endParaRPr sz="1200" dirty="0">
              <a:latin typeface="Raleway Light"/>
              <a:ea typeface="Raleway Light"/>
              <a:cs typeface="Raleway Light"/>
              <a:sym typeface="Raleway Light"/>
            </a:endParaRPr>
          </a:p>
          <a:p>
            <a:pPr marL="139702" lvl="0" indent="0" algn="l" rtl="0">
              <a:lnSpc>
                <a:spcPct val="100000"/>
              </a:lnSpc>
              <a:spcBef>
                <a:spcPts val="601"/>
              </a:spcBef>
              <a:spcAft>
                <a:spcPts val="0"/>
              </a:spcAft>
              <a:buSzPts val="1800"/>
              <a:buNone/>
            </a:pPr>
            <a:endParaRPr dirty="0">
              <a:latin typeface="Raleway Light"/>
              <a:ea typeface="Raleway Light"/>
              <a:cs typeface="Raleway Light"/>
              <a:sym typeface="Raleway Light"/>
            </a:endParaRPr>
          </a:p>
        </p:txBody>
      </p:sp>
      <p:grpSp>
        <p:nvGrpSpPr>
          <p:cNvPr id="149" name="Google Shape;149;p10"/>
          <p:cNvGrpSpPr/>
          <p:nvPr/>
        </p:nvGrpSpPr>
        <p:grpSpPr>
          <a:xfrm>
            <a:off x="7964732" y="329097"/>
            <a:ext cx="977040" cy="722852"/>
            <a:chOff x="5255200" y="3006475"/>
            <a:chExt cx="511700" cy="378575"/>
          </a:xfrm>
        </p:grpSpPr>
        <p:sp>
          <p:nvSpPr>
            <p:cNvPr id="150" name="Google Shape;150;p10"/>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51" name="Google Shape;151;p10"/>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922001" y="891776"/>
            <a:ext cx="6866100" cy="52554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Ξεπερνώντας τον φόβο της δημόσιας ομιλίας</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157" name="Google Shape;157;p11"/>
          <p:cNvSpPr txBox="1">
            <a:spLocks noGrp="1"/>
          </p:cNvSpPr>
          <p:nvPr>
            <p:ph type="body" idx="1"/>
          </p:nvPr>
        </p:nvSpPr>
        <p:spPr>
          <a:xfrm>
            <a:off x="922000" y="1539240"/>
            <a:ext cx="35433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Συλλογισμοί</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285750" lvl="0" indent="-285750" algn="l"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Τι θα φορούσατε σε μια συνέντευξη</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Θα προτιμούσατε να παραμείνετε καθιστοί ή όρθιοι</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Εξασκείστε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τη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στάση του σώματός σας μπροστά από έναν καθρέφτη</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Εξασκηθείτε σε μια ομιλία</a:t>
            </a:r>
            <a:endParaRPr sz="13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b="1" dirty="0">
              <a:solidFill>
                <a:srgbClr val="FFB600"/>
              </a:solidFill>
            </a:endParaRPr>
          </a:p>
        </p:txBody>
      </p:sp>
      <p:sp>
        <p:nvSpPr>
          <p:cNvPr id="158" name="Google Shape;158;p11"/>
          <p:cNvSpPr txBox="1">
            <a:spLocks noGrp="1"/>
          </p:cNvSpPr>
          <p:nvPr>
            <p:ph type="body" idx="2"/>
          </p:nvPr>
        </p:nvSpPr>
        <p:spPr>
          <a:xfrm>
            <a:off x="4678688" y="1539240"/>
            <a:ext cx="3286044"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Δράση</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200" dirty="0">
              <a:latin typeface="Calibri" panose="020F0502020204030204" pitchFamily="34" charset="0"/>
              <a:ea typeface="Raleway Light"/>
              <a:cs typeface="Calibri" panose="020F0502020204030204" pitchFamily="34" charset="0"/>
              <a:sym typeface="Raleway Light"/>
            </a:endParaRPr>
          </a:p>
          <a:p>
            <a:pPr marL="0" lvl="0" indent="0" algn="just" rtl="0">
              <a:lnSpc>
                <a:spcPct val="100000"/>
              </a:lnSpc>
              <a:spcBef>
                <a:spcPts val="601"/>
              </a:spcBef>
              <a:spcAft>
                <a:spcPts val="0"/>
              </a:spcAft>
              <a:buSzPts val="1800"/>
              <a:buNone/>
            </a:pPr>
            <a:r>
              <a:rPr lang="el-GR" sz="1200" b="1" dirty="0" smtClean="0">
                <a:solidFill>
                  <a:srgbClr val="FFB600"/>
                </a:solidFill>
                <a:latin typeface="Calibri" panose="020F0502020204030204" pitchFamily="34" charset="0"/>
                <a:ea typeface="Raleway Light"/>
                <a:cs typeface="Calibri" panose="020F0502020204030204" pitchFamily="34" charset="0"/>
                <a:sym typeface="Raleway Light"/>
              </a:rPr>
              <a:t>Μετά από όλα αυτά θα μπορείτε</a:t>
            </a:r>
            <a:r>
              <a:rPr lang="en-US" sz="1200" b="1" dirty="0" smtClean="0">
                <a:solidFill>
                  <a:srgbClr val="FFB600"/>
                </a:solidFill>
                <a:latin typeface="Calibri" panose="020F0502020204030204" pitchFamily="34" charset="0"/>
                <a:ea typeface="Raleway Light"/>
                <a:cs typeface="Calibri" panose="020F0502020204030204" pitchFamily="34" charset="0"/>
                <a:sym typeface="Raleway Light"/>
              </a:rPr>
              <a:t> </a:t>
            </a:r>
            <a:r>
              <a:rPr lang="el-GR" sz="1200" dirty="0" smtClean="0">
                <a:latin typeface="Calibri" panose="020F0502020204030204" pitchFamily="34" charset="0"/>
                <a:ea typeface="Raleway Light"/>
                <a:cs typeface="Calibri" panose="020F0502020204030204" pitchFamily="34" charset="0"/>
                <a:sym typeface="Raleway Light"/>
              </a:rPr>
              <a:t>να μαγνητοφωνήσετε και να ακούσετε τον εαυτό σας ενώ μιλάει. Δώστε προσοχή στον τόνο της φωνής, </a:t>
            </a:r>
            <a:r>
              <a:rPr lang="el-GR" sz="1200" dirty="0" smtClean="0">
                <a:latin typeface="Calibri" panose="020F0502020204030204" pitchFamily="34" charset="0"/>
                <a:ea typeface="Raleway Light"/>
                <a:cs typeface="Calibri" panose="020F0502020204030204" pitchFamily="34" charset="0"/>
                <a:sym typeface="Raleway Light"/>
              </a:rPr>
              <a:t>στο </a:t>
            </a:r>
            <a:r>
              <a:rPr lang="el-GR" sz="1200" dirty="0" smtClean="0">
                <a:latin typeface="Calibri" panose="020F0502020204030204" pitchFamily="34" charset="0"/>
                <a:ea typeface="Raleway Light"/>
                <a:cs typeface="Calibri" panose="020F0502020204030204" pitchFamily="34" charset="0"/>
                <a:sym typeface="Raleway Light"/>
              </a:rPr>
              <a:t>ρυθμό και την προφορά. </a:t>
            </a: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dirty="0" smtClean="0">
                <a:latin typeface="Calibri" panose="020F0502020204030204" pitchFamily="34" charset="0"/>
                <a:ea typeface="Raleway Light"/>
                <a:cs typeface="Calibri" panose="020F0502020204030204" pitchFamily="34" charset="0"/>
                <a:sym typeface="Raleway Light"/>
              </a:rPr>
              <a:t>Μπορείτε να χρησιμοποιήσετε το</a:t>
            </a:r>
            <a:r>
              <a:rPr lang="en-US" sz="1200" dirty="0" smtClean="0">
                <a:latin typeface="Calibri" panose="020F0502020204030204" pitchFamily="34" charset="0"/>
                <a:ea typeface="Raleway Light"/>
                <a:cs typeface="Calibri" panose="020F0502020204030204" pitchFamily="34" charset="0"/>
                <a:sym typeface="Raleway Light"/>
              </a:rPr>
              <a:t> </a:t>
            </a:r>
            <a:r>
              <a:rPr lang="en-US" sz="1200" dirty="0">
                <a:latin typeface="Calibri" panose="020F0502020204030204" pitchFamily="34" charset="0"/>
                <a:ea typeface="Raleway Light"/>
                <a:cs typeface="Calibri" panose="020F0502020204030204" pitchFamily="34" charset="0"/>
                <a:sym typeface="Raleway Light"/>
              </a:rPr>
              <a:t>VOCAROO, </a:t>
            </a:r>
            <a:r>
              <a:rPr lang="el-GR" sz="1200" dirty="0" smtClean="0">
                <a:latin typeface="Calibri" panose="020F0502020204030204" pitchFamily="34" charset="0"/>
                <a:ea typeface="Raleway Light"/>
                <a:cs typeface="Calibri" panose="020F0502020204030204" pitchFamily="34" charset="0"/>
                <a:sym typeface="Raleway Light"/>
              </a:rPr>
              <a:t>ένα διαδικτυακό μαγνητόφωνο</a:t>
            </a:r>
          </a:p>
          <a:p>
            <a:pPr marL="0" lvl="0" indent="0" algn="l" rtl="0">
              <a:lnSpc>
                <a:spcPct val="100000"/>
              </a:lnSpc>
              <a:spcBef>
                <a:spcPts val="601"/>
              </a:spcBef>
              <a:spcAft>
                <a:spcPts val="0"/>
              </a:spcAft>
              <a:buSzPts val="1800"/>
              <a:buNone/>
            </a:pPr>
            <a:r>
              <a:rPr lang="en-US" sz="1200" dirty="0" smtClean="0">
                <a:latin typeface="Calibri" panose="020F0502020204030204" pitchFamily="34" charset="0"/>
                <a:ea typeface="Raleway Light"/>
                <a:cs typeface="Calibri" panose="020F0502020204030204" pitchFamily="34" charset="0"/>
                <a:sym typeface="Raleway Light"/>
              </a:rPr>
              <a:t>https</a:t>
            </a:r>
            <a:r>
              <a:rPr lang="en-US" sz="1200" dirty="0">
                <a:latin typeface="Calibri" panose="020F0502020204030204" pitchFamily="34" charset="0"/>
                <a:ea typeface="Raleway Light"/>
                <a:cs typeface="Calibri" panose="020F0502020204030204" pitchFamily="34" charset="0"/>
                <a:sym typeface="Raleway Light"/>
              </a:rPr>
              <a:t>://vocaroo.com/</a:t>
            </a:r>
            <a:endParaRPr dirty="0">
              <a:latin typeface="Calibri" panose="020F0502020204030204" pitchFamily="34" charset="0"/>
              <a:cs typeface="Calibri" panose="020F0502020204030204" pitchFamily="34" charset="0"/>
            </a:endParaRPr>
          </a:p>
          <a:p>
            <a:pPr marL="139702" lvl="0" indent="0" algn="l" rtl="0">
              <a:lnSpc>
                <a:spcPct val="100000"/>
              </a:lnSpc>
              <a:spcBef>
                <a:spcPts val="601"/>
              </a:spcBef>
              <a:spcAft>
                <a:spcPts val="0"/>
              </a:spcAft>
              <a:buSzPts val="1800"/>
              <a:buNone/>
            </a:pPr>
            <a:endParaRPr dirty="0"/>
          </a:p>
        </p:txBody>
      </p:sp>
      <p:grpSp>
        <p:nvGrpSpPr>
          <p:cNvPr id="159" name="Google Shape;159;p11"/>
          <p:cNvGrpSpPr/>
          <p:nvPr/>
        </p:nvGrpSpPr>
        <p:grpSpPr>
          <a:xfrm>
            <a:off x="7964732" y="329097"/>
            <a:ext cx="977040" cy="722852"/>
            <a:chOff x="5255200" y="3006475"/>
            <a:chExt cx="511700" cy="378575"/>
          </a:xfrm>
        </p:grpSpPr>
        <p:sp>
          <p:nvSpPr>
            <p:cNvPr id="160" name="Google Shape;160;p11"/>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61" name="Google Shape;161;p11"/>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sz="5400" b="1" dirty="0" smtClean="0">
                <a:solidFill>
                  <a:schemeClr val="lt1"/>
                </a:solidFill>
                <a:latin typeface="Calibri" panose="020F0502020204030204" pitchFamily="34" charset="0"/>
                <a:cs typeface="Calibri" panose="020F0502020204030204" pitchFamily="34" charset="0"/>
              </a:rPr>
              <a:t>Τι σημαίνει να έχεις μια θετική και ενεργητική στάση</a:t>
            </a:r>
            <a:r>
              <a:rPr lang="en-US" sz="5400" b="1" dirty="0" smtClean="0">
                <a:solidFill>
                  <a:schemeClr val="lt1"/>
                </a:solidFill>
                <a:latin typeface="Calibri" panose="020F0502020204030204" pitchFamily="34" charset="0"/>
                <a:cs typeface="Calibri" panose="020F0502020204030204" pitchFamily="34" charset="0"/>
              </a:rPr>
              <a:t>?</a:t>
            </a:r>
            <a:endParaRPr sz="5400" dirty="0">
              <a:latin typeface="Calibri" panose="020F0502020204030204" pitchFamily="34" charset="0"/>
              <a:cs typeface="Calibri" panose="020F0502020204030204" pitchFamily="34" charset="0"/>
            </a:endParaRPr>
          </a:p>
        </p:txBody>
      </p:sp>
      <p:pic>
        <p:nvPicPr>
          <p:cNvPr id="167" name="Google Shape;167;p12"/>
          <p:cNvPicPr preferRelativeResize="0"/>
          <p:nvPr/>
        </p:nvPicPr>
        <p:blipFill rotWithShape="1">
          <a:blip r:embed="rId3">
            <a:alphaModFix/>
          </a:blip>
          <a:srcRect/>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957504" y="553206"/>
            <a:ext cx="6866100" cy="18505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200" dirty="0" smtClean="0">
                <a:latin typeface="Calibri" panose="020F0502020204030204" pitchFamily="34" charset="0"/>
                <a:ea typeface="Raleway ExtraLight"/>
                <a:cs typeface="Calibri" panose="020F0502020204030204" pitchFamily="34" charset="0"/>
                <a:sym typeface="Raleway ExtraLight"/>
              </a:rPr>
              <a:t>Τι σημαίνει να</a:t>
            </a:r>
            <a:r>
              <a:rPr lang="en-US" sz="3200" dirty="0">
                <a:latin typeface="Calibri" panose="020F0502020204030204" pitchFamily="34" charset="0"/>
                <a:ea typeface="Raleway ExtraLight"/>
                <a:cs typeface="Calibri" panose="020F0502020204030204" pitchFamily="34" charset="0"/>
                <a:sym typeface="Raleway ExtraLight"/>
              </a:rPr>
              <a:t/>
            </a:r>
            <a:br>
              <a:rPr lang="en-US" sz="3200" dirty="0">
                <a:latin typeface="Calibri" panose="020F0502020204030204" pitchFamily="34" charset="0"/>
                <a:ea typeface="Raleway ExtraLight"/>
                <a:cs typeface="Calibri" panose="020F0502020204030204" pitchFamily="34" charset="0"/>
                <a:sym typeface="Raleway ExtraLight"/>
              </a:rPr>
            </a:br>
            <a:r>
              <a:rPr lang="el-GR" sz="3200" dirty="0" smtClean="0">
                <a:solidFill>
                  <a:srgbClr val="FFB600"/>
                </a:solidFill>
                <a:latin typeface="Calibri" panose="020F0502020204030204" pitchFamily="34" charset="0"/>
                <a:ea typeface="Raleway ExtraLight"/>
                <a:cs typeface="Calibri" panose="020F0502020204030204" pitchFamily="34" charset="0"/>
                <a:sym typeface="Raleway ExtraLight"/>
              </a:rPr>
              <a:t>περιγράφετε</a:t>
            </a:r>
            <a:r>
              <a:rPr lang="en-US" sz="3200" dirty="0" smtClean="0">
                <a:solidFill>
                  <a:srgbClr val="FFB600"/>
                </a:solidFill>
                <a:latin typeface="Calibri" panose="020F0502020204030204" pitchFamily="34" charset="0"/>
                <a:ea typeface="Raleway ExtraLight"/>
                <a:cs typeface="Calibri" panose="020F0502020204030204" pitchFamily="34" charset="0"/>
                <a:sym typeface="Raleway ExtraLight"/>
              </a:rPr>
              <a:t> </a:t>
            </a:r>
            <a:r>
              <a:rPr lang="el-GR" sz="3200" dirty="0" smtClean="0">
                <a:solidFill>
                  <a:srgbClr val="FFB600"/>
                </a:solidFill>
                <a:latin typeface="Calibri" panose="020F0502020204030204" pitchFamily="34" charset="0"/>
                <a:ea typeface="Raleway ExtraLight"/>
                <a:cs typeface="Calibri" panose="020F0502020204030204" pitchFamily="34" charset="0"/>
                <a:sym typeface="Raleway ExtraLight"/>
              </a:rPr>
              <a:t>τον εαυτό σας ως μέλος μιας ομάδας</a:t>
            </a:r>
            <a:r>
              <a:rPr lang="en-US" sz="3200" dirty="0" smtClean="0">
                <a:solidFill>
                  <a:srgbClr val="FFC000"/>
                </a:solidFill>
                <a:latin typeface="Calibri" panose="020F0502020204030204" pitchFamily="34" charset="0"/>
                <a:ea typeface="Raleway ExtraLight"/>
                <a:cs typeface="Calibri" panose="020F0502020204030204" pitchFamily="34" charset="0"/>
                <a:sym typeface="Raleway ExtraLight"/>
              </a:rPr>
              <a:t>?</a:t>
            </a:r>
            <a:endParaRPr sz="3200" dirty="0">
              <a:solidFill>
                <a:srgbClr val="FFC000"/>
              </a:solidFill>
              <a:latin typeface="Calibri" panose="020F0502020204030204" pitchFamily="34" charset="0"/>
              <a:ea typeface="Raleway ExtraLight"/>
              <a:cs typeface="Calibri" panose="020F0502020204030204" pitchFamily="34" charset="0"/>
              <a:sym typeface="Raleway ExtraLight"/>
            </a:endParaRPr>
          </a:p>
        </p:txBody>
      </p:sp>
      <p:sp>
        <p:nvSpPr>
          <p:cNvPr id="173" name="Google Shape;173;p13"/>
          <p:cNvSpPr txBox="1">
            <a:spLocks noGrp="1"/>
          </p:cNvSpPr>
          <p:nvPr>
            <p:ph type="body" idx="1"/>
          </p:nvPr>
        </p:nvSpPr>
        <p:spPr>
          <a:xfrm>
            <a:off x="878186" y="2181224"/>
            <a:ext cx="7358342" cy="2591667"/>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Μια αποδοτική ομάδα περιλαμβάνει άτομα με διαφορετικές προσωπικότητες οι οποίοι μπορούν να αναλάβουν πληθώρα ρόλων. Ο καθορισμός ρόλων σύμφωνα με τα δυνατά σημεία των εργαζομένων αποτελεί έναν αποτελεσματικό τρόπο δημιουργίας μιας ομάδας, καθώς τα άτομα ανταπεξέρχονται καλύτερα στα καθήκοντα που σχετίζονται με τα ταλέντα τους.</a:t>
            </a:r>
            <a:r>
              <a:rPr lang="en-US" sz="1300" dirty="0" smtClean="0">
                <a:latin typeface="Calibri" panose="020F0502020204030204" pitchFamily="34" charset="0"/>
                <a:ea typeface="Raleway Light"/>
                <a:cs typeface="Calibri" panose="020F0502020204030204" pitchFamily="34" charset="0"/>
                <a:sym typeface="Raleway Light"/>
              </a:rPr>
              <a:t> </a:t>
            </a:r>
            <a:endParaRPr lang="el-GR" sz="1300" dirty="0" smtClean="0">
              <a:latin typeface="Calibri" panose="020F0502020204030204" pitchFamily="34" charset="0"/>
              <a:ea typeface="Raleway Light"/>
              <a:cs typeface="Calibri" panose="020F0502020204030204" pitchFamily="34" charset="0"/>
              <a:sym typeface="Raleway Light"/>
            </a:endParaRPr>
          </a:p>
          <a:p>
            <a:pPr marL="0" lvl="0" indent="0" algn="just"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Όταν κάνατε την έρευνά σας σχετικά με την εταιρία που πρόκειται να δώσετε συνέντευξη, μάθατε πως οι αξίες της βασίζονται στην ομαδικότητα, στην αίσθηση κοινότητας και στην συνεργασία μεταξύ συναδέλφων</a:t>
            </a:r>
            <a:r>
              <a:rPr lang="en-US"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Καλό θα ήταν να δείξετε στον άνθρωπο που σας παίρνει συνέντευξη ότι μπορείτε να λειτουργήσετε σε τέτοιες συνθήκες και πως σας αρέσει η κοινωνικοποίηση μεταξύ συναδέλφων και εκτός γραφείου.</a:t>
            </a:r>
            <a:r>
              <a:rPr lang="en-US"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Να θυμάστε πως για αρκετούς εργοδότες είναι το ίδιο σημαντικό να ταιριάξετε στο εργασιακό περιβάλλον όσο και το να είσαστε καλοί στην δουλειά σας.</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4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300" dirty="0">
              <a:latin typeface="Raleway ExtraLight"/>
              <a:ea typeface="Raleway ExtraLight"/>
              <a:cs typeface="Raleway ExtraLight"/>
              <a:sym typeface="Raleway ExtraLight"/>
            </a:endParaRPr>
          </a:p>
        </p:txBody>
      </p:sp>
      <p:sp>
        <p:nvSpPr>
          <p:cNvPr id="174" name="Google Shape;174;p13"/>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body" idx="1"/>
          </p:nvPr>
        </p:nvSpPr>
        <p:spPr>
          <a:xfrm>
            <a:off x="495301" y="361949"/>
            <a:ext cx="6115050" cy="4043795"/>
          </a:xfrm>
          <a:prstGeom prst="rect">
            <a:avLst/>
          </a:prstGeom>
          <a:noFill/>
          <a:ln>
            <a:noFill/>
          </a:ln>
        </p:spPr>
        <p:txBody>
          <a:bodyPr spcFirstLastPara="1" wrap="square" lIns="91425" tIns="91425" rIns="91425" bIns="91425" anchor="t" anchorCtr="0">
            <a:noAutofit/>
          </a:bodyPr>
          <a:lstStyle/>
          <a:p>
            <a:pPr marL="457206" lvl="0" indent="-342904" algn="just" rtl="0">
              <a:lnSpc>
                <a:spcPct val="100000"/>
              </a:lnSpc>
              <a:spcBef>
                <a:spcPts val="601"/>
              </a:spcBef>
              <a:spcAft>
                <a:spcPts val="0"/>
              </a:spcAft>
              <a:buSzPts val="1800"/>
              <a:buNone/>
            </a:pPr>
            <a:endParaRPr sz="1400" b="1" dirty="0">
              <a:latin typeface="Raleway Light"/>
              <a:ea typeface="Raleway Light"/>
              <a:cs typeface="Raleway Light"/>
              <a:sym typeface="Raleway Light"/>
            </a:endParaRPr>
          </a:p>
          <a:p>
            <a:pPr marL="457206" lvl="0" indent="-228604" algn="l" rtl="0">
              <a:lnSpc>
                <a:spcPct val="100000"/>
              </a:lnSpc>
              <a:spcBef>
                <a:spcPts val="601"/>
              </a:spcBef>
              <a:spcAft>
                <a:spcPts val="0"/>
              </a:spcAft>
              <a:buClr>
                <a:srgbClr val="FFB600"/>
              </a:buClr>
              <a:buSzPts val="1800"/>
              <a:buNone/>
            </a:pPr>
            <a:endParaRPr sz="1400" b="1" dirty="0">
              <a:latin typeface="Raleway Light"/>
              <a:ea typeface="Raleway Light"/>
              <a:cs typeface="Raleway Light"/>
              <a:sym typeface="Raleway Light"/>
            </a:endParaRPr>
          </a:p>
          <a:p>
            <a:pPr marL="457206" lvl="0" indent="-342904" algn="l" rtl="0">
              <a:lnSpc>
                <a:spcPct val="100000"/>
              </a:lnSpc>
              <a:spcBef>
                <a:spcPts val="601"/>
              </a:spcBef>
              <a:spcAft>
                <a:spcPts val="0"/>
              </a:spcAft>
              <a:buSzPts val="1800"/>
              <a:buNone/>
            </a:pPr>
            <a:endParaRPr sz="1400" dirty="0">
              <a:latin typeface="Raleway Light"/>
              <a:ea typeface="Raleway Light"/>
              <a:cs typeface="Raleway Light"/>
              <a:sym typeface="Raleway Light"/>
            </a:endParaRPr>
          </a:p>
        </p:txBody>
      </p:sp>
      <p:pic>
        <p:nvPicPr>
          <p:cNvPr id="180" name="Google Shape;180;p14"/>
          <p:cNvPicPr preferRelativeResize="0"/>
          <p:nvPr/>
        </p:nvPicPr>
        <p:blipFill rotWithShape="1">
          <a:blip r:embed="rId3">
            <a:alphaModFix/>
          </a:blip>
          <a:srcRect t="89" b="79"/>
          <a:stretch/>
        </p:blipFill>
        <p:spPr>
          <a:xfrm>
            <a:off x="5920636" y="710604"/>
            <a:ext cx="2133600" cy="1422600"/>
          </a:xfrm>
          <a:prstGeom prst="ellipse">
            <a:avLst/>
          </a:prstGeom>
          <a:noFill/>
          <a:ln>
            <a:noFill/>
          </a:ln>
        </p:spPr>
      </p:pic>
      <p:sp>
        <p:nvSpPr>
          <p:cNvPr id="181" name="Google Shape;181;p14"/>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82" name="Google Shape;182;p14"/>
          <p:cNvSpPr/>
          <p:nvPr/>
        </p:nvSpPr>
        <p:spPr>
          <a:xfrm>
            <a:off x="752474" y="835134"/>
            <a:ext cx="5019675" cy="32931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l-GR" sz="1300" dirty="0" smtClean="0">
                <a:latin typeface="Calibri" panose="020F0502020204030204" pitchFamily="34" charset="0"/>
                <a:ea typeface="Raleway Light"/>
                <a:cs typeface="Calibri" panose="020F0502020204030204" pitchFamily="34" charset="0"/>
                <a:sym typeface="Raleway Light"/>
              </a:rPr>
              <a:t>Οι εννιά ρόλοι του</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Belbin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για τις ομάδες αποτελούν περιγραφές καθηκόντων που εμπίπτουν σε τρεις μεγάλες κατηγορίες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ρόλοι προσανατολισμένοι </a:t>
            </a:r>
            <a:r>
              <a:rPr lang="el-GR" sz="1300" dirty="0" smtClean="0">
                <a:latin typeface="Calibri" panose="020F0502020204030204" pitchFamily="34" charset="0"/>
                <a:ea typeface="Raleway Light"/>
                <a:cs typeface="Calibri" panose="020F0502020204030204" pitchFamily="34" charset="0"/>
                <a:sym typeface="Raleway Light"/>
              </a:rPr>
              <a:t>στη </a:t>
            </a:r>
            <a:r>
              <a:rPr lang="el-GR" sz="1300" dirty="0" smtClean="0">
                <a:latin typeface="Calibri" panose="020F0502020204030204" pitchFamily="34" charset="0"/>
                <a:ea typeface="Raleway Light"/>
                <a:cs typeface="Calibri" panose="020F0502020204030204" pitchFamily="34" charset="0"/>
                <a:sym typeface="Raleway Light"/>
              </a:rPr>
              <a:t>σκέψη, ρόλοι προσανατολισμένοι </a:t>
            </a:r>
            <a:r>
              <a:rPr lang="el-GR" sz="1300" dirty="0" smtClean="0">
                <a:latin typeface="Calibri" panose="020F0502020204030204" pitchFamily="34" charset="0"/>
                <a:ea typeface="Raleway Light"/>
                <a:cs typeface="Calibri" panose="020F0502020204030204" pitchFamily="34" charset="0"/>
                <a:sym typeface="Raleway Light"/>
              </a:rPr>
              <a:t>στη </a:t>
            </a:r>
            <a:r>
              <a:rPr lang="el-GR" sz="1300" dirty="0" smtClean="0">
                <a:latin typeface="Calibri" panose="020F0502020204030204" pitchFamily="34" charset="0"/>
                <a:ea typeface="Raleway Light"/>
                <a:cs typeface="Calibri" panose="020F0502020204030204" pitchFamily="34" charset="0"/>
                <a:sym typeface="Raleway Light"/>
              </a:rPr>
              <a:t>δράση και ανθρωποκεντρικοί ρόλοι. Η κατανόηση των ρόλων που μπορεί κάθε μέλος να διαδραματίσει, μπορεί να σας βοηθήσει να εργαστείτε πιο αποτελεσματικά σαν ομάδα</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Raleway Light"/>
              <a:ea typeface="Raleway Light"/>
              <a:cs typeface="Raleway Light"/>
              <a:sym typeface="Raleway Light"/>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1. </a:t>
            </a:r>
            <a:r>
              <a:rPr lang="el-GR" sz="1300" dirty="0" smtClean="0">
                <a:latin typeface="Calibri" panose="020F0502020204030204" pitchFamily="34" charset="0"/>
                <a:ea typeface="Raleway Light"/>
                <a:cs typeface="Calibri" panose="020F0502020204030204" pitchFamily="34" charset="0"/>
                <a:sym typeface="Raleway Light"/>
              </a:rPr>
              <a:t>Ο Αξιολογητής Παρακολούθησης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προσανατολισμένος στην σκέψη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2.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Ο Ειδικός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προσανατολισμένος στην σκέψη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3. </a:t>
            </a:r>
            <a:r>
              <a:rPr lang="el-GR" sz="1300" dirty="0" smtClean="0">
                <a:latin typeface="Calibri" panose="020F0502020204030204" pitchFamily="34" charset="0"/>
                <a:ea typeface="Raleway Light"/>
                <a:cs typeface="Calibri" panose="020F0502020204030204" pitchFamily="34" charset="0"/>
                <a:sym typeface="Raleway Light"/>
              </a:rPr>
              <a:t>Ο Εργοστασιακός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προσανατολισμένος στην σκέψη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4.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Ο Διαμορφωτής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προσανατολισμένος στην δράση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5.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Ο Εφαρμοστής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προσανατολισμένος στην δράση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6.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Αυτός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που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συμπληρώνει</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προσανατολισμένος στην δράση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7.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Ο Συντονιστής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ανθρωποκεντρικός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8.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Ο Ομαδικός </a:t>
            </a:r>
            <a:r>
              <a:rPr lang="el-GR" sz="1300" dirty="0">
                <a:latin typeface="Calibri" panose="020F0502020204030204" pitchFamily="34" charset="0"/>
                <a:ea typeface="Raleway Light"/>
                <a:cs typeface="Calibri" panose="020F0502020204030204" pitchFamily="34" charset="0"/>
                <a:sym typeface="Raleway Light"/>
              </a:rPr>
              <a:t>Ε</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ργαζόμενος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ανθρωποκεντρικός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rPr>
              <a:t>9.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Ο Ερευνητής Πόρων</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ανθρωποκεντρικός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p:txBody>
      </p:sp>
      <p:pic>
        <p:nvPicPr>
          <p:cNvPr id="183" name="Google Shape;183;p14" descr="photo-1481456384069-0effc539ab7e"/>
          <p:cNvPicPr preferRelativeResize="0"/>
          <p:nvPr/>
        </p:nvPicPr>
        <p:blipFill rotWithShape="1">
          <a:blip r:embed="rId4">
            <a:alphaModFix/>
          </a:blip>
          <a:srcRect/>
          <a:stretch/>
        </p:blipFill>
        <p:spPr>
          <a:xfrm>
            <a:off x="5962652" y="2282878"/>
            <a:ext cx="2133601" cy="1422400"/>
          </a:xfrm>
          <a:prstGeom prst="ellipse">
            <a:avLst/>
          </a:prstGeom>
          <a:noFill/>
          <a:ln>
            <a:noFill/>
          </a:ln>
        </p:spPr>
      </p:pic>
      <p:sp>
        <p:nvSpPr>
          <p:cNvPr id="184" name="Google Shape;184;p14"/>
          <p:cNvSpPr txBox="1"/>
          <p:nvPr/>
        </p:nvSpPr>
        <p:spPr>
          <a:xfrm>
            <a:off x="6275325" y="3642625"/>
            <a:ext cx="3394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solidFill>
                  <a:schemeClr val="accent1"/>
                </a:solidFill>
                <a:latin typeface="Raleway Thin"/>
                <a:ea typeface="Raleway Thin"/>
                <a:cs typeface="Raleway Thin"/>
                <a:sym typeface="Raleway Thin"/>
              </a:rPr>
              <a:t>Source</a:t>
            </a:r>
            <a:r>
              <a:rPr lang="en-US" sz="600">
                <a:latin typeface="Raleway Thin"/>
                <a:ea typeface="Raleway Thin"/>
                <a:cs typeface="Raleway Thin"/>
                <a:sym typeface="Raleway Thin"/>
              </a:rPr>
              <a:t>: </a:t>
            </a:r>
            <a:endParaRPr sz="600">
              <a:latin typeface="Raleway Thin"/>
              <a:ea typeface="Raleway Thin"/>
              <a:cs typeface="Raleway Thin"/>
              <a:sym typeface="Raleway Thin"/>
            </a:endParaRPr>
          </a:p>
          <a:p>
            <a:pPr marL="0" lvl="0" indent="0" algn="l" rtl="0">
              <a:spcBef>
                <a:spcPts val="0"/>
              </a:spcBef>
              <a:spcAft>
                <a:spcPts val="0"/>
              </a:spcAft>
              <a:buNone/>
            </a:pPr>
            <a:r>
              <a:rPr lang="en-US" sz="600">
                <a:latin typeface="Raleway Thin"/>
                <a:ea typeface="Raleway Thin"/>
                <a:cs typeface="Raleway Thin"/>
                <a:sym typeface="Raleway Thin"/>
              </a:rPr>
              <a:t>https://unsplash.com/photos/tXiMrX3Gc-g</a:t>
            </a:r>
            <a:endParaRPr sz="600">
              <a:latin typeface="Raleway Thin"/>
              <a:ea typeface="Raleway Thin"/>
              <a:cs typeface="Raleway Thin"/>
              <a:sym typeface="Raleway Thin"/>
            </a:endParaRPr>
          </a:p>
          <a:p>
            <a:pPr marL="0" lvl="0" indent="0" algn="l" rtl="0">
              <a:spcBef>
                <a:spcPts val="0"/>
              </a:spcBef>
              <a:spcAft>
                <a:spcPts val="0"/>
              </a:spcAft>
              <a:buNone/>
            </a:pPr>
            <a:r>
              <a:rPr lang="en-US" sz="600">
                <a:latin typeface="Raleway Thin"/>
                <a:ea typeface="Raleway Thin"/>
                <a:cs typeface="Raleway Thin"/>
                <a:sym typeface="Raleway Thin"/>
              </a:rPr>
              <a:t>https://unsplash.com/photos/w55SpMmoPgE</a:t>
            </a:r>
            <a:endParaRPr sz="600">
              <a:latin typeface="Raleway Thin"/>
              <a:ea typeface="Raleway Thin"/>
              <a:cs typeface="Raleway Thin"/>
              <a:sym typeface="Raleway Th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15"/>
          <p:cNvGrpSpPr/>
          <p:nvPr/>
        </p:nvGrpSpPr>
        <p:grpSpPr>
          <a:xfrm>
            <a:off x="7256123" y="789911"/>
            <a:ext cx="1419963" cy="1935158"/>
            <a:chOff x="2573303" y="1075254"/>
            <a:chExt cx="3716209" cy="3349763"/>
          </a:xfrm>
        </p:grpSpPr>
        <p:sp>
          <p:nvSpPr>
            <p:cNvPr id="190" name="Google Shape;190;p15"/>
            <p:cNvSpPr/>
            <p:nvPr/>
          </p:nvSpPr>
          <p:spPr>
            <a:xfrm rot="-6599386">
              <a:off x="2635332" y="1391651"/>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91" name="Google Shape;191;p15"/>
            <p:cNvSpPr/>
            <p:nvPr/>
          </p:nvSpPr>
          <p:spPr>
            <a:xfrm rot="-203981">
              <a:off x="3885027" y="2675039"/>
              <a:ext cx="2356699" cy="1681581"/>
            </a:xfrm>
            <a:prstGeom prst="ellipse">
              <a:avLst/>
            </a:prstGeom>
            <a:solidFill>
              <a:srgbClr val="FFE599"/>
            </a:solidFill>
            <a:ln>
              <a:noFill/>
            </a:ln>
          </p:spPr>
          <p:txBody>
            <a:bodyPr spcFirstLastPara="1" wrap="square" lIns="91425" tIns="91425" rIns="91425" bIns="91425" anchor="t" anchorCtr="0">
              <a:noAutofit/>
            </a:bodyPr>
            <a:lstStyle/>
            <a:p>
              <a:pPr marL="266700" marR="0" lvl="0" indent="-266700" algn="l" rtl="0">
                <a:lnSpc>
                  <a:spcPct val="100000"/>
                </a:lnSpc>
                <a:spcBef>
                  <a:spcPts val="0"/>
                </a:spcBef>
                <a:spcAft>
                  <a:spcPts val="0"/>
                </a:spcAft>
                <a:buNone/>
              </a:pPr>
              <a:r>
                <a:rPr lang="en-US" sz="1200" b="0" i="0" u="none" strike="noStrike" cap="none">
                  <a:solidFill>
                    <a:schemeClr val="lt1"/>
                  </a:solidFill>
                  <a:latin typeface="Arial Black"/>
                  <a:ea typeface="Arial Black"/>
                  <a:cs typeface="Arial Black"/>
                  <a:sym typeface="Arial Black"/>
                </a:rPr>
                <a:t>   </a:t>
              </a:r>
              <a:endParaRPr sz="900" b="0" i="0" u="none" strike="noStrike" cap="none">
                <a:solidFill>
                  <a:schemeClr val="lt1"/>
                </a:solidFill>
                <a:latin typeface="Arial Black"/>
                <a:ea typeface="Arial Black"/>
                <a:cs typeface="Arial Black"/>
                <a:sym typeface="Arial Black"/>
              </a:endParaRPr>
            </a:p>
          </p:txBody>
        </p:sp>
        <p:sp>
          <p:nvSpPr>
            <p:cNvPr id="192" name="Google Shape;192;p15"/>
            <p:cNvSpPr/>
            <p:nvPr/>
          </p:nvSpPr>
          <p:spPr>
            <a:xfrm rot="-6597866">
              <a:off x="2661829" y="220821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93" name="Google Shape;193;p15"/>
            <p:cNvSpPr/>
            <p:nvPr/>
          </p:nvSpPr>
          <p:spPr>
            <a:xfrm rot="-6597701">
              <a:off x="3020079"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grpSp>
      <p:sp>
        <p:nvSpPr>
          <p:cNvPr id="194" name="Google Shape;194;p15"/>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95" name="Google Shape;195;p15"/>
          <p:cNvSpPr txBox="1"/>
          <p:nvPr/>
        </p:nvSpPr>
        <p:spPr>
          <a:xfrm>
            <a:off x="754525" y="597025"/>
            <a:ext cx="6041130" cy="4058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l-GR" sz="1300" b="1" dirty="0" smtClean="0">
                <a:latin typeface="Calibri" panose="020F0502020204030204" pitchFamily="34" charset="0"/>
                <a:cs typeface="Calibri" panose="020F0502020204030204" pitchFamily="34" charset="0"/>
                <a:sym typeface="Raleway Light"/>
              </a:rPr>
              <a:t>Βασικά Συμπεράσματα</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Οι υπεύθυνοι των συνεντεύξεων ρωτούν συχνά για την ικανότητα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στην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ομαδική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εργασία,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γιατί η ικανότητα των μελών να συνεργάζονται είναι σημαντική</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el-GR" sz="1300" dirty="0" smtClean="0">
                <a:latin typeface="Calibri" panose="020F0502020204030204" pitchFamily="34" charset="0"/>
                <a:ea typeface="Raleway Light"/>
                <a:cs typeface="Calibri" panose="020F0502020204030204" pitchFamily="34" charset="0"/>
                <a:sym typeface="Raleway Light"/>
              </a:rPr>
              <a:t>Εάν δεν έχετε εργασιακή εμπειρία μπορείτε να αναφέρετε την συμμετοχή σας σε σχολικές ομαδικές εργασίες, στον εθελοντισμό ή σε κοινοτικές οργανώσεις.</a:t>
            </a:r>
          </a:p>
          <a:p>
            <a:pPr marL="0" marR="0" lvl="0" indent="0" algn="just" rtl="0">
              <a:lnSpc>
                <a:spcPct val="100000"/>
              </a:lnSpc>
              <a:spcBef>
                <a:spcPts val="0"/>
              </a:spcBef>
              <a:spcAft>
                <a:spcPts val="0"/>
              </a:spcAft>
              <a:buNone/>
            </a:pPr>
            <a:r>
              <a:rPr lang="el-GR" sz="1300" b="1" dirty="0" smtClean="0">
                <a:latin typeface="Calibri" panose="020F0502020204030204" pitchFamily="34" charset="0"/>
                <a:ea typeface="Raleway Light"/>
                <a:cs typeface="Calibri" panose="020F0502020204030204" pitchFamily="34" charset="0"/>
                <a:sym typeface="Raleway Light"/>
              </a:rPr>
              <a:t>Περιγράψτε </a:t>
            </a:r>
            <a:r>
              <a:rPr lang="el-GR" sz="1300" b="1" dirty="0" smtClean="0">
                <a:latin typeface="Calibri" panose="020F0502020204030204" pitchFamily="34" charset="0"/>
                <a:ea typeface="Raleway Light"/>
                <a:cs typeface="Calibri" panose="020F0502020204030204" pitchFamily="34" charset="0"/>
                <a:sym typeface="Raleway Light"/>
              </a:rPr>
              <a:t>τις σχετικές δεξιότητες</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Η απάντηση στην ερώτηση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Πως θα περιγράφατε τον εαυτό σας ως μέλος μιας ομάδας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είναι μια εξαιρετική ευκαιρία ώστε να μοιραστείτε σε ποιες δεξιότητες υπερτερείτε και πως σχετίζονται με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τη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συγκεκριμένη θέση στην οποία υποβάλατε αίτηση. Ωστόσο, καλό θα ήταν να αποφύγετε μια μακροσκελή λίστα των δεξιοτήτων σας.</a:t>
            </a:r>
          </a:p>
          <a:p>
            <a:pPr marL="0" marR="0" lvl="0" indent="0" algn="just" rtl="0">
              <a:lnSpc>
                <a:spcPct val="100000"/>
              </a:lnSpc>
              <a:spcBef>
                <a:spcPts val="0"/>
              </a:spcBef>
              <a:spcAft>
                <a:spcPts val="0"/>
              </a:spcAft>
              <a:buNone/>
            </a:pPr>
            <a:r>
              <a:rPr lang="el-GR" sz="1300" b="1" dirty="0" smtClean="0">
                <a:latin typeface="Calibri" panose="020F0502020204030204" pitchFamily="34" charset="0"/>
                <a:ea typeface="Raleway Light"/>
                <a:cs typeface="Calibri" panose="020F0502020204030204" pitchFamily="34" charset="0"/>
                <a:sym typeface="Raleway Light"/>
              </a:rPr>
              <a:t>Μην </a:t>
            </a:r>
            <a:r>
              <a:rPr lang="el-GR" sz="1300" b="1" dirty="0" smtClean="0">
                <a:latin typeface="Calibri" panose="020F0502020204030204" pitchFamily="34" charset="0"/>
                <a:ea typeface="Raleway Light"/>
                <a:cs typeface="Calibri" panose="020F0502020204030204" pitchFamily="34" charset="0"/>
                <a:sym typeface="Raleway Light"/>
              </a:rPr>
              <a:t>αποφύγετε την ερώτηση</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Για όσους δεν έχουν εμπειρία σε έναν συγκεκριμένο τομέα είναι αρκετά δελεαστικό να αποφύγουν να απαντήσουν. Ωστόσο, δεν είναι καλή ιδέα να παραλείψετε να απαντήσετε σε οποιαδήποτε ερώτηση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Κάτι τέτοιο θα φαινόταν σαν να προσπαθείτε να κρύψετε κάτι και θα κινούσε υποψίες. Ακόμα και αν στο παρελθόν εργαζόσασταν μόνος ή δεν υπήρχε ανάγκη ομαδικής εργασίας, σίγουρα θα χρειαζόταν μια μορφή επικοινωνίας και είναι σημαντικό να αποδείξετε ότι είστε ικανοί να αλληλεπιδράτε αποτελεσματικ</a:t>
            </a:r>
            <a:r>
              <a:rPr lang="el-GR" sz="1300" dirty="0" smtClean="0">
                <a:latin typeface="Calibri" panose="020F0502020204030204" pitchFamily="34" charset="0"/>
                <a:ea typeface="Raleway Light"/>
                <a:cs typeface="Calibri" panose="020F0502020204030204" pitchFamily="34" charset="0"/>
                <a:sym typeface="Raleway Light"/>
              </a:rPr>
              <a:t>ά με άλλους ανθρώπους.</a:t>
            </a:r>
            <a:endParaRPr sz="1300" b="0" i="0" u="none" strike="noStrike" cap="none" dirty="0">
              <a:solidFill>
                <a:srgbClr val="000000"/>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21036" y="981311"/>
            <a:ext cx="6341764"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ExtraLight"/>
                <a:cs typeface="Calibri" panose="020F0502020204030204" pitchFamily="34" charset="0"/>
                <a:sym typeface="Raleway ExtraLight"/>
              </a:rPr>
              <a:t>Περιγράψτε </a:t>
            </a:r>
            <a:r>
              <a:rPr lang="el-GR" sz="1600" b="1" dirty="0" smtClean="0">
                <a:solidFill>
                  <a:schemeClr val="accent1"/>
                </a:solidFill>
                <a:latin typeface="Calibri" panose="020F0502020204030204" pitchFamily="34" charset="0"/>
                <a:ea typeface="Raleway ExtraLight"/>
                <a:cs typeface="Calibri" panose="020F0502020204030204" pitchFamily="34" charset="0"/>
                <a:sym typeface="Raleway ExtraLight"/>
              </a:rPr>
              <a:t>τον εαυτό σας</a:t>
            </a:r>
            <a:r>
              <a:rPr lang="en-US" sz="1400" b="1" dirty="0">
                <a:solidFill>
                  <a:schemeClr val="accent1"/>
                </a:solidFill>
                <a:latin typeface="Calibri" panose="020F0502020204030204" pitchFamily="34" charset="0"/>
                <a:ea typeface="Raleway ExtraLight"/>
                <a:cs typeface="Calibri" panose="020F0502020204030204" pitchFamily="34" charset="0"/>
                <a:sym typeface="Raleway ExtraLight"/>
              </a:rPr>
              <a:t/>
            </a:r>
            <a:br>
              <a:rPr lang="en-US" sz="1400" b="1" dirty="0">
                <a:solidFill>
                  <a:schemeClr val="accent1"/>
                </a:solidFill>
                <a:latin typeface="Calibri" panose="020F0502020204030204" pitchFamily="34" charset="0"/>
                <a:ea typeface="Raleway ExtraLight"/>
                <a:cs typeface="Calibri" panose="020F0502020204030204" pitchFamily="34" charset="0"/>
                <a:sym typeface="Raleway ExtraLight"/>
              </a:rPr>
            </a:b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Προφανώς</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ο άνθρωπος που θα σας πάρει συνέντευξη δεν ενδιαφέρεται για όλη την πληροφορία, αλλά για τις δεξιότητες εκείνες που σχετίζονται με την θέση. Σκεφτείτε τα παρακάτω σενάρια</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Πως θα μπορούσατε να περιγράψετε καλύτερα τον εαυτό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σας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σε κάθε μια από αυτές τις περιπτώσεις</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n-US" sz="1300" dirty="0">
                <a:solidFill>
                  <a:schemeClr val="dk1"/>
                </a:solidFill>
                <a:latin typeface="Calibri" panose="020F0502020204030204" pitchFamily="34" charset="0"/>
                <a:ea typeface="Raleway Light"/>
                <a:cs typeface="Calibri" panose="020F0502020204030204" pitchFamily="34" charset="0"/>
                <a:sym typeface="Raleway Light"/>
              </a:rPr>
              <a:t/>
            </a:r>
            <a:br>
              <a:rPr lang="en-US" sz="1300" dirty="0">
                <a:solidFill>
                  <a:schemeClr val="dk1"/>
                </a:solidFill>
                <a:latin typeface="Calibri" panose="020F0502020204030204" pitchFamily="34" charset="0"/>
                <a:ea typeface="Raleway Light"/>
                <a:cs typeface="Calibri" panose="020F0502020204030204" pitchFamily="34" charset="0"/>
                <a:sym typeface="Raleway Light"/>
              </a:rPr>
            </a:br>
            <a:endParaRPr sz="1300" b="1" dirty="0">
              <a:solidFill>
                <a:schemeClr val="dk1"/>
              </a:solidFill>
              <a:latin typeface="Calibri" panose="020F0502020204030204" pitchFamily="34" charset="0"/>
              <a:ea typeface="Raleway ExtraLight"/>
              <a:cs typeface="Calibri" panose="020F0502020204030204" pitchFamily="34" charset="0"/>
              <a:sym typeface="Raleway ExtraLight"/>
            </a:endParaRPr>
          </a:p>
        </p:txBody>
      </p:sp>
      <p:sp>
        <p:nvSpPr>
          <p:cNvPr id="201" name="Google Shape;201;p16"/>
          <p:cNvSpPr txBox="1">
            <a:spLocks noGrp="1"/>
          </p:cNvSpPr>
          <p:nvPr>
            <p:ph type="body" idx="1"/>
          </p:nvPr>
        </p:nvSpPr>
        <p:spPr>
          <a:xfrm>
            <a:off x="947400" y="1706115"/>
            <a:ext cx="3624600"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Βήματα για να ολοκληρώσετε αυτή την δραστηριότητα</a:t>
            </a:r>
            <a:endParaRPr dirty="0">
              <a:latin typeface="Calibri" panose="020F0502020204030204" pitchFamily="34" charset="0"/>
              <a:cs typeface="Calibri" panose="020F0502020204030204" pitchFamily="34" charset="0"/>
            </a:endParaRPr>
          </a:p>
          <a:p>
            <a:pPr marL="285750" lvl="0" indent="-28575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1</a:t>
            </a:r>
            <a:r>
              <a:rPr lang="en-US" sz="1100" dirty="0">
                <a:latin typeface="Calibri" panose="020F0502020204030204" pitchFamily="34" charset="0"/>
                <a:ea typeface="Raleway"/>
                <a:cs typeface="Calibri" panose="020F0502020204030204" pitchFamily="34" charset="0"/>
                <a:sym typeface="Raleway"/>
              </a:rPr>
              <a:t>: </a:t>
            </a:r>
            <a:r>
              <a:rPr lang="el-GR" sz="1100" dirty="0">
                <a:solidFill>
                  <a:schemeClr val="dk1"/>
                </a:solidFill>
                <a:latin typeface="Calibri" panose="020F0502020204030204" pitchFamily="34" charset="0"/>
                <a:ea typeface="Raleway Light"/>
                <a:cs typeface="Calibri" panose="020F0502020204030204" pitchFamily="34" charset="0"/>
                <a:sym typeface="Raleway Light"/>
              </a:rPr>
              <a:t>Περιγράψτε τον εαυτό σας ως "συνεχή </a:t>
            </a:r>
            <a:r>
              <a:rPr lang="el-GR" sz="1100" dirty="0" smtClean="0">
                <a:solidFill>
                  <a:schemeClr val="dk1"/>
                </a:solidFill>
                <a:latin typeface="Calibri" panose="020F0502020204030204" pitchFamily="34" charset="0"/>
                <a:ea typeface="Raleway Light"/>
                <a:cs typeface="Calibri" panose="020F0502020204030204" pitchFamily="34" charset="0"/>
                <a:sym typeface="Raleway Light"/>
              </a:rPr>
              <a:t>μαθητή«</a:t>
            </a:r>
          </a:p>
          <a:p>
            <a:pPr marL="285750" lvl="0" indent="-28575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2</a:t>
            </a:r>
            <a:r>
              <a:rPr lang="en-US" sz="1100" dirty="0">
                <a:latin typeface="Calibri" panose="020F0502020204030204" pitchFamily="34" charset="0"/>
                <a:ea typeface="Raleway"/>
                <a:cs typeface="Calibri" panose="020F0502020204030204" pitchFamily="34" charset="0"/>
                <a:sym typeface="Raleway"/>
              </a:rPr>
              <a:t>: </a:t>
            </a:r>
            <a:r>
              <a:rPr lang="el-GR" sz="1100" dirty="0">
                <a:solidFill>
                  <a:schemeClr val="dk1"/>
                </a:solidFill>
                <a:latin typeface="Calibri" panose="020F0502020204030204" pitchFamily="34" charset="0"/>
                <a:ea typeface="Raleway Light"/>
                <a:cs typeface="Calibri" panose="020F0502020204030204" pitchFamily="34" charset="0"/>
                <a:sym typeface="Raleway Light"/>
              </a:rPr>
              <a:t>Περιγράψτε τον εαυτό σας ως </a:t>
            </a:r>
            <a:r>
              <a:rPr lang="el-GR" sz="1100" dirty="0" smtClean="0">
                <a:solidFill>
                  <a:schemeClr val="dk1"/>
                </a:solidFill>
                <a:latin typeface="Calibri" panose="020F0502020204030204" pitchFamily="34" charset="0"/>
                <a:ea typeface="Raleway Light"/>
                <a:cs typeface="Calibri" panose="020F0502020204030204" pitchFamily="34" charset="0"/>
                <a:sym typeface="Raleway Light"/>
              </a:rPr>
              <a:t>«Ανθρωποκεντρικό Πρόσωπο</a:t>
            </a:r>
            <a:r>
              <a:rPr lang="el-GR" sz="1100" dirty="0">
                <a:solidFill>
                  <a:schemeClr val="dk1"/>
                </a:solidFill>
                <a:latin typeface="Calibri" panose="020F0502020204030204" pitchFamily="34" charset="0"/>
                <a:ea typeface="Raleway Light"/>
                <a:cs typeface="Calibri" panose="020F0502020204030204" pitchFamily="34" charset="0"/>
                <a:sym typeface="Raleway Light"/>
              </a:rPr>
              <a:t>" (για θέσεις εργασίας με ομαδικό προσανατολισμό ή προσανατολισμό προς τον πελάτη</a:t>
            </a:r>
            <a:r>
              <a:rPr lang="el-GR" sz="1100" dirty="0" smtClean="0">
                <a:solidFill>
                  <a:schemeClr val="dk1"/>
                </a:solidFill>
                <a:latin typeface="Calibri" panose="020F0502020204030204" pitchFamily="34" charset="0"/>
                <a:ea typeface="Raleway Light"/>
                <a:cs typeface="Calibri" panose="020F0502020204030204" pitchFamily="34" charset="0"/>
                <a:sym typeface="Raleway Light"/>
              </a:rPr>
              <a:t>)</a:t>
            </a:r>
          </a:p>
          <a:p>
            <a:pPr marL="285750" lvl="0" indent="-28575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3</a:t>
            </a:r>
            <a:r>
              <a:rPr lang="en-US" sz="1100" dirty="0">
                <a:latin typeface="Calibri" panose="020F0502020204030204" pitchFamily="34" charset="0"/>
                <a:ea typeface="Raleway"/>
                <a:cs typeface="Calibri" panose="020F0502020204030204" pitchFamily="34" charset="0"/>
                <a:sym typeface="Raleway"/>
              </a:rPr>
              <a:t>: </a:t>
            </a:r>
            <a:r>
              <a:rPr lang="el-GR" sz="1100" dirty="0">
                <a:solidFill>
                  <a:schemeClr val="dk1"/>
                </a:solidFill>
                <a:latin typeface="Calibri" panose="020F0502020204030204" pitchFamily="34" charset="0"/>
                <a:ea typeface="Raleway Light"/>
                <a:cs typeface="Calibri" panose="020F0502020204030204" pitchFamily="34" charset="0"/>
                <a:sym typeface="Raleway Light"/>
              </a:rPr>
              <a:t>Παρουσιάστε τον εαυτό σας ως αυτενεργό ή ανεξάρτητο </a:t>
            </a:r>
            <a:r>
              <a:rPr lang="el-GR" sz="1100" dirty="0" smtClean="0">
                <a:solidFill>
                  <a:schemeClr val="dk1"/>
                </a:solidFill>
                <a:latin typeface="Calibri" panose="020F0502020204030204" pitchFamily="34" charset="0"/>
                <a:ea typeface="Raleway Light"/>
                <a:cs typeface="Calibri" panose="020F0502020204030204" pitchFamily="34" charset="0"/>
                <a:sym typeface="Raleway Light"/>
              </a:rPr>
              <a:t>άτομο</a:t>
            </a:r>
          </a:p>
          <a:p>
            <a:pPr marL="285750" lvl="0" indent="-28575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4</a:t>
            </a:r>
            <a:r>
              <a:rPr lang="en-US" sz="1100" dirty="0">
                <a:latin typeface="Calibri" panose="020F0502020204030204" pitchFamily="34" charset="0"/>
                <a:ea typeface="Raleway"/>
                <a:cs typeface="Calibri" panose="020F0502020204030204" pitchFamily="34" charset="0"/>
                <a:sym typeface="Raleway"/>
              </a:rPr>
              <a:t>: </a:t>
            </a:r>
            <a:r>
              <a:rPr lang="el-GR" sz="1100" dirty="0">
                <a:solidFill>
                  <a:schemeClr val="dk1"/>
                </a:solidFill>
                <a:latin typeface="Calibri" panose="020F0502020204030204" pitchFamily="34" charset="0"/>
                <a:ea typeface="Raleway Light"/>
                <a:cs typeface="Calibri" panose="020F0502020204030204" pitchFamily="34" charset="0"/>
                <a:sym typeface="Raleway Light"/>
              </a:rPr>
              <a:t>Παρουσιάστε τον εαυτό σας ως σίγουρο (αλλά όχι αλαζονικό</a:t>
            </a:r>
            <a:r>
              <a:rPr lang="el-GR" sz="1100" dirty="0" smtClean="0">
                <a:solidFill>
                  <a:schemeClr val="dk1"/>
                </a:solidFill>
                <a:latin typeface="Calibri" panose="020F0502020204030204" pitchFamily="34" charset="0"/>
                <a:ea typeface="Raleway Light"/>
                <a:cs typeface="Calibri" panose="020F0502020204030204" pitchFamily="34" charset="0"/>
                <a:sym typeface="Raleway Light"/>
              </a:rPr>
              <a:t>)</a:t>
            </a:r>
          </a:p>
          <a:p>
            <a:pPr marL="285750" lvl="0" indent="-285750">
              <a:buNone/>
            </a:pP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ΧΡΟΝΟΣ</a:t>
            </a:r>
            <a:r>
              <a:rPr lang="en-US"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a:t>
            </a:r>
            <a:r>
              <a:rPr lang="en-US" sz="1200" dirty="0" smtClean="0">
                <a:solidFill>
                  <a:schemeClr val="lt1"/>
                </a:solidFill>
                <a:latin typeface="Calibri" panose="020F0502020204030204" pitchFamily="34" charset="0"/>
                <a:ea typeface="Raleway Light"/>
                <a:cs typeface="Calibri" panose="020F0502020204030204" pitchFamily="34" charset="0"/>
                <a:sym typeface="Raleway Light"/>
              </a:rPr>
              <a:t> </a:t>
            </a:r>
            <a:r>
              <a:rPr lang="en-US" sz="1200" dirty="0">
                <a:solidFill>
                  <a:schemeClr val="dk1"/>
                </a:solidFill>
                <a:latin typeface="Calibri" panose="020F0502020204030204" pitchFamily="34" charset="0"/>
                <a:ea typeface="Raleway Light"/>
                <a:cs typeface="Calibri" panose="020F0502020204030204" pitchFamily="34" charset="0"/>
                <a:sym typeface="Raleway Light"/>
              </a:rPr>
              <a:t>20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λεπτά</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b="1" dirty="0">
              <a:solidFill>
                <a:srgbClr val="FFB600"/>
              </a:solidFill>
            </a:endParaRPr>
          </a:p>
        </p:txBody>
      </p:sp>
      <p:sp>
        <p:nvSpPr>
          <p:cNvPr id="202" name="Google Shape;202;p16"/>
          <p:cNvSpPr txBox="1">
            <a:spLocks noGrp="1"/>
          </p:cNvSpPr>
          <p:nvPr>
            <p:ph type="body" idx="2"/>
          </p:nvPr>
        </p:nvSpPr>
        <p:spPr>
          <a:xfrm>
            <a:off x="5488806" y="1706115"/>
            <a:ext cx="2211600" cy="282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Πηγές και εργαλεία</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buNone/>
            </a:pPr>
            <a:r>
              <a:rPr lang="el-GR" sz="1200" b="1" dirty="0">
                <a:latin typeface="Calibri" panose="020F0502020204030204" pitchFamily="34" charset="0"/>
                <a:cs typeface="Calibri" panose="020F0502020204030204" pitchFamily="34" charset="0"/>
              </a:rPr>
              <a:t>Χρήσιμα επίθετα για να περιγράψετε τον εαυτό </a:t>
            </a:r>
            <a:r>
              <a:rPr lang="el-GR" sz="1200" b="1" dirty="0" smtClean="0">
                <a:latin typeface="Calibri" panose="020F0502020204030204" pitchFamily="34" charset="0"/>
                <a:cs typeface="Calibri" panose="020F0502020204030204" pitchFamily="34" charset="0"/>
              </a:rPr>
              <a:t>σας</a:t>
            </a:r>
          </a:p>
          <a:p>
            <a:pPr marL="0" lvl="0" indent="0">
              <a:buNone/>
            </a:pPr>
            <a:r>
              <a:rPr lang="en-US" sz="1200" dirty="0" smtClean="0">
                <a:latin typeface="Calibri" panose="020F0502020204030204" pitchFamily="34" charset="0"/>
                <a:ea typeface="Raleway Light"/>
                <a:cs typeface="Calibri" panose="020F0502020204030204" pitchFamily="34" charset="0"/>
                <a:sym typeface="Raleway Light"/>
              </a:rPr>
              <a:t>novoresume.com/career-blog/words-to-describe-yourself</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a:latin typeface="Raleway Light"/>
              <a:ea typeface="Raleway Light"/>
              <a:cs typeface="Raleway Light"/>
              <a:sym typeface="Raleway Light"/>
            </a:endParaRPr>
          </a:p>
          <a:p>
            <a:pPr marL="139702" lvl="0" indent="0" algn="l" rtl="0">
              <a:lnSpc>
                <a:spcPct val="100000"/>
              </a:lnSpc>
              <a:spcBef>
                <a:spcPts val="601"/>
              </a:spcBef>
              <a:spcAft>
                <a:spcPts val="0"/>
              </a:spcAft>
              <a:buSzPts val="1800"/>
              <a:buNone/>
            </a:pPr>
            <a:endParaRPr dirty="0">
              <a:latin typeface="Raleway Light"/>
              <a:ea typeface="Raleway Light"/>
              <a:cs typeface="Raleway Light"/>
              <a:sym typeface="Raleway Light"/>
            </a:endParaRPr>
          </a:p>
        </p:txBody>
      </p:sp>
      <p:grpSp>
        <p:nvGrpSpPr>
          <p:cNvPr id="203" name="Google Shape;203;p16"/>
          <p:cNvGrpSpPr/>
          <p:nvPr/>
        </p:nvGrpSpPr>
        <p:grpSpPr>
          <a:xfrm>
            <a:off x="7964732" y="329097"/>
            <a:ext cx="977040" cy="722852"/>
            <a:chOff x="5255200" y="3006475"/>
            <a:chExt cx="511700" cy="378575"/>
          </a:xfrm>
        </p:grpSpPr>
        <p:sp>
          <p:nvSpPr>
            <p:cNvPr id="204" name="Google Shape;204;p16"/>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05" name="Google Shape;205;p16"/>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txBox="1">
            <a:spLocks noGrp="1"/>
          </p:cNvSpPr>
          <p:nvPr>
            <p:ph type="title"/>
          </p:nvPr>
        </p:nvSpPr>
        <p:spPr>
          <a:xfrm>
            <a:off x="952481" y="785096"/>
            <a:ext cx="6866100" cy="52554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Περιγράφοντας τον εαυτό σας</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211" name="Google Shape;211;p17"/>
          <p:cNvSpPr txBox="1">
            <a:spLocks noGrp="1"/>
          </p:cNvSpPr>
          <p:nvPr>
            <p:ph type="body" idx="1"/>
          </p:nvPr>
        </p:nvSpPr>
        <p:spPr>
          <a:xfrm>
            <a:off x="922000" y="1341120"/>
            <a:ext cx="35433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Συλλογισμοί</a:t>
            </a:r>
            <a:endParaRPr lang="en-US"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dirty="0">
              <a:latin typeface="Calibri" panose="020F0502020204030204" pitchFamily="34" charset="0"/>
              <a:cs typeface="Calibri" panose="020F0502020204030204" pitchFamily="34" charset="0"/>
            </a:endParaRPr>
          </a:p>
          <a:p>
            <a:pPr marL="285750" lvl="0" indent="-285750" algn="just"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Ερώτηση</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a:t>
            </a:r>
            <a:r>
              <a:rPr lang="en-US" sz="1200" dirty="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Ποιες λέξεις έρχονται στο μυαλό όταν σκέφτεστε τον εαυτό σας</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just"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Σκεφτείτε μια ομαδική δραστηριότητα στην οποία συμμετείχατε. Προσπαθήστε να προσδιορίσετε τους ρόλους που είχε το κάθε μέλος της ομάδας. Ποιόν ρόλο είχατε εσείς</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Λάβατε κάποιες αποφάσεις</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Ακολουθήσατε τις συμβουλές των υπολοίπων μελών</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171450" algn="l" rtl="0">
              <a:lnSpc>
                <a:spcPct val="100000"/>
              </a:lnSpc>
              <a:spcBef>
                <a:spcPts val="601"/>
              </a:spcBef>
              <a:spcAft>
                <a:spcPts val="0"/>
              </a:spcAft>
              <a:buSzPts val="1800"/>
              <a:buFont typeface="Noto Sans Symbols"/>
              <a:buNone/>
            </a:pPr>
            <a:endParaRPr sz="1300"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b="1" dirty="0">
              <a:solidFill>
                <a:srgbClr val="FFB600"/>
              </a:solidFill>
            </a:endParaRPr>
          </a:p>
        </p:txBody>
      </p:sp>
      <p:sp>
        <p:nvSpPr>
          <p:cNvPr id="212" name="Google Shape;212;p17"/>
          <p:cNvSpPr txBox="1">
            <a:spLocks noGrp="1"/>
          </p:cNvSpPr>
          <p:nvPr>
            <p:ph type="body" idx="2"/>
          </p:nvPr>
        </p:nvSpPr>
        <p:spPr>
          <a:xfrm>
            <a:off x="4650700" y="1310654"/>
            <a:ext cx="3543300" cy="217376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Δράση</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200" dirty="0">
              <a:latin typeface="Calibri" panose="020F0502020204030204" pitchFamily="34" charset="0"/>
              <a:ea typeface="Raleway Light"/>
              <a:cs typeface="Calibri" panose="020F0502020204030204" pitchFamily="34" charset="0"/>
              <a:sym typeface="Raleway Light"/>
            </a:endParaRPr>
          </a:p>
          <a:p>
            <a:pPr marL="0" lvl="0" indent="0" algn="just" rtl="0">
              <a:lnSpc>
                <a:spcPct val="100000"/>
              </a:lnSpc>
              <a:spcBef>
                <a:spcPts val="601"/>
              </a:spcBef>
              <a:spcAft>
                <a:spcPts val="0"/>
              </a:spcAft>
              <a:buSzPts val="1800"/>
              <a:buNone/>
            </a:pPr>
            <a:endParaRPr lang="en-US" sz="1200" b="1" dirty="0" smtClean="0">
              <a:solidFill>
                <a:srgbClr val="FFB600"/>
              </a:solidFill>
              <a:latin typeface="Calibri" panose="020F0502020204030204" pitchFamily="34" charset="0"/>
              <a:ea typeface="Raleway Light"/>
              <a:cs typeface="Calibri" panose="020F0502020204030204" pitchFamily="34" charset="0"/>
              <a:sym typeface="Raleway Light"/>
            </a:endParaRPr>
          </a:p>
          <a:p>
            <a:pPr marL="0" lvl="0" indent="0" algn="just" rtl="0">
              <a:lnSpc>
                <a:spcPct val="100000"/>
              </a:lnSpc>
              <a:spcBef>
                <a:spcPts val="601"/>
              </a:spcBef>
              <a:spcAft>
                <a:spcPts val="0"/>
              </a:spcAft>
              <a:buSzPts val="1800"/>
              <a:buNone/>
            </a:pPr>
            <a:r>
              <a:rPr lang="el-GR" sz="1200" b="1" dirty="0" smtClean="0">
                <a:solidFill>
                  <a:srgbClr val="FFB600"/>
                </a:solidFill>
                <a:latin typeface="Calibri" panose="020F0502020204030204" pitchFamily="34" charset="0"/>
                <a:ea typeface="Raleway Light"/>
                <a:cs typeface="Calibri" panose="020F0502020204030204" pitchFamily="34" charset="0"/>
                <a:sym typeface="Raleway Light"/>
              </a:rPr>
              <a:t>Έπειτα μπορείτε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να έχετε μια πιο καθαρή εικόνα σχετικά με το τι είδους ομαδικός παίκτης είστε, αλλά και πως θα παρουσιάσετε καλύτερα τον εαυτό σας σύμφωνα με τις απαιτήσεις της θέσης</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a:t>
            </a: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200" dirty="0">
              <a:latin typeface="Calibri" panose="020F0502020204030204" pitchFamily="34" charset="0"/>
              <a:ea typeface="Raleway Light"/>
              <a:cs typeface="Calibri" panose="020F0502020204030204" pitchFamily="34" charset="0"/>
              <a:sym typeface="Raleway Light"/>
            </a:endParaRPr>
          </a:p>
          <a:p>
            <a:pPr marL="139702" lvl="0" indent="0" algn="l" rtl="0">
              <a:lnSpc>
                <a:spcPct val="100000"/>
              </a:lnSpc>
              <a:spcBef>
                <a:spcPts val="601"/>
              </a:spcBef>
              <a:spcAft>
                <a:spcPts val="0"/>
              </a:spcAft>
              <a:buSzPts val="1800"/>
              <a:buNone/>
            </a:pPr>
            <a:endParaRPr dirty="0"/>
          </a:p>
        </p:txBody>
      </p:sp>
      <p:grpSp>
        <p:nvGrpSpPr>
          <p:cNvPr id="213" name="Google Shape;213;p17"/>
          <p:cNvGrpSpPr/>
          <p:nvPr/>
        </p:nvGrpSpPr>
        <p:grpSpPr>
          <a:xfrm>
            <a:off x="7964732" y="329097"/>
            <a:ext cx="977040" cy="722852"/>
            <a:chOff x="5255200" y="3006475"/>
            <a:chExt cx="511700" cy="378575"/>
          </a:xfrm>
        </p:grpSpPr>
        <p:sp>
          <p:nvSpPr>
            <p:cNvPr id="214" name="Google Shape;214;p17"/>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15" name="Google Shape;215;p17"/>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sz="5400" b="1" dirty="0" smtClean="0">
                <a:solidFill>
                  <a:schemeClr val="lt1"/>
                </a:solidFill>
                <a:latin typeface="Calibri" panose="020F0502020204030204" pitchFamily="34" charset="0"/>
                <a:cs typeface="Calibri" panose="020F0502020204030204" pitchFamily="34" charset="0"/>
              </a:rPr>
              <a:t>Τι σημαίνει αποτελεσματική προφορική αλληλεπίδραση</a:t>
            </a:r>
            <a:r>
              <a:rPr lang="en-US" sz="5400" b="1" dirty="0" smtClean="0">
                <a:solidFill>
                  <a:schemeClr val="lt1"/>
                </a:solidFill>
                <a:latin typeface="Calibri" panose="020F0502020204030204" pitchFamily="34" charset="0"/>
                <a:cs typeface="Calibri" panose="020F0502020204030204" pitchFamily="34" charset="0"/>
              </a:rPr>
              <a:t>?</a:t>
            </a:r>
            <a:r>
              <a:rPr lang="en-US" sz="5400" b="1" dirty="0">
                <a:solidFill>
                  <a:schemeClr val="lt1"/>
                </a:solidFill>
                <a:latin typeface="Calibri" panose="020F0502020204030204" pitchFamily="34" charset="0"/>
                <a:cs typeface="Calibri" panose="020F0502020204030204" pitchFamily="34" charset="0"/>
              </a:rPr>
              <a:t/>
            </a:r>
            <a:br>
              <a:rPr lang="en-US" sz="5400" b="1" dirty="0">
                <a:solidFill>
                  <a:schemeClr val="lt1"/>
                </a:solidFill>
                <a:latin typeface="Calibri" panose="020F0502020204030204" pitchFamily="34" charset="0"/>
                <a:cs typeface="Calibri" panose="020F0502020204030204" pitchFamily="34" charset="0"/>
              </a:rPr>
            </a:br>
            <a:endParaRPr sz="5400" b="1" dirty="0">
              <a:solidFill>
                <a:schemeClr val="lt1"/>
              </a:solidFill>
              <a:latin typeface="Calibri" panose="020F0502020204030204" pitchFamily="34" charset="0"/>
              <a:cs typeface="Calibri" panose="020F0502020204030204" pitchFamily="34" charset="0"/>
            </a:endParaRPr>
          </a:p>
        </p:txBody>
      </p:sp>
      <p:pic>
        <p:nvPicPr>
          <p:cNvPr id="221" name="Google Shape;221;p18"/>
          <p:cNvPicPr preferRelativeResize="0"/>
          <p:nvPr/>
        </p:nvPicPr>
        <p:blipFill rotWithShape="1">
          <a:blip r:embed="rId3">
            <a:alphaModFix/>
          </a:blip>
          <a:srcRect/>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9"/>
          <p:cNvSpPr txBox="1">
            <a:spLocks noGrp="1"/>
          </p:cNvSpPr>
          <p:nvPr>
            <p:ph type="title"/>
          </p:nvPr>
        </p:nvSpPr>
        <p:spPr>
          <a:xfrm>
            <a:off x="715049" y="888312"/>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600" dirty="0" smtClean="0">
                <a:latin typeface="Calibri" panose="020F0502020204030204" pitchFamily="34" charset="0"/>
                <a:ea typeface="Raleway ExtraLight"/>
                <a:cs typeface="Calibri" panose="020F0502020204030204" pitchFamily="34" charset="0"/>
                <a:sym typeface="Raleway ExtraLight"/>
              </a:rPr>
              <a:t>Τι γνωρίζετε σχετικά με την </a:t>
            </a:r>
            <a:r>
              <a:rPr lang="en-US" sz="3600" dirty="0">
                <a:latin typeface="Calibri" panose="020F0502020204030204" pitchFamily="34" charset="0"/>
                <a:ea typeface="Raleway ExtraLight"/>
                <a:cs typeface="Calibri" panose="020F0502020204030204" pitchFamily="34" charset="0"/>
                <a:sym typeface="Raleway ExtraLight"/>
              </a:rPr>
              <a:t/>
            </a:r>
            <a:br>
              <a:rPr lang="en-US" sz="3600" dirty="0">
                <a:latin typeface="Calibri" panose="020F0502020204030204" pitchFamily="34" charset="0"/>
                <a:ea typeface="Raleway ExtraLight"/>
                <a:cs typeface="Calibri" panose="020F0502020204030204" pitchFamily="34" charset="0"/>
                <a:sym typeface="Raleway ExtraLight"/>
              </a:rPr>
            </a:br>
            <a:r>
              <a:rPr lang="el-GR" sz="3600" dirty="0" smtClean="0">
                <a:solidFill>
                  <a:srgbClr val="FFB600"/>
                </a:solidFill>
                <a:latin typeface="Calibri" panose="020F0502020204030204" pitchFamily="34" charset="0"/>
                <a:ea typeface="Raleway ExtraLight"/>
                <a:cs typeface="Calibri" panose="020F0502020204030204" pitchFamily="34" charset="0"/>
                <a:sym typeface="Raleway ExtraLight"/>
              </a:rPr>
              <a:t>προφορική αλληλεπίδραση</a:t>
            </a:r>
            <a:r>
              <a:rPr lang="en-US" sz="3600" dirty="0" smtClean="0">
                <a:solidFill>
                  <a:srgbClr val="FFC000"/>
                </a:solidFill>
                <a:latin typeface="Calibri" panose="020F0502020204030204" pitchFamily="34" charset="0"/>
                <a:ea typeface="Raleway ExtraLight"/>
                <a:cs typeface="Calibri" panose="020F0502020204030204" pitchFamily="34" charset="0"/>
                <a:sym typeface="Raleway ExtraLight"/>
              </a:rPr>
              <a:t>?</a:t>
            </a:r>
            <a:endParaRPr sz="3600" dirty="0">
              <a:solidFill>
                <a:srgbClr val="FFC000"/>
              </a:solidFill>
              <a:latin typeface="Calibri" panose="020F0502020204030204" pitchFamily="34" charset="0"/>
              <a:ea typeface="Raleway ExtraLight"/>
              <a:cs typeface="Calibri" panose="020F0502020204030204" pitchFamily="34" charset="0"/>
              <a:sym typeface="Raleway ExtraLight"/>
            </a:endParaRPr>
          </a:p>
        </p:txBody>
      </p:sp>
      <p:sp>
        <p:nvSpPr>
          <p:cNvPr id="227" name="Google Shape;227;p19"/>
          <p:cNvSpPr txBox="1">
            <a:spLocks noGrp="1"/>
          </p:cNvSpPr>
          <p:nvPr>
            <p:ph type="body" idx="1"/>
          </p:nvPr>
        </p:nvSpPr>
        <p:spPr>
          <a:xfrm>
            <a:off x="825600" y="2209799"/>
            <a:ext cx="7320873" cy="2519975"/>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Για να είναι αποτελεσματική μια προφορική επικοινωνία, θα πρέπει να είναι ξεκάθαρη, σχετική, διακριτική σε φρασεολογία και τόνο, συνοπτική καθώς και ενημερωτική. Οι προφορικές δεξιότητες έχουν σημασία γιατί σας επιτρέπουν να δομήσετε σχέσεις εμπιστοσύνης με τους υπόλοιπους ανθρώπους, κάτι τέτοιο δημιουργεί θετικές αλληλεπιδράσεις και πιο δυνατές εργασιακές σχέσεις.</a:t>
            </a:r>
            <a:r>
              <a:rPr lang="en-US"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Με αυτές τις σχέσεις μπορείτε να μεταδώσετε μια αίσθηση αυτοπεποίθησης και να διασφαλίσετε ότι το κοινό σας  κατανοεί το μήνυμα που θέλετε να περάσετε καθώς και τις προσδοκίες σας. Η ικανότητα να επικοινωνείτε ξεκάθαρα, σας βοηθά να πετύχετε σε διάφορες εργασιακές καταστάσεις, όπως σε έργα, διαπραγματεύσεις και συνεντεύξεις.</a:t>
            </a:r>
            <a:r>
              <a:rPr lang="en-US" sz="1300" dirty="0" smtClean="0">
                <a:latin typeface="Calibri" panose="020F0502020204030204" pitchFamily="34" charset="0"/>
                <a:ea typeface="Raleway Light"/>
                <a:cs typeface="Calibri" panose="020F0502020204030204" pitchFamily="34" charset="0"/>
                <a:sym typeface="Raleway Light"/>
              </a:rPr>
              <a:t> </a:t>
            </a:r>
            <a:endParaRPr sz="1300" dirty="0">
              <a:latin typeface="Calibri" panose="020F0502020204030204" pitchFamily="34" charset="0"/>
              <a:ea typeface="Raleway ExtraLight"/>
              <a:cs typeface="Calibri" panose="020F0502020204030204" pitchFamily="34" charset="0"/>
              <a:sym typeface="Raleway ExtraLight"/>
            </a:endParaRPr>
          </a:p>
        </p:txBody>
      </p:sp>
      <p:sp>
        <p:nvSpPr>
          <p:cNvPr id="228" name="Google Shape;228;p19"/>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
          <p:cNvSpPr txBox="1">
            <a:spLocks noGrp="1"/>
          </p:cNvSpPr>
          <p:nvPr>
            <p:ph type="body" idx="1"/>
          </p:nvPr>
        </p:nvSpPr>
        <p:spPr>
          <a:xfrm>
            <a:off x="3848430" y="4031027"/>
            <a:ext cx="4643562" cy="5955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marL="0" lvl="0" indent="0" algn="l" rtl="0">
              <a:lnSpc>
                <a:spcPct val="100000"/>
              </a:lnSpc>
              <a:spcBef>
                <a:spcPts val="0"/>
              </a:spcBef>
              <a:spcAft>
                <a:spcPts val="0"/>
              </a:spcAft>
              <a:buSzPts val="1800"/>
              <a:buNone/>
            </a:pPr>
            <a:r>
              <a:rPr lang="en-US" sz="700">
                <a:solidFill>
                  <a:srgbClr val="981C22"/>
                </a:solidFill>
              </a:rPr>
              <a:t>Project number 2021-1-RO01-KA220-ADU-000026741</a:t>
            </a: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p:txBody>
      </p:sp>
      <p:pic>
        <p:nvPicPr>
          <p:cNvPr id="72" name="Google Shape;72;p2" descr="Text&#10;&#10;Description automatically generated with medium confidence"/>
          <p:cNvPicPr preferRelativeResize="0"/>
          <p:nvPr/>
        </p:nvPicPr>
        <p:blipFill rotWithShape="1">
          <a:blip r:embed="rId3">
            <a:alphaModFix/>
          </a:blip>
          <a:srcRect/>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body" idx="1"/>
          </p:nvPr>
        </p:nvSpPr>
        <p:spPr>
          <a:xfrm>
            <a:off x="495301" y="361950"/>
            <a:ext cx="6257924" cy="4625686"/>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Υπάρχουν</a:t>
            </a:r>
            <a:r>
              <a:rPr lang="en-US" sz="1300" dirty="0" smtClean="0">
                <a:latin typeface="Calibri" panose="020F0502020204030204" pitchFamily="34" charset="0"/>
                <a:ea typeface="Raleway Light"/>
                <a:cs typeface="Calibri" panose="020F0502020204030204" pitchFamily="34" charset="0"/>
                <a:sym typeface="Raleway Light"/>
              </a:rPr>
              <a:t> </a:t>
            </a:r>
            <a:r>
              <a:rPr lang="en-US" sz="1300" dirty="0">
                <a:latin typeface="Calibri" panose="020F0502020204030204" pitchFamily="34" charset="0"/>
                <a:ea typeface="Raleway Light"/>
                <a:cs typeface="Calibri" panose="020F0502020204030204" pitchFamily="34" charset="0"/>
                <a:sym typeface="Raleway Light"/>
              </a:rPr>
              <a:t>5 </a:t>
            </a:r>
            <a:r>
              <a:rPr lang="el-GR" sz="1300" dirty="0" smtClean="0">
                <a:latin typeface="Calibri" panose="020F0502020204030204" pitchFamily="34" charset="0"/>
                <a:ea typeface="Raleway Light"/>
                <a:cs typeface="Calibri" panose="020F0502020204030204" pitchFamily="34" charset="0"/>
                <a:sym typeface="Raleway Light"/>
              </a:rPr>
              <a:t>αρχές για μια αποτελεσματική επικοινωνία</a:t>
            </a:r>
            <a:r>
              <a:rPr lang="en-US"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endParaRPr sz="1300" dirty="0">
              <a:latin typeface="Raleway Light"/>
              <a:ea typeface="Raleway Light"/>
              <a:cs typeface="Raleway Light"/>
              <a:sym typeface="Raleway Light"/>
            </a:endParaRPr>
          </a:p>
          <a:p>
            <a:pPr marL="0" lvl="0" indent="0" algn="just" rtl="0">
              <a:lnSpc>
                <a:spcPct val="100000"/>
              </a:lnSpc>
              <a:spcBef>
                <a:spcPts val="0"/>
              </a:spcBef>
              <a:spcAft>
                <a:spcPts val="0"/>
              </a:spcAft>
              <a:buSzPts val="1800"/>
              <a:buNone/>
            </a:pPr>
            <a:r>
              <a:rPr lang="el-GR" sz="1300" b="1" dirty="0" smtClean="0">
                <a:latin typeface="Calibri" panose="020F0502020204030204" pitchFamily="34" charset="0"/>
                <a:ea typeface="Raleway Light"/>
                <a:cs typeface="Calibri" panose="020F0502020204030204" pitchFamily="34" charset="0"/>
                <a:sym typeface="Raleway Light"/>
              </a:rPr>
              <a:t>Επίγνωση</a:t>
            </a:r>
            <a:r>
              <a:rPr lang="en-US" sz="1300" dirty="0">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0" lvl="0" indent="0" algn="just" rtl="0">
              <a:lnSpc>
                <a:spcPct val="100000"/>
              </a:lnSpc>
              <a:spcBef>
                <a:spcPts val="0"/>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Όσοι επικοινωνούν αποτελεσματικά δεν βασίζονται μόνο στο να μιλούν ή να ακούν, αλλά κάνουν συνδέσεις, μαθαίνουν από τα λάθη τους</a:t>
            </a:r>
            <a:r>
              <a:rPr lang="el-GR" sz="1300" dirty="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και</a:t>
            </a:r>
            <a:r>
              <a:rPr lang="el-GR" sz="1300" dirty="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προετοιμάζουν την επικοινωνία τους. </a:t>
            </a:r>
          </a:p>
          <a:p>
            <a:pPr marL="0" lvl="0" indent="0" algn="just" rtl="0">
              <a:lnSpc>
                <a:spcPct val="100000"/>
              </a:lnSpc>
              <a:spcBef>
                <a:spcPts val="0"/>
              </a:spcBef>
              <a:spcAft>
                <a:spcPts val="0"/>
              </a:spcAft>
              <a:buSzPts val="1800"/>
              <a:buNone/>
            </a:pPr>
            <a:r>
              <a:rPr lang="el-GR" sz="1300" b="1" dirty="0" smtClean="0">
                <a:latin typeface="Calibri" panose="020F0502020204030204" pitchFamily="34" charset="0"/>
                <a:ea typeface="Raleway Light"/>
                <a:cs typeface="Calibri" panose="020F0502020204030204" pitchFamily="34" charset="0"/>
                <a:sym typeface="Raleway Light"/>
              </a:rPr>
              <a:t>Υπευθυνότητα</a:t>
            </a:r>
          </a:p>
          <a:p>
            <a:pPr marL="0" lvl="0" indent="0" algn="just" rtl="0">
              <a:lnSpc>
                <a:spcPct val="100000"/>
              </a:lnSpc>
              <a:spcBef>
                <a:spcPts val="0"/>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Για </a:t>
            </a:r>
            <a:r>
              <a:rPr lang="el-GR" sz="1300" dirty="0" smtClean="0">
                <a:latin typeface="Calibri" panose="020F0502020204030204" pitchFamily="34" charset="0"/>
                <a:ea typeface="Raleway Light"/>
                <a:cs typeface="Calibri" panose="020F0502020204030204" pitchFamily="34" charset="0"/>
                <a:sym typeface="Raleway Light"/>
              </a:rPr>
              <a:t>μια αποτελεσματική επικοινωνία, σημαίνει να είστε υπεύθυνοι για τα αποτελέσματα που θα προκύψουν.</a:t>
            </a:r>
            <a:r>
              <a:rPr lang="en-US" sz="1300" dirty="0" smtClean="0">
                <a:latin typeface="Calibri" panose="020F0502020204030204" pitchFamily="34" charset="0"/>
                <a:ea typeface="Raleway Light"/>
                <a:cs typeface="Calibri" panose="020F0502020204030204" pitchFamily="34" charset="0"/>
                <a:sym typeface="Raleway Light"/>
              </a:rPr>
              <a:t> </a:t>
            </a:r>
            <a:endParaRPr lang="el-GR" sz="1300" dirty="0" smtClean="0">
              <a:latin typeface="Calibri" panose="020F0502020204030204" pitchFamily="34" charset="0"/>
              <a:ea typeface="Raleway Light"/>
              <a:cs typeface="Calibri" panose="020F0502020204030204" pitchFamily="34" charset="0"/>
              <a:sym typeface="Raleway Light"/>
            </a:endParaRPr>
          </a:p>
          <a:p>
            <a:pPr marL="0" lvl="0" indent="0" algn="just" rtl="0">
              <a:lnSpc>
                <a:spcPct val="100000"/>
              </a:lnSpc>
              <a:spcBef>
                <a:spcPts val="0"/>
              </a:spcBef>
              <a:spcAft>
                <a:spcPts val="0"/>
              </a:spcAft>
              <a:buSzPts val="1800"/>
              <a:buNone/>
            </a:pPr>
            <a:r>
              <a:rPr lang="el-GR" sz="1300" b="1" dirty="0" smtClean="0">
                <a:latin typeface="Calibri" panose="020F0502020204030204" pitchFamily="34" charset="0"/>
                <a:ea typeface="Raleway Light"/>
                <a:cs typeface="Calibri" panose="020F0502020204030204" pitchFamily="34" charset="0"/>
                <a:sym typeface="Raleway Light"/>
              </a:rPr>
              <a:t>Σεβασμός</a:t>
            </a:r>
            <a:endParaRPr dirty="0">
              <a:latin typeface="Calibri" panose="020F0502020204030204" pitchFamily="34" charset="0"/>
              <a:cs typeface="Calibri" panose="020F0502020204030204" pitchFamily="34" charset="0"/>
            </a:endParaRPr>
          </a:p>
          <a:p>
            <a:pPr marL="0" lvl="0" indent="0" algn="just" rtl="0">
              <a:lnSpc>
                <a:spcPct val="100000"/>
              </a:lnSpc>
              <a:spcBef>
                <a:spcPts val="0"/>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Αποτελεσματική επικοινωνία σημαίνει η ύπαρξη σεβασμού ακόμα και όταν πρόκειται να ειπωθεί κάτι δυσάρεστο, όπως συμβαίνει και στην καθημερινότητά μας</a:t>
            </a:r>
            <a:r>
              <a:rPr lang="en-US"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0"/>
              </a:spcBef>
              <a:spcAft>
                <a:spcPts val="0"/>
              </a:spcAft>
              <a:buSzPts val="1800"/>
              <a:buNone/>
            </a:pPr>
            <a:r>
              <a:rPr lang="el-GR" sz="1300" b="1" dirty="0" smtClean="0">
                <a:latin typeface="Calibri" panose="020F0502020204030204" pitchFamily="34" charset="0"/>
                <a:ea typeface="Raleway Light"/>
                <a:cs typeface="Calibri" panose="020F0502020204030204" pitchFamily="34" charset="0"/>
                <a:sym typeface="Raleway Light"/>
              </a:rPr>
              <a:t>Εμπιστοσύνη</a:t>
            </a:r>
            <a:endParaRPr dirty="0">
              <a:latin typeface="Calibri" panose="020F0502020204030204" pitchFamily="34" charset="0"/>
              <a:cs typeface="Calibri" panose="020F0502020204030204" pitchFamily="34" charset="0"/>
            </a:endParaRPr>
          </a:p>
          <a:p>
            <a:pPr marL="0" lvl="0" indent="0" algn="just" rtl="0">
              <a:lnSpc>
                <a:spcPct val="100000"/>
              </a:lnSpc>
              <a:spcBef>
                <a:spcPts val="0"/>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Όλα </a:t>
            </a:r>
            <a:r>
              <a:rPr lang="el-GR" sz="1300" dirty="0" smtClean="0">
                <a:latin typeface="Calibri" panose="020F0502020204030204" pitchFamily="34" charset="0"/>
                <a:ea typeface="Raleway Light"/>
                <a:cs typeface="Calibri" panose="020F0502020204030204" pitchFamily="34" charset="0"/>
                <a:sym typeface="Raleway Light"/>
              </a:rPr>
              <a:t>τα είδη επικοινωνίας βασίζονται στην εμπιστοσύνη, όπως και στις περιπτώσεις πελατών και πωλητών, εργαζομένων και εργοδοτών. </a:t>
            </a:r>
          </a:p>
          <a:p>
            <a:pPr marL="0" lvl="0" indent="0" algn="just" rtl="0">
              <a:lnSpc>
                <a:spcPct val="100000"/>
              </a:lnSpc>
              <a:spcBef>
                <a:spcPts val="0"/>
              </a:spcBef>
              <a:spcAft>
                <a:spcPts val="0"/>
              </a:spcAft>
              <a:buSzPts val="1800"/>
              <a:buNone/>
            </a:pPr>
            <a:r>
              <a:rPr lang="el-GR" sz="1300" b="1" dirty="0" smtClean="0">
                <a:latin typeface="Calibri" panose="020F0502020204030204" pitchFamily="34" charset="0"/>
                <a:ea typeface="Raleway Light"/>
                <a:cs typeface="Calibri" panose="020F0502020204030204" pitchFamily="34" charset="0"/>
                <a:sym typeface="Raleway Light"/>
              </a:rPr>
              <a:t>Δημιουργικότητα</a:t>
            </a:r>
            <a:endParaRPr dirty="0">
              <a:latin typeface="Calibri" panose="020F0502020204030204" pitchFamily="34" charset="0"/>
              <a:cs typeface="Calibri" panose="020F0502020204030204" pitchFamily="34" charset="0"/>
            </a:endParaRPr>
          </a:p>
          <a:p>
            <a:pPr marL="0" lvl="0" indent="0" algn="just" rtl="0">
              <a:lnSpc>
                <a:spcPct val="100000"/>
              </a:lnSpc>
              <a:spcBef>
                <a:spcPts val="0"/>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Αποτελεσματική επικοινωνία είναι η δημιουργική επικοινωνία, η οποία είναι ευέλικτη και ανοιχτή σε νέες ευκαιρίες</a:t>
            </a:r>
            <a:r>
              <a:rPr lang="en-US" sz="1300" dirty="0" smtClean="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είναι ευέλικτη στα διάφορα πλαίσια τα οποία λαμβάνει χώρα. Η δημιουργικότητα είναι το αποτέλεσμα της αλληλεπίδρασης μεταξύ ομοιογένειας και διαφοράς.</a:t>
            </a:r>
            <a:endParaRPr dirty="0">
              <a:latin typeface="Calibri" panose="020F0502020204030204" pitchFamily="34" charset="0"/>
              <a:cs typeface="Calibri" panose="020F0502020204030204" pitchFamily="34" charset="0"/>
            </a:endParaRPr>
          </a:p>
          <a:p>
            <a:pPr marL="457206" lvl="0" indent="-342904" algn="just" rtl="0">
              <a:lnSpc>
                <a:spcPct val="100000"/>
              </a:lnSpc>
              <a:spcBef>
                <a:spcPts val="601"/>
              </a:spcBef>
              <a:spcAft>
                <a:spcPts val="0"/>
              </a:spcAft>
              <a:buSzPts val="1800"/>
              <a:buNone/>
            </a:pPr>
            <a:endParaRPr sz="1400" b="1" dirty="0">
              <a:latin typeface="Raleway Light"/>
              <a:ea typeface="Raleway Light"/>
              <a:cs typeface="Raleway Light"/>
              <a:sym typeface="Raleway Light"/>
            </a:endParaRPr>
          </a:p>
          <a:p>
            <a:pPr marL="457206" lvl="0" indent="-228604" algn="l" rtl="0">
              <a:lnSpc>
                <a:spcPct val="100000"/>
              </a:lnSpc>
              <a:spcBef>
                <a:spcPts val="601"/>
              </a:spcBef>
              <a:spcAft>
                <a:spcPts val="0"/>
              </a:spcAft>
              <a:buClr>
                <a:srgbClr val="FFB600"/>
              </a:buClr>
              <a:buSzPts val="1800"/>
              <a:buNone/>
            </a:pPr>
            <a:endParaRPr sz="1400" b="1" dirty="0">
              <a:latin typeface="Raleway Light"/>
              <a:ea typeface="Raleway Light"/>
              <a:cs typeface="Raleway Light"/>
              <a:sym typeface="Raleway Light"/>
            </a:endParaRPr>
          </a:p>
          <a:p>
            <a:pPr marL="457206" lvl="0" indent="-342904" algn="l" rtl="0">
              <a:lnSpc>
                <a:spcPct val="100000"/>
              </a:lnSpc>
              <a:spcBef>
                <a:spcPts val="601"/>
              </a:spcBef>
              <a:spcAft>
                <a:spcPts val="0"/>
              </a:spcAft>
              <a:buSzPts val="1800"/>
              <a:buNone/>
            </a:pPr>
            <a:endParaRPr sz="1400" dirty="0">
              <a:latin typeface="Raleway Light"/>
              <a:ea typeface="Raleway Light"/>
              <a:cs typeface="Raleway Light"/>
              <a:sym typeface="Raleway Light"/>
            </a:endParaRPr>
          </a:p>
        </p:txBody>
      </p:sp>
      <p:pic>
        <p:nvPicPr>
          <p:cNvPr id="234" name="Google Shape;234;p20" descr="photo-1481456384069-0effc539ab7e"/>
          <p:cNvPicPr preferRelativeResize="0"/>
          <p:nvPr/>
        </p:nvPicPr>
        <p:blipFill rotWithShape="1">
          <a:blip r:embed="rId3">
            <a:alphaModFix/>
          </a:blip>
          <a:srcRect/>
          <a:stretch/>
        </p:blipFill>
        <p:spPr>
          <a:xfrm>
            <a:off x="6971185" y="990599"/>
            <a:ext cx="1609993" cy="2533651"/>
          </a:xfrm>
          <a:prstGeom prst="ellipse">
            <a:avLst/>
          </a:prstGeom>
          <a:noFill/>
          <a:ln>
            <a:noFill/>
          </a:ln>
        </p:spPr>
      </p:pic>
      <p:sp>
        <p:nvSpPr>
          <p:cNvPr id="235" name="Google Shape;235;p20"/>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36" name="Google Shape;236;p20"/>
          <p:cNvSpPr txBox="1"/>
          <p:nvPr/>
        </p:nvSpPr>
        <p:spPr>
          <a:xfrm>
            <a:off x="6254875" y="4362800"/>
            <a:ext cx="29115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solidFill>
                  <a:srgbClr val="FFB600"/>
                </a:solidFill>
                <a:latin typeface="Raleway Thin"/>
                <a:ea typeface="Raleway Thin"/>
                <a:cs typeface="Raleway Thin"/>
                <a:sym typeface="Raleway Thin"/>
              </a:rPr>
              <a:t>Source</a:t>
            </a:r>
            <a:r>
              <a:rPr lang="en-US" sz="700">
                <a:latin typeface="Raleway Thin"/>
                <a:ea typeface="Raleway Thin"/>
                <a:cs typeface="Raleway Thin"/>
                <a:sym typeface="Raleway Thin"/>
              </a:rPr>
              <a:t>: https://unsplash.com/photos/MtHiQ8NCIoM</a:t>
            </a:r>
            <a:endParaRPr sz="700">
              <a:latin typeface="Raleway Thin"/>
              <a:ea typeface="Raleway Thin"/>
              <a:cs typeface="Raleway Thin"/>
              <a:sym typeface="Raleway Th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1"/>
          <p:cNvGrpSpPr/>
          <p:nvPr/>
        </p:nvGrpSpPr>
        <p:grpSpPr>
          <a:xfrm>
            <a:off x="5120022" y="379738"/>
            <a:ext cx="2516201" cy="3989604"/>
            <a:chOff x="4090659" y="402078"/>
            <a:chExt cx="2937288" cy="4134252"/>
          </a:xfrm>
        </p:grpSpPr>
        <p:sp>
          <p:nvSpPr>
            <p:cNvPr id="242" name="Google Shape;242;p21"/>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43" name="Google Shape;243;p21"/>
            <p:cNvSpPr/>
            <p:nvPr/>
          </p:nvSpPr>
          <p:spPr>
            <a:xfrm rot="-6599386">
              <a:off x="5604721" y="169328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44" name="Google Shape;244;p21"/>
            <p:cNvSpPr/>
            <p:nvPr/>
          </p:nvSpPr>
          <p:spPr>
            <a:xfrm rot="-43048">
              <a:off x="4090659" y="402078"/>
              <a:ext cx="2635407" cy="1596300"/>
            </a:xfrm>
            <a:prstGeom prst="ellipse">
              <a:avLst/>
            </a:prstGeom>
            <a:solidFill>
              <a:srgbClr val="FFE599"/>
            </a:solidFill>
            <a:ln>
              <a:noFill/>
            </a:ln>
          </p:spPr>
          <p:txBody>
            <a:bodyPr spcFirstLastPara="1" wrap="square" lIns="91425" tIns="91425" rIns="91425" bIns="91425" anchor="ctr" anchorCtr="0">
              <a:noAutofit/>
            </a:bodyPr>
            <a:lstStyle/>
            <a:p>
              <a:pPr marL="266700" marR="0" lvl="0" indent="-266700" algn="l" rtl="0">
                <a:lnSpc>
                  <a:spcPct val="100000"/>
                </a:lnSpc>
                <a:spcBef>
                  <a:spcPts val="0"/>
                </a:spcBef>
                <a:spcAft>
                  <a:spcPts val="0"/>
                </a:spcAft>
                <a:buNone/>
              </a:pPr>
              <a:r>
                <a:rPr lang="en-US" sz="1200" b="0" i="0" u="none" strike="noStrike" cap="none" dirty="0">
                  <a:solidFill>
                    <a:schemeClr val="lt1"/>
                  </a:solidFill>
                  <a:latin typeface="Arial Black"/>
                  <a:ea typeface="Arial Black"/>
                  <a:cs typeface="Arial Black"/>
                  <a:sym typeface="Arial Black"/>
                </a:rPr>
                <a:t>   </a:t>
              </a:r>
              <a:r>
                <a:rPr lang="el-GR" b="1" i="0" u="none" strike="noStrike" cap="none" dirty="0" smtClean="0">
                  <a:solidFill>
                    <a:schemeClr val="lt1"/>
                  </a:solidFill>
                  <a:latin typeface="Calibri" panose="020F0502020204030204" pitchFamily="34" charset="0"/>
                  <a:ea typeface="Arial Black"/>
                  <a:cs typeface="Calibri" panose="020F0502020204030204" pitchFamily="34" charset="0"/>
                  <a:sym typeface="Arial Black"/>
                </a:rPr>
                <a:t>Κατανόηση</a:t>
              </a:r>
              <a:endParaRPr b="1" i="0" u="none" strike="noStrike" cap="none" dirty="0">
                <a:solidFill>
                  <a:schemeClr val="lt1"/>
                </a:solidFill>
                <a:latin typeface="Calibri" panose="020F0502020204030204" pitchFamily="34" charset="0"/>
                <a:ea typeface="Arial Black"/>
                <a:cs typeface="Calibri" panose="020F0502020204030204" pitchFamily="34" charset="0"/>
                <a:sym typeface="Arial Black"/>
              </a:endParaRPr>
            </a:p>
          </p:txBody>
        </p:sp>
        <p:sp>
          <p:nvSpPr>
            <p:cNvPr id="245" name="Google Shape;245;p21"/>
            <p:cNvSpPr/>
            <p:nvPr/>
          </p:nvSpPr>
          <p:spPr>
            <a:xfrm rot="-6597866">
              <a:off x="6176554" y="1208090"/>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46" name="Google Shape;246;p21"/>
            <p:cNvSpPr/>
            <p:nvPr/>
          </p:nvSpPr>
          <p:spPr>
            <a:xfrm rot="-6597701">
              <a:off x="6753775" y="2437793"/>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247" name="Google Shape;247;p21"/>
            <p:cNvSpPr/>
            <p:nvPr/>
          </p:nvSpPr>
          <p:spPr>
            <a:xfrm>
              <a:off x="4168667" y="2873487"/>
              <a:ext cx="1359464" cy="1184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1200" b="1" dirty="0" smtClean="0">
                  <a:solidFill>
                    <a:schemeClr val="lt1"/>
                  </a:solidFill>
                  <a:latin typeface="Calibri" panose="020F0502020204030204" pitchFamily="34" charset="0"/>
                  <a:cs typeface="Calibri" panose="020F0502020204030204" pitchFamily="34" charset="0"/>
                </a:rPr>
                <a:t>Χιούμορ</a:t>
              </a:r>
              <a:endParaRPr sz="1200" b="1" i="0" u="none" strike="noStrike" cap="none" dirty="0">
                <a:solidFill>
                  <a:schemeClr val="lt1"/>
                </a:solidFill>
                <a:latin typeface="Calibri" panose="020F0502020204030204" pitchFamily="34" charset="0"/>
                <a:cs typeface="Calibri" panose="020F0502020204030204" pitchFamily="34" charset="0"/>
                <a:sym typeface="Arial"/>
              </a:endParaRPr>
            </a:p>
          </p:txBody>
        </p:sp>
      </p:grpSp>
      <p:grpSp>
        <p:nvGrpSpPr>
          <p:cNvPr id="248" name="Google Shape;248;p21"/>
          <p:cNvGrpSpPr/>
          <p:nvPr/>
        </p:nvGrpSpPr>
        <p:grpSpPr>
          <a:xfrm>
            <a:off x="6227043" y="1739565"/>
            <a:ext cx="2440200" cy="2440200"/>
            <a:chOff x="4447194" y="1815766"/>
            <a:chExt cx="2440200" cy="2440200"/>
          </a:xfrm>
        </p:grpSpPr>
        <p:sp>
          <p:nvSpPr>
            <p:cNvPr id="249" name="Google Shape;249;p21"/>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50" name="Google Shape;250;p21"/>
            <p:cNvSpPr txBox="1"/>
            <p:nvPr/>
          </p:nvSpPr>
          <p:spPr>
            <a:xfrm>
              <a:off x="4555165" y="2468216"/>
              <a:ext cx="2104323" cy="1163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600" b="1" i="0" u="none" strike="noStrike" cap="none" dirty="0" smtClean="0">
                  <a:solidFill>
                    <a:srgbClr val="FFFFFF"/>
                  </a:solidFill>
                  <a:latin typeface="Calibri" panose="020F0502020204030204" pitchFamily="34" charset="0"/>
                  <a:ea typeface="Arial Black"/>
                  <a:cs typeface="Calibri" panose="020F0502020204030204" pitchFamily="34" charset="0"/>
                  <a:sym typeface="Arial Black"/>
                </a:rPr>
                <a:t>Επικοινωνία</a:t>
              </a:r>
              <a:endParaRPr sz="1600" b="1" i="0" u="none" strike="noStrike" cap="none" dirty="0">
                <a:solidFill>
                  <a:srgbClr val="FFFFFF"/>
                </a:solidFill>
                <a:latin typeface="Calibri" panose="020F0502020204030204" pitchFamily="34" charset="0"/>
                <a:ea typeface="Arial Black"/>
                <a:cs typeface="Calibri" panose="020F0502020204030204" pitchFamily="34" charset="0"/>
                <a:sym typeface="Arial Black"/>
              </a:endParaRPr>
            </a:p>
          </p:txBody>
        </p:sp>
      </p:grpSp>
      <p:grpSp>
        <p:nvGrpSpPr>
          <p:cNvPr id="251" name="Google Shape;251;p21"/>
          <p:cNvGrpSpPr/>
          <p:nvPr/>
        </p:nvGrpSpPr>
        <p:grpSpPr>
          <a:xfrm>
            <a:off x="7600759" y="1038094"/>
            <a:ext cx="1030261" cy="1030261"/>
            <a:chOff x="3490737" y="1374053"/>
            <a:chExt cx="1423800" cy="1423800"/>
          </a:xfrm>
        </p:grpSpPr>
        <p:sp>
          <p:nvSpPr>
            <p:cNvPr id="252" name="Google Shape;252;p21"/>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53" name="Google Shape;253;p21"/>
            <p:cNvSpPr txBox="1"/>
            <p:nvPr/>
          </p:nvSpPr>
          <p:spPr>
            <a:xfrm>
              <a:off x="3718754" y="1613603"/>
              <a:ext cx="1062256" cy="944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grpSp>
        <p:nvGrpSpPr>
          <p:cNvPr id="254" name="Google Shape;254;p21"/>
          <p:cNvGrpSpPr/>
          <p:nvPr/>
        </p:nvGrpSpPr>
        <p:grpSpPr>
          <a:xfrm>
            <a:off x="4861012" y="1593128"/>
            <a:ext cx="1423801" cy="1423801"/>
            <a:chOff x="3490737" y="1374053"/>
            <a:chExt cx="1423800" cy="1423800"/>
          </a:xfrm>
        </p:grpSpPr>
        <p:sp>
          <p:nvSpPr>
            <p:cNvPr id="255" name="Google Shape;255;p21"/>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56" name="Google Shape;256;p21"/>
            <p:cNvSpPr txBox="1"/>
            <p:nvPr/>
          </p:nvSpPr>
          <p:spPr>
            <a:xfrm>
              <a:off x="3718754" y="1613603"/>
              <a:ext cx="104507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b="1" dirty="0" smtClean="0">
                  <a:solidFill>
                    <a:srgbClr val="FFFFFF"/>
                  </a:solidFill>
                  <a:latin typeface="Calibri" panose="020F0502020204030204" pitchFamily="34" charset="0"/>
                  <a:ea typeface="Arial Black"/>
                  <a:cs typeface="Calibri" panose="020F0502020204030204" pitchFamily="34" charset="0"/>
                  <a:sym typeface="Arial Black"/>
                </a:rPr>
                <a:t>Ακρόαση</a:t>
              </a:r>
              <a:endParaRPr b="1" i="0" u="none" strike="noStrike" cap="none" dirty="0">
                <a:solidFill>
                  <a:srgbClr val="FFFFFF"/>
                </a:solidFill>
                <a:latin typeface="Calibri" panose="020F0502020204030204" pitchFamily="34" charset="0"/>
                <a:ea typeface="Arial Black"/>
                <a:cs typeface="Calibri" panose="020F0502020204030204" pitchFamily="34" charset="0"/>
                <a:sym typeface="Arial Black"/>
              </a:endParaRPr>
            </a:p>
          </p:txBody>
        </p:sp>
      </p:grpSp>
      <p:grpSp>
        <p:nvGrpSpPr>
          <p:cNvPr id="257" name="Google Shape;257;p21"/>
          <p:cNvGrpSpPr/>
          <p:nvPr/>
        </p:nvGrpSpPr>
        <p:grpSpPr>
          <a:xfrm>
            <a:off x="7263028" y="3252615"/>
            <a:ext cx="1498800" cy="1498800"/>
            <a:chOff x="644203" y="3718814"/>
            <a:chExt cx="1498800" cy="1498800"/>
          </a:xfrm>
        </p:grpSpPr>
        <p:sp>
          <p:nvSpPr>
            <p:cNvPr id="258" name="Google Shape;258;p21"/>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259" name="Google Shape;259;p21"/>
            <p:cNvSpPr txBox="1"/>
            <p:nvPr/>
          </p:nvSpPr>
          <p:spPr>
            <a:xfrm>
              <a:off x="820200" y="3995875"/>
              <a:ext cx="1110176"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b="1" dirty="0" smtClean="0">
                  <a:solidFill>
                    <a:srgbClr val="FFFFFF"/>
                  </a:solidFill>
                  <a:latin typeface="Calibri" panose="020F0502020204030204" pitchFamily="34" charset="0"/>
                  <a:ea typeface="Arial Black"/>
                  <a:cs typeface="Calibri" panose="020F0502020204030204" pitchFamily="34" charset="0"/>
                  <a:sym typeface="Arial Black"/>
                </a:rPr>
                <a:t>Ξεκαθάρισμα</a:t>
              </a:r>
              <a:endParaRPr sz="1200" b="1" i="0" u="none" strike="noStrike" cap="none" dirty="0">
                <a:solidFill>
                  <a:srgbClr val="FFFFFF"/>
                </a:solidFill>
                <a:latin typeface="Calibri" panose="020F0502020204030204" pitchFamily="34" charset="0"/>
                <a:ea typeface="Arial Black"/>
                <a:cs typeface="Calibri" panose="020F0502020204030204" pitchFamily="34" charset="0"/>
                <a:sym typeface="Arial Black"/>
              </a:endParaRPr>
            </a:p>
          </p:txBody>
        </p:sp>
      </p:grpSp>
      <p:sp>
        <p:nvSpPr>
          <p:cNvPr id="260" name="Google Shape;260;p21"/>
          <p:cNvSpPr/>
          <p:nvPr/>
        </p:nvSpPr>
        <p:spPr>
          <a:xfrm>
            <a:off x="8063761"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61" name="Google Shape;261;p21"/>
          <p:cNvSpPr txBox="1"/>
          <p:nvPr/>
        </p:nvSpPr>
        <p:spPr>
          <a:xfrm>
            <a:off x="685800" y="504825"/>
            <a:ext cx="4154360" cy="3850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601"/>
              </a:spcBef>
              <a:spcAft>
                <a:spcPts val="0"/>
              </a:spcAft>
              <a:buNone/>
            </a:pP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Αλληλεπιδράτε καθημερινά με διάφορους ανθρώπους στην εργασία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σας, καθώς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το να γνωρίζετε πως να βελτιώσετε τις επικοινωνιακές σας δεξιότητες, μπορεί να κάνει μεγάλη διαφορά στις σχέσεις αυτές. Δεν έχει να κάνει μόνο με το τι λέτε,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αλλά και </a:t>
            </a:r>
            <a:r>
              <a:rPr lang="el-GR" sz="1300" b="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με τα λεκτικά και μη στοιχεία που χρησιμοποιείτε όταν μιλάτε.</a:t>
            </a:r>
            <a:endParaRPr sz="1300" b="0"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r>
              <a:rPr lang="el-GR" sz="1300" b="1"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Τι είναι οι προφορικές επικοινωνιακές δεξιότητες</a:t>
            </a:r>
            <a:r>
              <a:rPr lang="en-US" sz="1300" b="1"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sz="1300" b="1"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r>
              <a:rPr lang="el-GR"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Η ενεργή ακρόαση</a:t>
            </a:r>
            <a:r>
              <a:rPr lang="en-US"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sz="1300" dirty="0">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r>
              <a:rPr lang="el-GR" sz="1300" dirty="0" smtClean="0">
                <a:solidFill>
                  <a:schemeClr val="dk2"/>
                </a:solidFill>
                <a:latin typeface="Calibri" panose="020F0502020204030204" pitchFamily="34" charset="0"/>
                <a:ea typeface="Raleway Light"/>
                <a:cs typeface="Calibri" panose="020F0502020204030204" pitchFamily="34" charset="0"/>
                <a:sym typeface="Raleway Light"/>
              </a:rPr>
              <a:t>Το να ζητάτε διευκρινίσεις</a:t>
            </a:r>
            <a:r>
              <a:rPr lang="en-US"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sz="1300" dirty="0">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r>
              <a:rPr lang="el-GR"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Το να κάνετε ανοιχτές ερωτήσεις ώστε να αποκτήσετε τις απαραίτητες γνώσεις</a:t>
            </a:r>
            <a:r>
              <a:rPr lang="en-US"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sz="1300" dirty="0">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r>
              <a:rPr lang="el-GR"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Να αναγνωρίζετε και να απαντάτε στα μη λεκτικά στοιχεία</a:t>
            </a:r>
            <a:r>
              <a:rPr lang="en-US"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sz="1300" dirty="0">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r>
              <a:rPr lang="el-GR"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Να μιλάτε εν συντομία και με σαφήνεια</a:t>
            </a:r>
            <a:r>
              <a:rPr lang="en-US"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sz="1300" dirty="0">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r>
              <a:rPr lang="el-GR"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Να χρησιμοποιείτε χιούμορ για να συνδεθείτε με το κοινό</a:t>
            </a:r>
            <a:r>
              <a:rPr lang="en-US" sz="1300" i="0" u="none" strike="noStrike" cap="none" dirty="0" smtClean="0">
                <a:solidFill>
                  <a:schemeClr val="dk2"/>
                </a:solidFill>
                <a:latin typeface="Calibri" panose="020F0502020204030204" pitchFamily="34" charset="0"/>
                <a:ea typeface="Raleway Light"/>
                <a:cs typeface="Calibri" panose="020F0502020204030204" pitchFamily="34" charset="0"/>
                <a:sym typeface="Raleway Light"/>
              </a:rPr>
              <a:t>.</a:t>
            </a:r>
            <a:endParaRPr sz="1300" dirty="0">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endParaRPr sz="1300" b="0" i="0" u="none" strike="noStrike" cap="none" dirty="0">
              <a:solidFill>
                <a:schemeClr val="dk2"/>
              </a:solidFill>
              <a:latin typeface="Calibri" panose="020F0502020204030204" pitchFamily="34" charset="0"/>
              <a:ea typeface="Raleway Light"/>
              <a:cs typeface="Calibri" panose="020F0502020204030204" pitchFamily="34" charset="0"/>
              <a:sym typeface="Raleway Light"/>
            </a:endParaRPr>
          </a:p>
          <a:p>
            <a:pPr marL="0" marR="0" lvl="0" indent="0" algn="l" rtl="0">
              <a:lnSpc>
                <a:spcPct val="100000"/>
              </a:lnSpc>
              <a:spcBef>
                <a:spcPts val="601"/>
              </a:spcBef>
              <a:spcAft>
                <a:spcPts val="0"/>
              </a:spcAft>
              <a:buNone/>
            </a:pPr>
            <a:endParaRPr sz="1300" b="0" i="0" u="none" strike="noStrike" cap="none" dirty="0">
              <a:solidFill>
                <a:schemeClr val="dk2"/>
              </a:solidFill>
              <a:latin typeface="Raleway Light"/>
              <a:ea typeface="Raleway Light"/>
              <a:cs typeface="Raleway Light"/>
              <a:sym typeface="Raleway Light"/>
            </a:endParaRPr>
          </a:p>
          <a:p>
            <a:pPr marL="0" marR="0" lvl="0" indent="0" algn="l" rtl="0">
              <a:lnSpc>
                <a:spcPct val="100000"/>
              </a:lnSpc>
              <a:spcBef>
                <a:spcPts val="601"/>
              </a:spcBef>
              <a:spcAft>
                <a:spcPts val="0"/>
              </a:spcAft>
              <a:buNone/>
            </a:pPr>
            <a:endParaRPr sz="1300" b="0" i="0" u="none" strike="noStrike" cap="none" dirty="0">
              <a:solidFill>
                <a:schemeClr val="dk2"/>
              </a:solidFill>
              <a:latin typeface="Raleway Light"/>
              <a:ea typeface="Raleway Light"/>
              <a:cs typeface="Raleway Light"/>
              <a:sym typeface="Raleway Light"/>
            </a:endParaRPr>
          </a:p>
          <a:p>
            <a:pPr marL="0" marR="0" lvl="0" indent="0" algn="l" rtl="0">
              <a:lnSpc>
                <a:spcPct val="100000"/>
              </a:lnSpc>
              <a:spcBef>
                <a:spcPts val="601"/>
              </a:spcBef>
              <a:spcAft>
                <a:spcPts val="0"/>
              </a:spcAft>
              <a:buNone/>
            </a:pPr>
            <a:endParaRPr sz="1300" b="0" i="0" u="none" strike="noStrike" cap="none" dirty="0">
              <a:solidFill>
                <a:srgbClr val="000000"/>
              </a:solidFill>
              <a:latin typeface="Raleway Light"/>
              <a:ea typeface="Raleway Light"/>
              <a:cs typeface="Raleway Light"/>
              <a:sym typeface="Raleway Light"/>
            </a:endParaRPr>
          </a:p>
        </p:txBody>
      </p:sp>
      <p:sp>
        <p:nvSpPr>
          <p:cNvPr id="262" name="Google Shape;262;p21"/>
          <p:cNvSpPr txBox="1"/>
          <p:nvPr/>
        </p:nvSpPr>
        <p:spPr>
          <a:xfrm>
            <a:off x="788025" y="4355625"/>
            <a:ext cx="61338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dirty="0" smtClean="0">
                <a:latin typeface="Calibri" panose="020F0502020204030204" pitchFamily="34" charset="0"/>
                <a:ea typeface="Raleway Thin"/>
                <a:cs typeface="Calibri" panose="020F0502020204030204" pitchFamily="34" charset="0"/>
                <a:sym typeface="Raleway Thin"/>
              </a:rPr>
              <a:t>*</a:t>
            </a:r>
            <a:r>
              <a:rPr lang="el-GR" sz="1200" i="1" dirty="0" smtClean="0">
                <a:latin typeface="Calibri" panose="020F0502020204030204" pitchFamily="34" charset="0"/>
                <a:ea typeface="Raleway Thin"/>
                <a:cs typeface="Calibri" panose="020F0502020204030204" pitchFamily="34" charset="0"/>
                <a:sym typeface="Raleway Thin"/>
              </a:rPr>
              <a:t>Περισσότερες πληροφορίες δίνονται στην Ενότητα </a:t>
            </a:r>
            <a:r>
              <a:rPr lang="en-US" sz="1200" i="1" dirty="0" smtClean="0">
                <a:latin typeface="Calibri" panose="020F0502020204030204" pitchFamily="34" charset="0"/>
                <a:ea typeface="Raleway Thin"/>
                <a:cs typeface="Calibri" panose="020F0502020204030204" pitchFamily="34" charset="0"/>
                <a:sym typeface="Raleway Thin"/>
              </a:rPr>
              <a:t>6_</a:t>
            </a:r>
            <a:r>
              <a:rPr lang="el-GR" sz="1200" i="1" dirty="0" smtClean="0">
                <a:latin typeface="Calibri" panose="020F0502020204030204" pitchFamily="34" charset="0"/>
                <a:ea typeface="Raleway Thin"/>
                <a:cs typeface="Calibri" panose="020F0502020204030204" pitchFamily="34" charset="0"/>
                <a:sym typeface="Raleway Thin"/>
              </a:rPr>
              <a:t>Επικοινωνιακές δεξιότητες</a:t>
            </a:r>
            <a:endParaRPr sz="1200" i="1" dirty="0">
              <a:latin typeface="Calibri" panose="020F0502020204030204" pitchFamily="34" charset="0"/>
              <a:ea typeface="Raleway Thin"/>
              <a:cs typeface="Calibri" panose="020F0502020204030204" pitchFamily="34" charset="0"/>
              <a:sym typeface="Raleway Th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857058" y="861892"/>
            <a:ext cx="6866100" cy="857400"/>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ExtraLight"/>
                <a:cs typeface="Calibri" panose="020F0502020204030204" pitchFamily="34" charset="0"/>
                <a:sym typeface="Raleway ExtraLight"/>
              </a:rPr>
              <a:t>Μάθετε να επικοινωνείτε με αυτοπεποίθηση</a:t>
            </a:r>
            <a:r>
              <a:rPr lang="en-US" sz="1400" b="1" dirty="0">
                <a:solidFill>
                  <a:schemeClr val="accent1"/>
                </a:solidFill>
                <a:latin typeface="Calibri" panose="020F0502020204030204" pitchFamily="34" charset="0"/>
                <a:ea typeface="Raleway ExtraLight"/>
                <a:cs typeface="Calibri" panose="020F0502020204030204" pitchFamily="34" charset="0"/>
                <a:sym typeface="Raleway ExtraLight"/>
              </a:rPr>
              <a:t/>
            </a:r>
            <a:br>
              <a:rPr lang="en-US" sz="1400" b="1" dirty="0">
                <a:solidFill>
                  <a:schemeClr val="accent1"/>
                </a:solidFill>
                <a:latin typeface="Calibri" panose="020F0502020204030204" pitchFamily="34" charset="0"/>
                <a:ea typeface="Raleway ExtraLight"/>
                <a:cs typeface="Calibri" panose="020F0502020204030204" pitchFamily="34" charset="0"/>
                <a:sym typeface="Raleway ExtraLight"/>
              </a:rPr>
            </a:b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Στείλατε το βιογραφικό σας για μια δουλειά και σας επέλεξαν για συνέντευξη.</a:t>
            </a:r>
            <a:r>
              <a:rPr lang="en-US" sz="1200" dirty="0" smtClean="0">
                <a:solidFill>
                  <a:schemeClr val="dk1"/>
                </a:solidFill>
                <a:latin typeface="Calibri" panose="020F0502020204030204" pitchFamily="34" charset="0"/>
                <a:ea typeface="Raleway Light"/>
                <a:cs typeface="Calibri" panose="020F0502020204030204" pitchFamily="34" charset="0"/>
                <a:sym typeface="Raleway Light"/>
              </a:rPr>
              <a:t>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Εννοείτε ότι ενδιαφέρεστε για την θέση, αλλά θα πρέπει να λάβετε υπόψη τι λέτε και πως το λέτε.</a:t>
            </a:r>
            <a:endParaRPr sz="1200" dirty="0">
              <a:solidFill>
                <a:schemeClr val="dk1"/>
              </a:solidFill>
              <a:latin typeface="Calibri" panose="020F0502020204030204" pitchFamily="34" charset="0"/>
              <a:ea typeface="Raleway Light"/>
              <a:cs typeface="Calibri" panose="020F0502020204030204" pitchFamily="34" charset="0"/>
              <a:sym typeface="Raleway Light"/>
            </a:endParaRPr>
          </a:p>
        </p:txBody>
      </p:sp>
      <p:sp>
        <p:nvSpPr>
          <p:cNvPr id="268" name="Google Shape;268;p22"/>
          <p:cNvSpPr txBox="1">
            <a:spLocks noGrp="1"/>
          </p:cNvSpPr>
          <p:nvPr>
            <p:ph type="body" idx="1"/>
          </p:nvPr>
        </p:nvSpPr>
        <p:spPr>
          <a:xfrm>
            <a:off x="947400" y="1811178"/>
            <a:ext cx="3543300" cy="28217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Βήματα για να ολοκληρώσετε την δραστηριότητα</a:t>
            </a: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1</a:t>
            </a:r>
            <a:r>
              <a:rPr lang="en-US"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Δείτε το βίντεο</a:t>
            </a:r>
            <a:r>
              <a:rPr lang="en-US" sz="1100" dirty="0" smtClean="0">
                <a:latin typeface="Calibri" panose="020F0502020204030204" pitchFamily="34" charset="0"/>
                <a:ea typeface="Raleway Light"/>
                <a:cs typeface="Calibri" panose="020F0502020204030204" pitchFamily="34" charset="0"/>
                <a:sym typeface="Raleway Light"/>
              </a:rPr>
              <a:t> </a:t>
            </a:r>
            <a:endParaRPr lang="el-GR" sz="1100" dirty="0" smtClean="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100" b="1" dirty="0" smtClean="0">
                <a:latin typeface="Calibri" panose="020F0502020204030204" pitchFamily="34" charset="0"/>
                <a:ea typeface="Raleway"/>
                <a:cs typeface="Calibri" panose="020F0502020204030204" pitchFamily="34" charset="0"/>
                <a:sym typeface="Raleway"/>
              </a:rPr>
              <a:t>Βήμα </a:t>
            </a:r>
            <a:r>
              <a:rPr lang="en-US" sz="1100" b="1" dirty="0" smtClean="0">
                <a:latin typeface="Calibri" panose="020F0502020204030204" pitchFamily="34" charset="0"/>
                <a:ea typeface="Raleway"/>
                <a:cs typeface="Calibri" panose="020F0502020204030204" pitchFamily="34" charset="0"/>
                <a:sym typeface="Raleway"/>
              </a:rPr>
              <a:t>2</a:t>
            </a:r>
            <a:r>
              <a:rPr lang="en-US" sz="1100" b="1" dirty="0">
                <a:latin typeface="Calibri" panose="020F0502020204030204" pitchFamily="34" charset="0"/>
                <a:ea typeface="Raleway Light"/>
                <a:cs typeface="Calibri" panose="020F0502020204030204" pitchFamily="34" charset="0"/>
                <a:sym typeface="Raleway Light"/>
              </a:rPr>
              <a:t>: </a:t>
            </a:r>
            <a:r>
              <a:rPr lang="el-GR" sz="1100" dirty="0" smtClean="0">
                <a:latin typeface="Calibri" panose="020F0502020204030204" pitchFamily="34" charset="0"/>
                <a:ea typeface="Raleway Light"/>
                <a:cs typeface="Calibri" panose="020F0502020204030204" pitchFamily="34" charset="0"/>
                <a:sym typeface="Raleway Light"/>
              </a:rPr>
              <a:t>Προσδιορίστε όλα αυτά τα οποία είναι μη διαπραγματεύσιμα για εσάς και καταγράψτε τα σε μια λίστα</a:t>
            </a:r>
            <a:endParaRPr sz="1200"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Χρόνος</a:t>
            </a:r>
            <a:r>
              <a:rPr lang="en-US" sz="1200"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a:t>
            </a:r>
            <a:r>
              <a:rPr lang="en-US" sz="1200" dirty="0" smtClean="0">
                <a:solidFill>
                  <a:schemeClr val="lt1"/>
                </a:solidFill>
                <a:latin typeface="Calibri" panose="020F0502020204030204" pitchFamily="34" charset="0"/>
                <a:ea typeface="Raleway Light"/>
                <a:cs typeface="Calibri" panose="020F0502020204030204" pitchFamily="34" charset="0"/>
                <a:sym typeface="Raleway Light"/>
              </a:rPr>
              <a:t> </a:t>
            </a:r>
            <a:r>
              <a:rPr lang="en-US" sz="1200" dirty="0">
                <a:solidFill>
                  <a:schemeClr val="dk1"/>
                </a:solidFill>
                <a:latin typeface="Calibri" panose="020F0502020204030204" pitchFamily="34" charset="0"/>
                <a:ea typeface="Raleway Light"/>
                <a:cs typeface="Calibri" panose="020F0502020204030204" pitchFamily="34" charset="0"/>
                <a:sym typeface="Raleway Light"/>
              </a:rPr>
              <a:t>20 </a:t>
            </a: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λεπτά</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b="1" dirty="0">
              <a:solidFill>
                <a:srgbClr val="FFB600"/>
              </a:solidFill>
              <a:latin typeface="Calibri" panose="020F0502020204030204" pitchFamily="34" charset="0"/>
              <a:cs typeface="Calibri" panose="020F0502020204030204" pitchFamily="34" charset="0"/>
            </a:endParaRPr>
          </a:p>
        </p:txBody>
      </p:sp>
      <p:sp>
        <p:nvSpPr>
          <p:cNvPr id="269" name="Google Shape;269;p22"/>
          <p:cNvSpPr txBox="1">
            <a:spLocks noGrp="1"/>
          </p:cNvSpPr>
          <p:nvPr>
            <p:ph type="body" idx="2"/>
          </p:nvPr>
        </p:nvSpPr>
        <p:spPr>
          <a:xfrm>
            <a:off x="5711825" y="1884200"/>
            <a:ext cx="2948100" cy="2738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Πηγές και εργαλεία</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n-US" sz="1200" b="1" dirty="0">
                <a:latin typeface="Calibri" panose="020F0502020204030204" pitchFamily="34" charset="0"/>
                <a:cs typeface="Calibri" panose="020F0502020204030204" pitchFamily="34" charset="0"/>
              </a:rPr>
              <a:t>Mastering the Art of the Interview</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r>
              <a:rPr lang="en-US" sz="1200" dirty="0">
                <a:latin typeface="Calibri" panose="020F0502020204030204" pitchFamily="34" charset="0"/>
                <a:ea typeface="Raleway Light"/>
                <a:cs typeface="Calibri" panose="020F0502020204030204" pitchFamily="34" charset="0"/>
                <a:sym typeface="Raleway Light"/>
              </a:rPr>
              <a:t>www.youtube.com/watch?v=ppf9j8x0LA8</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200" dirty="0">
              <a:latin typeface="Raleway Light"/>
              <a:ea typeface="Raleway Light"/>
              <a:cs typeface="Raleway Light"/>
              <a:sym typeface="Raleway Light"/>
            </a:endParaRPr>
          </a:p>
          <a:p>
            <a:pPr marL="139702" lvl="0" indent="0" algn="l" rtl="0">
              <a:lnSpc>
                <a:spcPct val="100000"/>
              </a:lnSpc>
              <a:spcBef>
                <a:spcPts val="601"/>
              </a:spcBef>
              <a:spcAft>
                <a:spcPts val="0"/>
              </a:spcAft>
              <a:buSzPts val="1800"/>
              <a:buNone/>
            </a:pPr>
            <a:endParaRPr dirty="0">
              <a:latin typeface="Raleway Light"/>
              <a:ea typeface="Raleway Light"/>
              <a:cs typeface="Raleway Light"/>
              <a:sym typeface="Raleway Light"/>
            </a:endParaRPr>
          </a:p>
        </p:txBody>
      </p:sp>
      <p:grpSp>
        <p:nvGrpSpPr>
          <p:cNvPr id="270" name="Google Shape;270;p22"/>
          <p:cNvGrpSpPr/>
          <p:nvPr/>
        </p:nvGrpSpPr>
        <p:grpSpPr>
          <a:xfrm>
            <a:off x="7964732" y="329097"/>
            <a:ext cx="977040" cy="722852"/>
            <a:chOff x="5255200" y="3006475"/>
            <a:chExt cx="511700" cy="378575"/>
          </a:xfrm>
        </p:grpSpPr>
        <p:sp>
          <p:nvSpPr>
            <p:cNvPr id="271" name="Google Shape;271;p22"/>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72" name="Google Shape;272;p22"/>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txBox="1">
            <a:spLocks noGrp="1"/>
          </p:cNvSpPr>
          <p:nvPr>
            <p:ph type="title"/>
          </p:nvPr>
        </p:nvSpPr>
        <p:spPr>
          <a:xfrm>
            <a:off x="845801" y="472676"/>
            <a:ext cx="6866100" cy="52554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l-GR" sz="1600" b="1" dirty="0" smtClean="0">
                <a:solidFill>
                  <a:schemeClr val="accent1"/>
                </a:solidFill>
                <a:latin typeface="Calibri" panose="020F0502020204030204" pitchFamily="34" charset="0"/>
                <a:ea typeface="Raleway Light"/>
                <a:cs typeface="Calibri" panose="020F0502020204030204" pitchFamily="34" charset="0"/>
                <a:sym typeface="Raleway Light"/>
              </a:rPr>
              <a:t>Μάθετε να συναναστρέφεστε με αυτοπεποίθηση</a:t>
            </a:r>
            <a:endParaRPr sz="1200" b="1" dirty="0">
              <a:solidFill>
                <a:schemeClr val="accent1"/>
              </a:solidFill>
              <a:latin typeface="Calibri" panose="020F0502020204030204" pitchFamily="34" charset="0"/>
              <a:ea typeface="Raleway Light"/>
              <a:cs typeface="Calibri" panose="020F0502020204030204" pitchFamily="34" charset="0"/>
              <a:sym typeface="Raleway Light"/>
            </a:endParaRPr>
          </a:p>
        </p:txBody>
      </p:sp>
      <p:sp>
        <p:nvSpPr>
          <p:cNvPr id="278" name="Google Shape;278;p23"/>
          <p:cNvSpPr txBox="1">
            <a:spLocks noGrp="1"/>
          </p:cNvSpPr>
          <p:nvPr>
            <p:ph type="body" idx="1"/>
          </p:nvPr>
        </p:nvSpPr>
        <p:spPr>
          <a:xfrm>
            <a:off x="735551" y="1241367"/>
            <a:ext cx="3178358"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Συλλογισμοί</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285750" lvl="0" indent="-285750" algn="just" rtl="0">
              <a:lnSpc>
                <a:spcPct val="100000"/>
              </a:lnSpc>
              <a:spcBef>
                <a:spcPts val="601"/>
              </a:spcBef>
              <a:spcAft>
                <a:spcPts val="0"/>
              </a:spcAft>
              <a:buSzPts val="1800"/>
              <a:buFont typeface="Noto Sans Symbols"/>
              <a:buChar char="▪"/>
            </a:pPr>
            <a:r>
              <a:rPr lang="el-GR" sz="1200" dirty="0" smtClean="0">
                <a:solidFill>
                  <a:schemeClr val="dk1"/>
                </a:solidFill>
                <a:latin typeface="Calibri" panose="020F0502020204030204" pitchFamily="34" charset="0"/>
                <a:ea typeface="Raleway Light"/>
                <a:cs typeface="Calibri" panose="020F0502020204030204" pitchFamily="34" charset="0"/>
                <a:sym typeface="Raleway Light"/>
              </a:rPr>
              <a:t>Σκεφτείτε με ποιόν τρόπο συνήθως χτίζετε τα επιχειρήματά σας. Δεν σημαίνει απαραίτητα ότι πρέπει να είστε σε συνεχή αντιπαράθεση με τους γύρω σας, απλώς να είστε πειστικοί.</a:t>
            </a:r>
          </a:p>
          <a:p>
            <a:pPr marL="285750" lvl="0" indent="-285750" rtl="0">
              <a:lnSpc>
                <a:spcPct val="100000"/>
              </a:lnSpc>
              <a:spcBef>
                <a:spcPts val="601"/>
              </a:spcBef>
              <a:spcAft>
                <a:spcPts val="0"/>
              </a:spcAft>
              <a:buSzPts val="1800"/>
              <a:buFont typeface="Noto Sans Symbols"/>
              <a:buChar char="▪"/>
            </a:pPr>
            <a:r>
              <a:rPr lang="en-US" sz="1300" dirty="0" smtClean="0">
                <a:solidFill>
                  <a:schemeClr val="dk1"/>
                </a:solidFill>
                <a:latin typeface="Calibri" panose="020F0502020204030204" pitchFamily="34" charset="0"/>
                <a:cs typeface="Calibri" panose="020F0502020204030204" pitchFamily="34" charset="0"/>
              </a:rPr>
              <a:t>S </a:t>
            </a:r>
            <a:r>
              <a:rPr lang="en-US" sz="1300" dirty="0">
                <a:solidFill>
                  <a:schemeClr val="dk1"/>
                </a:solidFill>
                <a:latin typeface="Calibri" panose="020F0502020204030204" pitchFamily="34" charset="0"/>
                <a:cs typeface="Calibri" panose="020F0502020204030204" pitchFamily="34" charset="0"/>
              </a:rPr>
              <a:t>(statement</a:t>
            </a:r>
            <a:r>
              <a:rPr lang="en-US" sz="1300" dirty="0" smtClean="0">
                <a:solidFill>
                  <a:schemeClr val="dk1"/>
                </a:solidFill>
                <a:latin typeface="Calibri" panose="020F0502020204030204" pitchFamily="34" charset="0"/>
                <a:cs typeface="Calibri" panose="020F0502020204030204" pitchFamily="34" charset="0"/>
              </a:rPr>
              <a:t>)</a:t>
            </a:r>
            <a:r>
              <a:rPr lang="el-GR" sz="1300" dirty="0" smtClean="0">
                <a:solidFill>
                  <a:schemeClr val="dk1"/>
                </a:solidFill>
                <a:latin typeface="Calibri" panose="020F0502020204030204" pitchFamily="34" charset="0"/>
                <a:cs typeface="Calibri" panose="020F0502020204030204" pitchFamily="34" charset="0"/>
              </a:rPr>
              <a:t> </a:t>
            </a:r>
            <a:r>
              <a:rPr lang="en-US" sz="1300" dirty="0" smtClean="0">
                <a:solidFill>
                  <a:schemeClr val="dk1"/>
                </a:solidFill>
                <a:latin typeface="Calibri" panose="020F0502020204030204" pitchFamily="34" charset="0"/>
                <a:cs typeface="Calibri" panose="020F0502020204030204" pitchFamily="34" charset="0"/>
              </a:rPr>
              <a:t>- </a:t>
            </a:r>
            <a:r>
              <a:rPr lang="el-GR" sz="1300" dirty="0" smtClean="0">
                <a:solidFill>
                  <a:schemeClr val="dk1"/>
                </a:solidFill>
                <a:latin typeface="Calibri" panose="020F0502020204030204" pitchFamily="34" charset="0"/>
                <a:cs typeface="Calibri" panose="020F0502020204030204" pitchFamily="34" charset="0"/>
              </a:rPr>
              <a:t>ξεκινήστε από τα γενικά</a:t>
            </a:r>
            <a:endParaRPr lang="el-GR" sz="1300" dirty="0">
              <a:solidFill>
                <a:schemeClr val="dk1"/>
              </a:solidFill>
              <a:latin typeface="Calibri" panose="020F0502020204030204" pitchFamily="34" charset="0"/>
              <a:cs typeface="Calibri" panose="020F0502020204030204" pitchFamily="34" charset="0"/>
            </a:endParaRPr>
          </a:p>
          <a:p>
            <a:pPr marL="285750" lvl="0" indent="-285750" rtl="0">
              <a:lnSpc>
                <a:spcPct val="100000"/>
              </a:lnSpc>
              <a:spcBef>
                <a:spcPts val="601"/>
              </a:spcBef>
              <a:spcAft>
                <a:spcPts val="0"/>
              </a:spcAft>
              <a:buSzPts val="1800"/>
              <a:buFont typeface="Noto Sans Symbols"/>
              <a:buChar char="▪"/>
            </a:pPr>
            <a:r>
              <a:rPr lang="en-US" sz="1300" dirty="0" smtClean="0">
                <a:solidFill>
                  <a:schemeClr val="dk1"/>
                </a:solidFill>
                <a:latin typeface="Calibri" panose="020F0502020204030204" pitchFamily="34" charset="0"/>
                <a:cs typeface="Calibri" panose="020F0502020204030204" pitchFamily="34" charset="0"/>
              </a:rPr>
              <a:t>Ex </a:t>
            </a:r>
            <a:r>
              <a:rPr lang="en-US" sz="1300" dirty="0">
                <a:solidFill>
                  <a:schemeClr val="dk1"/>
                </a:solidFill>
                <a:latin typeface="Calibri" panose="020F0502020204030204" pitchFamily="34" charset="0"/>
                <a:cs typeface="Calibri" panose="020F0502020204030204" pitchFamily="34" charset="0"/>
              </a:rPr>
              <a:t>(explanation</a:t>
            </a:r>
            <a:r>
              <a:rPr lang="en-US" sz="1300" dirty="0" smtClean="0">
                <a:solidFill>
                  <a:schemeClr val="dk1"/>
                </a:solidFill>
                <a:latin typeface="Calibri" panose="020F0502020204030204" pitchFamily="34" charset="0"/>
                <a:cs typeface="Calibri" panose="020F0502020204030204" pitchFamily="34" charset="0"/>
              </a:rPr>
              <a:t>)</a:t>
            </a:r>
            <a:r>
              <a:rPr lang="el-GR" sz="1300" dirty="0" smtClean="0">
                <a:solidFill>
                  <a:schemeClr val="dk1"/>
                </a:solidFill>
                <a:latin typeface="Calibri" panose="020F0502020204030204" pitchFamily="34" charset="0"/>
                <a:cs typeface="Calibri" panose="020F0502020204030204" pitchFamily="34" charset="0"/>
              </a:rPr>
              <a:t> </a:t>
            </a:r>
            <a:r>
              <a:rPr lang="en-US" sz="1300" dirty="0" smtClean="0">
                <a:solidFill>
                  <a:schemeClr val="dk1"/>
                </a:solidFill>
                <a:latin typeface="Calibri" panose="020F0502020204030204" pitchFamily="34" charset="0"/>
                <a:cs typeface="Calibri" panose="020F0502020204030204" pitchFamily="34" charset="0"/>
              </a:rPr>
              <a:t>-</a:t>
            </a:r>
            <a:r>
              <a:rPr lang="el-GR" sz="1300" dirty="0" smtClean="0">
                <a:solidFill>
                  <a:schemeClr val="dk1"/>
                </a:solidFill>
                <a:latin typeface="Calibri" panose="020F0502020204030204" pitchFamily="34" charset="0"/>
                <a:cs typeface="Calibri" panose="020F0502020204030204" pitchFamily="34" charset="0"/>
              </a:rPr>
              <a:t> υποστηρίξτε </a:t>
            </a:r>
            <a:r>
              <a:rPr lang="el-GR" sz="1300" dirty="0" smtClean="0">
                <a:solidFill>
                  <a:schemeClr val="dk1"/>
                </a:solidFill>
                <a:latin typeface="Calibri" panose="020F0502020204030204" pitchFamily="34" charset="0"/>
                <a:cs typeface="Calibri" panose="020F0502020204030204" pitchFamily="34" charset="0"/>
              </a:rPr>
              <a:t>την άποψή σας</a:t>
            </a:r>
            <a:r>
              <a:rPr lang="en-US" sz="1300" dirty="0" smtClean="0">
                <a:solidFill>
                  <a:schemeClr val="dk1"/>
                </a:solidFill>
                <a:latin typeface="Calibri" panose="020F0502020204030204" pitchFamily="34" charset="0"/>
                <a:cs typeface="Calibri" panose="020F0502020204030204" pitchFamily="34" charset="0"/>
              </a:rPr>
              <a:t> </a:t>
            </a:r>
            <a:endParaRPr lang="el-GR" sz="1300" dirty="0" smtClean="0">
              <a:solidFill>
                <a:schemeClr val="dk1"/>
              </a:solidFill>
              <a:latin typeface="Calibri" panose="020F0502020204030204" pitchFamily="34" charset="0"/>
              <a:cs typeface="Calibri" panose="020F0502020204030204" pitchFamily="34" charset="0"/>
            </a:endParaRPr>
          </a:p>
          <a:p>
            <a:pPr marL="285750" lvl="0" indent="-285750" rtl="0">
              <a:lnSpc>
                <a:spcPct val="100000"/>
              </a:lnSpc>
              <a:spcBef>
                <a:spcPts val="601"/>
              </a:spcBef>
              <a:spcAft>
                <a:spcPts val="0"/>
              </a:spcAft>
              <a:buSzPts val="1800"/>
              <a:buFont typeface="Noto Sans Symbols"/>
              <a:buChar char="▪"/>
            </a:pPr>
            <a:r>
              <a:rPr lang="en-US" sz="1300" dirty="0" smtClean="0">
                <a:solidFill>
                  <a:schemeClr val="dk1"/>
                </a:solidFill>
                <a:latin typeface="Calibri" panose="020F0502020204030204" pitchFamily="34" charset="0"/>
                <a:cs typeface="Calibri" panose="020F0502020204030204" pitchFamily="34" charset="0"/>
              </a:rPr>
              <a:t>I </a:t>
            </a:r>
            <a:r>
              <a:rPr lang="en-US" sz="1300" dirty="0">
                <a:solidFill>
                  <a:schemeClr val="dk1"/>
                </a:solidFill>
                <a:latin typeface="Calibri" panose="020F0502020204030204" pitchFamily="34" charset="0"/>
                <a:cs typeface="Calibri" panose="020F0502020204030204" pitchFamily="34" charset="0"/>
              </a:rPr>
              <a:t>(illustration</a:t>
            </a:r>
            <a:r>
              <a:rPr lang="en-US" sz="1300" dirty="0" smtClean="0">
                <a:solidFill>
                  <a:schemeClr val="dk1"/>
                </a:solidFill>
                <a:latin typeface="Calibri" panose="020F0502020204030204" pitchFamily="34" charset="0"/>
                <a:cs typeface="Calibri" panose="020F0502020204030204" pitchFamily="34" charset="0"/>
              </a:rPr>
              <a:t>)</a:t>
            </a:r>
            <a:r>
              <a:rPr lang="el-GR" sz="1300" dirty="0" smtClean="0">
                <a:solidFill>
                  <a:schemeClr val="dk1"/>
                </a:solidFill>
                <a:latin typeface="Calibri" panose="020F0502020204030204" pitchFamily="34" charset="0"/>
                <a:cs typeface="Calibri" panose="020F0502020204030204" pitchFamily="34" charset="0"/>
              </a:rPr>
              <a:t> </a:t>
            </a:r>
            <a:r>
              <a:rPr lang="en-US" sz="1300" dirty="0" smtClean="0">
                <a:solidFill>
                  <a:schemeClr val="dk1"/>
                </a:solidFill>
                <a:latin typeface="Calibri" panose="020F0502020204030204" pitchFamily="34" charset="0"/>
                <a:cs typeface="Calibri" panose="020F0502020204030204" pitchFamily="34" charset="0"/>
              </a:rPr>
              <a:t>- </a:t>
            </a:r>
            <a:r>
              <a:rPr lang="el-GR" sz="1300" dirty="0" smtClean="0">
                <a:solidFill>
                  <a:schemeClr val="dk1"/>
                </a:solidFill>
                <a:latin typeface="Calibri" panose="020F0502020204030204" pitchFamily="34" charset="0"/>
                <a:cs typeface="Calibri" panose="020F0502020204030204" pitchFamily="34" charset="0"/>
              </a:rPr>
              <a:t>δώστε συγκεκριμένα παραδείγματα</a:t>
            </a:r>
            <a:endParaRPr sz="1200" b="1" dirty="0">
              <a:solidFill>
                <a:srgbClr val="FFB600"/>
              </a:solidFill>
            </a:endParaRPr>
          </a:p>
        </p:txBody>
      </p:sp>
      <p:sp>
        <p:nvSpPr>
          <p:cNvPr id="279" name="Google Shape;279;p23"/>
          <p:cNvSpPr txBox="1">
            <a:spLocks noGrp="1"/>
          </p:cNvSpPr>
          <p:nvPr>
            <p:ph type="body" idx="2"/>
          </p:nvPr>
        </p:nvSpPr>
        <p:spPr>
          <a:xfrm>
            <a:off x="4678688" y="1539240"/>
            <a:ext cx="3543300" cy="31699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1"/>
              </a:spcBef>
              <a:spcAft>
                <a:spcPts val="0"/>
              </a:spcAft>
              <a:buSzPts val="1800"/>
              <a:buNone/>
            </a:pPr>
            <a:r>
              <a:rPr lang="el-GR" sz="1600" b="1" dirty="0" smtClean="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rPr>
              <a:t>Δράση</a:t>
            </a:r>
            <a:endParaRPr sz="1600" b="1" dirty="0">
              <a:solidFill>
                <a:schemeClr val="lt1"/>
              </a:solidFill>
              <a:highlight>
                <a:srgbClr val="FFB600"/>
              </a:highlight>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endParaRPr sz="1200" dirty="0">
              <a:latin typeface="Calibri" panose="020F0502020204030204" pitchFamily="34" charset="0"/>
              <a:ea typeface="Raleway Light"/>
              <a:cs typeface="Calibri" panose="020F0502020204030204" pitchFamily="34" charset="0"/>
              <a:sym typeface="Raleway Light"/>
            </a:endParaRPr>
          </a:p>
          <a:p>
            <a:pPr marL="0" lvl="0" indent="0" algn="l" rtl="0">
              <a:lnSpc>
                <a:spcPct val="100000"/>
              </a:lnSpc>
              <a:spcBef>
                <a:spcPts val="601"/>
              </a:spcBef>
              <a:spcAft>
                <a:spcPts val="0"/>
              </a:spcAft>
              <a:buSzPts val="1800"/>
              <a:buNone/>
            </a:pPr>
            <a:r>
              <a:rPr lang="el-GR" sz="1200" b="1" dirty="0" smtClean="0">
                <a:solidFill>
                  <a:srgbClr val="FFB600"/>
                </a:solidFill>
                <a:latin typeface="Calibri" panose="020F0502020204030204" pitchFamily="34" charset="0"/>
                <a:ea typeface="Raleway Light"/>
                <a:cs typeface="Calibri" panose="020F0502020204030204" pitchFamily="34" charset="0"/>
                <a:sym typeface="Raleway Light"/>
              </a:rPr>
              <a:t>Μετά από αυτό</a:t>
            </a:r>
            <a:r>
              <a:rPr lang="en-US" sz="1200" b="1" dirty="0" smtClean="0">
                <a:solidFill>
                  <a:srgbClr val="FFB600"/>
                </a:solidFill>
                <a:latin typeface="Calibri" panose="020F0502020204030204" pitchFamily="34" charset="0"/>
                <a:ea typeface="Raleway Light"/>
                <a:cs typeface="Calibri" panose="020F0502020204030204" pitchFamily="34" charset="0"/>
                <a:sym typeface="Raleway Light"/>
              </a:rPr>
              <a:t> </a:t>
            </a:r>
            <a:r>
              <a:rPr lang="el-GR" sz="1200" dirty="0" smtClean="0">
                <a:latin typeface="Calibri" panose="020F0502020204030204" pitchFamily="34" charset="0"/>
                <a:ea typeface="Raleway Light"/>
                <a:cs typeface="Calibri" panose="020F0502020204030204" pitchFamily="34" charset="0"/>
                <a:sym typeface="Raleway Light"/>
              </a:rPr>
              <a:t>θα μπορέσετε να γίνετε έχετε μεγαλύτερη αυτοπεποίθηση κάθε φορά που θα συνδιαλέγεστε με άλλους ανθρώπους.</a:t>
            </a:r>
            <a:endParaRPr sz="1200" dirty="0">
              <a:latin typeface="Raleway Light"/>
              <a:ea typeface="Raleway Light"/>
              <a:cs typeface="Raleway Light"/>
              <a:sym typeface="Raleway Light"/>
            </a:endParaRPr>
          </a:p>
          <a:p>
            <a:pPr marL="139702" lvl="0" indent="0" algn="l" rtl="0">
              <a:lnSpc>
                <a:spcPct val="100000"/>
              </a:lnSpc>
              <a:spcBef>
                <a:spcPts val="601"/>
              </a:spcBef>
              <a:spcAft>
                <a:spcPts val="0"/>
              </a:spcAft>
              <a:buSzPts val="1800"/>
              <a:buNone/>
            </a:pPr>
            <a:endParaRPr dirty="0"/>
          </a:p>
        </p:txBody>
      </p:sp>
      <p:grpSp>
        <p:nvGrpSpPr>
          <p:cNvPr id="280" name="Google Shape;280;p23"/>
          <p:cNvGrpSpPr/>
          <p:nvPr/>
        </p:nvGrpSpPr>
        <p:grpSpPr>
          <a:xfrm>
            <a:off x="7964732" y="329097"/>
            <a:ext cx="977040" cy="722852"/>
            <a:chOff x="5255200" y="3006475"/>
            <a:chExt cx="511700" cy="378575"/>
          </a:xfrm>
        </p:grpSpPr>
        <p:sp>
          <p:nvSpPr>
            <p:cNvPr id="281" name="Google Shape;281;p23"/>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82" name="Google Shape;282;p23"/>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883901" y="510775"/>
            <a:ext cx="6866100" cy="10201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2800" dirty="0" smtClean="0">
                <a:solidFill>
                  <a:srgbClr val="FFB600"/>
                </a:solidFill>
                <a:latin typeface="Calibri" panose="020F0502020204030204" pitchFamily="34" charset="0"/>
                <a:ea typeface="Raleway Medium"/>
                <a:cs typeface="Calibri" panose="020F0502020204030204" pitchFamily="34" charset="0"/>
                <a:sym typeface="Raleway Medium"/>
              </a:rPr>
              <a:t>Περισσότερα για αυτή την ενότητα</a:t>
            </a:r>
            <a:r>
              <a:rPr lang="en-US" sz="2800" dirty="0" smtClean="0">
                <a:solidFill>
                  <a:srgbClr val="FFB600"/>
                </a:solidFill>
                <a:latin typeface="Calibri" panose="020F0502020204030204" pitchFamily="34" charset="0"/>
                <a:ea typeface="Raleway Medium"/>
                <a:cs typeface="Calibri" panose="020F0502020204030204" pitchFamily="34" charset="0"/>
                <a:sym typeface="Raleway Medium"/>
              </a:rPr>
              <a:t> :</a:t>
            </a:r>
            <a:endParaRPr sz="2800" dirty="0">
              <a:solidFill>
                <a:srgbClr val="FFB600"/>
              </a:solidFill>
              <a:latin typeface="Calibri" panose="020F0502020204030204" pitchFamily="34" charset="0"/>
              <a:ea typeface="Raleway Medium"/>
              <a:cs typeface="Calibri" panose="020F0502020204030204" pitchFamily="34" charset="0"/>
              <a:sym typeface="Raleway Medium"/>
            </a:endParaRPr>
          </a:p>
        </p:txBody>
      </p:sp>
      <p:sp>
        <p:nvSpPr>
          <p:cNvPr id="288" name="Google Shape;288;p24"/>
          <p:cNvSpPr txBox="1">
            <a:spLocks noGrp="1"/>
          </p:cNvSpPr>
          <p:nvPr>
            <p:ph type="body" idx="1"/>
          </p:nvPr>
        </p:nvSpPr>
        <p:spPr>
          <a:xfrm>
            <a:off x="681700" y="1183774"/>
            <a:ext cx="7782000" cy="3019925"/>
          </a:xfrm>
          <a:prstGeom prst="rect">
            <a:avLst/>
          </a:prstGeom>
          <a:noFill/>
          <a:ln>
            <a:noFill/>
          </a:ln>
        </p:spPr>
        <p:txBody>
          <a:bodyPr spcFirstLastPara="1" wrap="square" lIns="91425" tIns="91425" rIns="91425" bIns="91425" anchor="t" anchorCtr="0">
            <a:noAutofit/>
          </a:bodyPr>
          <a:lstStyle/>
          <a:p>
            <a:pPr marL="114302" lvl="0" indent="0" algn="l" rtl="0">
              <a:lnSpc>
                <a:spcPct val="100000"/>
              </a:lnSpc>
              <a:spcBef>
                <a:spcPts val="601"/>
              </a:spcBef>
              <a:spcAft>
                <a:spcPts val="0"/>
              </a:spcAft>
              <a:buSzPts val="1800"/>
              <a:buNone/>
            </a:pPr>
            <a:r>
              <a:rPr lang="en-US" sz="1300" b="1" dirty="0">
                <a:solidFill>
                  <a:srgbClr val="FFB600"/>
                </a:solidFill>
              </a:rPr>
              <a:t>10 Ways to Improve Your Public Speaking Skills</a:t>
            </a:r>
            <a:r>
              <a:rPr lang="en-US" dirty="0"/>
              <a:t> </a:t>
            </a:r>
            <a:r>
              <a:rPr lang="en-US" sz="1300" dirty="0">
                <a:solidFill>
                  <a:schemeClr val="dk1"/>
                </a:solidFill>
              </a:rPr>
              <a:t>www.bestcolleges.com/blog/how-to-improve-public-speaking-skills/</a:t>
            </a:r>
            <a:endParaRPr dirty="0">
              <a:solidFill>
                <a:schemeClr val="dk1"/>
              </a:solidFill>
            </a:endParaRPr>
          </a:p>
          <a:p>
            <a:pPr marL="114302" lvl="0" indent="0" algn="l" rtl="0">
              <a:lnSpc>
                <a:spcPct val="100000"/>
              </a:lnSpc>
              <a:spcBef>
                <a:spcPts val="601"/>
              </a:spcBef>
              <a:spcAft>
                <a:spcPts val="0"/>
              </a:spcAft>
              <a:buSzPts val="1800"/>
              <a:buNone/>
            </a:pPr>
            <a:r>
              <a:rPr lang="en-US" sz="1300" b="1" dirty="0">
                <a:solidFill>
                  <a:srgbClr val="FFB600"/>
                </a:solidFill>
              </a:rPr>
              <a:t>Job search platform example: </a:t>
            </a:r>
            <a:r>
              <a:rPr lang="en-US" sz="1300" dirty="0">
                <a:solidFill>
                  <a:schemeClr val="tx2">
                    <a:lumMod val="25000"/>
                  </a:schemeClr>
                </a:solidFill>
                <a:latin typeface="Raleway Light"/>
                <a:ea typeface="Raleway Light"/>
                <a:cs typeface="Raleway Light"/>
                <a:sym typeface="Raleway Light"/>
              </a:rPr>
              <a:t>www.inc.com/encyclopedia/oral-communication.html#:~:text=For%20oral%20communication%20to%20be,ensuring%20business%20health%20and%20growth</a:t>
            </a:r>
            <a:endParaRPr dirty="0">
              <a:solidFill>
                <a:schemeClr val="tx2">
                  <a:lumMod val="25000"/>
                </a:schemeClr>
              </a:solidFill>
            </a:endParaRPr>
          </a:p>
          <a:p>
            <a:pPr marL="114302" lvl="0" indent="0" algn="l" rtl="0">
              <a:lnSpc>
                <a:spcPct val="100000"/>
              </a:lnSpc>
              <a:spcBef>
                <a:spcPts val="601"/>
              </a:spcBef>
              <a:spcAft>
                <a:spcPts val="0"/>
              </a:spcAft>
              <a:buSzPts val="1800"/>
              <a:buNone/>
            </a:pPr>
            <a:r>
              <a:rPr lang="en-US" sz="1300" b="1" dirty="0" err="1">
                <a:solidFill>
                  <a:srgbClr val="FFB600"/>
                </a:solidFill>
              </a:rPr>
              <a:t>Europass</a:t>
            </a:r>
            <a:r>
              <a:rPr lang="en-US" sz="1300" b="1" dirty="0">
                <a:solidFill>
                  <a:srgbClr val="FFB600"/>
                </a:solidFill>
              </a:rPr>
              <a:t> CV format: </a:t>
            </a:r>
            <a:r>
              <a:rPr lang="en-US" sz="1300" dirty="0">
                <a:solidFill>
                  <a:srgbClr val="FFB600"/>
                </a:solidFill>
              </a:rPr>
              <a:t> </a:t>
            </a:r>
            <a:endParaRPr sz="1300" dirty="0">
              <a:solidFill>
                <a:srgbClr val="FFB600"/>
              </a:solidFill>
            </a:endParaRPr>
          </a:p>
          <a:p>
            <a:pPr marL="114302" lvl="0" indent="0" algn="l" rtl="0">
              <a:lnSpc>
                <a:spcPct val="100000"/>
              </a:lnSpc>
              <a:spcBef>
                <a:spcPts val="601"/>
              </a:spcBef>
              <a:spcAft>
                <a:spcPts val="0"/>
              </a:spcAft>
              <a:buSzPts val="1800"/>
              <a:buNone/>
            </a:pPr>
            <a:r>
              <a:rPr lang="en-US" sz="1300" dirty="0">
                <a:solidFill>
                  <a:srgbClr val="434343"/>
                </a:solidFill>
              </a:rPr>
              <a:t>www.</a:t>
            </a:r>
            <a:r>
              <a:rPr lang="en-US" sz="1300" dirty="0">
                <a:solidFill>
                  <a:srgbClr val="434343"/>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europa.eu/europass/en/create-europass-cv</a:t>
            </a:r>
            <a:endParaRPr sz="1300" dirty="0">
              <a:solidFill>
                <a:srgbClr val="434343"/>
              </a:solidFill>
            </a:endParaRPr>
          </a:p>
          <a:p>
            <a:pPr marL="114302" lvl="0" indent="0" algn="l" rtl="0">
              <a:lnSpc>
                <a:spcPct val="100000"/>
              </a:lnSpc>
              <a:spcBef>
                <a:spcPts val="601"/>
              </a:spcBef>
              <a:spcAft>
                <a:spcPts val="0"/>
              </a:spcAft>
              <a:buSzPts val="1800"/>
              <a:buNone/>
            </a:pPr>
            <a:r>
              <a:rPr lang="en-US" sz="1300" b="1" dirty="0">
                <a:solidFill>
                  <a:srgbClr val="FFB600"/>
                </a:solidFill>
              </a:rPr>
              <a:t>Cover letter editor: </a:t>
            </a:r>
            <a:endParaRPr sz="1300" b="1" dirty="0">
              <a:solidFill>
                <a:srgbClr val="FFB600"/>
              </a:solidFill>
            </a:endParaRPr>
          </a:p>
          <a:p>
            <a:pPr marL="114302" lvl="0" indent="0" algn="l" rtl="0">
              <a:lnSpc>
                <a:spcPct val="100000"/>
              </a:lnSpc>
              <a:spcBef>
                <a:spcPts val="601"/>
              </a:spcBef>
              <a:spcAft>
                <a:spcPts val="0"/>
              </a:spcAft>
              <a:buSzPts val="1800"/>
              <a:buNone/>
            </a:pPr>
            <a:r>
              <a:rPr lang="en-US" sz="1300" dirty="0">
                <a:solidFill>
                  <a:srgbClr val="666666"/>
                </a:solidFill>
                <a:uFill>
                  <a:noFill/>
                </a:u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www.cover-letter-now.com/build-letter/contact?doctypecode=LETR</a:t>
            </a:r>
            <a:r>
              <a:rPr lang="en-US" sz="1300" dirty="0">
                <a:solidFill>
                  <a:srgbClr val="666666"/>
                </a:solidFill>
              </a:rPr>
              <a:t> </a:t>
            </a:r>
            <a:endParaRPr dirty="0">
              <a:solidFill>
                <a:srgbClr val="666666"/>
              </a:solidFill>
            </a:endParaRPr>
          </a:p>
          <a:p>
            <a:pPr marL="114302" lvl="0" indent="0" algn="l" rtl="0">
              <a:lnSpc>
                <a:spcPct val="100000"/>
              </a:lnSpc>
              <a:spcBef>
                <a:spcPts val="601"/>
              </a:spcBef>
              <a:spcAft>
                <a:spcPts val="0"/>
              </a:spcAft>
              <a:buSzPts val="1800"/>
              <a:buNone/>
            </a:pPr>
            <a:r>
              <a:rPr lang="en-US" sz="1300" b="1" dirty="0">
                <a:solidFill>
                  <a:srgbClr val="FFB600"/>
                </a:solidFill>
              </a:rPr>
              <a:t>Cover letter editor: </a:t>
            </a:r>
            <a:endParaRPr sz="1300" b="1" dirty="0">
              <a:solidFill>
                <a:srgbClr val="FFB600"/>
              </a:solidFill>
            </a:endParaRPr>
          </a:p>
          <a:p>
            <a:pPr marL="114302" lvl="0" indent="0" algn="l" rtl="0">
              <a:lnSpc>
                <a:spcPct val="100000"/>
              </a:lnSpc>
              <a:spcBef>
                <a:spcPts val="601"/>
              </a:spcBef>
              <a:spcAft>
                <a:spcPts val="0"/>
              </a:spcAft>
              <a:buSzPts val="1800"/>
              <a:buNone/>
            </a:pPr>
            <a:r>
              <a:rPr lang="en-US" sz="1300" dirty="0">
                <a:solidFill>
                  <a:srgbClr val="666666"/>
                </a:solidFill>
                <a:uFill>
                  <a:noFill/>
                </a:u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www.jobseeker.com/app/letters/36a3126f-5cc5-4352-9b06-a64920a6d018/edit</a:t>
            </a:r>
            <a:r>
              <a:rPr lang="en-US" sz="1300" dirty="0">
                <a:solidFill>
                  <a:srgbClr val="666666"/>
                </a:solidFill>
              </a:rPr>
              <a:t> </a:t>
            </a:r>
            <a:endParaRPr dirty="0">
              <a:solidFill>
                <a:srgbClr val="666666"/>
              </a:solidFill>
            </a:endParaRPr>
          </a:p>
          <a:p>
            <a:pPr marL="114302" lvl="0" indent="0" algn="l" rtl="0">
              <a:lnSpc>
                <a:spcPct val="100000"/>
              </a:lnSpc>
              <a:spcBef>
                <a:spcPts val="601"/>
              </a:spcBef>
              <a:spcAft>
                <a:spcPts val="0"/>
              </a:spcAft>
              <a:buSzPts val="1800"/>
              <a:buNone/>
            </a:pPr>
            <a:endParaRPr sz="1200" dirty="0"/>
          </a:p>
          <a:p>
            <a:pPr marL="0" lvl="0" indent="0" algn="l" rtl="0">
              <a:lnSpc>
                <a:spcPct val="100000"/>
              </a:lnSpc>
              <a:spcBef>
                <a:spcPts val="601"/>
              </a:spcBef>
              <a:spcAft>
                <a:spcPts val="0"/>
              </a:spcAft>
              <a:buSzPts val="1800"/>
              <a:buNone/>
            </a:pPr>
            <a:endParaRPr sz="1200" dirty="0"/>
          </a:p>
        </p:txBody>
      </p:sp>
      <p:grpSp>
        <p:nvGrpSpPr>
          <p:cNvPr id="289" name="Google Shape;289;p24"/>
          <p:cNvGrpSpPr/>
          <p:nvPr/>
        </p:nvGrpSpPr>
        <p:grpSpPr>
          <a:xfrm>
            <a:off x="8089119" y="319162"/>
            <a:ext cx="728350" cy="743348"/>
            <a:chOff x="3955900" y="2984500"/>
            <a:chExt cx="414000" cy="422525"/>
          </a:xfrm>
        </p:grpSpPr>
        <p:sp>
          <p:nvSpPr>
            <p:cNvPr id="290" name="Google Shape;290;p24"/>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91" name="Google Shape;291;p24"/>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292" name="Google Shape;292;p24"/>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5"/>
          <p:cNvSpPr txBox="1">
            <a:spLocks noGrp="1"/>
          </p:cNvSpPr>
          <p:nvPr>
            <p:ph type="body" idx="1"/>
          </p:nvPr>
        </p:nvSpPr>
        <p:spPr>
          <a:xfrm>
            <a:off x="1757201" y="1676400"/>
            <a:ext cx="5629801" cy="1305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1"/>
              </a:spcBef>
              <a:spcAft>
                <a:spcPts val="0"/>
              </a:spcAft>
              <a:buSzPts val="3000"/>
              <a:buNone/>
            </a:pPr>
            <a:r>
              <a:rPr lang="el-GR" b="1" dirty="0" smtClean="0">
                <a:solidFill>
                  <a:srgbClr val="981C22"/>
                </a:solidFill>
                <a:latin typeface="Calibri" panose="020F0502020204030204" pitchFamily="34" charset="0"/>
                <a:ea typeface="Raleway ExtraBold"/>
                <a:cs typeface="Calibri" panose="020F0502020204030204" pitchFamily="34" charset="0"/>
                <a:sym typeface="Raleway ExtraBold"/>
              </a:rPr>
              <a:t>Η εξωτερική εμφάνιση αντικατοπτρίζει </a:t>
            </a:r>
            <a:r>
              <a:rPr lang="el-GR" b="1" dirty="0" smtClean="0">
                <a:solidFill>
                  <a:srgbClr val="981C22"/>
                </a:solidFill>
                <a:latin typeface="Calibri" panose="020F0502020204030204" pitchFamily="34" charset="0"/>
                <a:ea typeface="Raleway ExtraBold"/>
                <a:cs typeface="Calibri" panose="020F0502020204030204" pitchFamily="34" charset="0"/>
                <a:sym typeface="Raleway ExtraBold"/>
              </a:rPr>
              <a:t>τη </a:t>
            </a:r>
            <a:r>
              <a:rPr lang="el-GR" b="1" dirty="0" smtClean="0">
                <a:solidFill>
                  <a:srgbClr val="981C22"/>
                </a:solidFill>
                <a:latin typeface="Calibri" panose="020F0502020204030204" pitchFamily="34" charset="0"/>
                <a:ea typeface="Raleway ExtraBold"/>
                <a:cs typeface="Calibri" panose="020F0502020204030204" pitchFamily="34" charset="0"/>
                <a:sym typeface="Raleway ExtraBold"/>
              </a:rPr>
              <a:t>διάθεσή μας</a:t>
            </a:r>
          </a:p>
          <a:p>
            <a:pPr marL="0" lvl="0" indent="0" algn="ctr" rtl="0">
              <a:lnSpc>
                <a:spcPct val="100000"/>
              </a:lnSpc>
              <a:spcBef>
                <a:spcPts val="601"/>
              </a:spcBef>
              <a:spcAft>
                <a:spcPts val="0"/>
              </a:spcAft>
              <a:buSzPts val="3000"/>
              <a:buNone/>
            </a:pPr>
            <a:r>
              <a:rPr lang="en-US" b="1" i="0" dirty="0" smtClean="0">
                <a:solidFill>
                  <a:srgbClr val="981C22"/>
                </a:solidFill>
                <a:latin typeface="Calibri" panose="020F0502020204030204" pitchFamily="34" charset="0"/>
                <a:ea typeface="Raleway ExtraBold"/>
                <a:cs typeface="Calibri" panose="020F0502020204030204" pitchFamily="34" charset="0"/>
                <a:sym typeface="Raleway ExtraBold"/>
              </a:rPr>
              <a:t>Hildebrandt</a:t>
            </a:r>
            <a:r>
              <a:rPr lang="en-US" b="1" i="0" dirty="0">
                <a:solidFill>
                  <a:srgbClr val="981C22"/>
                </a:solidFill>
                <a:latin typeface="Calibri" panose="020F0502020204030204" pitchFamily="34" charset="0"/>
                <a:ea typeface="Raleway ExtraBold"/>
                <a:cs typeface="Calibri" panose="020F0502020204030204" pitchFamily="34" charset="0"/>
                <a:sym typeface="Raleway ExtraBold"/>
              </a:rPr>
              <a:t>, Murphy and Thomas</a:t>
            </a:r>
            <a:endParaRPr b="1" dirty="0">
              <a:latin typeface="Calibri" panose="020F0502020204030204" pitchFamily="34" charset="0"/>
              <a:cs typeface="Calibri" panose="020F0502020204030204" pitchFamily="34" charset="0"/>
            </a:endParaRPr>
          </a:p>
          <a:p>
            <a:pPr marL="0" lvl="0" indent="0" algn="ctr" rtl="0">
              <a:lnSpc>
                <a:spcPct val="100000"/>
              </a:lnSpc>
              <a:spcBef>
                <a:spcPts val="601"/>
              </a:spcBef>
              <a:spcAft>
                <a:spcPts val="0"/>
              </a:spcAft>
              <a:buSzPts val="3000"/>
              <a:buNone/>
            </a:pPr>
            <a:endParaRPr dirty="0">
              <a:latin typeface="Raleway ExtraBold"/>
              <a:ea typeface="Raleway ExtraBold"/>
              <a:cs typeface="Raleway ExtraBold"/>
              <a:sym typeface="Raleway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852055" y="891775"/>
            <a:ext cx="2781646" cy="8574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600" dirty="0" smtClean="0">
                <a:latin typeface="Calibri" panose="020F0502020204030204" pitchFamily="34" charset="0"/>
                <a:cs typeface="Calibri" panose="020F0502020204030204" pitchFamily="34" charset="0"/>
              </a:rPr>
              <a:t>Ορίστε </a:t>
            </a:r>
            <a:r>
              <a:rPr lang="el-GR" sz="3600" dirty="0" smtClean="0">
                <a:latin typeface="Calibri" panose="020F0502020204030204" pitchFamily="34" charset="0"/>
                <a:cs typeface="Calibri" panose="020F0502020204030204" pitchFamily="34" charset="0"/>
              </a:rPr>
              <a:t>ένα</a:t>
            </a:r>
            <a:r>
              <a:rPr lang="en-US" sz="3600" dirty="0" smtClean="0">
                <a:latin typeface="Calibri" panose="020F0502020204030204" pitchFamily="34" charset="0"/>
                <a:cs typeface="Calibri" panose="020F0502020204030204" pitchFamily="34" charset="0"/>
              </a:rPr>
              <a:t> </a:t>
            </a:r>
            <a:r>
              <a:rPr lang="el-GR" sz="3600" dirty="0" smtClean="0">
                <a:solidFill>
                  <a:srgbClr val="FFB600"/>
                </a:solidFill>
                <a:latin typeface="Calibri" panose="020F0502020204030204" pitchFamily="34" charset="0"/>
                <a:cs typeface="Calibri" panose="020F0502020204030204" pitchFamily="34" charset="0"/>
              </a:rPr>
              <a:t>νέο στόχο</a:t>
            </a:r>
            <a:r>
              <a:rPr lang="en-US" sz="3600" dirty="0" smtClean="0">
                <a:solidFill>
                  <a:srgbClr val="FFB600"/>
                </a:solidFill>
                <a:latin typeface="Calibri" panose="020F0502020204030204" pitchFamily="34" charset="0"/>
                <a:cs typeface="Calibri" panose="020F0502020204030204" pitchFamily="34" charset="0"/>
              </a:rPr>
              <a:t> </a:t>
            </a:r>
            <a:r>
              <a:rPr lang="el-GR" sz="3600" dirty="0" smtClean="0">
                <a:latin typeface="Calibri" panose="020F0502020204030204" pitchFamily="34" charset="0"/>
                <a:cs typeface="Calibri" panose="020F0502020204030204" pitchFamily="34" charset="0"/>
              </a:rPr>
              <a:t>και ολοκληρώστε μια ακόμα ενότητα</a:t>
            </a:r>
            <a:r>
              <a:rPr lang="en-US" sz="3600" dirty="0" smtClean="0">
                <a:latin typeface="Calibri" panose="020F0502020204030204" pitchFamily="34" charset="0"/>
                <a:cs typeface="Calibri" panose="020F0502020204030204" pitchFamily="34" charset="0"/>
              </a:rPr>
              <a:t>!</a:t>
            </a:r>
            <a:endParaRPr sz="3600" dirty="0">
              <a:latin typeface="Calibri" panose="020F0502020204030204" pitchFamily="34" charset="0"/>
              <a:cs typeface="Calibri" panose="020F0502020204030204" pitchFamily="34" charset="0"/>
            </a:endParaRPr>
          </a:p>
        </p:txBody>
      </p:sp>
      <p:sp>
        <p:nvSpPr>
          <p:cNvPr id="303" name="Google Shape;303;p26"/>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pPr marL="0" lvl="0" indent="0" algn="ctr" rtl="0">
                <a:lnSpc>
                  <a:spcPct val="100000"/>
                </a:lnSpc>
                <a:spcBef>
                  <a:spcPts val="0"/>
                </a:spcBef>
                <a:spcAft>
                  <a:spcPts val="0"/>
                </a:spcAft>
                <a:buSzPts val="1300"/>
                <a:buNone/>
              </a:pPr>
              <a:t>26</a:t>
            </a:fld>
            <a:endParaRPr/>
          </a:p>
        </p:txBody>
      </p:sp>
      <p:grpSp>
        <p:nvGrpSpPr>
          <p:cNvPr id="304" name="Google Shape;304;p26"/>
          <p:cNvGrpSpPr/>
          <p:nvPr/>
        </p:nvGrpSpPr>
        <p:grpSpPr>
          <a:xfrm>
            <a:off x="8152039" y="369833"/>
            <a:ext cx="602425" cy="641836"/>
            <a:chOff x="5970800" y="1619250"/>
            <a:chExt cx="428650" cy="456725"/>
          </a:xfrm>
        </p:grpSpPr>
        <p:sp>
          <p:nvSpPr>
            <p:cNvPr id="305" name="Google Shape;305;p26"/>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06" name="Google Shape;306;p26"/>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07" name="Google Shape;307;p26"/>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08" name="Google Shape;308;p26"/>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309" name="Google Shape;309;p26"/>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grpSp>
      <p:graphicFrame>
        <p:nvGraphicFramePr>
          <p:cNvPr id="310" name="Google Shape;310;p26"/>
          <p:cNvGraphicFramePr/>
          <p:nvPr>
            <p:extLst>
              <p:ext uri="{D42A27DB-BD31-4B8C-83A1-F6EECF244321}">
                <p14:modId xmlns:p14="http://schemas.microsoft.com/office/powerpoint/2010/main" val="3105978176"/>
              </p:ext>
            </p:extLst>
          </p:nvPr>
        </p:nvGraphicFramePr>
        <p:xfrm>
          <a:off x="3925427" y="703846"/>
          <a:ext cx="3819725" cy="4303525"/>
        </p:xfrm>
        <a:graphic>
          <a:graphicData uri="http://schemas.openxmlformats.org/drawingml/2006/table">
            <a:tbl>
              <a:tblPr firstRow="1" bandRow="1">
                <a:noFill/>
                <a:tableStyleId>{E2228A09-EFE7-4784-B194-5609F0334F29}</a:tableStyleId>
              </a:tblPr>
              <a:tblGrid>
                <a:gridCol w="3819725">
                  <a:extLst>
                    <a:ext uri="{9D8B030D-6E8A-4147-A177-3AD203B41FA5}">
                      <a16:colId xmlns:a16="http://schemas.microsoft.com/office/drawing/2014/main" val="20000"/>
                    </a:ext>
                  </a:extLst>
                </a:gridCol>
              </a:tblGrid>
              <a:tr h="466275">
                <a:tc>
                  <a:txBody>
                    <a:bodyPr/>
                    <a:lstStyle/>
                    <a:p>
                      <a:pPr marL="0" marR="0" lvl="0" indent="0" algn="l" rtl="0">
                        <a:lnSpc>
                          <a:spcPct val="100000"/>
                        </a:lnSpc>
                        <a:spcBef>
                          <a:spcPts val="0"/>
                        </a:spcBef>
                        <a:spcAft>
                          <a:spcPts val="0"/>
                        </a:spcAft>
                        <a:buClr>
                          <a:schemeClr val="dk1"/>
                        </a:buClr>
                        <a:buSzPts val="5800"/>
                        <a:buFont typeface="Raleway Thin"/>
                        <a:buNone/>
                      </a:pPr>
                      <a:r>
                        <a:rPr lang="el-GR" sz="2250" b="1" i="0" u="none" strike="noStrike" cap="none" dirty="0" smtClean="0">
                          <a:solidFill>
                            <a:schemeClr val="lt1"/>
                          </a:solidFill>
                          <a:latin typeface="Calibri" panose="020F0502020204030204" pitchFamily="34" charset="0"/>
                          <a:ea typeface="Raleway Thin"/>
                          <a:cs typeface="Calibri" panose="020F0502020204030204" pitchFamily="34" charset="0"/>
                          <a:sym typeface="Raleway Thin"/>
                        </a:rPr>
                        <a:t>Αναβάθμιση</a:t>
                      </a:r>
                      <a:r>
                        <a:rPr lang="el-GR" sz="2250" b="1" i="0" u="none" strike="noStrike" cap="none" baseline="0" dirty="0" smtClean="0">
                          <a:solidFill>
                            <a:schemeClr val="lt1"/>
                          </a:solidFill>
                          <a:latin typeface="Calibri" panose="020F0502020204030204" pitchFamily="34" charset="0"/>
                          <a:ea typeface="Raleway Thin"/>
                          <a:cs typeface="Calibri" panose="020F0502020204030204" pitchFamily="34" charset="0"/>
                          <a:sym typeface="Raleway Thin"/>
                        </a:rPr>
                        <a:t> κοινωνικών δεξιοτήτων</a:t>
                      </a:r>
                      <a:r>
                        <a:rPr lang="en-US" sz="2250" b="1" i="0" u="none" strike="noStrike" cap="none" dirty="0" smtClean="0">
                          <a:solidFill>
                            <a:schemeClr val="lt1"/>
                          </a:solidFill>
                          <a:latin typeface="Calibri" panose="020F0502020204030204" pitchFamily="34" charset="0"/>
                          <a:ea typeface="Raleway Thin"/>
                          <a:cs typeface="Calibri" panose="020F0502020204030204" pitchFamily="34" charset="0"/>
                          <a:sym typeface="Raleway Thin"/>
                        </a:rPr>
                        <a:t> </a:t>
                      </a:r>
                      <a:endParaRPr dirty="0">
                        <a:latin typeface="Calibri" panose="020F0502020204030204" pitchFamily="34" charset="0"/>
                        <a:cs typeface="Calibri" panose="020F050202020403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B600"/>
                    </a:solidFill>
                  </a:tcPr>
                </a:tc>
                <a:extLst>
                  <a:ext uri="{0D108BD9-81ED-4DB2-BD59-A6C34878D82A}">
                    <a16:rowId xmlns:a16="http://schemas.microsoft.com/office/drawing/2014/main" val="10000"/>
                  </a:ext>
                </a:extLst>
              </a:tr>
              <a:tr h="425375">
                <a:tc>
                  <a:txBody>
                    <a:bodyPr/>
                    <a:lstStyle/>
                    <a:p>
                      <a:pPr marL="0" marR="0" lvl="0" indent="0" algn="l" rtl="0">
                        <a:lnSpc>
                          <a:spcPct val="100000"/>
                        </a:lnSpc>
                        <a:spcBef>
                          <a:spcPts val="0"/>
                        </a:spcBef>
                        <a:spcAft>
                          <a:spcPts val="0"/>
                        </a:spcAft>
                        <a:buNone/>
                      </a:pPr>
                      <a:endParaRPr lang="el-GR" sz="1000" b="1" i="0" u="none" strike="noStrike" cap="none" smtClean="0">
                        <a:solidFill>
                          <a:srgbClr val="FFB600"/>
                        </a:solidFill>
                        <a:latin typeface="Calibri" panose="020F0502020204030204" pitchFamily="34" charset="0"/>
                        <a:ea typeface="Raleway Thin"/>
                        <a:cs typeface="Calibri" panose="020F0502020204030204" pitchFamily="34" charset="0"/>
                        <a:sym typeface="Raleway Thin"/>
                      </a:endParaRPr>
                    </a:p>
                    <a:p>
                      <a:pPr marL="0" marR="0" lvl="0" indent="0" algn="l" rtl="0">
                        <a:lnSpc>
                          <a:spcPct val="100000"/>
                        </a:lnSpc>
                        <a:spcBef>
                          <a:spcPts val="0"/>
                        </a:spcBef>
                        <a:spcAft>
                          <a:spcPts val="0"/>
                        </a:spcAft>
                        <a:buNone/>
                      </a:pPr>
                      <a:r>
                        <a:rPr lang="en-US" sz="1000" b="1" i="0" u="none" strike="noStrike" cap="none" smtClean="0">
                          <a:solidFill>
                            <a:srgbClr val="FFB600"/>
                          </a:solidFill>
                          <a:latin typeface="Calibri" panose="020F0502020204030204" pitchFamily="34" charset="0"/>
                          <a:ea typeface="Raleway Thin"/>
                          <a:cs typeface="Calibri" panose="020F0502020204030204" pitchFamily="34" charset="0"/>
                          <a:sym typeface="Raleway Thin"/>
                        </a:rPr>
                        <a:t>M6</a:t>
                      </a:r>
                      <a:r>
                        <a:rPr lang="en-US"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Επικοινωνιακές</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δεξιότητες</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25375">
                <a:tc>
                  <a:txBody>
                    <a:bodyPr/>
                    <a:lstStyle/>
                    <a:p>
                      <a:pPr marL="0" marR="0" lvl="0" indent="0" algn="l" rtl="0">
                        <a:lnSpc>
                          <a:spcPct val="100000"/>
                        </a:lnSpc>
                        <a:spcBef>
                          <a:spcPts val="0"/>
                        </a:spcBef>
                        <a:spcAft>
                          <a:spcPts val="0"/>
                        </a:spcAft>
                        <a:buNone/>
                      </a:pPr>
                      <a:r>
                        <a:rPr lang="en-US"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M7: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Κίνητρα</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και προσωπική ενδυνάμωση</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25375">
                <a:tc>
                  <a:txBody>
                    <a:bodyPr/>
                    <a:lstStyle/>
                    <a:p>
                      <a:pPr marL="0" marR="0" lvl="0" indent="0" algn="l" rtl="0">
                        <a:lnSpc>
                          <a:spcPct val="100000"/>
                        </a:lnSpc>
                        <a:spcBef>
                          <a:spcPts val="0"/>
                        </a:spcBef>
                        <a:spcAft>
                          <a:spcPts val="0"/>
                        </a:spcAft>
                        <a:buNone/>
                      </a:pPr>
                      <a:r>
                        <a:rPr lang="en-US"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M8: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Διαχείριση</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χρόνου</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25375">
                <a:tc>
                  <a:txBody>
                    <a:bodyPr/>
                    <a:lstStyle/>
                    <a:p>
                      <a:pPr marL="0" marR="0" lvl="0" indent="0" algn="l" rtl="0">
                        <a:lnSpc>
                          <a:spcPct val="100000"/>
                        </a:lnSpc>
                        <a:spcBef>
                          <a:spcPts val="0"/>
                        </a:spcBef>
                        <a:spcAft>
                          <a:spcPts val="0"/>
                        </a:spcAft>
                        <a:buNone/>
                      </a:pPr>
                      <a:r>
                        <a:rPr lang="en-US"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M9</a:t>
                      </a:r>
                      <a:r>
                        <a:rPr lang="en-US" sz="1000" b="1" i="0" u="none" strike="noStrike" cap="none" dirty="0" smtClean="0">
                          <a:solidFill>
                            <a:srgbClr val="FFB600"/>
                          </a:solidFill>
                          <a:latin typeface="Calibri" panose="020F0502020204030204" pitchFamily="34" charset="0"/>
                          <a:ea typeface="Raleway Thin"/>
                          <a:cs typeface="Calibri" panose="020F0502020204030204" pitchFamily="34" charset="0"/>
                          <a:sym typeface="Raleway Thin"/>
                        </a:rPr>
                        <a:t>: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Ισορροπία</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επαγγελματικής</a:t>
                      </a:r>
                      <a:r>
                        <a:rPr lang="en-US"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προσωπικής ζωής</a:t>
                      </a: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25375">
                <a:tc>
                  <a:txBody>
                    <a:bodyPr/>
                    <a:lstStyle/>
                    <a:p>
                      <a:pPr marL="0" marR="0" lvl="0" indent="0" algn="l" rtl="0">
                        <a:lnSpc>
                          <a:spcPct val="100000"/>
                        </a:lnSpc>
                        <a:spcBef>
                          <a:spcPts val="0"/>
                        </a:spcBef>
                        <a:spcAft>
                          <a:spcPts val="0"/>
                        </a:spcAft>
                        <a:buNone/>
                      </a:pPr>
                      <a:r>
                        <a:rPr lang="en-US"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M10: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Στοχοθέτηση</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25375">
                <a:tc>
                  <a:txBody>
                    <a:bodyPr/>
                    <a:lstStyle/>
                    <a:p>
                      <a:pPr marL="0" marR="0" lvl="0" indent="0" algn="l" rtl="0">
                        <a:lnSpc>
                          <a:spcPct val="100000"/>
                        </a:lnSpc>
                        <a:spcBef>
                          <a:spcPts val="0"/>
                        </a:spcBef>
                        <a:spcAft>
                          <a:spcPts val="0"/>
                        </a:spcAft>
                        <a:buNone/>
                      </a:pPr>
                      <a:r>
                        <a:rPr lang="en-US"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M11: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Επίλυση</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προβλημάτων</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25375">
                <a:tc>
                  <a:txBody>
                    <a:bodyPr/>
                    <a:lstStyle/>
                    <a:p>
                      <a:pPr marL="0" marR="0" lvl="0" indent="0" algn="l" rtl="0">
                        <a:lnSpc>
                          <a:spcPct val="100000"/>
                        </a:lnSpc>
                        <a:spcBef>
                          <a:spcPts val="0"/>
                        </a:spcBef>
                        <a:spcAft>
                          <a:spcPts val="0"/>
                        </a:spcAft>
                        <a:buNone/>
                      </a:pPr>
                      <a:r>
                        <a:rPr lang="en-US"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M12: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Αυτοπροβολή</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25375">
                <a:tc>
                  <a:txBody>
                    <a:bodyPr/>
                    <a:lstStyle/>
                    <a:p>
                      <a:pPr marL="0" marR="0" lvl="0" indent="0" algn="l" rtl="0">
                        <a:lnSpc>
                          <a:spcPct val="100000"/>
                        </a:lnSpc>
                        <a:spcBef>
                          <a:spcPts val="0"/>
                        </a:spcBef>
                        <a:spcAft>
                          <a:spcPts val="0"/>
                        </a:spcAft>
                        <a:buNone/>
                      </a:pPr>
                      <a:r>
                        <a:rPr lang="en-US" sz="1000" b="1" i="0" u="none" strike="noStrike" cap="none" dirty="0">
                          <a:solidFill>
                            <a:srgbClr val="FFB600"/>
                          </a:solidFill>
                          <a:latin typeface="Calibri" panose="020F0502020204030204" pitchFamily="34" charset="0"/>
                          <a:ea typeface="Raleway Thin"/>
                          <a:cs typeface="Calibri" panose="020F0502020204030204" pitchFamily="34" charset="0"/>
                          <a:sym typeface="Raleway Thin"/>
                        </a:rPr>
                        <a:t>M13: </a:t>
                      </a:r>
                      <a:r>
                        <a:rPr lang="el-GR" sz="1000" b="1" i="0" u="none" strike="noStrike" cap="none" dirty="0" smtClean="0">
                          <a:solidFill>
                            <a:srgbClr val="000000"/>
                          </a:solidFill>
                          <a:latin typeface="Calibri" panose="020F0502020204030204" pitchFamily="34" charset="0"/>
                          <a:ea typeface="Raleway Thin"/>
                          <a:cs typeface="Calibri" panose="020F0502020204030204" pitchFamily="34" charset="0"/>
                          <a:sym typeface="Raleway Thin"/>
                        </a:rPr>
                        <a:t>Δεξιότητες</a:t>
                      </a:r>
                      <a:r>
                        <a:rPr lang="el-GR" sz="1000" b="1" i="0" u="none" strike="noStrike" cap="none" baseline="0" dirty="0" smtClean="0">
                          <a:solidFill>
                            <a:srgbClr val="000000"/>
                          </a:solidFill>
                          <a:latin typeface="Calibri" panose="020F0502020204030204" pitchFamily="34" charset="0"/>
                          <a:ea typeface="Raleway Thin"/>
                          <a:cs typeface="Calibri" panose="020F0502020204030204" pitchFamily="34" charset="0"/>
                          <a:sym typeface="Raleway Thin"/>
                        </a:rPr>
                        <a:t> παρουσίασης</a:t>
                      </a: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p>
                      <a:pPr marL="0" marR="0" lvl="0" indent="0" algn="l" rtl="0">
                        <a:lnSpc>
                          <a:spcPct val="100000"/>
                        </a:lnSpc>
                        <a:spcBef>
                          <a:spcPts val="0"/>
                        </a:spcBef>
                        <a:spcAft>
                          <a:spcPts val="0"/>
                        </a:spcAft>
                        <a:buNone/>
                      </a:pPr>
                      <a:endParaRPr sz="1000" b="1" i="0" u="none" strike="noStrike" cap="none" dirty="0">
                        <a:solidFill>
                          <a:srgbClr val="000000"/>
                        </a:solidFill>
                        <a:latin typeface="Calibri" panose="020F0502020204030204" pitchFamily="34" charset="0"/>
                        <a:ea typeface="Raleway Thin"/>
                        <a:cs typeface="Calibri" panose="020F0502020204030204" pitchFamily="34" charset="0"/>
                        <a:sym typeface="Raleway Thin"/>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txBox="1">
            <a:spLocks noGrp="1"/>
          </p:cNvSpPr>
          <p:nvPr>
            <p:ph type="body" idx="1"/>
          </p:nvPr>
        </p:nvSpPr>
        <p:spPr>
          <a:xfrm>
            <a:off x="3848430" y="4031027"/>
            <a:ext cx="4643562" cy="5955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marL="0" lvl="0" indent="0" algn="l" rtl="0">
              <a:lnSpc>
                <a:spcPct val="100000"/>
              </a:lnSpc>
              <a:spcBef>
                <a:spcPts val="0"/>
              </a:spcBef>
              <a:spcAft>
                <a:spcPts val="0"/>
              </a:spcAft>
              <a:buSzPts val="1800"/>
              <a:buNone/>
            </a:pPr>
            <a:r>
              <a:rPr lang="en-US" sz="700">
                <a:solidFill>
                  <a:srgbClr val="981C22"/>
                </a:solidFill>
              </a:rPr>
              <a:t>Project number 2021-1-RO01-KA220-ADU-000026741</a:t>
            </a: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a:p>
            <a:pPr marL="0" lvl="0" indent="0" algn="l" rtl="0">
              <a:lnSpc>
                <a:spcPct val="100000"/>
              </a:lnSpc>
              <a:spcBef>
                <a:spcPts val="601"/>
              </a:spcBef>
              <a:spcAft>
                <a:spcPts val="0"/>
              </a:spcAft>
              <a:buSzPts val="1800"/>
              <a:buNone/>
            </a:pPr>
            <a:endParaRPr/>
          </a:p>
        </p:txBody>
      </p:sp>
      <p:pic>
        <p:nvPicPr>
          <p:cNvPr id="316" name="Google Shape;316;p27"/>
          <p:cNvPicPr preferRelativeResize="0"/>
          <p:nvPr/>
        </p:nvPicPr>
        <p:blipFill rotWithShape="1">
          <a:blip r:embed="rId3">
            <a:alphaModFix/>
          </a:blip>
          <a:srcRect/>
          <a:stretch/>
        </p:blipFill>
        <p:spPr>
          <a:xfrm>
            <a:off x="6997148" y="416610"/>
            <a:ext cx="1763711" cy="1324726"/>
          </a:xfrm>
          <a:prstGeom prst="rect">
            <a:avLst/>
          </a:prstGeom>
          <a:noFill/>
          <a:ln>
            <a:noFill/>
          </a:ln>
        </p:spPr>
      </p:pic>
      <p:pic>
        <p:nvPicPr>
          <p:cNvPr id="317" name="Google Shape;317;p27" descr="Text&#10;&#10;Description automatically generated with medium confidence"/>
          <p:cNvPicPr preferRelativeResize="0"/>
          <p:nvPr/>
        </p:nvPicPr>
        <p:blipFill rotWithShape="1">
          <a:blip r:embed="rId4">
            <a:alphaModFix/>
          </a:blip>
          <a:srcRect/>
          <a:stretch/>
        </p:blipFill>
        <p:spPr>
          <a:xfrm>
            <a:off x="922001" y="4031027"/>
            <a:ext cx="2838616" cy="595528"/>
          </a:xfrm>
          <a:prstGeom prst="rect">
            <a:avLst/>
          </a:prstGeom>
          <a:noFill/>
          <a:ln>
            <a:noFill/>
          </a:ln>
        </p:spPr>
      </p:pic>
      <p:pic>
        <p:nvPicPr>
          <p:cNvPr id="318" name="Google Shape;318;p27"/>
          <p:cNvPicPr preferRelativeResize="0"/>
          <p:nvPr/>
        </p:nvPicPr>
        <p:blipFill rotWithShape="1">
          <a:blip r:embed="rId5">
            <a:alphaModFix/>
          </a:blip>
          <a:srcRect/>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body" idx="1"/>
          </p:nvPr>
        </p:nvSpPr>
        <p:spPr>
          <a:xfrm>
            <a:off x="1757201" y="2161800"/>
            <a:ext cx="6139024" cy="1135582"/>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1"/>
              </a:spcBef>
              <a:spcAft>
                <a:spcPts val="0"/>
              </a:spcAft>
              <a:buSzPts val="3000"/>
              <a:buNone/>
            </a:pPr>
            <a:r>
              <a:rPr lang="el-GR" dirty="0" smtClean="0">
                <a:latin typeface="Calibri" panose="020F0502020204030204" pitchFamily="34" charset="0"/>
                <a:ea typeface="Raleway Medium"/>
                <a:cs typeface="Calibri" panose="020F0502020204030204" pitchFamily="34" charset="0"/>
                <a:sym typeface="Raleway Medium"/>
              </a:rPr>
              <a:t>Οι πρώτες εντυπώσεις είναι σημαντικές. </a:t>
            </a:r>
            <a:endParaRPr lang="en-US" dirty="0" smtClean="0">
              <a:latin typeface="Calibri" panose="020F0502020204030204" pitchFamily="34" charset="0"/>
              <a:ea typeface="Raleway Medium"/>
              <a:cs typeface="Calibri" panose="020F0502020204030204" pitchFamily="34" charset="0"/>
              <a:sym typeface="Raleway Medium"/>
            </a:endParaRPr>
          </a:p>
          <a:p>
            <a:pPr marL="0" lvl="0" indent="0" algn="ctr" rtl="0">
              <a:lnSpc>
                <a:spcPct val="100000"/>
              </a:lnSpc>
              <a:spcBef>
                <a:spcPts val="601"/>
              </a:spcBef>
              <a:spcAft>
                <a:spcPts val="0"/>
              </a:spcAft>
              <a:buSzPts val="3000"/>
              <a:buNone/>
            </a:pPr>
            <a:r>
              <a:rPr lang="el-GR" dirty="0" smtClean="0">
                <a:latin typeface="Calibri" panose="020F0502020204030204" pitchFamily="34" charset="0"/>
                <a:ea typeface="Raleway Medium"/>
                <a:cs typeface="Calibri" panose="020F0502020204030204" pitchFamily="34" charset="0"/>
                <a:sym typeface="Raleway Medium"/>
              </a:rPr>
              <a:t>Οι </a:t>
            </a:r>
            <a:r>
              <a:rPr lang="el-GR" dirty="0" smtClean="0">
                <a:latin typeface="Calibri" panose="020F0502020204030204" pitchFamily="34" charset="0"/>
                <a:ea typeface="Raleway Medium"/>
                <a:cs typeface="Calibri" panose="020F0502020204030204" pitchFamily="34" charset="0"/>
                <a:sym typeface="Raleway Medium"/>
              </a:rPr>
              <a:t>ειδικοί λένε πως μας παίρνει περίπου δυο λεπτά και 30</a:t>
            </a:r>
            <a:r>
              <a:rPr lang="en-US" dirty="0" smtClean="0">
                <a:latin typeface="Calibri" panose="020F0502020204030204" pitchFamily="34" charset="0"/>
                <a:ea typeface="Raleway Medium"/>
                <a:cs typeface="Calibri" panose="020F0502020204030204" pitchFamily="34" charset="0"/>
                <a:sym typeface="Raleway Medium"/>
              </a:rPr>
              <a:t> </a:t>
            </a:r>
            <a:r>
              <a:rPr lang="el-GR" dirty="0" smtClean="0">
                <a:latin typeface="Calibri" panose="020F0502020204030204" pitchFamily="34" charset="0"/>
                <a:ea typeface="Raleway Medium"/>
                <a:cs typeface="Calibri" panose="020F0502020204030204" pitchFamily="34" charset="0"/>
                <a:sym typeface="Raleway Medium"/>
              </a:rPr>
              <a:t>δευτερόλεπτα για να βγάλουμε συμπέρασμα.</a:t>
            </a:r>
          </a:p>
          <a:p>
            <a:pPr marL="0" lvl="0" indent="0" algn="ctr" rtl="0">
              <a:lnSpc>
                <a:spcPct val="100000"/>
              </a:lnSpc>
              <a:spcBef>
                <a:spcPts val="601"/>
              </a:spcBef>
              <a:spcAft>
                <a:spcPts val="0"/>
              </a:spcAft>
              <a:buSzPts val="3000"/>
              <a:buNone/>
            </a:pPr>
            <a:r>
              <a:rPr lang="en-US" dirty="0" smtClean="0">
                <a:latin typeface="Calibri" panose="020F0502020204030204" pitchFamily="34" charset="0"/>
                <a:ea typeface="Raleway Medium"/>
                <a:cs typeface="Calibri" panose="020F0502020204030204" pitchFamily="34" charset="0"/>
                <a:sym typeface="Raleway Medium"/>
              </a:rPr>
              <a:t> </a:t>
            </a:r>
            <a:r>
              <a:rPr lang="en-US" i="0" dirty="0" smtClean="0">
                <a:latin typeface="Calibri" panose="020F0502020204030204" pitchFamily="34" charset="0"/>
                <a:ea typeface="Raleway Medium"/>
                <a:cs typeface="Calibri" panose="020F0502020204030204" pitchFamily="34" charset="0"/>
                <a:sym typeface="Raleway Medium"/>
              </a:rPr>
              <a:t>Elliott </a:t>
            </a:r>
            <a:r>
              <a:rPr lang="en-US" i="0" dirty="0">
                <a:latin typeface="Calibri" panose="020F0502020204030204" pitchFamily="34" charset="0"/>
                <a:ea typeface="Raleway Medium"/>
                <a:cs typeface="Calibri" panose="020F0502020204030204" pitchFamily="34" charset="0"/>
                <a:sym typeface="Raleway Medium"/>
              </a:rPr>
              <a:t>Abrams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ctrTitle"/>
          </p:nvPr>
        </p:nvSpPr>
        <p:spPr>
          <a:xfrm>
            <a:off x="685802" y="2726342"/>
            <a:ext cx="7772400" cy="115980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l-GR" dirty="0" smtClean="0">
                <a:solidFill>
                  <a:srgbClr val="981C22"/>
                </a:solidFill>
                <a:latin typeface="Calibri" panose="020F0502020204030204" pitchFamily="34" charset="0"/>
                <a:cs typeface="Calibri" panose="020F0502020204030204" pitchFamily="34" charset="0"/>
              </a:rPr>
              <a:t>Δεξιότητες παρουσίασης</a:t>
            </a:r>
            <a:endParaRPr dirty="0">
              <a:latin typeface="Calibri" panose="020F0502020204030204" pitchFamily="34" charset="0"/>
              <a:cs typeface="Calibri" panose="020F0502020204030204" pitchFamily="34" charset="0"/>
            </a:endParaRPr>
          </a:p>
        </p:txBody>
      </p:sp>
      <p:sp>
        <p:nvSpPr>
          <p:cNvPr id="84" name="Google Shape;84;p4"/>
          <p:cNvSpPr txBox="1">
            <a:spLocks noGrp="1"/>
          </p:cNvSpPr>
          <p:nvPr>
            <p:ph type="subTitle" idx="1"/>
          </p:nvPr>
        </p:nvSpPr>
        <p:spPr>
          <a:xfrm>
            <a:off x="685802" y="3830653"/>
            <a:ext cx="77724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l-GR" sz="2800" b="1" dirty="0" smtClean="0">
                <a:latin typeface="Calibri" panose="020F0502020204030204" pitchFamily="34" charset="0"/>
                <a:cs typeface="Calibri" panose="020F0502020204030204" pitchFamily="34" charset="0"/>
              </a:rPr>
              <a:t>Οργανισμός Εταίρος</a:t>
            </a:r>
            <a:r>
              <a:rPr lang="en-US" sz="2800" b="1" dirty="0" smtClean="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Asociatia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Culturala</a:t>
            </a:r>
            <a:r>
              <a:rPr lang="en-US" sz="2800" b="1" dirty="0">
                <a:latin typeface="Calibri" panose="020F0502020204030204" pitchFamily="34" charset="0"/>
                <a:cs typeface="Calibri" panose="020F0502020204030204" pitchFamily="34" charset="0"/>
              </a:rPr>
              <a:t> ARTEC</a:t>
            </a:r>
            <a:endParaRPr dirty="0">
              <a:latin typeface="Calibri" panose="020F0502020204030204" pitchFamily="34" charset="0"/>
              <a:cs typeface="Calibri" panose="020F0502020204030204" pitchFamily="34" charset="0"/>
            </a:endParaRPr>
          </a:p>
        </p:txBody>
      </p:sp>
      <p:sp>
        <p:nvSpPr>
          <p:cNvPr id="85" name="Google Shape;85;p4"/>
          <p:cNvSpPr txBox="1"/>
          <p:nvPr/>
        </p:nvSpPr>
        <p:spPr>
          <a:xfrm>
            <a:off x="7811324" y="0"/>
            <a:ext cx="960900" cy="139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5400" b="0" i="0" u="none" strike="noStrike" cap="none">
                <a:solidFill>
                  <a:srgbClr val="981C22"/>
                </a:solidFill>
                <a:latin typeface="Raleway Thin"/>
                <a:ea typeface="Raleway Thin"/>
                <a:cs typeface="Raleway Thin"/>
                <a:sym typeface="Raleway Thin"/>
              </a:rPr>
              <a:t>13</a:t>
            </a:r>
            <a:endParaRPr sz="5400" b="0" i="0" u="none" strike="noStrike" cap="non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686474" y="600491"/>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2800" dirty="0" smtClean="0">
                <a:latin typeface="Calibri" panose="020F0502020204030204" pitchFamily="34" charset="0"/>
                <a:ea typeface="Raleway ExtraLight"/>
                <a:cs typeface="Calibri" panose="020F0502020204030204" pitchFamily="34" charset="0"/>
                <a:sym typeface="Raleway ExtraLight"/>
              </a:rPr>
              <a:t>Αφού ολοκληρώσετε αυτή την ενότητα</a:t>
            </a:r>
            <a:r>
              <a:rPr lang="en-US" sz="2800" dirty="0">
                <a:latin typeface="Calibri" panose="020F0502020204030204" pitchFamily="34" charset="0"/>
                <a:ea typeface="Raleway ExtraLight"/>
                <a:cs typeface="Calibri" panose="020F0502020204030204" pitchFamily="34" charset="0"/>
                <a:sym typeface="Raleway ExtraLight"/>
              </a:rPr>
              <a:t/>
            </a:r>
            <a:br>
              <a:rPr lang="en-US" sz="2800" dirty="0">
                <a:latin typeface="Calibri" panose="020F0502020204030204" pitchFamily="34" charset="0"/>
                <a:ea typeface="Raleway ExtraLight"/>
                <a:cs typeface="Calibri" panose="020F0502020204030204" pitchFamily="34" charset="0"/>
                <a:sym typeface="Raleway ExtraLight"/>
              </a:rPr>
            </a:br>
            <a:r>
              <a:rPr lang="el-GR" sz="2800" dirty="0" smtClean="0">
                <a:solidFill>
                  <a:srgbClr val="FFB600"/>
                </a:solidFill>
                <a:latin typeface="Calibri" panose="020F0502020204030204" pitchFamily="34" charset="0"/>
                <a:ea typeface="Raleway ExtraLight"/>
                <a:cs typeface="Calibri" panose="020F0502020204030204" pitchFamily="34" charset="0"/>
                <a:sym typeface="Raleway ExtraLight"/>
              </a:rPr>
              <a:t>θα είστε σε θέση </a:t>
            </a:r>
            <a:r>
              <a:rPr lang="el-GR" sz="2800" dirty="0" smtClean="0">
                <a:latin typeface="Calibri" panose="020F0502020204030204" pitchFamily="34" charset="0"/>
                <a:ea typeface="Raleway ExtraLight"/>
                <a:cs typeface="Calibri" panose="020F0502020204030204" pitchFamily="34" charset="0"/>
                <a:sym typeface="Raleway ExtraLight"/>
              </a:rPr>
              <a:t>να</a:t>
            </a:r>
            <a:r>
              <a:rPr lang="en-US" sz="2800" dirty="0" smtClean="0">
                <a:latin typeface="Calibri" panose="020F0502020204030204" pitchFamily="34" charset="0"/>
                <a:ea typeface="Raleway ExtraLight"/>
                <a:cs typeface="Calibri" panose="020F0502020204030204" pitchFamily="34" charset="0"/>
                <a:sym typeface="Raleway ExtraLight"/>
              </a:rPr>
              <a:t>:</a:t>
            </a:r>
            <a:endParaRPr sz="2800" dirty="0">
              <a:latin typeface="Calibri" panose="020F0502020204030204" pitchFamily="34" charset="0"/>
              <a:ea typeface="Raleway ExtraLight"/>
              <a:cs typeface="Calibri" panose="020F0502020204030204" pitchFamily="34" charset="0"/>
              <a:sym typeface="Raleway ExtraLight"/>
            </a:endParaRPr>
          </a:p>
        </p:txBody>
      </p:sp>
      <p:sp>
        <p:nvSpPr>
          <p:cNvPr id="91" name="Google Shape;91;p5"/>
          <p:cNvSpPr txBox="1">
            <a:spLocks noGrp="1"/>
          </p:cNvSpPr>
          <p:nvPr>
            <p:ph type="body" idx="1"/>
          </p:nvPr>
        </p:nvSpPr>
        <p:spPr>
          <a:xfrm>
            <a:off x="686474" y="1714889"/>
            <a:ext cx="2332201" cy="277866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1"/>
              </a:spcBef>
              <a:spcAft>
                <a:spcPts val="0"/>
              </a:spcAft>
              <a:buSzPts val="1400"/>
              <a:buFont typeface="Noto Sans Symbols"/>
              <a:buChar char="▪"/>
            </a:pPr>
            <a:r>
              <a:rPr lang="el-GR" sz="1400" dirty="0" smtClean="0">
                <a:latin typeface="Calibri" panose="020F0502020204030204" pitchFamily="34" charset="0"/>
                <a:ea typeface="Raleway Light"/>
                <a:cs typeface="Calibri" panose="020F0502020204030204" pitchFamily="34" charset="0"/>
                <a:sym typeface="Raleway Light"/>
              </a:rPr>
              <a:t>Χρησιμοποιήσετε στρατηγικές δημόσιας ομιλίας όπως</a:t>
            </a:r>
            <a:r>
              <a:rPr lang="en-US" sz="1400" dirty="0" smtClean="0">
                <a:latin typeface="Calibri" panose="020F0502020204030204" pitchFamily="34" charset="0"/>
                <a:ea typeface="Raleway Light"/>
                <a:cs typeface="Calibri" panose="020F0502020204030204" pitchFamily="34" charset="0"/>
                <a:sym typeface="Raleway Light"/>
              </a:rPr>
              <a:t> (</a:t>
            </a:r>
            <a:r>
              <a:rPr lang="el-GR" sz="1400" dirty="0" smtClean="0">
                <a:latin typeface="Calibri" panose="020F0502020204030204" pitchFamily="34" charset="0"/>
                <a:ea typeface="Raleway Light"/>
                <a:cs typeface="Calibri" panose="020F0502020204030204" pitchFamily="34" charset="0"/>
                <a:sym typeface="Raleway Light"/>
              </a:rPr>
              <a:t>γλώσσα σώματος</a:t>
            </a:r>
            <a:r>
              <a:rPr lang="en-US" sz="1400" dirty="0" smtClean="0">
                <a:latin typeface="Calibri" panose="020F0502020204030204" pitchFamily="34" charset="0"/>
                <a:ea typeface="Raleway Light"/>
                <a:cs typeface="Calibri" panose="020F0502020204030204" pitchFamily="34" charset="0"/>
                <a:sym typeface="Raleway Light"/>
              </a:rPr>
              <a:t>, </a:t>
            </a:r>
            <a:r>
              <a:rPr lang="el-GR" sz="1400" dirty="0" smtClean="0">
                <a:latin typeface="Calibri" panose="020F0502020204030204" pitchFamily="34" charset="0"/>
                <a:ea typeface="Raleway Light"/>
                <a:cs typeface="Calibri" panose="020F0502020204030204" pitchFamily="34" charset="0"/>
                <a:sym typeface="Raleway Light"/>
              </a:rPr>
              <a:t>τόνος της φωνής</a:t>
            </a:r>
            <a:r>
              <a:rPr lang="en-US" sz="1400" dirty="0" smtClean="0">
                <a:latin typeface="Calibri" panose="020F0502020204030204" pitchFamily="34" charset="0"/>
                <a:ea typeface="Raleway Light"/>
                <a:cs typeface="Calibri" panose="020F0502020204030204" pitchFamily="34" charset="0"/>
                <a:sym typeface="Raleway Light"/>
              </a:rPr>
              <a:t>, </a:t>
            </a:r>
            <a:r>
              <a:rPr lang="el-GR" sz="1400" dirty="0" smtClean="0">
                <a:latin typeface="Calibri" panose="020F0502020204030204" pitchFamily="34" charset="0"/>
                <a:ea typeface="Raleway Light"/>
                <a:cs typeface="Calibri" panose="020F0502020204030204" pitchFamily="34" charset="0"/>
                <a:sym typeface="Raleway Light"/>
              </a:rPr>
              <a:t>επιλογή λέξεων</a:t>
            </a:r>
            <a:r>
              <a:rPr lang="en-US" sz="14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400"/>
              <a:buFont typeface="Noto Sans Symbols"/>
              <a:buChar char="▪"/>
            </a:pPr>
            <a:r>
              <a:rPr lang="el-GR" sz="1400" dirty="0" smtClean="0">
                <a:latin typeface="Calibri" panose="020F0502020204030204" pitchFamily="34" charset="0"/>
                <a:ea typeface="Raleway Light"/>
                <a:cs typeface="Calibri" panose="020F0502020204030204" pitchFamily="34" charset="0"/>
                <a:sym typeface="Raleway Light"/>
              </a:rPr>
              <a:t>Περιγράψετε τον εαυτό σας</a:t>
            </a:r>
          </a:p>
          <a:p>
            <a:pPr marL="285750" lvl="0" indent="-285750" algn="l" rtl="0">
              <a:lnSpc>
                <a:spcPct val="100000"/>
              </a:lnSpc>
              <a:spcBef>
                <a:spcPts val="601"/>
              </a:spcBef>
              <a:spcAft>
                <a:spcPts val="0"/>
              </a:spcAft>
              <a:buSzPts val="1400"/>
              <a:buFont typeface="Noto Sans Symbols"/>
              <a:buChar char="▪"/>
            </a:pPr>
            <a:r>
              <a:rPr lang="el-GR" sz="1400" dirty="0" smtClean="0">
                <a:latin typeface="Calibri" panose="020F0502020204030204" pitchFamily="34" charset="0"/>
                <a:ea typeface="Raleway Light"/>
                <a:cs typeface="Calibri" panose="020F0502020204030204" pitchFamily="34" charset="0"/>
                <a:sym typeface="Raleway Light"/>
              </a:rPr>
              <a:t>Απαντάτε με σαφήνεια στις ερωτήσεις των συνεντεύξεων</a:t>
            </a:r>
            <a:endParaRPr dirty="0">
              <a:latin typeface="Calibri" panose="020F0502020204030204" pitchFamily="34" charset="0"/>
              <a:ea typeface="Raleway Medium"/>
              <a:cs typeface="Calibri" panose="020F0502020204030204" pitchFamily="34" charset="0"/>
              <a:sym typeface="Raleway Medium"/>
            </a:endParaRPr>
          </a:p>
        </p:txBody>
      </p:sp>
      <p:sp>
        <p:nvSpPr>
          <p:cNvPr id="92" name="Google Shape;92;p5"/>
          <p:cNvSpPr txBox="1">
            <a:spLocks noGrp="1"/>
          </p:cNvSpPr>
          <p:nvPr>
            <p:ph type="body" idx="2"/>
          </p:nvPr>
        </p:nvSpPr>
        <p:spPr>
          <a:xfrm>
            <a:off x="3222678" y="1714889"/>
            <a:ext cx="2332201" cy="277866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Μιλάτε με </a:t>
            </a:r>
            <a:r>
              <a:rPr lang="el-GR" dirty="0" smtClean="0">
                <a:latin typeface="Calibri" panose="020F0502020204030204" pitchFamily="34" charset="0"/>
                <a:ea typeface="Raleway Light"/>
                <a:cs typeface="Calibri" panose="020F0502020204030204" pitchFamily="34" charset="0"/>
                <a:sym typeface="Raleway Light"/>
              </a:rPr>
              <a:t>αυτοπεποίθηση και να παρουσιάστε </a:t>
            </a:r>
            <a:r>
              <a:rPr lang="el-GR" dirty="0" smtClean="0">
                <a:latin typeface="Calibri" panose="020F0502020204030204" pitchFamily="34" charset="0"/>
                <a:ea typeface="Raleway Light"/>
                <a:cs typeface="Calibri" panose="020F0502020204030204" pitchFamily="34" charset="0"/>
                <a:sym typeface="Raleway Light"/>
              </a:rPr>
              <a:t>τον εαυτό σας στον πιθανό εργοδότη</a:t>
            </a: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Αναφέρετε συνοπτικά τις ικανότητες που σχετίζονται με </a:t>
            </a:r>
            <a:r>
              <a:rPr lang="el-GR" dirty="0" smtClean="0">
                <a:latin typeface="Calibri" panose="020F0502020204030204" pitchFamily="34" charset="0"/>
                <a:ea typeface="Raleway Light"/>
                <a:cs typeface="Calibri" panose="020F0502020204030204" pitchFamily="34" charset="0"/>
                <a:sym typeface="Raleway Light"/>
              </a:rPr>
              <a:t>τη </a:t>
            </a:r>
            <a:r>
              <a:rPr lang="el-GR" dirty="0" smtClean="0">
                <a:latin typeface="Calibri" panose="020F0502020204030204" pitchFamily="34" charset="0"/>
                <a:ea typeface="Raleway Light"/>
                <a:cs typeface="Calibri" panose="020F0502020204030204" pitchFamily="34" charset="0"/>
                <a:sym typeface="Raleway Light"/>
              </a:rPr>
              <a:t>θέση</a:t>
            </a: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Να αλληλεπιδράτε με αυτοπεποίθηση με </a:t>
            </a:r>
            <a:r>
              <a:rPr lang="el-GR" dirty="0" smtClean="0">
                <a:latin typeface="Calibri" panose="020F0502020204030204" pitchFamily="34" charset="0"/>
                <a:ea typeface="Raleway Light"/>
                <a:cs typeface="Calibri" panose="020F0502020204030204" pitchFamily="34" charset="0"/>
                <a:sym typeface="Raleway Light"/>
              </a:rPr>
              <a:t>το </a:t>
            </a:r>
            <a:r>
              <a:rPr lang="el-GR" dirty="0" smtClean="0">
                <a:latin typeface="Calibri" panose="020F0502020204030204" pitchFamily="34" charset="0"/>
                <a:ea typeface="Raleway Light"/>
                <a:cs typeface="Calibri" panose="020F0502020204030204" pitchFamily="34" charset="0"/>
                <a:sym typeface="Raleway Light"/>
              </a:rPr>
              <a:t>συνομιλητή σας</a:t>
            </a:r>
            <a:endParaRPr dirty="0">
              <a:latin typeface="Calibri" panose="020F0502020204030204" pitchFamily="34" charset="0"/>
              <a:ea typeface="Raleway Medium"/>
              <a:cs typeface="Calibri" panose="020F0502020204030204" pitchFamily="34" charset="0"/>
              <a:sym typeface="Raleway Medium"/>
            </a:endParaRPr>
          </a:p>
          <a:p>
            <a:pPr marL="139702" lvl="0" indent="0" algn="l" rtl="0">
              <a:lnSpc>
                <a:spcPct val="100000"/>
              </a:lnSpc>
              <a:spcBef>
                <a:spcPts val="601"/>
              </a:spcBef>
              <a:spcAft>
                <a:spcPts val="0"/>
              </a:spcAft>
              <a:buSzPts val="1400"/>
              <a:buNone/>
            </a:pPr>
            <a:endParaRPr dirty="0">
              <a:latin typeface="Raleway Medium"/>
              <a:ea typeface="Raleway Medium"/>
              <a:cs typeface="Raleway Medium"/>
              <a:sym typeface="Raleway Medium"/>
            </a:endParaRPr>
          </a:p>
        </p:txBody>
      </p:sp>
      <p:sp>
        <p:nvSpPr>
          <p:cNvPr id="93" name="Google Shape;93;p5"/>
          <p:cNvSpPr txBox="1">
            <a:spLocks noGrp="1"/>
          </p:cNvSpPr>
          <p:nvPr>
            <p:ph type="body" idx="3"/>
          </p:nvPr>
        </p:nvSpPr>
        <p:spPr>
          <a:xfrm>
            <a:off x="5855865" y="1714889"/>
            <a:ext cx="2609262" cy="3417355"/>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Συμμορφώνεστε </a:t>
            </a:r>
            <a:r>
              <a:rPr lang="el-GR" dirty="0" smtClean="0">
                <a:latin typeface="Calibri" panose="020F0502020204030204" pitchFamily="34" charset="0"/>
                <a:ea typeface="Raleway Light"/>
                <a:cs typeface="Calibri" panose="020F0502020204030204" pitchFamily="34" charset="0"/>
                <a:sym typeface="Raleway Light"/>
              </a:rPr>
              <a:t>με τους κανόνες και τις συνήθεις συμπεριφορές</a:t>
            </a: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Είστε υπεύθυνοι για το πως παρουσιάζετε τον εαυτό σας</a:t>
            </a:r>
            <a:r>
              <a:rPr lang="el-GR" dirty="0">
                <a:latin typeface="Calibri" panose="020F0502020204030204" pitchFamily="34" charset="0"/>
                <a:ea typeface="Raleway Light"/>
                <a:cs typeface="Calibri" panose="020F0502020204030204" pitchFamily="34" charset="0"/>
                <a:sym typeface="Raleway Light"/>
              </a:rPr>
              <a:t>.</a:t>
            </a:r>
            <a:r>
              <a:rPr lang="en-US" dirty="0" smtClean="0">
                <a:latin typeface="Calibri" panose="020F0502020204030204" pitchFamily="34" charset="0"/>
                <a:ea typeface="Raleway Light"/>
                <a:cs typeface="Calibri" panose="020F0502020204030204" pitchFamily="34" charset="0"/>
                <a:sym typeface="Raleway Light"/>
              </a:rPr>
              <a:t> </a:t>
            </a:r>
            <a:r>
              <a:rPr lang="el-GR" dirty="0" smtClean="0">
                <a:latin typeface="Calibri" panose="020F0502020204030204" pitchFamily="34" charset="0"/>
                <a:ea typeface="Raleway Light"/>
                <a:cs typeface="Calibri" panose="020F0502020204030204" pitchFamily="34" charset="0"/>
                <a:sym typeface="Raleway Light"/>
              </a:rPr>
              <a:t>Δώστε σημασία στα μέσα κοινωνικής δικτύωσης</a:t>
            </a:r>
            <a:r>
              <a:rPr lang="en-US" dirty="0" smtClean="0">
                <a:latin typeface="Calibri" panose="020F0502020204030204" pitchFamily="34" charset="0"/>
                <a:ea typeface="Raleway Light"/>
                <a:cs typeface="Calibri" panose="020F0502020204030204" pitchFamily="34" charset="0"/>
                <a:sym typeface="Raleway Light"/>
              </a:rPr>
              <a:t> (</a:t>
            </a:r>
            <a:r>
              <a:rPr lang="el-GR" dirty="0" smtClean="0">
                <a:latin typeface="Calibri" panose="020F0502020204030204" pitchFamily="34" charset="0"/>
                <a:ea typeface="Raleway Light"/>
                <a:cs typeface="Calibri" panose="020F0502020204030204" pitchFamily="34" charset="0"/>
                <a:sym typeface="Raleway Light"/>
              </a:rPr>
              <a:t>διαλέξτε προσεκτικά τις πληροφορίες που μοιράζεστε</a:t>
            </a:r>
            <a:r>
              <a:rPr lang="en-US"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285750" lvl="0" indent="-285750" algn="l" rtl="0">
              <a:lnSpc>
                <a:spcPct val="100000"/>
              </a:lnSpc>
              <a:spcBef>
                <a:spcPts val="601"/>
              </a:spcBef>
              <a:spcAft>
                <a:spcPts val="0"/>
              </a:spcAft>
              <a:buSzPts val="1400"/>
              <a:buFont typeface="Noto Sans Symbols"/>
              <a:buChar char="▪"/>
            </a:pPr>
            <a:r>
              <a:rPr lang="el-GR" dirty="0" smtClean="0">
                <a:latin typeface="Calibri" panose="020F0502020204030204" pitchFamily="34" charset="0"/>
                <a:ea typeface="Raleway Light"/>
                <a:cs typeface="Calibri" panose="020F0502020204030204" pitchFamily="34" charset="0"/>
                <a:sym typeface="Raleway Light"/>
              </a:rPr>
              <a:t>Συνεργάζεστε και να δείξετε τις ομαδικές σας ικανότητές </a:t>
            </a:r>
            <a:endParaRPr dirty="0">
              <a:latin typeface="Calibri" panose="020F0502020204030204" pitchFamily="34" charset="0"/>
              <a:ea typeface="Raleway Medium"/>
              <a:cs typeface="Calibri" panose="020F0502020204030204" pitchFamily="34" charset="0"/>
              <a:sym typeface="Raleway Medium"/>
            </a:endParaRPr>
          </a:p>
        </p:txBody>
      </p:sp>
      <p:pic>
        <p:nvPicPr>
          <p:cNvPr id="94" name="Google Shape;94;p5"/>
          <p:cNvPicPr preferRelativeResize="0"/>
          <p:nvPr/>
        </p:nvPicPr>
        <p:blipFill rotWithShape="1">
          <a:blip r:embed="rId3">
            <a:alphaModFix/>
          </a:blip>
          <a:srcRect/>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ctrTitle"/>
          </p:nvPr>
        </p:nvSpPr>
        <p:spPr>
          <a:xfrm>
            <a:off x="685802" y="3287213"/>
            <a:ext cx="77724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6000"/>
              <a:buNone/>
            </a:pPr>
            <a:r>
              <a:rPr lang="el-GR" b="1" dirty="0" smtClean="0">
                <a:latin typeface="Calibri" panose="020F0502020204030204" pitchFamily="34" charset="0"/>
                <a:cs typeface="Calibri" panose="020F0502020204030204" pitchFamily="34" charset="0"/>
              </a:rPr>
              <a:t>Τι είναι ο φόβος της δημόσιας ομιλίας</a:t>
            </a:r>
            <a:r>
              <a:rPr lang="en-US" b="1" dirty="0" smtClean="0">
                <a:solidFill>
                  <a:schemeClr val="lt1"/>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pic>
        <p:nvPicPr>
          <p:cNvPr id="100" name="Google Shape;100;p6"/>
          <p:cNvPicPr preferRelativeResize="0"/>
          <p:nvPr/>
        </p:nvPicPr>
        <p:blipFill rotWithShape="1">
          <a:blip r:embed="rId3">
            <a:alphaModFix/>
          </a:blip>
          <a:srcRect/>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title"/>
          </p:nvPr>
        </p:nvSpPr>
        <p:spPr>
          <a:xfrm>
            <a:off x="839739" y="690733"/>
            <a:ext cx="6866100" cy="12703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l-GR" sz="3200" dirty="0" smtClean="0">
                <a:latin typeface="Calibri" panose="020F0502020204030204" pitchFamily="34" charset="0"/>
                <a:ea typeface="Raleway ExtraLight"/>
                <a:cs typeface="Calibri" panose="020F0502020204030204" pitchFamily="34" charset="0"/>
                <a:sym typeface="Raleway ExtraLight"/>
              </a:rPr>
              <a:t>Τι γνωρίζετε σχετικά με τις </a:t>
            </a:r>
            <a:r>
              <a:rPr lang="el-GR" sz="3200" dirty="0" smtClean="0">
                <a:solidFill>
                  <a:srgbClr val="FFB600"/>
                </a:solidFill>
                <a:latin typeface="Calibri" panose="020F0502020204030204" pitchFamily="34" charset="0"/>
                <a:ea typeface="Raleway ExtraLight"/>
                <a:cs typeface="Calibri" panose="020F0502020204030204" pitchFamily="34" charset="0"/>
                <a:sym typeface="Raleway ExtraLight"/>
              </a:rPr>
              <a:t>ικανότητες δημόσιας ομιλίας</a:t>
            </a:r>
            <a:r>
              <a:rPr lang="en-US" sz="3200" dirty="0" smtClean="0">
                <a:solidFill>
                  <a:schemeClr val="dk1"/>
                </a:solidFill>
                <a:latin typeface="Calibri" panose="020F0502020204030204" pitchFamily="34" charset="0"/>
                <a:ea typeface="Raleway ExtraLight"/>
                <a:cs typeface="Calibri" panose="020F0502020204030204" pitchFamily="34" charset="0"/>
                <a:sym typeface="Raleway ExtraLight"/>
              </a:rPr>
              <a:t>?</a:t>
            </a:r>
            <a:endParaRPr sz="3200" dirty="0">
              <a:solidFill>
                <a:schemeClr val="dk1"/>
              </a:solidFill>
              <a:latin typeface="Calibri" panose="020F0502020204030204" pitchFamily="34" charset="0"/>
              <a:ea typeface="Raleway ExtraLight"/>
              <a:cs typeface="Calibri" panose="020F0502020204030204" pitchFamily="34" charset="0"/>
              <a:sym typeface="Raleway ExtraLight"/>
            </a:endParaRPr>
          </a:p>
        </p:txBody>
      </p:sp>
      <p:sp>
        <p:nvSpPr>
          <p:cNvPr id="106" name="Google Shape;106;p7"/>
          <p:cNvSpPr txBox="1">
            <a:spLocks noGrp="1"/>
          </p:cNvSpPr>
          <p:nvPr>
            <p:ph type="body" idx="1"/>
          </p:nvPr>
        </p:nvSpPr>
        <p:spPr>
          <a:xfrm>
            <a:off x="906760" y="1902402"/>
            <a:ext cx="6799079" cy="27581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Οι περισσότεροι άνθρωποι έχουν ένα ποσοστό φόβου όταν πρόκειται να μιλήσουν δημόσια</a:t>
            </a:r>
            <a:r>
              <a:rPr lang="en-US" sz="1300" dirty="0" smtClean="0">
                <a:latin typeface="Calibri" panose="020F0502020204030204" pitchFamily="34" charset="0"/>
                <a:ea typeface="Raleway Light"/>
                <a:cs typeface="Calibri" panose="020F0502020204030204" pitchFamily="34" charset="0"/>
                <a:sym typeface="Raleway Light"/>
              </a:rPr>
              <a:t>.</a:t>
            </a:r>
            <a:r>
              <a:rPr lang="el-GR" sz="1300" dirty="0" smtClean="0">
                <a:latin typeface="Calibri" panose="020F0502020204030204" pitchFamily="34" charset="0"/>
                <a:ea typeface="Raleway Light"/>
                <a:cs typeface="Calibri" panose="020F0502020204030204" pitchFamily="34" charset="0"/>
                <a:sym typeface="Raleway Light"/>
              </a:rPr>
              <a:t> Η αλήθεια είναι πως αρέσει σε πολύ λίγους ανθρώπους. Η ανάπτυξη αυτών των </a:t>
            </a:r>
            <a:r>
              <a:rPr lang="el-GR" sz="1300" dirty="0" smtClean="0">
                <a:latin typeface="Calibri" panose="020F0502020204030204" pitchFamily="34" charset="0"/>
                <a:ea typeface="Raleway Light"/>
                <a:cs typeface="Calibri" panose="020F0502020204030204" pitchFamily="34" charset="0"/>
                <a:sym typeface="Raleway Light"/>
              </a:rPr>
              <a:t>δεξιοτήτων, όμως, </a:t>
            </a:r>
            <a:r>
              <a:rPr lang="el-GR" sz="1300" dirty="0" smtClean="0">
                <a:latin typeface="Calibri" panose="020F0502020204030204" pitchFamily="34" charset="0"/>
                <a:ea typeface="Raleway Light"/>
                <a:cs typeface="Calibri" panose="020F0502020204030204" pitchFamily="34" charset="0"/>
                <a:sym typeface="Raleway Light"/>
              </a:rPr>
              <a:t>μπορεί να σας δώσει μεγάλο προβάδισμα στην καριέρα σας</a:t>
            </a:r>
            <a:r>
              <a:rPr lang="en-US"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just"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Η ιδέα και μόνο μιας ομιλίας μπροστά σε κοινό, αποτελεί έναν από τους πιο συχνούς φόβους. Όμως υπάρχουν αρκετοί τρόποι ώστε να διαχειριστείτε αυτό το άγχος και να καταφέρετε να δώσετε μια αξιομνημόνευτη ομιλία.</a:t>
            </a:r>
            <a:endParaRPr sz="1300" dirty="0">
              <a:latin typeface="Calibri" panose="020F0502020204030204" pitchFamily="34" charset="0"/>
              <a:ea typeface="Raleway Light"/>
              <a:cs typeface="Calibri" panose="020F0502020204030204" pitchFamily="34" charset="0"/>
              <a:sym typeface="Raleway Light"/>
            </a:endParaRPr>
          </a:p>
          <a:p>
            <a:pPr marL="0" lvl="0" indent="0" algn="just" rtl="0">
              <a:lnSpc>
                <a:spcPct val="100000"/>
              </a:lnSpc>
              <a:spcBef>
                <a:spcPts val="601"/>
              </a:spcBef>
              <a:spcAft>
                <a:spcPts val="0"/>
              </a:spcAft>
              <a:buSzPts val="1800"/>
              <a:buNone/>
            </a:pPr>
            <a:r>
              <a:rPr lang="el-GR" sz="1300" dirty="0" smtClean="0">
                <a:latin typeface="Calibri" panose="020F0502020204030204" pitchFamily="34" charset="0"/>
                <a:ea typeface="Raleway Light"/>
                <a:cs typeface="Calibri" panose="020F0502020204030204" pitchFamily="34" charset="0"/>
                <a:sym typeface="Raleway Light"/>
              </a:rPr>
              <a:t>Δεν υπάρχει συγκεκριμένη συνταγή επιτυχίας, υπάρχουν όμως μερικές συμβουλές οι οποίες μπορούν να σας βοηθήσουν</a:t>
            </a:r>
            <a:r>
              <a:rPr lang="en-US" sz="1300" dirty="0" smtClean="0">
                <a:latin typeface="Calibri" panose="020F0502020204030204" pitchFamily="34" charset="0"/>
                <a:ea typeface="Raleway Light"/>
                <a:cs typeface="Calibri" panose="020F0502020204030204" pitchFamily="34" charset="0"/>
                <a:sym typeface="Raleway Light"/>
              </a:rPr>
              <a:t>:</a:t>
            </a:r>
            <a:endParaRPr dirty="0">
              <a:latin typeface="Calibri" panose="020F0502020204030204" pitchFamily="34" charset="0"/>
              <a:cs typeface="Calibri" panose="020F0502020204030204" pitchFamily="34" charset="0"/>
            </a:endParaRPr>
          </a:p>
          <a:p>
            <a:pPr marL="0" lvl="0" indent="0" algn="l" rtl="0">
              <a:lnSpc>
                <a:spcPct val="100000"/>
              </a:lnSpc>
              <a:spcBef>
                <a:spcPts val="601"/>
              </a:spcBef>
              <a:spcAft>
                <a:spcPts val="0"/>
              </a:spcAft>
              <a:buSzPts val="1800"/>
              <a:buNone/>
            </a:pPr>
            <a:endParaRPr sz="1300" dirty="0">
              <a:latin typeface="Calibri" panose="020F0502020204030204" pitchFamily="34" charset="0"/>
              <a:ea typeface="Raleway ExtraLight"/>
              <a:cs typeface="Calibri" panose="020F0502020204030204" pitchFamily="34" charset="0"/>
              <a:sym typeface="Raleway ExtraLight"/>
            </a:endParaRPr>
          </a:p>
        </p:txBody>
      </p:sp>
      <p:sp>
        <p:nvSpPr>
          <p:cNvPr id="107" name="Google Shape;107;p7"/>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8" descr="photo-1481456384069-0effc539ab7e"/>
          <p:cNvPicPr preferRelativeResize="0"/>
          <p:nvPr/>
        </p:nvPicPr>
        <p:blipFill rotWithShape="1">
          <a:blip r:embed="rId3">
            <a:alphaModFix/>
          </a:blip>
          <a:srcRect/>
          <a:stretch/>
        </p:blipFill>
        <p:spPr>
          <a:xfrm>
            <a:off x="6867525" y="1633973"/>
            <a:ext cx="1781176" cy="1007627"/>
          </a:xfrm>
          <a:prstGeom prst="ellipse">
            <a:avLst/>
          </a:prstGeom>
          <a:noFill/>
          <a:ln>
            <a:noFill/>
          </a:ln>
        </p:spPr>
      </p:pic>
      <p:sp>
        <p:nvSpPr>
          <p:cNvPr id="113" name="Google Shape;113;p8"/>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14" name="Google Shape;114;p8"/>
          <p:cNvSpPr txBox="1"/>
          <p:nvPr/>
        </p:nvSpPr>
        <p:spPr>
          <a:xfrm>
            <a:off x="523876" y="552450"/>
            <a:ext cx="6195579" cy="4133851"/>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l-GR" sz="1300" b="1" dirty="0" smtClean="0">
                <a:latin typeface="Calibri" panose="020F0502020204030204" pitchFamily="34" charset="0"/>
                <a:ea typeface="Raleway Light"/>
                <a:cs typeface="Calibri" panose="020F0502020204030204" pitchFamily="34" charset="0"/>
                <a:sym typeface="Raleway Light"/>
              </a:rPr>
              <a:t>Χαλαρή στάση σώματος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Προσπαθήστε να διατηρήσετε σωστή στάση σώματος, οπτική επαφή με το κοινό και κινηθείτε φυσιολογικά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στο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χώρο</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Αποφύγετε να βάλετε τα χέρια στις τσέπες σας ή να τα έχετε σταυρωμένα. Χρησιμοποιείστε κατάλληλες κινήσεις κατά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τη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διάρκεια διατύπωσης των επιχειρημάτων σας. Αποφύγετε να κοιτάτε κάτω ή τις σημειώσεις σας για μεγάλα χρονικά διαστήματα.</a:t>
            </a:r>
            <a:endParaRPr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endParaRPr lang="el-GR" sz="1300" b="1"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r>
              <a:rPr lang="el-GR" sz="1300" b="1" dirty="0" smtClean="0">
                <a:latin typeface="Calibri" panose="020F0502020204030204" pitchFamily="34" charset="0"/>
                <a:ea typeface="Raleway Light"/>
                <a:cs typeface="Calibri" panose="020F0502020204030204" pitchFamily="34" charset="0"/>
                <a:sym typeface="Raleway Light"/>
              </a:rPr>
              <a:t>Εξασκήστε τον τόνο της φωνής σας και τις αναπνοές σας.</a:t>
            </a:r>
            <a:r>
              <a:rPr lang="el-GR" sz="1300" dirty="0">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Λάβετε υπόψη τον ρυθμό και την ένταση της φωνής σας.</a:t>
            </a:r>
            <a:endParaRPr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endParaRPr lang="el-GR" sz="1300" b="1"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r>
              <a:rPr lang="el-GR" sz="1300" b="1" dirty="0" smtClean="0">
                <a:latin typeface="Calibri" panose="020F0502020204030204" pitchFamily="34" charset="0"/>
                <a:ea typeface="Raleway Light"/>
                <a:cs typeface="Calibri" panose="020F0502020204030204" pitchFamily="34" charset="0"/>
                <a:sym typeface="Raleway Light"/>
              </a:rPr>
              <a:t>Προετοιμάστε τα σημεία στην ομιλία σας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τα οποία θα περιέχουν τα βασικά μηνύματα που θέλετε το κοινό σας να αισθανθεί, να γνωρίζει και να κατανοεί κατά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τη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διάρκεια της ομιλίας σας. Αυτό θα σας βοηθήσει να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μη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ξεφύγετε από την παρουσίασή σας και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να μη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ξεχάσετε να αναφέρετε τίποτα σημαντικό.</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endParaRPr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endParaRPr lang="el-GR" sz="1300" b="1"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r>
              <a:rPr lang="el-GR" sz="1300" b="1" dirty="0" smtClean="0">
                <a:latin typeface="Calibri" panose="020F0502020204030204" pitchFamily="34" charset="0"/>
                <a:ea typeface="Raleway Light"/>
                <a:cs typeface="Calibri" panose="020F0502020204030204" pitchFamily="34" charset="0"/>
                <a:sym typeface="Raleway Light"/>
              </a:rPr>
              <a:t>Γνωρίστε το κοινό σας.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Πάρτε λίγο χρόνο ώστε να καταλάβετε το κοινό σας και να προσαρμόσετε την ομιλία σας. Σκεφτείτε τι θεωρούν σημαντικό και τι θα τους βοηθήσει.</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r>
              <a:rPr lang="el-GR" sz="1300" b="1"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Προσθέστε ένα οπτικό υλικό,</a:t>
            </a:r>
            <a:r>
              <a:rPr lang="en-US" sz="1300" b="1"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όπως μια</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PowerPoint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παρουσίαση,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η οποία θα σας βοηθήσει να περάσετε τα βασικά μηνύματα αλλά και να συνδεθείτε περισσότερο με το κοινό</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endParaRPr dirty="0">
              <a:latin typeface="Calibri" panose="020F0502020204030204" pitchFamily="34" charset="0"/>
              <a:cs typeface="Calibri" panose="020F0502020204030204" pitchFamily="34" charset="0"/>
            </a:endParaRPr>
          </a:p>
          <a:p>
            <a:pPr marL="457206" marR="0" lvl="0" indent="-342904" algn="just" rtl="0">
              <a:lnSpc>
                <a:spcPct val="100000"/>
              </a:lnSpc>
              <a:spcBef>
                <a:spcPts val="601"/>
              </a:spcBef>
              <a:spcAft>
                <a:spcPts val="0"/>
              </a:spcAft>
              <a:buClr>
                <a:srgbClr val="FFB600"/>
              </a:buClr>
              <a:buSzPts val="1800"/>
              <a:buFont typeface="Raleway Thin"/>
              <a:buNone/>
            </a:pPr>
            <a:endParaRPr sz="1400" b="1" i="0" u="none" strike="noStrike" cap="none" dirty="0">
              <a:solidFill>
                <a:schemeClr val="dk2"/>
              </a:solidFill>
              <a:latin typeface="Raleway Light"/>
              <a:ea typeface="Raleway Light"/>
              <a:cs typeface="Raleway Light"/>
              <a:sym typeface="Raleway Light"/>
            </a:endParaRPr>
          </a:p>
          <a:p>
            <a:pPr marL="457206" marR="0" lvl="0" indent="-228604" algn="l" rtl="0">
              <a:lnSpc>
                <a:spcPct val="100000"/>
              </a:lnSpc>
              <a:spcBef>
                <a:spcPts val="601"/>
              </a:spcBef>
              <a:spcAft>
                <a:spcPts val="0"/>
              </a:spcAft>
              <a:buClr>
                <a:srgbClr val="FFB600"/>
              </a:buClr>
              <a:buSzPts val="1800"/>
              <a:buFont typeface="Raleway Thin"/>
              <a:buNone/>
            </a:pPr>
            <a:endParaRPr sz="1400" b="1" i="0" u="none" strike="noStrike" cap="none" dirty="0">
              <a:solidFill>
                <a:schemeClr val="dk2"/>
              </a:solidFill>
              <a:latin typeface="Raleway Light"/>
              <a:ea typeface="Raleway Light"/>
              <a:cs typeface="Raleway Light"/>
              <a:sym typeface="Raleway Light"/>
            </a:endParaRPr>
          </a:p>
          <a:p>
            <a:pPr marL="457206" marR="0" lvl="0" indent="-342904" algn="l" rtl="0">
              <a:lnSpc>
                <a:spcPct val="100000"/>
              </a:lnSpc>
              <a:spcBef>
                <a:spcPts val="601"/>
              </a:spcBef>
              <a:spcAft>
                <a:spcPts val="0"/>
              </a:spcAft>
              <a:buClr>
                <a:srgbClr val="FFB600"/>
              </a:buClr>
              <a:buSzPts val="1800"/>
              <a:buFont typeface="Raleway Thin"/>
              <a:buNone/>
            </a:pPr>
            <a:endParaRPr sz="1400" b="0" i="0" u="none" strike="noStrike" cap="none" dirty="0">
              <a:solidFill>
                <a:schemeClr val="dk2"/>
              </a:solidFill>
              <a:latin typeface="Raleway Light"/>
              <a:ea typeface="Raleway Light"/>
              <a:cs typeface="Raleway Light"/>
              <a:sym typeface="Raleway Light"/>
            </a:endParaRPr>
          </a:p>
        </p:txBody>
      </p:sp>
      <p:sp>
        <p:nvSpPr>
          <p:cNvPr id="115" name="Google Shape;115;p8"/>
          <p:cNvSpPr txBox="1"/>
          <p:nvPr/>
        </p:nvSpPr>
        <p:spPr>
          <a:xfrm>
            <a:off x="6719455" y="2700470"/>
            <a:ext cx="21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dirty="0">
                <a:solidFill>
                  <a:schemeClr val="accent1"/>
                </a:solidFill>
                <a:latin typeface="Raleway Thin"/>
                <a:ea typeface="Raleway Thin"/>
                <a:cs typeface="Raleway Thin"/>
                <a:sym typeface="Raleway Thin"/>
              </a:rPr>
              <a:t>Source</a:t>
            </a:r>
            <a:r>
              <a:rPr lang="en-US" sz="700" dirty="0">
                <a:latin typeface="Raleway Thin"/>
                <a:ea typeface="Raleway Thin"/>
                <a:cs typeface="Raleway Thin"/>
                <a:sym typeface="Raleway Thin"/>
              </a:rPr>
              <a:t>: https://unsplash.com/photos/cW4lLTavU80</a:t>
            </a:r>
            <a:endParaRPr sz="700" dirty="0">
              <a:latin typeface="Raleway Thin"/>
              <a:ea typeface="Raleway Thin"/>
              <a:cs typeface="Raleway Thin"/>
              <a:sym typeface="Raleway Th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9"/>
          <p:cNvGrpSpPr/>
          <p:nvPr/>
        </p:nvGrpSpPr>
        <p:grpSpPr>
          <a:xfrm>
            <a:off x="5046378" y="507350"/>
            <a:ext cx="2653464" cy="3952780"/>
            <a:chOff x="3224083" y="583550"/>
            <a:chExt cx="3056282" cy="3952780"/>
          </a:xfrm>
        </p:grpSpPr>
        <p:sp>
          <p:nvSpPr>
            <p:cNvPr id="121" name="Google Shape;121;p9"/>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22" name="Google Shape;122;p9"/>
            <p:cNvSpPr/>
            <p:nvPr/>
          </p:nvSpPr>
          <p:spPr>
            <a:xfrm rot="15000614">
              <a:off x="3269413" y="1915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23" name="Google Shape;123;p9"/>
            <p:cNvSpPr/>
            <p:nvPr/>
          </p:nvSpPr>
          <p:spPr>
            <a:xfrm>
              <a:off x="4419165" y="583550"/>
              <a:ext cx="1861200" cy="1681500"/>
            </a:xfrm>
            <a:prstGeom prst="ellipse">
              <a:avLst/>
            </a:prstGeom>
            <a:solidFill>
              <a:srgbClr val="FFE599"/>
            </a:solidFill>
            <a:ln>
              <a:noFill/>
            </a:ln>
          </p:spPr>
          <p:txBody>
            <a:bodyPr spcFirstLastPara="1" wrap="square" lIns="91425" tIns="91425" rIns="91425" bIns="91425" anchor="ctr" anchorCtr="0">
              <a:noAutofit/>
            </a:bodyPr>
            <a:lstStyle/>
            <a:p>
              <a:pPr marL="266700" marR="0" lvl="0" indent="-266700" algn="l" rtl="0">
                <a:lnSpc>
                  <a:spcPct val="100000"/>
                </a:lnSpc>
                <a:spcBef>
                  <a:spcPts val="0"/>
                </a:spcBef>
                <a:spcAft>
                  <a:spcPts val="0"/>
                </a:spcAft>
                <a:buNone/>
              </a:pPr>
              <a:r>
                <a:rPr lang="en-US" sz="1200" b="0" i="0" u="none" strike="noStrike" cap="none" dirty="0">
                  <a:solidFill>
                    <a:schemeClr val="lt1"/>
                  </a:solidFill>
                  <a:latin typeface="Arial Black"/>
                  <a:ea typeface="Arial Black"/>
                  <a:cs typeface="Arial Black"/>
                  <a:sym typeface="Arial Black"/>
                </a:rPr>
                <a:t>   </a:t>
              </a:r>
              <a:r>
                <a:rPr lang="el-GR" b="1" dirty="0" smtClean="0">
                  <a:solidFill>
                    <a:schemeClr val="lt1"/>
                  </a:solidFill>
                  <a:latin typeface="Calibri" panose="020F0502020204030204" pitchFamily="34" charset="0"/>
                  <a:ea typeface="Arial Black"/>
                  <a:cs typeface="Calibri" panose="020F0502020204030204" pitchFamily="34" charset="0"/>
                  <a:sym typeface="Arial Black"/>
                </a:rPr>
                <a:t>Πάθος</a:t>
              </a:r>
              <a:endParaRPr b="1" i="0" u="none" strike="noStrike" cap="none" dirty="0">
                <a:solidFill>
                  <a:schemeClr val="lt1"/>
                </a:solidFill>
                <a:latin typeface="Calibri" panose="020F0502020204030204" pitchFamily="34" charset="0"/>
                <a:ea typeface="Arial Black"/>
                <a:cs typeface="Calibri" panose="020F0502020204030204" pitchFamily="34" charset="0"/>
                <a:sym typeface="Arial Black"/>
              </a:endParaRPr>
            </a:p>
          </p:txBody>
        </p:sp>
        <p:sp>
          <p:nvSpPr>
            <p:cNvPr id="124" name="Google Shape;124;p9"/>
            <p:cNvSpPr/>
            <p:nvPr/>
          </p:nvSpPr>
          <p:spPr>
            <a:xfrm rot="15002134">
              <a:off x="3829071" y="798292"/>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25" name="Google Shape;125;p9"/>
            <p:cNvSpPr/>
            <p:nvPr/>
          </p:nvSpPr>
          <p:spPr>
            <a:xfrm rot="15002299">
              <a:off x="3633325" y="12916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Raleway Thin"/>
                <a:ea typeface="Raleway Thin"/>
                <a:cs typeface="Raleway Thin"/>
                <a:sym typeface="Raleway Thin"/>
              </a:endParaRPr>
            </a:p>
          </p:txBody>
        </p:sp>
        <p:sp>
          <p:nvSpPr>
            <p:cNvPr id="126" name="Google Shape;126;p9"/>
            <p:cNvSpPr/>
            <p:nvPr/>
          </p:nvSpPr>
          <p:spPr>
            <a:xfrm>
              <a:off x="3224083" y="2334284"/>
              <a:ext cx="1199400" cy="11994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l-GR" sz="1200" b="1" dirty="0" smtClean="0">
                  <a:solidFill>
                    <a:schemeClr val="lt1"/>
                  </a:solidFill>
                  <a:latin typeface="Calibri" panose="020F0502020204030204" pitchFamily="34" charset="0"/>
                  <a:cs typeface="Calibri" panose="020F0502020204030204" pitchFamily="34" charset="0"/>
                </a:rPr>
                <a:t>Παύση</a:t>
              </a:r>
              <a:endParaRPr sz="1200" b="1" i="0" u="none" strike="noStrike" cap="none" dirty="0">
                <a:solidFill>
                  <a:schemeClr val="lt1"/>
                </a:solidFill>
                <a:latin typeface="Calibri" panose="020F0502020204030204" pitchFamily="34" charset="0"/>
                <a:cs typeface="Calibri" panose="020F0502020204030204" pitchFamily="34" charset="0"/>
                <a:sym typeface="Arial"/>
              </a:endParaRPr>
            </a:p>
          </p:txBody>
        </p:sp>
      </p:grpSp>
      <p:grpSp>
        <p:nvGrpSpPr>
          <p:cNvPr id="127" name="Google Shape;127;p9"/>
          <p:cNvGrpSpPr/>
          <p:nvPr/>
        </p:nvGrpSpPr>
        <p:grpSpPr>
          <a:xfrm>
            <a:off x="6236570" y="1777666"/>
            <a:ext cx="2440201" cy="2440201"/>
            <a:chOff x="4447194" y="1815766"/>
            <a:chExt cx="2440200" cy="2440200"/>
          </a:xfrm>
        </p:grpSpPr>
        <p:sp>
          <p:nvSpPr>
            <p:cNvPr id="128" name="Google Shape;128;p9"/>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29" name="Google Shape;129;p9"/>
            <p:cNvSpPr txBox="1"/>
            <p:nvPr/>
          </p:nvSpPr>
          <p:spPr>
            <a:xfrm>
              <a:off x="4735950" y="2504275"/>
              <a:ext cx="1862700" cy="1163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2400" b="1" dirty="0" smtClean="0">
                  <a:solidFill>
                    <a:srgbClr val="FFFFFF"/>
                  </a:solidFill>
                  <a:latin typeface="Calibri" panose="020F0502020204030204" pitchFamily="34" charset="0"/>
                  <a:ea typeface="Arial Black"/>
                  <a:cs typeface="Calibri" panose="020F0502020204030204" pitchFamily="34" charset="0"/>
                  <a:sym typeface="Arial Black"/>
                </a:rPr>
                <a:t>Στάση σώματος</a:t>
              </a:r>
              <a:endParaRPr sz="2400" b="1" i="0" u="none" strike="noStrike" cap="none" dirty="0">
                <a:solidFill>
                  <a:srgbClr val="FFFFFF"/>
                </a:solidFill>
                <a:latin typeface="Calibri" panose="020F0502020204030204" pitchFamily="34" charset="0"/>
                <a:ea typeface="Arial Black"/>
                <a:cs typeface="Calibri" panose="020F0502020204030204" pitchFamily="34" charset="0"/>
                <a:sym typeface="Arial Black"/>
              </a:endParaRPr>
            </a:p>
          </p:txBody>
        </p:sp>
      </p:grpSp>
      <p:grpSp>
        <p:nvGrpSpPr>
          <p:cNvPr id="130" name="Google Shape;130;p9"/>
          <p:cNvGrpSpPr/>
          <p:nvPr/>
        </p:nvGrpSpPr>
        <p:grpSpPr>
          <a:xfrm>
            <a:off x="5369148" y="1278477"/>
            <a:ext cx="1504949" cy="1423800"/>
            <a:chOff x="3363650" y="1345478"/>
            <a:chExt cx="1504949" cy="1423800"/>
          </a:xfrm>
        </p:grpSpPr>
        <p:sp>
          <p:nvSpPr>
            <p:cNvPr id="131" name="Google Shape;131;p9"/>
            <p:cNvSpPr/>
            <p:nvPr/>
          </p:nvSpPr>
          <p:spPr>
            <a:xfrm>
              <a:off x="3424062" y="1345478"/>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32" name="Google Shape;132;p9"/>
            <p:cNvSpPr txBox="1"/>
            <p:nvPr/>
          </p:nvSpPr>
          <p:spPr>
            <a:xfrm>
              <a:off x="3363650" y="1613603"/>
              <a:ext cx="1504949"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b="1" i="0" u="none" strike="noStrike" cap="none" dirty="0" smtClean="0">
                  <a:solidFill>
                    <a:srgbClr val="FFFFFF"/>
                  </a:solidFill>
                  <a:latin typeface="Calibri" panose="020F0502020204030204" pitchFamily="34" charset="0"/>
                  <a:ea typeface="Arial Black"/>
                  <a:cs typeface="Calibri" panose="020F0502020204030204" pitchFamily="34" charset="0"/>
                  <a:sym typeface="Arial Black"/>
                </a:rPr>
                <a:t>Προφορά</a:t>
              </a:r>
              <a:endParaRPr b="1" i="0" u="none" strike="noStrike" cap="none" dirty="0">
                <a:solidFill>
                  <a:srgbClr val="FFFFFF"/>
                </a:solidFill>
                <a:latin typeface="Calibri" panose="020F0502020204030204" pitchFamily="34" charset="0"/>
                <a:ea typeface="Arial Black"/>
                <a:cs typeface="Calibri" panose="020F0502020204030204" pitchFamily="34" charset="0"/>
                <a:sym typeface="Arial Black"/>
              </a:endParaRPr>
            </a:p>
          </p:txBody>
        </p:sp>
      </p:grpSp>
      <p:grpSp>
        <p:nvGrpSpPr>
          <p:cNvPr id="133" name="Google Shape;133;p9"/>
          <p:cNvGrpSpPr/>
          <p:nvPr/>
        </p:nvGrpSpPr>
        <p:grpSpPr>
          <a:xfrm>
            <a:off x="5397153" y="2987165"/>
            <a:ext cx="1498800" cy="1498800"/>
            <a:chOff x="644203" y="3718814"/>
            <a:chExt cx="1498800" cy="1498800"/>
          </a:xfrm>
        </p:grpSpPr>
        <p:sp>
          <p:nvSpPr>
            <p:cNvPr id="134" name="Google Shape;134;p9"/>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35" name="Google Shape;135;p9"/>
            <p:cNvSpPr txBox="1"/>
            <p:nvPr/>
          </p:nvSpPr>
          <p:spPr>
            <a:xfrm>
              <a:off x="820200" y="3995875"/>
              <a:ext cx="1110176"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1200" b="1" dirty="0" smtClean="0">
                  <a:solidFill>
                    <a:srgbClr val="FFFFFF"/>
                  </a:solidFill>
                  <a:latin typeface="Calibri" panose="020F0502020204030204" pitchFamily="34" charset="0"/>
                  <a:ea typeface="Arial Black"/>
                  <a:cs typeface="Calibri" panose="020F0502020204030204" pitchFamily="34" charset="0"/>
                  <a:sym typeface="Arial Black"/>
                </a:rPr>
                <a:t>Δύναμη</a:t>
              </a:r>
              <a:endParaRPr sz="1200" b="1" i="0" u="none" strike="noStrike" cap="none" dirty="0">
                <a:solidFill>
                  <a:srgbClr val="FFFFFF"/>
                </a:solidFill>
                <a:latin typeface="Calibri" panose="020F0502020204030204" pitchFamily="34" charset="0"/>
                <a:ea typeface="Arial Black"/>
                <a:cs typeface="Calibri" panose="020F0502020204030204" pitchFamily="34" charset="0"/>
                <a:sym typeface="Arial Black"/>
              </a:endParaRPr>
            </a:p>
          </p:txBody>
        </p:sp>
      </p:grpSp>
      <p:grpSp>
        <p:nvGrpSpPr>
          <p:cNvPr id="136" name="Google Shape;136;p9"/>
          <p:cNvGrpSpPr/>
          <p:nvPr/>
        </p:nvGrpSpPr>
        <p:grpSpPr>
          <a:xfrm>
            <a:off x="7334059" y="1114294"/>
            <a:ext cx="1030261" cy="1030261"/>
            <a:chOff x="3490737" y="1374053"/>
            <a:chExt cx="1423800" cy="1423800"/>
          </a:xfrm>
        </p:grpSpPr>
        <p:sp>
          <p:nvSpPr>
            <p:cNvPr id="137" name="Google Shape;137;p9"/>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900" b="0" i="0" u="none" strike="noStrike" cap="none">
                <a:solidFill>
                  <a:srgbClr val="00695C"/>
                </a:solidFill>
                <a:latin typeface="Raleway Thin"/>
                <a:ea typeface="Raleway Thin"/>
                <a:cs typeface="Raleway Thin"/>
                <a:sym typeface="Raleway Thin"/>
              </a:endParaRPr>
            </a:p>
          </p:txBody>
        </p:sp>
        <p:sp>
          <p:nvSpPr>
            <p:cNvPr id="138" name="Google Shape;138;p9"/>
            <p:cNvSpPr txBox="1"/>
            <p:nvPr/>
          </p:nvSpPr>
          <p:spPr>
            <a:xfrm>
              <a:off x="3718754" y="1613603"/>
              <a:ext cx="1062256" cy="944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b="1" dirty="0" smtClean="0">
                  <a:solidFill>
                    <a:srgbClr val="FFFFFF"/>
                  </a:solidFill>
                  <a:latin typeface="Calibri" panose="020F0502020204030204" pitchFamily="34" charset="0"/>
                  <a:cs typeface="Calibri" panose="020F0502020204030204" pitchFamily="34" charset="0"/>
                </a:rPr>
                <a:t>Ρυθμός</a:t>
              </a:r>
              <a:endParaRPr b="1" i="0" u="none" strike="noStrike" cap="none" dirty="0">
                <a:solidFill>
                  <a:srgbClr val="FFFFFF"/>
                </a:solidFill>
                <a:latin typeface="Calibri" panose="020F0502020204030204" pitchFamily="34" charset="0"/>
                <a:cs typeface="Calibri" panose="020F0502020204030204" pitchFamily="34" charset="0"/>
                <a:sym typeface="Arial"/>
              </a:endParaRPr>
            </a:p>
          </p:txBody>
        </p:sp>
      </p:grpSp>
      <p:sp>
        <p:nvSpPr>
          <p:cNvPr id="139" name="Google Shape;139;p9"/>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1" b="0" i="0" u="none" strike="noStrike" cap="none">
              <a:solidFill>
                <a:srgbClr val="000000"/>
              </a:solidFill>
              <a:latin typeface="Arial"/>
              <a:ea typeface="Arial"/>
              <a:cs typeface="Arial"/>
              <a:sym typeface="Arial"/>
            </a:endParaRPr>
          </a:p>
        </p:txBody>
      </p:sp>
      <p:sp>
        <p:nvSpPr>
          <p:cNvPr id="140" name="Google Shape;140;p9"/>
          <p:cNvSpPr txBox="1"/>
          <p:nvPr/>
        </p:nvSpPr>
        <p:spPr>
          <a:xfrm>
            <a:off x="921999" y="541020"/>
            <a:ext cx="3164225" cy="41452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1"/>
              </a:spcBef>
              <a:spcAft>
                <a:spcPts val="0"/>
              </a:spcAft>
              <a:buNone/>
            </a:pPr>
            <a:r>
              <a:rPr lang="en-US" sz="1300" b="0" i="0" u="none" strike="noStrike" cap="none">
                <a:solidFill>
                  <a:schemeClr val="dk2"/>
                </a:solidFill>
                <a:latin typeface="Raleway Light"/>
                <a:ea typeface="Raleway Light"/>
                <a:cs typeface="Raleway Light"/>
                <a:sym typeface="Raleway Light"/>
              </a:rPr>
              <a:t>.</a:t>
            </a:r>
            <a:endParaRPr sz="1300" b="0" i="0" u="none" strike="noStrike" cap="none">
              <a:solidFill>
                <a:schemeClr val="dk2"/>
              </a:solidFill>
              <a:latin typeface="Raleway Light"/>
              <a:ea typeface="Raleway Light"/>
              <a:cs typeface="Raleway Light"/>
              <a:sym typeface="Raleway Light"/>
            </a:endParaRPr>
          </a:p>
          <a:p>
            <a:pPr marL="0" marR="0" lvl="0" indent="0" algn="l" rtl="0">
              <a:lnSpc>
                <a:spcPct val="100000"/>
              </a:lnSpc>
              <a:spcBef>
                <a:spcPts val="601"/>
              </a:spcBef>
              <a:spcAft>
                <a:spcPts val="0"/>
              </a:spcAft>
              <a:buNone/>
            </a:pPr>
            <a:endParaRPr sz="1300" b="0" i="0" u="none" strike="noStrike" cap="none">
              <a:solidFill>
                <a:srgbClr val="000000"/>
              </a:solidFill>
              <a:latin typeface="Raleway Light"/>
              <a:ea typeface="Raleway Light"/>
              <a:cs typeface="Raleway Light"/>
              <a:sym typeface="Raleway Light"/>
            </a:endParaRPr>
          </a:p>
        </p:txBody>
      </p:sp>
      <p:sp>
        <p:nvSpPr>
          <p:cNvPr id="141" name="Google Shape;141;p9"/>
          <p:cNvSpPr/>
          <p:nvPr/>
        </p:nvSpPr>
        <p:spPr>
          <a:xfrm>
            <a:off x="485130" y="529791"/>
            <a:ext cx="4376572" cy="4093388"/>
          </a:xfrm>
          <a:prstGeom prst="rect">
            <a:avLst/>
          </a:prstGeom>
          <a:noFill/>
          <a:ln>
            <a:noFill/>
          </a:ln>
        </p:spPr>
        <p:txBody>
          <a:bodyPr spcFirstLastPara="1" wrap="square" lIns="91425" tIns="45700" rIns="91425" bIns="45700" anchor="t" anchorCtr="0">
            <a:spAutoFit/>
          </a:bodyPr>
          <a:lstStyle/>
          <a:p>
            <a:pPr lvl="0" algn="just"/>
            <a:r>
              <a:rPr lang="el-GR" sz="1300" dirty="0" smtClean="0">
                <a:latin typeface="Calibri" panose="020F0502020204030204" pitchFamily="34" charset="0"/>
                <a:ea typeface="Raleway Light"/>
                <a:cs typeface="Calibri" panose="020F0502020204030204" pitchFamily="34" charset="0"/>
                <a:sym typeface="Raleway Light"/>
              </a:rPr>
              <a:t>Κανείς δεν περιμένει ότι θα είστε τέλειοι.</a:t>
            </a:r>
            <a:endParaRPr lang="en-US" sz="1300" dirty="0" smtClean="0">
              <a:latin typeface="Calibri" panose="020F0502020204030204" pitchFamily="34" charset="0"/>
              <a:ea typeface="Raleway Light"/>
              <a:cs typeface="Calibri" panose="020F0502020204030204" pitchFamily="34" charset="0"/>
              <a:sym typeface="Raleway Light"/>
            </a:endParaRPr>
          </a:p>
          <a:p>
            <a:pPr lvl="0" algn="just"/>
            <a:r>
              <a:rPr lang="el-GR" sz="1300" dirty="0">
                <a:latin typeface="Calibri" panose="020F0502020204030204" pitchFamily="34" charset="0"/>
                <a:ea typeface="Raleway Light"/>
                <a:cs typeface="Calibri" panose="020F0502020204030204" pitchFamily="34" charset="0"/>
                <a:sym typeface="Raleway Light"/>
              </a:rPr>
              <a:t>Η</a:t>
            </a:r>
            <a:r>
              <a:rPr lang="el-GR" sz="1300" dirty="0" smtClean="0">
                <a:latin typeface="Calibri" panose="020F0502020204030204" pitchFamily="34" charset="0"/>
                <a:ea typeface="Raleway Light"/>
                <a:cs typeface="Calibri" panose="020F0502020204030204" pitchFamily="34" charset="0"/>
                <a:sym typeface="Raleway Light"/>
              </a:rPr>
              <a:t> καλή επικοινωνία δεν είναι ποτέ τέλεια. Ωστόσο, αν αφιερώσετε τον κατάλληλο χρόνο στην προετοιμασία της ομιλίας σας, θα σας βοηθήσει να έχετε μια καλύτερη παρουσίαση. Μπορεί να μην καταφέρετε </a:t>
            </a:r>
            <a:r>
              <a:rPr lang="el-GR" sz="1300" dirty="0" smtClean="0">
                <a:latin typeface="Calibri" panose="020F0502020204030204" pitchFamily="34" charset="0"/>
                <a:ea typeface="Raleway Light"/>
                <a:cs typeface="Calibri" panose="020F0502020204030204" pitchFamily="34" charset="0"/>
                <a:sym typeface="Raleway Light"/>
              </a:rPr>
              <a:t>να αποβάλλετε  </a:t>
            </a:r>
            <a:r>
              <a:rPr lang="el-GR" sz="1300" dirty="0" smtClean="0">
                <a:latin typeface="Calibri" panose="020F0502020204030204" pitchFamily="34" charset="0"/>
                <a:ea typeface="Raleway Light"/>
                <a:cs typeface="Calibri" panose="020F0502020204030204" pitchFamily="34" charset="0"/>
                <a:sym typeface="Raleway Light"/>
              </a:rPr>
              <a:t>εντελώς το άγχος, αλλά θα το έχετε μειώσει δραματικά.</a:t>
            </a:r>
            <a:endParaRPr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endPar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r>
              <a:rPr lang="el-GR" sz="1300" dirty="0" smtClean="0">
                <a:latin typeface="Calibri" panose="020F0502020204030204" pitchFamily="34" charset="0"/>
                <a:ea typeface="Raleway Light"/>
                <a:cs typeface="Calibri" panose="020F0502020204030204" pitchFamily="34" charset="0"/>
                <a:sym typeface="Raleway Light"/>
              </a:rPr>
              <a:t>Μην διαβάζετε το κείμενό σας εκτός αν είναι απαραίτητο.</a:t>
            </a:r>
            <a:endPar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Δουλέψτε πάνω σε ένα περίγραμμα.</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Η ανάγνωση μπορεί να χαλάσει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τη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διαπροσωπική σχέση.</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Διατηρώντας οπτική επαφή με το κοινό, καταφέρνετε να εστιάζετε σε εσάς και το μήνυμα που θέλετε να περάσετε. Το να διατηρείτε ένα μικρό περίγραμμα της θεματολογίας θα σας βοηθήσει να φρεσκάρετε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τη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μνήμη σας και να μείνετε συγκεντρωμένοι.</a:t>
            </a:r>
            <a:endParaRPr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endPar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endParaRPr>
          </a:p>
          <a:p>
            <a:pPr marL="0" marR="0" lvl="0" indent="0" algn="just" rtl="0">
              <a:lnSpc>
                <a:spcPct val="100000"/>
              </a:lnSpc>
              <a:spcBef>
                <a:spcPts val="0"/>
              </a:spcBef>
              <a:spcAft>
                <a:spcPts val="0"/>
              </a:spcAft>
              <a:buNone/>
            </a:pPr>
            <a:r>
              <a:rPr lang="el-GR" sz="1300" dirty="0" smtClean="0">
                <a:latin typeface="Calibri" panose="020F0502020204030204" pitchFamily="34" charset="0"/>
                <a:ea typeface="Raleway Light"/>
                <a:cs typeface="Calibri" panose="020F0502020204030204" pitchFamily="34" charset="0"/>
                <a:sym typeface="Raleway Light"/>
              </a:rPr>
              <a:t>Προσαρμοστείτε στην ανατροφοδότηση που σας δίνεται.</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Επικεντρώστε την προσοχή σας στο κοινό και τις εκφράσεις τους και μείνετε ευέλικτοι προσαρμόζοντας το μήνυμά σας.</a:t>
            </a:r>
            <a:r>
              <a:rPr lang="en-US" sz="1300" b="0" i="0" u="none" strike="noStrike" cap="none" dirty="0" smtClean="0">
                <a:solidFill>
                  <a:srgbClr val="000000"/>
                </a:solidFill>
                <a:latin typeface="Calibri" panose="020F0502020204030204" pitchFamily="34" charset="0"/>
                <a:ea typeface="Raleway Light"/>
                <a:cs typeface="Calibri" panose="020F0502020204030204" pitchFamily="34" charset="0"/>
                <a:sym typeface="Raleway Light"/>
              </a:rPr>
              <a:t> </a:t>
            </a:r>
            <a:r>
              <a:rPr lang="el-GR" sz="1300" dirty="0" smtClean="0">
                <a:latin typeface="Calibri" panose="020F0502020204030204" pitchFamily="34" charset="0"/>
                <a:ea typeface="Raleway Light"/>
                <a:cs typeface="Calibri" panose="020F0502020204030204" pitchFamily="34" charset="0"/>
                <a:sym typeface="Raleway Light"/>
              </a:rPr>
              <a:t>Μια κονσερβοποιημένη ομιλία είναι σίγουρο ότι θα μπερδέψει και τους πιο αφοσιωμένους ακροατές.</a:t>
            </a:r>
            <a:endParaRPr sz="1300" b="0" i="0" u="none" strike="noStrike" cap="none" dirty="0">
              <a:solidFill>
                <a:srgbClr val="000000"/>
              </a:solidFill>
              <a:latin typeface="Calibri" panose="020F0502020204030204" pitchFamily="34" charset="0"/>
              <a:ea typeface="Raleway Light"/>
              <a:cs typeface="Calibri" panose="020F0502020204030204" pitchFamily="34" charset="0"/>
              <a:sym typeface="Raleway Light"/>
            </a:endParaRPr>
          </a:p>
        </p:txBody>
      </p:sp>
    </p:spTree>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1970</Words>
  <Application>Microsoft Office PowerPoint</Application>
  <PresentationFormat>On-screen Show (16:9)</PresentationFormat>
  <Paragraphs>205</Paragraphs>
  <Slides>27</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Raleway Medium</vt:lpstr>
      <vt:lpstr>Raleway</vt:lpstr>
      <vt:lpstr>Noto Sans Symbols</vt:lpstr>
      <vt:lpstr>Arial</vt:lpstr>
      <vt:lpstr>Arial Black</vt:lpstr>
      <vt:lpstr>Raleway ExtraBold</vt:lpstr>
      <vt:lpstr>Raleway ExtraLight</vt:lpstr>
      <vt:lpstr>Raleway Light</vt:lpstr>
      <vt:lpstr>Calibri</vt:lpstr>
      <vt:lpstr>Raleway Thin</vt:lpstr>
      <vt:lpstr>Olivia template</vt:lpstr>
      <vt:lpstr>Olivia template</vt:lpstr>
      <vt:lpstr>Πρόγραμμα κατάρτισης για γυναίκες Κοινωνικές δεξιότητες</vt:lpstr>
      <vt:lpstr>PowerPoint Presentation</vt:lpstr>
      <vt:lpstr>PowerPoint Presentation</vt:lpstr>
      <vt:lpstr>Δεξιότητες παρουσίασης</vt:lpstr>
      <vt:lpstr>Αφού ολοκληρώσετε αυτή την ενότητα θα είστε σε θέση να:</vt:lpstr>
      <vt:lpstr>Τι είναι ο φόβος της δημόσιας ομιλίας?</vt:lpstr>
      <vt:lpstr>Τι γνωρίζετε σχετικά με τις ικανότητες δημόσιας ομιλίας?</vt:lpstr>
      <vt:lpstr>PowerPoint Presentation</vt:lpstr>
      <vt:lpstr>PowerPoint Presentation</vt:lpstr>
      <vt:lpstr>Εξασκήστε τον δημόσιο λόγο Η δημόσια ομιλία αποτελεί μια πρόκληση ακόμα και στους πιο έμπειρους ομιλητές.   Εξασκηθείτε στο να προσέχετε τις λεπτομέρειες όταν παρακολουθείτε άλλους ομιλητές, έχοντας ως στόχο να προσαρμόσετε τη δική σας συμπεριφορά και στάση κάθε φορά που εκφωνείτε μια ομιλία.</vt:lpstr>
      <vt:lpstr>Ξεπερνώντας τον φόβο της δημόσιας ομιλίας</vt:lpstr>
      <vt:lpstr>Τι σημαίνει να έχεις μια θετική και ενεργητική στάση?</vt:lpstr>
      <vt:lpstr>Τι σημαίνει να περιγράφετε τον εαυτό σας ως μέλος μιας ομάδας?</vt:lpstr>
      <vt:lpstr>PowerPoint Presentation</vt:lpstr>
      <vt:lpstr>PowerPoint Presentation</vt:lpstr>
      <vt:lpstr>Περιγράψτε τον εαυτό σας Προφανώς, ο άνθρωπος που θα σας πάρει συνέντευξη δεν ενδιαφέρεται για όλη την πληροφορία, αλλά για τις δεξιότητες εκείνες που σχετίζονται με την θέση. Σκεφτείτε τα παρακάτω σενάρια. Πως θα μπορούσατε να περιγράψετε καλύτερα τον εαυτό σας σε κάθε μια από αυτές τις περιπτώσεις?  </vt:lpstr>
      <vt:lpstr>Περιγράφοντας τον εαυτό σας</vt:lpstr>
      <vt:lpstr>Τι σημαίνει αποτελεσματική προφορική αλληλεπίδραση? </vt:lpstr>
      <vt:lpstr>Τι γνωρίζετε σχετικά με την  προφορική αλληλεπίδραση?</vt:lpstr>
      <vt:lpstr>PowerPoint Presentation</vt:lpstr>
      <vt:lpstr>PowerPoint Presentation</vt:lpstr>
      <vt:lpstr>Μάθετε να επικοινωνείτε με αυτοπεποίθηση Στείλατε το βιογραφικό σας για μια δουλειά και σας επέλεξαν για συνέντευξη. Εννοείτε ότι ενδιαφέρεστε για την θέση, αλλά θα πρέπει να λάβετε υπόψη τι λέτε και πως το λέτε.</vt:lpstr>
      <vt:lpstr>Μάθετε να συναναστρέφεστε με αυτοπεποίθηση</vt:lpstr>
      <vt:lpstr>Περισσότερα για αυτή την ενότητα :</vt:lpstr>
      <vt:lpstr>PowerPoint Presentation</vt:lpstr>
      <vt:lpstr>Ορίστε ένα νέο στόχο και ολοκληρώστε μια ακόμα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programme for women Soft skills</dc:title>
  <dc:creator>adina.demetrian</dc:creator>
  <cp:lastModifiedBy>user</cp:lastModifiedBy>
  <cp:revision>50</cp:revision>
  <dcterms:modified xsi:type="dcterms:W3CDTF">2023-03-08T20:47:56Z</dcterms:modified>
</cp:coreProperties>
</file>