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7"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4" r:id="rId23"/>
    <p:sldId id="277" r:id="rId24"/>
    <p:sldId id="278" r:id="rId25"/>
    <p:sldId id="279" r:id="rId26"/>
    <p:sldId id="280" r:id="rId27"/>
    <p:sldId id="281" r:id="rId28"/>
    <p:sldId id="282" r:id="rId29"/>
  </p:sldIdLst>
  <p:sldSz cx="9144000" cy="5143500" type="screen16x9"/>
  <p:notesSz cx="6858000" cy="9144000"/>
  <p:embeddedFontLst>
    <p:embeddedFont>
      <p:font typeface="Raleway ExtraLight" panose="020B0604020202020204" charset="0"/>
      <p:regular r:id="rId31"/>
      <p:bold r:id="rId32"/>
      <p:italic r:id="rId33"/>
      <p:boldItalic r:id="rId34"/>
    </p:embeddedFont>
    <p:embeddedFont>
      <p:font typeface="Raleway ExtraBold" panose="020B0604020202020204" charset="0"/>
      <p:bold r:id="rId35"/>
      <p:boldItalic r:id="rId36"/>
    </p:embeddedFont>
    <p:embeddedFont>
      <p:font typeface="Raleway" panose="020B0604020202020204" charset="0"/>
      <p:regular r:id="rId37"/>
      <p:bold r:id="rId38"/>
      <p:italic r:id="rId39"/>
      <p:boldItalic r:id="rId40"/>
    </p:embeddedFont>
    <p:embeddedFont>
      <p:font typeface="Bahnschrift Condensed" panose="020B0502040204020203" pitchFamily="34" charset="0"/>
      <p:regular r:id="rId41"/>
      <p:bold r:id="rId42"/>
    </p:embeddedFont>
    <p:embeddedFont>
      <p:font typeface="Raleway Thin" panose="020B0604020202020204" charset="0"/>
      <p:regular r:id="rId43"/>
      <p:bold r:id="rId44"/>
      <p:italic r:id="rId45"/>
      <p:boldItalic r:id="rId46"/>
    </p:embeddedFont>
    <p:embeddedFont>
      <p:font typeface="Raleway Light" panose="020B0604020202020204" charset="0"/>
      <p:regular r:id="rId47"/>
      <p:bold r:id="rId48"/>
      <p:italic r:id="rId49"/>
      <p:boldItalic r:id="rId50"/>
    </p:embeddedFont>
    <p:embeddedFont>
      <p:font typeface="Raleway Medium" panose="020B060402020202020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Arial Black" panose="020B0A04020102020204" pitchFamily="34" charset="0"/>
      <p:bold r:id="rId59"/>
    </p:embeddedFont>
    <p:embeddedFont>
      <p:font typeface="Pinyon Script"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hBfg4QKl9rGOAgmCfs6cSdBSOH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DF0417-A93C-488A-8B53-084079101CB2}">
  <a:tblStyle styleId="{74DF0417-A93C-488A-8B53-084079101CB2}"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 Target="slides/slide3.xml"/><Relationship Id="rId61" Type="http://customschemas.google.com/relationships/presentationmetadata" Target="meta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5458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9"/>
          <p:cNvSpPr/>
          <p:nvPr/>
        </p:nvSpPr>
        <p:spPr>
          <a:xfrm>
            <a:off x="390737" y="379877"/>
            <a:ext cx="8362530"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1"/>
              <a:buFont typeface="Arial"/>
              <a:buNone/>
            </a:pPr>
            <a:endParaRPr sz="1401" b="0" i="0" u="none" strike="noStrike" cap="none">
              <a:solidFill>
                <a:srgbClr val="000000"/>
              </a:solidFill>
              <a:latin typeface="Arial"/>
              <a:ea typeface="Arial"/>
              <a:cs typeface="Arial"/>
              <a:sym typeface="Arial"/>
            </a:endParaRPr>
          </a:p>
        </p:txBody>
      </p:sp>
      <p:sp>
        <p:nvSpPr>
          <p:cNvPr id="11" name="Google Shape;11;p29"/>
          <p:cNvSpPr txBox="1">
            <a:spLocks noGrp="1"/>
          </p:cNvSpPr>
          <p:nvPr>
            <p:ph type="ctrTitle"/>
          </p:nvPr>
        </p:nvSpPr>
        <p:spPr>
          <a:xfrm>
            <a:off x="685802" y="3287213"/>
            <a:ext cx="77724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1_Quote">
    <p:bg>
      <p:bgPr>
        <a:solidFill>
          <a:srgbClr val="FFB600"/>
        </a:solidFill>
        <a:effectLst/>
      </p:bgPr>
    </p:bg>
    <p:spTree>
      <p:nvGrpSpPr>
        <p:cNvPr id="1" name="Shape 56"/>
        <p:cNvGrpSpPr/>
        <p:nvPr/>
      </p:nvGrpSpPr>
      <p:grpSpPr>
        <a:xfrm>
          <a:off x="0" y="0"/>
          <a:ext cx="0" cy="0"/>
          <a:chOff x="0" y="0"/>
          <a:chExt cx="0" cy="0"/>
        </a:xfrm>
      </p:grpSpPr>
      <p:sp>
        <p:nvSpPr>
          <p:cNvPr id="57" name="Google Shape;57;p39"/>
          <p:cNvSpPr/>
          <p:nvPr/>
        </p:nvSpPr>
        <p:spPr>
          <a:xfrm flipH="1">
            <a:off x="390737" y="379877"/>
            <a:ext cx="8362530"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1C2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1"/>
              <a:buFont typeface="Arial"/>
              <a:buNone/>
            </a:pPr>
            <a:endParaRPr sz="1401" b="0" i="0" u="none" strike="noStrike" cap="none">
              <a:solidFill>
                <a:srgbClr val="000000"/>
              </a:solidFill>
              <a:latin typeface="Arial"/>
              <a:ea typeface="Arial"/>
              <a:cs typeface="Arial"/>
              <a:sym typeface="Arial"/>
            </a:endParaRPr>
          </a:p>
        </p:txBody>
      </p:sp>
      <p:sp>
        <p:nvSpPr>
          <p:cNvPr id="58" name="Google Shape;58;p39"/>
          <p:cNvSpPr txBox="1">
            <a:spLocks noGrp="1"/>
          </p:cNvSpPr>
          <p:nvPr>
            <p:ph type="body" idx="1"/>
          </p:nvPr>
        </p:nvSpPr>
        <p:spPr>
          <a:xfrm>
            <a:off x="1757201" y="2161800"/>
            <a:ext cx="5629801" cy="819900"/>
          </a:xfrm>
          <a:prstGeom prst="rect">
            <a:avLst/>
          </a:prstGeom>
          <a:noFill/>
          <a:ln>
            <a:noFill/>
          </a:ln>
        </p:spPr>
        <p:txBody>
          <a:bodyPr spcFirstLastPara="1" wrap="square" lIns="91425" tIns="91425" rIns="91425" bIns="91425" anchor="ctr" anchorCtr="0">
            <a:noAutofit/>
          </a:bodyPr>
          <a:lstStyle>
            <a:lvl1pPr marL="457200" lvl="0" indent="-228600" algn="ctr">
              <a:lnSpc>
                <a:spcPct val="100000"/>
              </a:lnSpc>
              <a:spcBef>
                <a:spcPts val="601"/>
              </a:spcBef>
              <a:spcAft>
                <a:spcPts val="0"/>
              </a:spcAft>
              <a:buClr>
                <a:schemeClr val="dk1"/>
              </a:buClr>
              <a:buSzPts val="3000"/>
              <a:buFont typeface="Raleway Thin"/>
              <a:buNone/>
              <a:defRPr sz="2400" i="1">
                <a:solidFill>
                  <a:schemeClr val="dk1"/>
                </a:solidFill>
              </a:defRPr>
            </a:lvl1pPr>
            <a:lvl2pPr marL="914400" lvl="1" indent="-419100" algn="ctr">
              <a:lnSpc>
                <a:spcPct val="100000"/>
              </a:lnSpc>
              <a:spcBef>
                <a:spcPts val="0"/>
              </a:spcBef>
              <a:spcAft>
                <a:spcPts val="0"/>
              </a:spcAft>
              <a:buClr>
                <a:schemeClr val="dk1"/>
              </a:buClr>
              <a:buSzPts val="3000"/>
              <a:buChar char="○"/>
              <a:defRPr sz="3001" i="1">
                <a:solidFill>
                  <a:schemeClr val="dk1"/>
                </a:solidFill>
              </a:defRPr>
            </a:lvl2pPr>
            <a:lvl3pPr marL="1371600" lvl="2" indent="-419100" algn="ctr">
              <a:lnSpc>
                <a:spcPct val="100000"/>
              </a:lnSpc>
              <a:spcBef>
                <a:spcPts val="0"/>
              </a:spcBef>
              <a:spcAft>
                <a:spcPts val="0"/>
              </a:spcAft>
              <a:buClr>
                <a:schemeClr val="dk1"/>
              </a:buClr>
              <a:buSzPts val="3000"/>
              <a:buChar char="■"/>
              <a:defRPr sz="3001" i="1">
                <a:solidFill>
                  <a:schemeClr val="dk1"/>
                </a:solidFill>
              </a:defRPr>
            </a:lvl3pPr>
            <a:lvl4pPr marL="1828800" lvl="3" indent="-419100" algn="ctr">
              <a:lnSpc>
                <a:spcPct val="100000"/>
              </a:lnSpc>
              <a:spcBef>
                <a:spcPts val="0"/>
              </a:spcBef>
              <a:spcAft>
                <a:spcPts val="0"/>
              </a:spcAft>
              <a:buClr>
                <a:schemeClr val="dk1"/>
              </a:buClr>
              <a:buSzPts val="3000"/>
              <a:buChar char="●"/>
              <a:defRPr sz="3001" i="1">
                <a:solidFill>
                  <a:schemeClr val="dk1"/>
                </a:solidFill>
              </a:defRPr>
            </a:lvl4pPr>
            <a:lvl5pPr marL="2286000" lvl="4" indent="-419100" algn="ctr">
              <a:lnSpc>
                <a:spcPct val="100000"/>
              </a:lnSpc>
              <a:spcBef>
                <a:spcPts val="0"/>
              </a:spcBef>
              <a:spcAft>
                <a:spcPts val="0"/>
              </a:spcAft>
              <a:buClr>
                <a:schemeClr val="dk1"/>
              </a:buClr>
              <a:buSzPts val="3000"/>
              <a:buChar char="○"/>
              <a:defRPr sz="3001" i="1">
                <a:solidFill>
                  <a:schemeClr val="dk1"/>
                </a:solidFill>
              </a:defRPr>
            </a:lvl5pPr>
            <a:lvl6pPr marL="2743200" lvl="5" indent="-419100" algn="ctr">
              <a:lnSpc>
                <a:spcPct val="100000"/>
              </a:lnSpc>
              <a:spcBef>
                <a:spcPts val="0"/>
              </a:spcBef>
              <a:spcAft>
                <a:spcPts val="0"/>
              </a:spcAft>
              <a:buClr>
                <a:schemeClr val="dk1"/>
              </a:buClr>
              <a:buSzPts val="3000"/>
              <a:buChar char="■"/>
              <a:defRPr sz="3001" i="1">
                <a:solidFill>
                  <a:schemeClr val="dk1"/>
                </a:solidFill>
              </a:defRPr>
            </a:lvl6pPr>
            <a:lvl7pPr marL="3200400" lvl="6" indent="-419100" algn="ctr">
              <a:lnSpc>
                <a:spcPct val="100000"/>
              </a:lnSpc>
              <a:spcBef>
                <a:spcPts val="0"/>
              </a:spcBef>
              <a:spcAft>
                <a:spcPts val="0"/>
              </a:spcAft>
              <a:buClr>
                <a:schemeClr val="dk1"/>
              </a:buClr>
              <a:buSzPts val="3000"/>
              <a:buChar char="●"/>
              <a:defRPr sz="3001" i="1">
                <a:solidFill>
                  <a:schemeClr val="dk1"/>
                </a:solidFill>
              </a:defRPr>
            </a:lvl7pPr>
            <a:lvl8pPr marL="3657600" lvl="7" indent="-419100" algn="ctr">
              <a:lnSpc>
                <a:spcPct val="100000"/>
              </a:lnSpc>
              <a:spcBef>
                <a:spcPts val="0"/>
              </a:spcBef>
              <a:spcAft>
                <a:spcPts val="0"/>
              </a:spcAft>
              <a:buClr>
                <a:schemeClr val="dk1"/>
              </a:buClr>
              <a:buSzPts val="3000"/>
              <a:buChar char="○"/>
              <a:defRPr sz="3001" i="1">
                <a:solidFill>
                  <a:schemeClr val="dk1"/>
                </a:solidFill>
              </a:defRPr>
            </a:lvl8pPr>
            <a:lvl9pPr marL="4114800" lvl="8" indent="-419100" algn="ctr">
              <a:lnSpc>
                <a:spcPct val="100000"/>
              </a:lnSpc>
              <a:spcBef>
                <a:spcPts val="0"/>
              </a:spcBef>
              <a:spcAft>
                <a:spcPts val="0"/>
              </a:spcAft>
              <a:buClr>
                <a:schemeClr val="dk1"/>
              </a:buClr>
              <a:buSzPts val="3000"/>
              <a:buChar char="■"/>
              <a:defRPr sz="3001" i="1">
                <a:solidFill>
                  <a:schemeClr val="dk1"/>
                </a:solidFill>
              </a:defRPr>
            </a:lvl9pPr>
          </a:lstStyle>
          <a:p>
            <a:endParaRPr/>
          </a:p>
        </p:txBody>
      </p:sp>
      <p:sp>
        <p:nvSpPr>
          <p:cNvPr id="59" name="Google Shape;59;p39"/>
          <p:cNvSpPr txBox="1"/>
          <p:nvPr/>
        </p:nvSpPr>
        <p:spPr>
          <a:xfrm>
            <a:off x="205551" y="75075"/>
            <a:ext cx="7995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0"/>
              <a:buFont typeface="Arial"/>
              <a:buNone/>
            </a:pPr>
            <a:r>
              <a:rPr lang="en-GB" sz="12000" b="1" i="0" u="none" strike="noStrike" cap="none">
                <a:solidFill>
                  <a:srgbClr val="981C22"/>
                </a:solidFill>
                <a:latin typeface="Raleway"/>
                <a:ea typeface="Raleway"/>
                <a:cs typeface="Raleway"/>
                <a:sym typeface="Raleway"/>
              </a:rPr>
              <a:t>“</a:t>
            </a:r>
            <a:endParaRPr sz="12000" b="1" i="0" u="none" strike="noStrike" cap="none">
              <a:solidFill>
                <a:srgbClr val="981C22"/>
              </a:solidFill>
              <a:latin typeface="Raleway"/>
              <a:ea typeface="Raleway"/>
              <a:cs typeface="Raleway"/>
              <a:sym typeface="Raleway"/>
            </a:endParaRPr>
          </a:p>
        </p:txBody>
      </p:sp>
      <p:sp>
        <p:nvSpPr>
          <p:cNvPr id="60" name="Google Shape;60;p39"/>
          <p:cNvSpPr txBox="1">
            <a:spLocks noGrp="1"/>
          </p:cNvSpPr>
          <p:nvPr>
            <p:ph type="sldNum" idx="12"/>
          </p:nvPr>
        </p:nvSpPr>
        <p:spPr>
          <a:xfrm>
            <a:off x="8604401" y="4590300"/>
            <a:ext cx="539700" cy="553200"/>
          </a:xfrm>
          <a:prstGeom prst="rect">
            <a:avLst/>
          </a:prstGeom>
          <a:noFill/>
          <a:ln>
            <a:noFill/>
          </a:ln>
        </p:spPr>
        <p:txBody>
          <a:bodyPr spcFirstLastPara="1" wrap="square" lIns="91425" tIns="91425" rIns="91425" bIns="91425" anchor="ctr" anchorCtr="0">
            <a:noAutofit/>
          </a:bodyPr>
          <a:lstStyle>
            <a:lvl1pPr marL="0" lvl="0"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1pPr>
            <a:lvl2pPr marL="0" lvl="1"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2pPr>
            <a:lvl3pPr marL="0" lvl="2"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3pPr>
            <a:lvl4pPr marL="0" lvl="3"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4pPr>
            <a:lvl5pPr marL="0" lvl="4"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5pPr>
            <a:lvl6pPr marL="0" lvl="5"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6pPr>
            <a:lvl7pPr marL="0" lvl="6"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7pPr>
            <a:lvl8pPr marL="0" lvl="7"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8pPr>
            <a:lvl9pPr marL="0" lvl="8"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2"/>
        <p:cNvGrpSpPr/>
        <p:nvPr/>
      </p:nvGrpSpPr>
      <p:grpSpPr>
        <a:xfrm>
          <a:off x="0" y="0"/>
          <a:ext cx="0" cy="0"/>
          <a:chOff x="0" y="0"/>
          <a:chExt cx="0" cy="0"/>
        </a:xfrm>
      </p:grpSpPr>
      <p:sp>
        <p:nvSpPr>
          <p:cNvPr id="13" name="Google Shape;13;p30"/>
          <p:cNvSpPr/>
          <p:nvPr/>
        </p:nvSpPr>
        <p:spPr>
          <a:xfrm>
            <a:off x="390737" y="379877"/>
            <a:ext cx="8362530"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1"/>
              <a:buFont typeface="Arial"/>
              <a:buNone/>
            </a:pPr>
            <a:endParaRPr sz="1401" b="0" i="0" u="none" strike="noStrike" cap="none">
              <a:solidFill>
                <a:srgbClr val="000000"/>
              </a:solidFill>
              <a:latin typeface="Arial"/>
              <a:ea typeface="Arial"/>
              <a:cs typeface="Arial"/>
              <a:sym typeface="Arial"/>
            </a:endParaRPr>
          </a:p>
        </p:txBody>
      </p:sp>
      <p:sp>
        <p:nvSpPr>
          <p:cNvPr id="14" name="Google Shape;14;p30"/>
          <p:cNvSpPr txBox="1">
            <a:spLocks noGrp="1"/>
          </p:cNvSpPr>
          <p:nvPr>
            <p:ph type="title"/>
          </p:nvPr>
        </p:nvSpPr>
        <p:spPr>
          <a:xfrm>
            <a:off x="922001" y="891776"/>
            <a:ext cx="6866100" cy="85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a:endParaRPr/>
          </a:p>
        </p:txBody>
      </p:sp>
      <p:sp>
        <p:nvSpPr>
          <p:cNvPr id="15" name="Google Shape;15;p30"/>
          <p:cNvSpPr txBox="1">
            <a:spLocks noGrp="1"/>
          </p:cNvSpPr>
          <p:nvPr>
            <p:ph type="body" idx="1"/>
          </p:nvPr>
        </p:nvSpPr>
        <p:spPr>
          <a:xfrm>
            <a:off x="922001" y="1885951"/>
            <a:ext cx="6866100" cy="23661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1"/>
              </a:spcBef>
              <a:spcAft>
                <a:spcPts val="0"/>
              </a:spcAft>
              <a:buClr>
                <a:srgbClr val="FFB600"/>
              </a:buClr>
              <a:buSzPts val="1800"/>
              <a:buChar char="●"/>
              <a:defRPr/>
            </a:lvl1pPr>
            <a:lvl2pPr marL="914400" lvl="1" indent="-342900" algn="l">
              <a:lnSpc>
                <a:spcPct val="100000"/>
              </a:lnSpc>
              <a:spcBef>
                <a:spcPts val="0"/>
              </a:spcBef>
              <a:spcAft>
                <a:spcPts val="0"/>
              </a:spcAft>
              <a:buClr>
                <a:srgbClr val="FFB600"/>
              </a:buClr>
              <a:buSzPts val="1800"/>
              <a:buChar char="○"/>
              <a:defRPr/>
            </a:lvl2pPr>
            <a:lvl3pPr marL="1371600" lvl="2" indent="-342900" algn="l">
              <a:lnSpc>
                <a:spcPct val="100000"/>
              </a:lnSpc>
              <a:spcBef>
                <a:spcPts val="0"/>
              </a:spcBef>
              <a:spcAft>
                <a:spcPts val="0"/>
              </a:spcAft>
              <a:buClr>
                <a:srgbClr val="FFB600"/>
              </a:buClr>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16" name="Google Shape;16;p30"/>
          <p:cNvSpPr txBox="1">
            <a:spLocks noGrp="1"/>
          </p:cNvSpPr>
          <p:nvPr>
            <p:ph type="sldNum" idx="12"/>
          </p:nvPr>
        </p:nvSpPr>
        <p:spPr>
          <a:xfrm>
            <a:off x="8604401" y="4590300"/>
            <a:ext cx="539700" cy="553200"/>
          </a:xfrm>
          <a:prstGeom prst="rect">
            <a:avLst/>
          </a:prstGeom>
          <a:noFill/>
          <a:ln>
            <a:noFill/>
          </a:ln>
        </p:spPr>
        <p:txBody>
          <a:bodyPr spcFirstLastPara="1" wrap="square" lIns="91425" tIns="91425" rIns="91425" bIns="91425" anchor="ctr" anchorCtr="0">
            <a:noAutofit/>
          </a:bodyPr>
          <a:lstStyle>
            <a:lvl1pPr marL="0" lvl="0" indent="0" algn="ctr">
              <a:lnSpc>
                <a:spcPct val="100000"/>
              </a:lnSpc>
              <a:spcBef>
                <a:spcPts val="0"/>
              </a:spcBef>
              <a:spcAft>
                <a:spcPts val="0"/>
              </a:spcAft>
              <a:buSzPts val="1300"/>
              <a:buNone/>
              <a:defRPr sz="1300" b="0" i="0" u="none" strike="noStrike" cap="none">
                <a:solidFill>
                  <a:srgbClr val="FFB600"/>
                </a:solidFill>
                <a:latin typeface="Raleway Thin"/>
                <a:ea typeface="Raleway Thin"/>
                <a:cs typeface="Raleway Thin"/>
                <a:sym typeface="Raleway Thin"/>
              </a:defRPr>
            </a:lvl1pPr>
            <a:lvl2pPr marL="0" lvl="1" indent="0" algn="ctr">
              <a:lnSpc>
                <a:spcPct val="100000"/>
              </a:lnSpc>
              <a:spcBef>
                <a:spcPts val="0"/>
              </a:spcBef>
              <a:spcAft>
                <a:spcPts val="0"/>
              </a:spcAft>
              <a:buSzPts val="1300"/>
              <a:buNone/>
              <a:defRPr sz="1300" b="0" i="0" u="none" strike="noStrike" cap="none">
                <a:solidFill>
                  <a:srgbClr val="FFB600"/>
                </a:solidFill>
                <a:latin typeface="Raleway Thin"/>
                <a:ea typeface="Raleway Thin"/>
                <a:cs typeface="Raleway Thin"/>
                <a:sym typeface="Raleway Thin"/>
              </a:defRPr>
            </a:lvl2pPr>
            <a:lvl3pPr marL="0" lvl="2" indent="0" algn="ctr">
              <a:lnSpc>
                <a:spcPct val="100000"/>
              </a:lnSpc>
              <a:spcBef>
                <a:spcPts val="0"/>
              </a:spcBef>
              <a:spcAft>
                <a:spcPts val="0"/>
              </a:spcAft>
              <a:buSzPts val="1300"/>
              <a:buNone/>
              <a:defRPr sz="1300" b="0" i="0" u="none" strike="noStrike" cap="none">
                <a:solidFill>
                  <a:srgbClr val="FFB600"/>
                </a:solidFill>
                <a:latin typeface="Raleway Thin"/>
                <a:ea typeface="Raleway Thin"/>
                <a:cs typeface="Raleway Thin"/>
                <a:sym typeface="Raleway Thin"/>
              </a:defRPr>
            </a:lvl3pPr>
            <a:lvl4pPr marL="0" lvl="3" indent="0" algn="ctr">
              <a:lnSpc>
                <a:spcPct val="100000"/>
              </a:lnSpc>
              <a:spcBef>
                <a:spcPts val="0"/>
              </a:spcBef>
              <a:spcAft>
                <a:spcPts val="0"/>
              </a:spcAft>
              <a:buSzPts val="1300"/>
              <a:buNone/>
              <a:defRPr sz="1300" b="0" i="0" u="none" strike="noStrike" cap="none">
                <a:solidFill>
                  <a:srgbClr val="FFB600"/>
                </a:solidFill>
                <a:latin typeface="Raleway Thin"/>
                <a:ea typeface="Raleway Thin"/>
                <a:cs typeface="Raleway Thin"/>
                <a:sym typeface="Raleway Thin"/>
              </a:defRPr>
            </a:lvl4pPr>
            <a:lvl5pPr marL="0" lvl="4" indent="0" algn="ctr">
              <a:lnSpc>
                <a:spcPct val="100000"/>
              </a:lnSpc>
              <a:spcBef>
                <a:spcPts val="0"/>
              </a:spcBef>
              <a:spcAft>
                <a:spcPts val="0"/>
              </a:spcAft>
              <a:buSzPts val="1300"/>
              <a:buNone/>
              <a:defRPr sz="1300" b="0" i="0" u="none" strike="noStrike" cap="none">
                <a:solidFill>
                  <a:srgbClr val="FFB600"/>
                </a:solidFill>
                <a:latin typeface="Raleway Thin"/>
                <a:ea typeface="Raleway Thin"/>
                <a:cs typeface="Raleway Thin"/>
                <a:sym typeface="Raleway Thin"/>
              </a:defRPr>
            </a:lvl5pPr>
            <a:lvl6pPr marL="0" lvl="5" indent="0" algn="ctr">
              <a:lnSpc>
                <a:spcPct val="100000"/>
              </a:lnSpc>
              <a:spcBef>
                <a:spcPts val="0"/>
              </a:spcBef>
              <a:spcAft>
                <a:spcPts val="0"/>
              </a:spcAft>
              <a:buSzPts val="1300"/>
              <a:buNone/>
              <a:defRPr sz="1300" b="0" i="0" u="none" strike="noStrike" cap="none">
                <a:solidFill>
                  <a:srgbClr val="FFB600"/>
                </a:solidFill>
                <a:latin typeface="Raleway Thin"/>
                <a:ea typeface="Raleway Thin"/>
                <a:cs typeface="Raleway Thin"/>
                <a:sym typeface="Raleway Thin"/>
              </a:defRPr>
            </a:lvl6pPr>
            <a:lvl7pPr marL="0" lvl="6" indent="0" algn="ctr">
              <a:lnSpc>
                <a:spcPct val="100000"/>
              </a:lnSpc>
              <a:spcBef>
                <a:spcPts val="0"/>
              </a:spcBef>
              <a:spcAft>
                <a:spcPts val="0"/>
              </a:spcAft>
              <a:buSzPts val="1300"/>
              <a:buNone/>
              <a:defRPr sz="1300" b="0" i="0" u="none" strike="noStrike" cap="none">
                <a:solidFill>
                  <a:srgbClr val="FFB600"/>
                </a:solidFill>
                <a:latin typeface="Raleway Thin"/>
                <a:ea typeface="Raleway Thin"/>
                <a:cs typeface="Raleway Thin"/>
                <a:sym typeface="Raleway Thin"/>
              </a:defRPr>
            </a:lvl7pPr>
            <a:lvl8pPr marL="0" lvl="7" indent="0" algn="ctr">
              <a:lnSpc>
                <a:spcPct val="100000"/>
              </a:lnSpc>
              <a:spcBef>
                <a:spcPts val="0"/>
              </a:spcBef>
              <a:spcAft>
                <a:spcPts val="0"/>
              </a:spcAft>
              <a:buSzPts val="1300"/>
              <a:buNone/>
              <a:defRPr sz="1300" b="0" i="0" u="none" strike="noStrike" cap="none">
                <a:solidFill>
                  <a:srgbClr val="FFB600"/>
                </a:solidFill>
                <a:latin typeface="Raleway Thin"/>
                <a:ea typeface="Raleway Thin"/>
                <a:cs typeface="Raleway Thin"/>
                <a:sym typeface="Raleway Thin"/>
              </a:defRPr>
            </a:lvl8pPr>
            <a:lvl9pPr marL="0" lvl="8" indent="0" algn="ctr">
              <a:lnSpc>
                <a:spcPct val="100000"/>
              </a:lnSpc>
              <a:spcBef>
                <a:spcPts val="0"/>
              </a:spcBef>
              <a:spcAft>
                <a:spcPts val="0"/>
              </a:spcAft>
              <a:buSzPts val="1300"/>
              <a:buNone/>
              <a:defRPr sz="1300" b="0" i="0" u="none" strike="noStrike" cap="none">
                <a:solidFill>
                  <a:srgbClr val="FFB600"/>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7"/>
        <p:cNvGrpSpPr/>
        <p:nvPr/>
      </p:nvGrpSpPr>
      <p:grpSpPr>
        <a:xfrm>
          <a:off x="0" y="0"/>
          <a:ext cx="0" cy="0"/>
          <a:chOff x="0" y="0"/>
          <a:chExt cx="0" cy="0"/>
        </a:xfrm>
      </p:grpSpPr>
      <p:sp>
        <p:nvSpPr>
          <p:cNvPr id="18" name="Google Shape;18;p34"/>
          <p:cNvSpPr/>
          <p:nvPr/>
        </p:nvSpPr>
        <p:spPr>
          <a:xfrm>
            <a:off x="390737" y="379877"/>
            <a:ext cx="8362530"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1C22"/>
          </a:solidFill>
          <a:ln w="19050" cap="flat" cmpd="sng">
            <a:solidFill>
              <a:srgbClr val="981C2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1"/>
              <a:buFont typeface="Arial"/>
              <a:buNone/>
            </a:pPr>
            <a:endParaRPr sz="1401" b="0" i="0" u="none" strike="noStrike" cap="none">
              <a:solidFill>
                <a:srgbClr val="000000"/>
              </a:solidFill>
              <a:latin typeface="Arial"/>
              <a:ea typeface="Arial"/>
              <a:cs typeface="Arial"/>
              <a:sym typeface="Arial"/>
            </a:endParaRPr>
          </a:p>
        </p:txBody>
      </p:sp>
      <p:sp>
        <p:nvSpPr>
          <p:cNvPr id="19" name="Google Shape;19;p34"/>
          <p:cNvSpPr txBox="1">
            <a:spLocks noGrp="1"/>
          </p:cNvSpPr>
          <p:nvPr>
            <p:ph type="ctrTitle"/>
          </p:nvPr>
        </p:nvSpPr>
        <p:spPr>
          <a:xfrm>
            <a:off x="685802" y="2726342"/>
            <a:ext cx="77724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0" name="Google Shape;20;p34"/>
          <p:cNvSpPr txBox="1">
            <a:spLocks noGrp="1"/>
          </p:cNvSpPr>
          <p:nvPr>
            <p:ph type="subTitle" idx="1"/>
          </p:nvPr>
        </p:nvSpPr>
        <p:spPr>
          <a:xfrm>
            <a:off x="685802" y="3830653"/>
            <a:ext cx="77724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3000"/>
              <a:buNone/>
              <a:defRPr sz="3001">
                <a:solidFill>
                  <a:schemeClr val="lt1"/>
                </a:solidFill>
              </a:defRPr>
            </a:lvl2pPr>
            <a:lvl3pPr lvl="2" algn="l">
              <a:lnSpc>
                <a:spcPct val="100000"/>
              </a:lnSpc>
              <a:spcBef>
                <a:spcPts val="0"/>
              </a:spcBef>
              <a:spcAft>
                <a:spcPts val="0"/>
              </a:spcAft>
              <a:buClr>
                <a:schemeClr val="lt1"/>
              </a:buClr>
              <a:buSzPts val="3000"/>
              <a:buNone/>
              <a:defRPr sz="3001">
                <a:solidFill>
                  <a:schemeClr val="lt1"/>
                </a:solidFill>
              </a:defRPr>
            </a:lvl3pPr>
            <a:lvl4pPr lvl="3" algn="l">
              <a:lnSpc>
                <a:spcPct val="100000"/>
              </a:lnSpc>
              <a:spcBef>
                <a:spcPts val="0"/>
              </a:spcBef>
              <a:spcAft>
                <a:spcPts val="0"/>
              </a:spcAft>
              <a:buClr>
                <a:schemeClr val="lt1"/>
              </a:buClr>
              <a:buSzPts val="3000"/>
              <a:buNone/>
              <a:defRPr sz="3001">
                <a:solidFill>
                  <a:schemeClr val="lt1"/>
                </a:solidFill>
              </a:defRPr>
            </a:lvl4pPr>
            <a:lvl5pPr lvl="4" algn="l">
              <a:lnSpc>
                <a:spcPct val="100000"/>
              </a:lnSpc>
              <a:spcBef>
                <a:spcPts val="0"/>
              </a:spcBef>
              <a:spcAft>
                <a:spcPts val="0"/>
              </a:spcAft>
              <a:buClr>
                <a:schemeClr val="lt1"/>
              </a:buClr>
              <a:buSzPts val="3000"/>
              <a:buNone/>
              <a:defRPr sz="3001">
                <a:solidFill>
                  <a:schemeClr val="lt1"/>
                </a:solidFill>
              </a:defRPr>
            </a:lvl5pPr>
            <a:lvl6pPr lvl="5" algn="l">
              <a:lnSpc>
                <a:spcPct val="100000"/>
              </a:lnSpc>
              <a:spcBef>
                <a:spcPts val="0"/>
              </a:spcBef>
              <a:spcAft>
                <a:spcPts val="0"/>
              </a:spcAft>
              <a:buClr>
                <a:schemeClr val="lt1"/>
              </a:buClr>
              <a:buSzPts val="3000"/>
              <a:buNone/>
              <a:defRPr sz="3001">
                <a:solidFill>
                  <a:schemeClr val="lt1"/>
                </a:solidFill>
              </a:defRPr>
            </a:lvl6pPr>
            <a:lvl7pPr lvl="6" algn="l">
              <a:lnSpc>
                <a:spcPct val="100000"/>
              </a:lnSpc>
              <a:spcBef>
                <a:spcPts val="0"/>
              </a:spcBef>
              <a:spcAft>
                <a:spcPts val="0"/>
              </a:spcAft>
              <a:buClr>
                <a:schemeClr val="lt1"/>
              </a:buClr>
              <a:buSzPts val="3000"/>
              <a:buNone/>
              <a:defRPr sz="3001">
                <a:solidFill>
                  <a:schemeClr val="lt1"/>
                </a:solidFill>
              </a:defRPr>
            </a:lvl7pPr>
            <a:lvl8pPr lvl="7" algn="l">
              <a:lnSpc>
                <a:spcPct val="100000"/>
              </a:lnSpc>
              <a:spcBef>
                <a:spcPts val="0"/>
              </a:spcBef>
              <a:spcAft>
                <a:spcPts val="0"/>
              </a:spcAft>
              <a:buClr>
                <a:schemeClr val="lt1"/>
              </a:buClr>
              <a:buSzPts val="3000"/>
              <a:buNone/>
              <a:defRPr sz="3001">
                <a:solidFill>
                  <a:schemeClr val="lt1"/>
                </a:solidFill>
              </a:defRPr>
            </a:lvl8pPr>
            <a:lvl9pPr lvl="8" algn="l">
              <a:lnSpc>
                <a:spcPct val="100000"/>
              </a:lnSpc>
              <a:spcBef>
                <a:spcPts val="0"/>
              </a:spcBef>
              <a:spcAft>
                <a:spcPts val="0"/>
              </a:spcAft>
              <a:buClr>
                <a:schemeClr val="lt1"/>
              </a:buClr>
              <a:buSzPts val="3000"/>
              <a:buNone/>
              <a:defRPr sz="3001">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
        <p:cNvGrpSpPr/>
        <p:nvPr/>
      </p:nvGrpSpPr>
      <p:grpSpPr>
        <a:xfrm>
          <a:off x="0" y="0"/>
          <a:ext cx="0" cy="0"/>
          <a:chOff x="0" y="0"/>
          <a:chExt cx="0" cy="0"/>
        </a:xfrm>
      </p:grpSpPr>
      <p:sp>
        <p:nvSpPr>
          <p:cNvPr id="22" name="Google Shape;22;p35"/>
          <p:cNvSpPr/>
          <p:nvPr/>
        </p:nvSpPr>
        <p:spPr>
          <a:xfrm>
            <a:off x="390737" y="379877"/>
            <a:ext cx="8362530"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1"/>
              <a:buFont typeface="Arial"/>
              <a:buNone/>
            </a:pPr>
            <a:endParaRPr sz="1401" b="0" i="0" u="none" strike="noStrike" cap="none">
              <a:solidFill>
                <a:srgbClr val="000000"/>
              </a:solidFill>
              <a:latin typeface="Arial"/>
              <a:ea typeface="Arial"/>
              <a:cs typeface="Arial"/>
              <a:sym typeface="Arial"/>
            </a:endParaRPr>
          </a:p>
        </p:txBody>
      </p:sp>
      <p:sp>
        <p:nvSpPr>
          <p:cNvPr id="23" name="Google Shape;23;p35"/>
          <p:cNvSpPr txBox="1">
            <a:spLocks noGrp="1"/>
          </p:cNvSpPr>
          <p:nvPr>
            <p:ph type="title"/>
          </p:nvPr>
        </p:nvSpPr>
        <p:spPr>
          <a:xfrm>
            <a:off x="922001" y="891776"/>
            <a:ext cx="6866100" cy="85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a:endParaRPr/>
          </a:p>
        </p:txBody>
      </p:sp>
      <p:sp>
        <p:nvSpPr>
          <p:cNvPr id="24" name="Google Shape;24;p35"/>
          <p:cNvSpPr txBox="1">
            <a:spLocks noGrp="1"/>
          </p:cNvSpPr>
          <p:nvPr>
            <p:ph type="body" idx="1"/>
          </p:nvPr>
        </p:nvSpPr>
        <p:spPr>
          <a:xfrm>
            <a:off x="922001" y="1930500"/>
            <a:ext cx="2332201" cy="29190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1"/>
              </a:spcBef>
              <a:spcAft>
                <a:spcPts val="0"/>
              </a:spcAft>
              <a:buSzPts val="1400"/>
              <a:buChar char="●"/>
              <a:defRPr sz="1401"/>
            </a:lvl1pPr>
            <a:lvl2pPr marL="914400" lvl="1" indent="-317500" algn="l">
              <a:lnSpc>
                <a:spcPct val="100000"/>
              </a:lnSpc>
              <a:spcBef>
                <a:spcPts val="0"/>
              </a:spcBef>
              <a:spcAft>
                <a:spcPts val="0"/>
              </a:spcAft>
              <a:buSzPts val="1400"/>
              <a:buChar char="○"/>
              <a:defRPr sz="1401"/>
            </a:lvl2pPr>
            <a:lvl3pPr marL="1371600" lvl="2" indent="-317500" algn="l">
              <a:lnSpc>
                <a:spcPct val="100000"/>
              </a:lnSpc>
              <a:spcBef>
                <a:spcPts val="0"/>
              </a:spcBef>
              <a:spcAft>
                <a:spcPts val="0"/>
              </a:spcAft>
              <a:buSzPts val="1400"/>
              <a:buChar char="■"/>
              <a:defRPr sz="1401"/>
            </a:lvl3pPr>
            <a:lvl4pPr marL="1828800" lvl="3" indent="-317500" algn="l">
              <a:lnSpc>
                <a:spcPct val="100000"/>
              </a:lnSpc>
              <a:spcBef>
                <a:spcPts val="0"/>
              </a:spcBef>
              <a:spcAft>
                <a:spcPts val="0"/>
              </a:spcAft>
              <a:buSzPts val="1400"/>
              <a:buChar char="●"/>
              <a:defRPr sz="1401"/>
            </a:lvl4pPr>
            <a:lvl5pPr marL="2286000" lvl="4" indent="-317500" algn="l">
              <a:lnSpc>
                <a:spcPct val="100000"/>
              </a:lnSpc>
              <a:spcBef>
                <a:spcPts val="0"/>
              </a:spcBef>
              <a:spcAft>
                <a:spcPts val="0"/>
              </a:spcAft>
              <a:buSzPts val="1400"/>
              <a:buChar char="○"/>
              <a:defRPr sz="1401"/>
            </a:lvl5pPr>
            <a:lvl6pPr marL="2743200" lvl="5" indent="-317500" algn="l">
              <a:lnSpc>
                <a:spcPct val="100000"/>
              </a:lnSpc>
              <a:spcBef>
                <a:spcPts val="0"/>
              </a:spcBef>
              <a:spcAft>
                <a:spcPts val="0"/>
              </a:spcAft>
              <a:buSzPts val="1400"/>
              <a:buChar char="■"/>
              <a:defRPr sz="1401"/>
            </a:lvl6pPr>
            <a:lvl7pPr marL="3200400" lvl="6" indent="-317500" algn="l">
              <a:lnSpc>
                <a:spcPct val="100000"/>
              </a:lnSpc>
              <a:spcBef>
                <a:spcPts val="0"/>
              </a:spcBef>
              <a:spcAft>
                <a:spcPts val="0"/>
              </a:spcAft>
              <a:buSzPts val="1400"/>
              <a:buChar char="●"/>
              <a:defRPr sz="1401"/>
            </a:lvl7pPr>
            <a:lvl8pPr marL="3657600" lvl="7" indent="-317500" algn="l">
              <a:lnSpc>
                <a:spcPct val="100000"/>
              </a:lnSpc>
              <a:spcBef>
                <a:spcPts val="0"/>
              </a:spcBef>
              <a:spcAft>
                <a:spcPts val="0"/>
              </a:spcAft>
              <a:buSzPts val="1400"/>
              <a:buChar char="○"/>
              <a:defRPr sz="1401"/>
            </a:lvl8pPr>
            <a:lvl9pPr marL="4114800" lvl="8" indent="-317500" algn="l">
              <a:lnSpc>
                <a:spcPct val="100000"/>
              </a:lnSpc>
              <a:spcBef>
                <a:spcPts val="0"/>
              </a:spcBef>
              <a:spcAft>
                <a:spcPts val="0"/>
              </a:spcAft>
              <a:buSzPts val="1400"/>
              <a:buChar char="■"/>
              <a:defRPr sz="1401"/>
            </a:lvl9pPr>
          </a:lstStyle>
          <a:p>
            <a:endParaRPr/>
          </a:p>
        </p:txBody>
      </p:sp>
      <p:sp>
        <p:nvSpPr>
          <p:cNvPr id="25" name="Google Shape;25;p35"/>
          <p:cNvSpPr txBox="1">
            <a:spLocks noGrp="1"/>
          </p:cNvSpPr>
          <p:nvPr>
            <p:ph type="body" idx="2"/>
          </p:nvPr>
        </p:nvSpPr>
        <p:spPr>
          <a:xfrm>
            <a:off x="3373779" y="1930500"/>
            <a:ext cx="2332201" cy="29190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1"/>
              </a:spcBef>
              <a:spcAft>
                <a:spcPts val="0"/>
              </a:spcAft>
              <a:buSzPts val="1400"/>
              <a:buChar char="●"/>
              <a:defRPr sz="1401"/>
            </a:lvl1pPr>
            <a:lvl2pPr marL="914400" lvl="1" indent="-317500" algn="l">
              <a:lnSpc>
                <a:spcPct val="100000"/>
              </a:lnSpc>
              <a:spcBef>
                <a:spcPts val="0"/>
              </a:spcBef>
              <a:spcAft>
                <a:spcPts val="0"/>
              </a:spcAft>
              <a:buSzPts val="1400"/>
              <a:buChar char="○"/>
              <a:defRPr sz="1401"/>
            </a:lvl2pPr>
            <a:lvl3pPr marL="1371600" lvl="2" indent="-317500" algn="l">
              <a:lnSpc>
                <a:spcPct val="100000"/>
              </a:lnSpc>
              <a:spcBef>
                <a:spcPts val="0"/>
              </a:spcBef>
              <a:spcAft>
                <a:spcPts val="0"/>
              </a:spcAft>
              <a:buSzPts val="1400"/>
              <a:buChar char="■"/>
              <a:defRPr sz="1401"/>
            </a:lvl3pPr>
            <a:lvl4pPr marL="1828800" lvl="3" indent="-317500" algn="l">
              <a:lnSpc>
                <a:spcPct val="100000"/>
              </a:lnSpc>
              <a:spcBef>
                <a:spcPts val="0"/>
              </a:spcBef>
              <a:spcAft>
                <a:spcPts val="0"/>
              </a:spcAft>
              <a:buSzPts val="1400"/>
              <a:buChar char="●"/>
              <a:defRPr sz="1401"/>
            </a:lvl4pPr>
            <a:lvl5pPr marL="2286000" lvl="4" indent="-317500" algn="l">
              <a:lnSpc>
                <a:spcPct val="100000"/>
              </a:lnSpc>
              <a:spcBef>
                <a:spcPts val="0"/>
              </a:spcBef>
              <a:spcAft>
                <a:spcPts val="0"/>
              </a:spcAft>
              <a:buSzPts val="1400"/>
              <a:buChar char="○"/>
              <a:defRPr sz="1401"/>
            </a:lvl5pPr>
            <a:lvl6pPr marL="2743200" lvl="5" indent="-317500" algn="l">
              <a:lnSpc>
                <a:spcPct val="100000"/>
              </a:lnSpc>
              <a:spcBef>
                <a:spcPts val="0"/>
              </a:spcBef>
              <a:spcAft>
                <a:spcPts val="0"/>
              </a:spcAft>
              <a:buSzPts val="1400"/>
              <a:buChar char="■"/>
              <a:defRPr sz="1401"/>
            </a:lvl6pPr>
            <a:lvl7pPr marL="3200400" lvl="6" indent="-317500" algn="l">
              <a:lnSpc>
                <a:spcPct val="100000"/>
              </a:lnSpc>
              <a:spcBef>
                <a:spcPts val="0"/>
              </a:spcBef>
              <a:spcAft>
                <a:spcPts val="0"/>
              </a:spcAft>
              <a:buSzPts val="1400"/>
              <a:buChar char="●"/>
              <a:defRPr sz="1401"/>
            </a:lvl7pPr>
            <a:lvl8pPr marL="3657600" lvl="7" indent="-317500" algn="l">
              <a:lnSpc>
                <a:spcPct val="100000"/>
              </a:lnSpc>
              <a:spcBef>
                <a:spcPts val="0"/>
              </a:spcBef>
              <a:spcAft>
                <a:spcPts val="0"/>
              </a:spcAft>
              <a:buSzPts val="1400"/>
              <a:buChar char="○"/>
              <a:defRPr sz="1401"/>
            </a:lvl8pPr>
            <a:lvl9pPr marL="4114800" lvl="8" indent="-317500" algn="l">
              <a:lnSpc>
                <a:spcPct val="100000"/>
              </a:lnSpc>
              <a:spcBef>
                <a:spcPts val="0"/>
              </a:spcBef>
              <a:spcAft>
                <a:spcPts val="0"/>
              </a:spcAft>
              <a:buSzPts val="1400"/>
              <a:buChar char="■"/>
              <a:defRPr sz="1401"/>
            </a:lvl9pPr>
          </a:lstStyle>
          <a:p>
            <a:endParaRPr/>
          </a:p>
        </p:txBody>
      </p:sp>
      <p:sp>
        <p:nvSpPr>
          <p:cNvPr id="26" name="Google Shape;26;p35"/>
          <p:cNvSpPr txBox="1">
            <a:spLocks noGrp="1"/>
          </p:cNvSpPr>
          <p:nvPr>
            <p:ph type="body" idx="3"/>
          </p:nvPr>
        </p:nvSpPr>
        <p:spPr>
          <a:xfrm>
            <a:off x="5825558" y="1930500"/>
            <a:ext cx="2332201" cy="29190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1"/>
              </a:spcBef>
              <a:spcAft>
                <a:spcPts val="0"/>
              </a:spcAft>
              <a:buSzPts val="1400"/>
              <a:buChar char="●"/>
              <a:defRPr sz="1401"/>
            </a:lvl1pPr>
            <a:lvl2pPr marL="914400" lvl="1" indent="-317500" algn="l">
              <a:lnSpc>
                <a:spcPct val="100000"/>
              </a:lnSpc>
              <a:spcBef>
                <a:spcPts val="0"/>
              </a:spcBef>
              <a:spcAft>
                <a:spcPts val="0"/>
              </a:spcAft>
              <a:buSzPts val="1400"/>
              <a:buChar char="○"/>
              <a:defRPr sz="1401"/>
            </a:lvl2pPr>
            <a:lvl3pPr marL="1371600" lvl="2" indent="-317500" algn="l">
              <a:lnSpc>
                <a:spcPct val="100000"/>
              </a:lnSpc>
              <a:spcBef>
                <a:spcPts val="0"/>
              </a:spcBef>
              <a:spcAft>
                <a:spcPts val="0"/>
              </a:spcAft>
              <a:buSzPts val="1400"/>
              <a:buChar char="■"/>
              <a:defRPr sz="1401"/>
            </a:lvl3pPr>
            <a:lvl4pPr marL="1828800" lvl="3" indent="-317500" algn="l">
              <a:lnSpc>
                <a:spcPct val="100000"/>
              </a:lnSpc>
              <a:spcBef>
                <a:spcPts val="0"/>
              </a:spcBef>
              <a:spcAft>
                <a:spcPts val="0"/>
              </a:spcAft>
              <a:buSzPts val="1400"/>
              <a:buChar char="●"/>
              <a:defRPr sz="1401"/>
            </a:lvl4pPr>
            <a:lvl5pPr marL="2286000" lvl="4" indent="-317500" algn="l">
              <a:lnSpc>
                <a:spcPct val="100000"/>
              </a:lnSpc>
              <a:spcBef>
                <a:spcPts val="0"/>
              </a:spcBef>
              <a:spcAft>
                <a:spcPts val="0"/>
              </a:spcAft>
              <a:buSzPts val="1400"/>
              <a:buChar char="○"/>
              <a:defRPr sz="1401"/>
            </a:lvl5pPr>
            <a:lvl6pPr marL="2743200" lvl="5" indent="-317500" algn="l">
              <a:lnSpc>
                <a:spcPct val="100000"/>
              </a:lnSpc>
              <a:spcBef>
                <a:spcPts val="0"/>
              </a:spcBef>
              <a:spcAft>
                <a:spcPts val="0"/>
              </a:spcAft>
              <a:buSzPts val="1400"/>
              <a:buChar char="■"/>
              <a:defRPr sz="1401"/>
            </a:lvl6pPr>
            <a:lvl7pPr marL="3200400" lvl="6" indent="-317500" algn="l">
              <a:lnSpc>
                <a:spcPct val="100000"/>
              </a:lnSpc>
              <a:spcBef>
                <a:spcPts val="0"/>
              </a:spcBef>
              <a:spcAft>
                <a:spcPts val="0"/>
              </a:spcAft>
              <a:buSzPts val="1400"/>
              <a:buChar char="●"/>
              <a:defRPr sz="1401"/>
            </a:lvl7pPr>
            <a:lvl8pPr marL="3657600" lvl="7" indent="-317500" algn="l">
              <a:lnSpc>
                <a:spcPct val="100000"/>
              </a:lnSpc>
              <a:spcBef>
                <a:spcPts val="0"/>
              </a:spcBef>
              <a:spcAft>
                <a:spcPts val="0"/>
              </a:spcAft>
              <a:buSzPts val="1400"/>
              <a:buChar char="○"/>
              <a:defRPr sz="1401"/>
            </a:lvl8pPr>
            <a:lvl9pPr marL="4114800" lvl="8" indent="-317500" algn="l">
              <a:lnSpc>
                <a:spcPct val="100000"/>
              </a:lnSpc>
              <a:spcBef>
                <a:spcPts val="0"/>
              </a:spcBef>
              <a:spcAft>
                <a:spcPts val="0"/>
              </a:spcAft>
              <a:buSzPts val="1400"/>
              <a:buChar char="■"/>
              <a:defRPr sz="1401"/>
            </a:lvl9pPr>
          </a:lstStyle>
          <a:p>
            <a:endParaRPr/>
          </a:p>
        </p:txBody>
      </p:sp>
      <p:sp>
        <p:nvSpPr>
          <p:cNvPr id="27" name="Google Shape;27;p35"/>
          <p:cNvSpPr txBox="1">
            <a:spLocks noGrp="1"/>
          </p:cNvSpPr>
          <p:nvPr>
            <p:ph type="sldNum" idx="12"/>
          </p:nvPr>
        </p:nvSpPr>
        <p:spPr>
          <a:xfrm>
            <a:off x="8604401" y="4590300"/>
            <a:ext cx="539700" cy="553200"/>
          </a:xfrm>
          <a:prstGeom prst="rect">
            <a:avLst/>
          </a:prstGeom>
          <a:noFill/>
          <a:ln>
            <a:noFill/>
          </a:ln>
        </p:spPr>
        <p:txBody>
          <a:bodyPr spcFirstLastPara="1" wrap="square" lIns="91425" tIns="91425" rIns="91425" bIns="91425" anchor="ctr" anchorCtr="0">
            <a:noAutofit/>
          </a:bodyPr>
          <a:lstStyle>
            <a:lvl1pPr marL="0" lvl="0"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1pPr>
            <a:lvl2pPr marL="0" lvl="1"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2pPr>
            <a:lvl3pPr marL="0" lvl="2"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3pPr>
            <a:lvl4pPr marL="0" lvl="3"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4pPr>
            <a:lvl5pPr marL="0" lvl="4"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5pPr>
            <a:lvl6pPr marL="0" lvl="5"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6pPr>
            <a:lvl7pPr marL="0" lvl="6"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7pPr>
            <a:lvl8pPr marL="0" lvl="7"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8pPr>
            <a:lvl9pPr marL="0" lvl="8"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36"/>
          <p:cNvSpPr/>
          <p:nvPr/>
        </p:nvSpPr>
        <p:spPr>
          <a:xfrm>
            <a:off x="390737" y="379877"/>
            <a:ext cx="8362530"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1"/>
              <a:buFont typeface="Arial"/>
              <a:buNone/>
            </a:pPr>
            <a:endParaRPr sz="1401" b="0" i="0" u="none" strike="noStrike" cap="none">
              <a:solidFill>
                <a:srgbClr val="000000"/>
              </a:solidFill>
              <a:latin typeface="Arial"/>
              <a:ea typeface="Arial"/>
              <a:cs typeface="Arial"/>
              <a:sym typeface="Arial"/>
            </a:endParaRPr>
          </a:p>
        </p:txBody>
      </p:sp>
      <p:sp>
        <p:nvSpPr>
          <p:cNvPr id="30" name="Google Shape;30;p36"/>
          <p:cNvSpPr txBox="1">
            <a:spLocks noGrp="1"/>
          </p:cNvSpPr>
          <p:nvPr>
            <p:ph type="title"/>
          </p:nvPr>
        </p:nvSpPr>
        <p:spPr>
          <a:xfrm>
            <a:off x="922001" y="891776"/>
            <a:ext cx="6866100" cy="85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a:endParaRPr/>
          </a:p>
        </p:txBody>
      </p:sp>
      <p:sp>
        <p:nvSpPr>
          <p:cNvPr id="31" name="Google Shape;31;p36"/>
          <p:cNvSpPr txBox="1">
            <a:spLocks noGrp="1"/>
          </p:cNvSpPr>
          <p:nvPr>
            <p:ph type="sldNum" idx="12"/>
          </p:nvPr>
        </p:nvSpPr>
        <p:spPr>
          <a:xfrm>
            <a:off x="8604401" y="4590300"/>
            <a:ext cx="539700" cy="553200"/>
          </a:xfrm>
          <a:prstGeom prst="rect">
            <a:avLst/>
          </a:prstGeom>
          <a:noFill/>
          <a:ln>
            <a:noFill/>
          </a:ln>
        </p:spPr>
        <p:txBody>
          <a:bodyPr spcFirstLastPara="1" wrap="square" lIns="91425" tIns="91425" rIns="91425" bIns="91425" anchor="ctr" anchorCtr="0">
            <a:noAutofit/>
          </a:bodyPr>
          <a:lstStyle>
            <a:lvl1pPr marL="0" lvl="0"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1pPr>
            <a:lvl2pPr marL="0" lvl="1"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2pPr>
            <a:lvl3pPr marL="0" lvl="2"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3pPr>
            <a:lvl4pPr marL="0" lvl="3"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4pPr>
            <a:lvl5pPr marL="0" lvl="4"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5pPr>
            <a:lvl6pPr marL="0" lvl="5"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6pPr>
            <a:lvl7pPr marL="0" lvl="6"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7pPr>
            <a:lvl8pPr marL="0" lvl="7"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8pPr>
            <a:lvl9pPr marL="0" lvl="8"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
        <p:cNvGrpSpPr/>
        <p:nvPr/>
      </p:nvGrpSpPr>
      <p:grpSpPr>
        <a:xfrm>
          <a:off x="0" y="0"/>
          <a:ext cx="0" cy="0"/>
          <a:chOff x="0" y="0"/>
          <a:chExt cx="0" cy="0"/>
        </a:xfrm>
      </p:grpSpPr>
      <p:sp>
        <p:nvSpPr>
          <p:cNvPr id="33" name="Google Shape;33;p37"/>
          <p:cNvSpPr/>
          <p:nvPr/>
        </p:nvSpPr>
        <p:spPr>
          <a:xfrm>
            <a:off x="390737" y="379877"/>
            <a:ext cx="8362530"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FFB600"/>
          </a:solid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1"/>
              <a:buFont typeface="Arial"/>
              <a:buNone/>
            </a:pPr>
            <a:endParaRPr sz="1401" b="0" i="0" u="none" strike="noStrike" cap="none">
              <a:solidFill>
                <a:srgbClr val="000000"/>
              </a:solidFill>
              <a:latin typeface="Arial"/>
              <a:ea typeface="Arial"/>
              <a:cs typeface="Arial"/>
              <a:sym typeface="Arial"/>
            </a:endParaRPr>
          </a:p>
        </p:txBody>
      </p:sp>
      <p:sp>
        <p:nvSpPr>
          <p:cNvPr id="34" name="Google Shape;34;p37"/>
          <p:cNvSpPr txBox="1">
            <a:spLocks noGrp="1"/>
          </p:cNvSpPr>
          <p:nvPr>
            <p:ph type="title"/>
          </p:nvPr>
        </p:nvSpPr>
        <p:spPr>
          <a:xfrm>
            <a:off x="922001" y="891776"/>
            <a:ext cx="6866100" cy="85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a:endParaRPr/>
          </a:p>
        </p:txBody>
      </p:sp>
      <p:sp>
        <p:nvSpPr>
          <p:cNvPr id="35" name="Google Shape;35;p37"/>
          <p:cNvSpPr txBox="1">
            <a:spLocks noGrp="1"/>
          </p:cNvSpPr>
          <p:nvPr>
            <p:ph type="body" idx="1"/>
          </p:nvPr>
        </p:nvSpPr>
        <p:spPr>
          <a:xfrm>
            <a:off x="922000" y="1887378"/>
            <a:ext cx="3543300" cy="30276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1"/>
              </a:spcBef>
              <a:spcAft>
                <a:spcPts val="0"/>
              </a:spcAft>
              <a:buSzPts val="1800"/>
              <a:buChar char="●"/>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36" name="Google Shape;36;p37"/>
          <p:cNvSpPr txBox="1">
            <a:spLocks noGrp="1"/>
          </p:cNvSpPr>
          <p:nvPr>
            <p:ph type="body" idx="2"/>
          </p:nvPr>
        </p:nvSpPr>
        <p:spPr>
          <a:xfrm>
            <a:off x="4678688" y="1887378"/>
            <a:ext cx="3543300" cy="30276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1"/>
              </a:spcBef>
              <a:spcAft>
                <a:spcPts val="0"/>
              </a:spcAft>
              <a:buSzPts val="1800"/>
              <a:buChar char="●"/>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lt1"/>
        </a:solidFill>
        <a:effectLst/>
      </p:bgPr>
    </p:bg>
    <p:spTree>
      <p:nvGrpSpPr>
        <p:cNvPr id="1" name="Shape 37"/>
        <p:cNvGrpSpPr/>
        <p:nvPr/>
      </p:nvGrpSpPr>
      <p:grpSpPr>
        <a:xfrm>
          <a:off x="0" y="0"/>
          <a:ext cx="0" cy="0"/>
          <a:chOff x="0" y="0"/>
          <a:chExt cx="0" cy="0"/>
        </a:xfrm>
      </p:grpSpPr>
      <p:sp>
        <p:nvSpPr>
          <p:cNvPr id="38" name="Google Shape;38;p32"/>
          <p:cNvSpPr/>
          <p:nvPr/>
        </p:nvSpPr>
        <p:spPr>
          <a:xfrm flipH="1">
            <a:off x="390737" y="379877"/>
            <a:ext cx="8362530"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1"/>
              <a:buFont typeface="Arial"/>
              <a:buNone/>
            </a:pPr>
            <a:endParaRPr sz="1401" b="0" i="0" u="none" strike="noStrike" cap="none">
              <a:solidFill>
                <a:srgbClr val="000000"/>
              </a:solidFill>
              <a:latin typeface="Arial"/>
              <a:ea typeface="Arial"/>
              <a:cs typeface="Arial"/>
              <a:sym typeface="Arial"/>
            </a:endParaRPr>
          </a:p>
        </p:txBody>
      </p:sp>
      <p:sp>
        <p:nvSpPr>
          <p:cNvPr id="39" name="Google Shape;39;p32"/>
          <p:cNvSpPr txBox="1">
            <a:spLocks noGrp="1"/>
          </p:cNvSpPr>
          <p:nvPr>
            <p:ph type="body" idx="1"/>
          </p:nvPr>
        </p:nvSpPr>
        <p:spPr>
          <a:xfrm>
            <a:off x="1757201" y="2161800"/>
            <a:ext cx="5629801" cy="819900"/>
          </a:xfrm>
          <a:prstGeom prst="rect">
            <a:avLst/>
          </a:prstGeom>
          <a:noFill/>
          <a:ln>
            <a:noFill/>
          </a:ln>
        </p:spPr>
        <p:txBody>
          <a:bodyPr spcFirstLastPara="1" wrap="square" lIns="91425" tIns="91425" rIns="91425" bIns="91425" anchor="ctr" anchorCtr="0">
            <a:noAutofit/>
          </a:bodyPr>
          <a:lstStyle>
            <a:lvl1pPr marL="457200" lvl="0" indent="-228600" algn="ctr">
              <a:lnSpc>
                <a:spcPct val="100000"/>
              </a:lnSpc>
              <a:spcBef>
                <a:spcPts val="601"/>
              </a:spcBef>
              <a:spcAft>
                <a:spcPts val="0"/>
              </a:spcAft>
              <a:buClr>
                <a:schemeClr val="dk1"/>
              </a:buClr>
              <a:buSzPts val="3000"/>
              <a:buFont typeface="Raleway Thin"/>
              <a:buNone/>
              <a:defRPr sz="2400" i="1">
                <a:solidFill>
                  <a:schemeClr val="dk1"/>
                </a:solidFill>
              </a:defRPr>
            </a:lvl1pPr>
            <a:lvl2pPr marL="914400" lvl="1" indent="-419100" algn="ctr">
              <a:lnSpc>
                <a:spcPct val="100000"/>
              </a:lnSpc>
              <a:spcBef>
                <a:spcPts val="0"/>
              </a:spcBef>
              <a:spcAft>
                <a:spcPts val="0"/>
              </a:spcAft>
              <a:buClr>
                <a:schemeClr val="dk1"/>
              </a:buClr>
              <a:buSzPts val="3000"/>
              <a:buChar char="○"/>
              <a:defRPr sz="3001" i="1">
                <a:solidFill>
                  <a:schemeClr val="dk1"/>
                </a:solidFill>
              </a:defRPr>
            </a:lvl2pPr>
            <a:lvl3pPr marL="1371600" lvl="2" indent="-419100" algn="ctr">
              <a:lnSpc>
                <a:spcPct val="100000"/>
              </a:lnSpc>
              <a:spcBef>
                <a:spcPts val="0"/>
              </a:spcBef>
              <a:spcAft>
                <a:spcPts val="0"/>
              </a:spcAft>
              <a:buClr>
                <a:schemeClr val="dk1"/>
              </a:buClr>
              <a:buSzPts val="3000"/>
              <a:buChar char="■"/>
              <a:defRPr sz="3001" i="1">
                <a:solidFill>
                  <a:schemeClr val="dk1"/>
                </a:solidFill>
              </a:defRPr>
            </a:lvl3pPr>
            <a:lvl4pPr marL="1828800" lvl="3" indent="-419100" algn="ctr">
              <a:lnSpc>
                <a:spcPct val="100000"/>
              </a:lnSpc>
              <a:spcBef>
                <a:spcPts val="0"/>
              </a:spcBef>
              <a:spcAft>
                <a:spcPts val="0"/>
              </a:spcAft>
              <a:buClr>
                <a:schemeClr val="dk1"/>
              </a:buClr>
              <a:buSzPts val="3000"/>
              <a:buChar char="●"/>
              <a:defRPr sz="3001" i="1">
                <a:solidFill>
                  <a:schemeClr val="dk1"/>
                </a:solidFill>
              </a:defRPr>
            </a:lvl4pPr>
            <a:lvl5pPr marL="2286000" lvl="4" indent="-419100" algn="ctr">
              <a:lnSpc>
                <a:spcPct val="100000"/>
              </a:lnSpc>
              <a:spcBef>
                <a:spcPts val="0"/>
              </a:spcBef>
              <a:spcAft>
                <a:spcPts val="0"/>
              </a:spcAft>
              <a:buClr>
                <a:schemeClr val="dk1"/>
              </a:buClr>
              <a:buSzPts val="3000"/>
              <a:buChar char="○"/>
              <a:defRPr sz="3001" i="1">
                <a:solidFill>
                  <a:schemeClr val="dk1"/>
                </a:solidFill>
              </a:defRPr>
            </a:lvl5pPr>
            <a:lvl6pPr marL="2743200" lvl="5" indent="-419100" algn="ctr">
              <a:lnSpc>
                <a:spcPct val="100000"/>
              </a:lnSpc>
              <a:spcBef>
                <a:spcPts val="0"/>
              </a:spcBef>
              <a:spcAft>
                <a:spcPts val="0"/>
              </a:spcAft>
              <a:buClr>
                <a:schemeClr val="dk1"/>
              </a:buClr>
              <a:buSzPts val="3000"/>
              <a:buChar char="■"/>
              <a:defRPr sz="3001" i="1">
                <a:solidFill>
                  <a:schemeClr val="dk1"/>
                </a:solidFill>
              </a:defRPr>
            </a:lvl6pPr>
            <a:lvl7pPr marL="3200400" lvl="6" indent="-419100" algn="ctr">
              <a:lnSpc>
                <a:spcPct val="100000"/>
              </a:lnSpc>
              <a:spcBef>
                <a:spcPts val="0"/>
              </a:spcBef>
              <a:spcAft>
                <a:spcPts val="0"/>
              </a:spcAft>
              <a:buClr>
                <a:schemeClr val="dk1"/>
              </a:buClr>
              <a:buSzPts val="3000"/>
              <a:buChar char="●"/>
              <a:defRPr sz="3001" i="1">
                <a:solidFill>
                  <a:schemeClr val="dk1"/>
                </a:solidFill>
              </a:defRPr>
            </a:lvl7pPr>
            <a:lvl8pPr marL="3657600" lvl="7" indent="-419100" algn="ctr">
              <a:lnSpc>
                <a:spcPct val="100000"/>
              </a:lnSpc>
              <a:spcBef>
                <a:spcPts val="0"/>
              </a:spcBef>
              <a:spcAft>
                <a:spcPts val="0"/>
              </a:spcAft>
              <a:buClr>
                <a:schemeClr val="dk1"/>
              </a:buClr>
              <a:buSzPts val="3000"/>
              <a:buChar char="○"/>
              <a:defRPr sz="3001" i="1">
                <a:solidFill>
                  <a:schemeClr val="dk1"/>
                </a:solidFill>
              </a:defRPr>
            </a:lvl8pPr>
            <a:lvl9pPr marL="4114800" lvl="8" indent="-419100" algn="ctr">
              <a:lnSpc>
                <a:spcPct val="100000"/>
              </a:lnSpc>
              <a:spcBef>
                <a:spcPts val="0"/>
              </a:spcBef>
              <a:spcAft>
                <a:spcPts val="0"/>
              </a:spcAft>
              <a:buClr>
                <a:schemeClr val="dk1"/>
              </a:buClr>
              <a:buSzPts val="3000"/>
              <a:buChar char="■"/>
              <a:defRPr sz="3001" i="1">
                <a:solidFill>
                  <a:schemeClr val="dk1"/>
                </a:solidFill>
              </a:defRPr>
            </a:lvl9pPr>
          </a:lstStyle>
          <a:p>
            <a:endParaRPr/>
          </a:p>
        </p:txBody>
      </p:sp>
      <p:sp>
        <p:nvSpPr>
          <p:cNvPr id="40" name="Google Shape;40;p32"/>
          <p:cNvSpPr txBox="1"/>
          <p:nvPr/>
        </p:nvSpPr>
        <p:spPr>
          <a:xfrm>
            <a:off x="205551" y="75075"/>
            <a:ext cx="7995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0"/>
              <a:buFont typeface="Arial"/>
              <a:buNone/>
            </a:pPr>
            <a:r>
              <a:rPr lang="en-GB" sz="12000" b="1" i="0" u="none" strike="noStrike" cap="none">
                <a:solidFill>
                  <a:srgbClr val="FFB600"/>
                </a:solidFill>
                <a:latin typeface="Raleway"/>
                <a:ea typeface="Raleway"/>
                <a:cs typeface="Raleway"/>
                <a:sym typeface="Raleway"/>
              </a:rPr>
              <a:t>“</a:t>
            </a:r>
            <a:endParaRPr sz="12000" b="1" i="0" u="none" strike="noStrike" cap="none">
              <a:solidFill>
                <a:srgbClr val="FFB600"/>
              </a:solidFill>
              <a:latin typeface="Raleway"/>
              <a:ea typeface="Raleway"/>
              <a:cs typeface="Raleway"/>
              <a:sym typeface="Raleway"/>
            </a:endParaRPr>
          </a:p>
        </p:txBody>
      </p:sp>
      <p:sp>
        <p:nvSpPr>
          <p:cNvPr id="41" name="Google Shape;41;p32"/>
          <p:cNvSpPr txBox="1">
            <a:spLocks noGrp="1"/>
          </p:cNvSpPr>
          <p:nvPr>
            <p:ph type="sldNum" idx="12"/>
          </p:nvPr>
        </p:nvSpPr>
        <p:spPr>
          <a:xfrm>
            <a:off x="8604401" y="4590300"/>
            <a:ext cx="539700" cy="553200"/>
          </a:xfrm>
          <a:prstGeom prst="rect">
            <a:avLst/>
          </a:prstGeom>
          <a:noFill/>
          <a:ln>
            <a:noFill/>
          </a:ln>
        </p:spPr>
        <p:txBody>
          <a:bodyPr spcFirstLastPara="1" wrap="square" lIns="91425" tIns="91425" rIns="91425" bIns="91425" anchor="ctr" anchorCtr="0">
            <a:noAutofit/>
          </a:bodyPr>
          <a:lstStyle>
            <a:lvl1pPr marL="0" lvl="0"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1pPr>
            <a:lvl2pPr marL="0" lvl="1"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2pPr>
            <a:lvl3pPr marL="0" lvl="2"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3pPr>
            <a:lvl4pPr marL="0" lvl="3"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4pPr>
            <a:lvl5pPr marL="0" lvl="4"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5pPr>
            <a:lvl6pPr marL="0" lvl="5"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6pPr>
            <a:lvl7pPr marL="0" lvl="6"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7pPr>
            <a:lvl8pPr marL="0" lvl="7"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8pPr>
            <a:lvl9pPr marL="0" lvl="8"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1_Quote">
    <p:bg>
      <p:bgPr>
        <a:solidFill>
          <a:srgbClr val="FFB600"/>
        </a:solidFill>
        <a:effectLst/>
      </p:bgPr>
    </p:bg>
    <p:spTree>
      <p:nvGrpSpPr>
        <p:cNvPr id="1" name="Shape 42"/>
        <p:cNvGrpSpPr/>
        <p:nvPr/>
      </p:nvGrpSpPr>
      <p:grpSpPr>
        <a:xfrm>
          <a:off x="0" y="0"/>
          <a:ext cx="0" cy="0"/>
          <a:chOff x="0" y="0"/>
          <a:chExt cx="0" cy="0"/>
        </a:xfrm>
      </p:grpSpPr>
      <p:sp>
        <p:nvSpPr>
          <p:cNvPr id="43" name="Google Shape;43;p38"/>
          <p:cNvSpPr/>
          <p:nvPr/>
        </p:nvSpPr>
        <p:spPr>
          <a:xfrm flipH="1">
            <a:off x="390737" y="379877"/>
            <a:ext cx="8362530"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1C2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1"/>
              <a:buFont typeface="Arial"/>
              <a:buNone/>
            </a:pPr>
            <a:endParaRPr sz="1401" b="0" i="0" u="none" strike="noStrike" cap="none">
              <a:solidFill>
                <a:srgbClr val="000000"/>
              </a:solidFill>
              <a:latin typeface="Arial"/>
              <a:ea typeface="Arial"/>
              <a:cs typeface="Arial"/>
              <a:sym typeface="Arial"/>
            </a:endParaRPr>
          </a:p>
        </p:txBody>
      </p:sp>
      <p:sp>
        <p:nvSpPr>
          <p:cNvPr id="44" name="Google Shape;44;p38"/>
          <p:cNvSpPr txBox="1">
            <a:spLocks noGrp="1"/>
          </p:cNvSpPr>
          <p:nvPr>
            <p:ph type="body" idx="1"/>
          </p:nvPr>
        </p:nvSpPr>
        <p:spPr>
          <a:xfrm>
            <a:off x="1757201" y="2161800"/>
            <a:ext cx="5629801" cy="819900"/>
          </a:xfrm>
          <a:prstGeom prst="rect">
            <a:avLst/>
          </a:prstGeom>
          <a:noFill/>
          <a:ln>
            <a:noFill/>
          </a:ln>
        </p:spPr>
        <p:txBody>
          <a:bodyPr spcFirstLastPara="1" wrap="square" lIns="91425" tIns="91425" rIns="91425" bIns="91425" anchor="ctr" anchorCtr="0">
            <a:noAutofit/>
          </a:bodyPr>
          <a:lstStyle>
            <a:lvl1pPr marL="457200" lvl="0" indent="-228600" algn="ctr">
              <a:lnSpc>
                <a:spcPct val="100000"/>
              </a:lnSpc>
              <a:spcBef>
                <a:spcPts val="601"/>
              </a:spcBef>
              <a:spcAft>
                <a:spcPts val="0"/>
              </a:spcAft>
              <a:buClr>
                <a:schemeClr val="dk1"/>
              </a:buClr>
              <a:buSzPts val="3000"/>
              <a:buFont typeface="Raleway Thin"/>
              <a:buNone/>
              <a:defRPr sz="2400" i="1">
                <a:solidFill>
                  <a:schemeClr val="dk1"/>
                </a:solidFill>
              </a:defRPr>
            </a:lvl1pPr>
            <a:lvl2pPr marL="914400" lvl="1" indent="-419100" algn="ctr">
              <a:lnSpc>
                <a:spcPct val="100000"/>
              </a:lnSpc>
              <a:spcBef>
                <a:spcPts val="0"/>
              </a:spcBef>
              <a:spcAft>
                <a:spcPts val="0"/>
              </a:spcAft>
              <a:buClr>
                <a:schemeClr val="dk1"/>
              </a:buClr>
              <a:buSzPts val="3000"/>
              <a:buChar char="○"/>
              <a:defRPr sz="3001" i="1">
                <a:solidFill>
                  <a:schemeClr val="dk1"/>
                </a:solidFill>
              </a:defRPr>
            </a:lvl2pPr>
            <a:lvl3pPr marL="1371600" lvl="2" indent="-419100" algn="ctr">
              <a:lnSpc>
                <a:spcPct val="100000"/>
              </a:lnSpc>
              <a:spcBef>
                <a:spcPts val="0"/>
              </a:spcBef>
              <a:spcAft>
                <a:spcPts val="0"/>
              </a:spcAft>
              <a:buClr>
                <a:schemeClr val="dk1"/>
              </a:buClr>
              <a:buSzPts val="3000"/>
              <a:buChar char="■"/>
              <a:defRPr sz="3001" i="1">
                <a:solidFill>
                  <a:schemeClr val="dk1"/>
                </a:solidFill>
              </a:defRPr>
            </a:lvl3pPr>
            <a:lvl4pPr marL="1828800" lvl="3" indent="-419100" algn="ctr">
              <a:lnSpc>
                <a:spcPct val="100000"/>
              </a:lnSpc>
              <a:spcBef>
                <a:spcPts val="0"/>
              </a:spcBef>
              <a:spcAft>
                <a:spcPts val="0"/>
              </a:spcAft>
              <a:buClr>
                <a:schemeClr val="dk1"/>
              </a:buClr>
              <a:buSzPts val="3000"/>
              <a:buChar char="●"/>
              <a:defRPr sz="3001" i="1">
                <a:solidFill>
                  <a:schemeClr val="dk1"/>
                </a:solidFill>
              </a:defRPr>
            </a:lvl4pPr>
            <a:lvl5pPr marL="2286000" lvl="4" indent="-419100" algn="ctr">
              <a:lnSpc>
                <a:spcPct val="100000"/>
              </a:lnSpc>
              <a:spcBef>
                <a:spcPts val="0"/>
              </a:spcBef>
              <a:spcAft>
                <a:spcPts val="0"/>
              </a:spcAft>
              <a:buClr>
                <a:schemeClr val="dk1"/>
              </a:buClr>
              <a:buSzPts val="3000"/>
              <a:buChar char="○"/>
              <a:defRPr sz="3001" i="1">
                <a:solidFill>
                  <a:schemeClr val="dk1"/>
                </a:solidFill>
              </a:defRPr>
            </a:lvl5pPr>
            <a:lvl6pPr marL="2743200" lvl="5" indent="-419100" algn="ctr">
              <a:lnSpc>
                <a:spcPct val="100000"/>
              </a:lnSpc>
              <a:spcBef>
                <a:spcPts val="0"/>
              </a:spcBef>
              <a:spcAft>
                <a:spcPts val="0"/>
              </a:spcAft>
              <a:buClr>
                <a:schemeClr val="dk1"/>
              </a:buClr>
              <a:buSzPts val="3000"/>
              <a:buChar char="■"/>
              <a:defRPr sz="3001" i="1">
                <a:solidFill>
                  <a:schemeClr val="dk1"/>
                </a:solidFill>
              </a:defRPr>
            </a:lvl6pPr>
            <a:lvl7pPr marL="3200400" lvl="6" indent="-419100" algn="ctr">
              <a:lnSpc>
                <a:spcPct val="100000"/>
              </a:lnSpc>
              <a:spcBef>
                <a:spcPts val="0"/>
              </a:spcBef>
              <a:spcAft>
                <a:spcPts val="0"/>
              </a:spcAft>
              <a:buClr>
                <a:schemeClr val="dk1"/>
              </a:buClr>
              <a:buSzPts val="3000"/>
              <a:buChar char="●"/>
              <a:defRPr sz="3001" i="1">
                <a:solidFill>
                  <a:schemeClr val="dk1"/>
                </a:solidFill>
              </a:defRPr>
            </a:lvl7pPr>
            <a:lvl8pPr marL="3657600" lvl="7" indent="-419100" algn="ctr">
              <a:lnSpc>
                <a:spcPct val="100000"/>
              </a:lnSpc>
              <a:spcBef>
                <a:spcPts val="0"/>
              </a:spcBef>
              <a:spcAft>
                <a:spcPts val="0"/>
              </a:spcAft>
              <a:buClr>
                <a:schemeClr val="dk1"/>
              </a:buClr>
              <a:buSzPts val="3000"/>
              <a:buChar char="○"/>
              <a:defRPr sz="3001" i="1">
                <a:solidFill>
                  <a:schemeClr val="dk1"/>
                </a:solidFill>
              </a:defRPr>
            </a:lvl8pPr>
            <a:lvl9pPr marL="4114800" lvl="8" indent="-419100" algn="ctr">
              <a:lnSpc>
                <a:spcPct val="100000"/>
              </a:lnSpc>
              <a:spcBef>
                <a:spcPts val="0"/>
              </a:spcBef>
              <a:spcAft>
                <a:spcPts val="0"/>
              </a:spcAft>
              <a:buClr>
                <a:schemeClr val="dk1"/>
              </a:buClr>
              <a:buSzPts val="3000"/>
              <a:buChar char="■"/>
              <a:defRPr sz="3001" i="1">
                <a:solidFill>
                  <a:schemeClr val="dk1"/>
                </a:solidFill>
              </a:defRPr>
            </a:lvl9pPr>
          </a:lstStyle>
          <a:p>
            <a:endParaRPr/>
          </a:p>
        </p:txBody>
      </p:sp>
      <p:sp>
        <p:nvSpPr>
          <p:cNvPr id="45" name="Google Shape;45;p38"/>
          <p:cNvSpPr txBox="1"/>
          <p:nvPr/>
        </p:nvSpPr>
        <p:spPr>
          <a:xfrm>
            <a:off x="205551" y="75075"/>
            <a:ext cx="7995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0"/>
              <a:buFont typeface="Arial"/>
              <a:buNone/>
            </a:pPr>
            <a:r>
              <a:rPr lang="en-GB" sz="12000" b="1" i="0" u="none" strike="noStrike" cap="none">
                <a:solidFill>
                  <a:srgbClr val="981C22"/>
                </a:solidFill>
                <a:latin typeface="Raleway"/>
                <a:ea typeface="Raleway"/>
                <a:cs typeface="Raleway"/>
                <a:sym typeface="Raleway"/>
              </a:rPr>
              <a:t>“</a:t>
            </a:r>
            <a:endParaRPr sz="12000" b="1" i="0" u="none" strike="noStrike" cap="none">
              <a:solidFill>
                <a:srgbClr val="981C22"/>
              </a:solidFill>
              <a:latin typeface="Raleway"/>
              <a:ea typeface="Raleway"/>
              <a:cs typeface="Raleway"/>
              <a:sym typeface="Raleway"/>
            </a:endParaRPr>
          </a:p>
        </p:txBody>
      </p:sp>
      <p:sp>
        <p:nvSpPr>
          <p:cNvPr id="46" name="Google Shape;46;p38"/>
          <p:cNvSpPr txBox="1">
            <a:spLocks noGrp="1"/>
          </p:cNvSpPr>
          <p:nvPr>
            <p:ph type="sldNum" idx="12"/>
          </p:nvPr>
        </p:nvSpPr>
        <p:spPr>
          <a:xfrm>
            <a:off x="8604401" y="4590300"/>
            <a:ext cx="539700" cy="553200"/>
          </a:xfrm>
          <a:prstGeom prst="rect">
            <a:avLst/>
          </a:prstGeom>
          <a:noFill/>
          <a:ln>
            <a:noFill/>
          </a:ln>
        </p:spPr>
        <p:txBody>
          <a:bodyPr spcFirstLastPara="1" wrap="square" lIns="91425" tIns="91425" rIns="91425" bIns="91425" anchor="ctr" anchorCtr="0">
            <a:noAutofit/>
          </a:bodyPr>
          <a:lstStyle>
            <a:lvl1pPr marL="0" lvl="0"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1pPr>
            <a:lvl2pPr marL="0" lvl="1"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2pPr>
            <a:lvl3pPr marL="0" lvl="2"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3pPr>
            <a:lvl4pPr marL="0" lvl="3"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4pPr>
            <a:lvl5pPr marL="0" lvl="4"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5pPr>
            <a:lvl6pPr marL="0" lvl="5"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6pPr>
            <a:lvl7pPr marL="0" lvl="6"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7pPr>
            <a:lvl8pPr marL="0" lvl="7"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8pPr>
            <a:lvl9pPr marL="0" lvl="8"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lt1"/>
        </a:solidFill>
        <a:effectLst/>
      </p:bgPr>
    </p:bg>
    <p:spTree>
      <p:nvGrpSpPr>
        <p:cNvPr id="1" name="Shape 51"/>
        <p:cNvGrpSpPr/>
        <p:nvPr/>
      </p:nvGrpSpPr>
      <p:grpSpPr>
        <a:xfrm>
          <a:off x="0" y="0"/>
          <a:ext cx="0" cy="0"/>
          <a:chOff x="0" y="0"/>
          <a:chExt cx="0" cy="0"/>
        </a:xfrm>
      </p:grpSpPr>
      <p:sp>
        <p:nvSpPr>
          <p:cNvPr id="52" name="Google Shape;52;p33"/>
          <p:cNvSpPr/>
          <p:nvPr/>
        </p:nvSpPr>
        <p:spPr>
          <a:xfrm flipH="1">
            <a:off x="390737" y="379877"/>
            <a:ext cx="8362530"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1"/>
              <a:buFont typeface="Arial"/>
              <a:buNone/>
            </a:pPr>
            <a:endParaRPr sz="1401" b="0" i="0" u="none" strike="noStrike" cap="none">
              <a:solidFill>
                <a:srgbClr val="000000"/>
              </a:solidFill>
              <a:latin typeface="Arial"/>
              <a:ea typeface="Arial"/>
              <a:cs typeface="Arial"/>
              <a:sym typeface="Arial"/>
            </a:endParaRPr>
          </a:p>
        </p:txBody>
      </p:sp>
      <p:sp>
        <p:nvSpPr>
          <p:cNvPr id="53" name="Google Shape;53;p33"/>
          <p:cNvSpPr txBox="1">
            <a:spLocks noGrp="1"/>
          </p:cNvSpPr>
          <p:nvPr>
            <p:ph type="body" idx="1"/>
          </p:nvPr>
        </p:nvSpPr>
        <p:spPr>
          <a:xfrm>
            <a:off x="1757201" y="2161800"/>
            <a:ext cx="5629801" cy="819900"/>
          </a:xfrm>
          <a:prstGeom prst="rect">
            <a:avLst/>
          </a:prstGeom>
          <a:noFill/>
          <a:ln>
            <a:noFill/>
          </a:ln>
        </p:spPr>
        <p:txBody>
          <a:bodyPr spcFirstLastPara="1" wrap="square" lIns="91425" tIns="91425" rIns="91425" bIns="91425" anchor="ctr" anchorCtr="0">
            <a:noAutofit/>
          </a:bodyPr>
          <a:lstStyle>
            <a:lvl1pPr marL="457200" lvl="0" indent="-228600" algn="ctr">
              <a:lnSpc>
                <a:spcPct val="100000"/>
              </a:lnSpc>
              <a:spcBef>
                <a:spcPts val="601"/>
              </a:spcBef>
              <a:spcAft>
                <a:spcPts val="0"/>
              </a:spcAft>
              <a:buClr>
                <a:schemeClr val="dk1"/>
              </a:buClr>
              <a:buSzPts val="3000"/>
              <a:buFont typeface="Raleway Thin"/>
              <a:buNone/>
              <a:defRPr sz="2400" i="1">
                <a:solidFill>
                  <a:schemeClr val="dk1"/>
                </a:solidFill>
              </a:defRPr>
            </a:lvl1pPr>
            <a:lvl2pPr marL="914400" lvl="1" indent="-419100" algn="ctr">
              <a:lnSpc>
                <a:spcPct val="100000"/>
              </a:lnSpc>
              <a:spcBef>
                <a:spcPts val="0"/>
              </a:spcBef>
              <a:spcAft>
                <a:spcPts val="0"/>
              </a:spcAft>
              <a:buClr>
                <a:schemeClr val="dk1"/>
              </a:buClr>
              <a:buSzPts val="3000"/>
              <a:buChar char="○"/>
              <a:defRPr sz="3001" i="1">
                <a:solidFill>
                  <a:schemeClr val="dk1"/>
                </a:solidFill>
              </a:defRPr>
            </a:lvl2pPr>
            <a:lvl3pPr marL="1371600" lvl="2" indent="-419100" algn="ctr">
              <a:lnSpc>
                <a:spcPct val="100000"/>
              </a:lnSpc>
              <a:spcBef>
                <a:spcPts val="0"/>
              </a:spcBef>
              <a:spcAft>
                <a:spcPts val="0"/>
              </a:spcAft>
              <a:buClr>
                <a:schemeClr val="dk1"/>
              </a:buClr>
              <a:buSzPts val="3000"/>
              <a:buChar char="■"/>
              <a:defRPr sz="3001" i="1">
                <a:solidFill>
                  <a:schemeClr val="dk1"/>
                </a:solidFill>
              </a:defRPr>
            </a:lvl3pPr>
            <a:lvl4pPr marL="1828800" lvl="3" indent="-419100" algn="ctr">
              <a:lnSpc>
                <a:spcPct val="100000"/>
              </a:lnSpc>
              <a:spcBef>
                <a:spcPts val="0"/>
              </a:spcBef>
              <a:spcAft>
                <a:spcPts val="0"/>
              </a:spcAft>
              <a:buClr>
                <a:schemeClr val="dk1"/>
              </a:buClr>
              <a:buSzPts val="3000"/>
              <a:buChar char="●"/>
              <a:defRPr sz="3001" i="1">
                <a:solidFill>
                  <a:schemeClr val="dk1"/>
                </a:solidFill>
              </a:defRPr>
            </a:lvl4pPr>
            <a:lvl5pPr marL="2286000" lvl="4" indent="-419100" algn="ctr">
              <a:lnSpc>
                <a:spcPct val="100000"/>
              </a:lnSpc>
              <a:spcBef>
                <a:spcPts val="0"/>
              </a:spcBef>
              <a:spcAft>
                <a:spcPts val="0"/>
              </a:spcAft>
              <a:buClr>
                <a:schemeClr val="dk1"/>
              </a:buClr>
              <a:buSzPts val="3000"/>
              <a:buChar char="○"/>
              <a:defRPr sz="3001" i="1">
                <a:solidFill>
                  <a:schemeClr val="dk1"/>
                </a:solidFill>
              </a:defRPr>
            </a:lvl5pPr>
            <a:lvl6pPr marL="2743200" lvl="5" indent="-419100" algn="ctr">
              <a:lnSpc>
                <a:spcPct val="100000"/>
              </a:lnSpc>
              <a:spcBef>
                <a:spcPts val="0"/>
              </a:spcBef>
              <a:spcAft>
                <a:spcPts val="0"/>
              </a:spcAft>
              <a:buClr>
                <a:schemeClr val="dk1"/>
              </a:buClr>
              <a:buSzPts val="3000"/>
              <a:buChar char="■"/>
              <a:defRPr sz="3001" i="1">
                <a:solidFill>
                  <a:schemeClr val="dk1"/>
                </a:solidFill>
              </a:defRPr>
            </a:lvl6pPr>
            <a:lvl7pPr marL="3200400" lvl="6" indent="-419100" algn="ctr">
              <a:lnSpc>
                <a:spcPct val="100000"/>
              </a:lnSpc>
              <a:spcBef>
                <a:spcPts val="0"/>
              </a:spcBef>
              <a:spcAft>
                <a:spcPts val="0"/>
              </a:spcAft>
              <a:buClr>
                <a:schemeClr val="dk1"/>
              </a:buClr>
              <a:buSzPts val="3000"/>
              <a:buChar char="●"/>
              <a:defRPr sz="3001" i="1">
                <a:solidFill>
                  <a:schemeClr val="dk1"/>
                </a:solidFill>
              </a:defRPr>
            </a:lvl7pPr>
            <a:lvl8pPr marL="3657600" lvl="7" indent="-419100" algn="ctr">
              <a:lnSpc>
                <a:spcPct val="100000"/>
              </a:lnSpc>
              <a:spcBef>
                <a:spcPts val="0"/>
              </a:spcBef>
              <a:spcAft>
                <a:spcPts val="0"/>
              </a:spcAft>
              <a:buClr>
                <a:schemeClr val="dk1"/>
              </a:buClr>
              <a:buSzPts val="3000"/>
              <a:buChar char="○"/>
              <a:defRPr sz="3001" i="1">
                <a:solidFill>
                  <a:schemeClr val="dk1"/>
                </a:solidFill>
              </a:defRPr>
            </a:lvl8pPr>
            <a:lvl9pPr marL="4114800" lvl="8" indent="-419100" algn="ctr">
              <a:lnSpc>
                <a:spcPct val="100000"/>
              </a:lnSpc>
              <a:spcBef>
                <a:spcPts val="0"/>
              </a:spcBef>
              <a:spcAft>
                <a:spcPts val="0"/>
              </a:spcAft>
              <a:buClr>
                <a:schemeClr val="dk1"/>
              </a:buClr>
              <a:buSzPts val="3000"/>
              <a:buChar char="■"/>
              <a:defRPr sz="3001" i="1">
                <a:solidFill>
                  <a:schemeClr val="dk1"/>
                </a:solidFill>
              </a:defRPr>
            </a:lvl9pPr>
          </a:lstStyle>
          <a:p>
            <a:endParaRPr/>
          </a:p>
        </p:txBody>
      </p:sp>
      <p:sp>
        <p:nvSpPr>
          <p:cNvPr id="54" name="Google Shape;54;p33"/>
          <p:cNvSpPr txBox="1"/>
          <p:nvPr/>
        </p:nvSpPr>
        <p:spPr>
          <a:xfrm>
            <a:off x="205551" y="75075"/>
            <a:ext cx="7995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0"/>
              <a:buFont typeface="Arial"/>
              <a:buNone/>
            </a:pPr>
            <a:r>
              <a:rPr lang="en-GB" sz="12000" b="1" i="0" u="none" strike="noStrike" cap="none">
                <a:solidFill>
                  <a:srgbClr val="FFB600"/>
                </a:solidFill>
                <a:latin typeface="Raleway"/>
                <a:ea typeface="Raleway"/>
                <a:cs typeface="Raleway"/>
                <a:sym typeface="Raleway"/>
              </a:rPr>
              <a:t>“</a:t>
            </a:r>
            <a:endParaRPr sz="12000" b="1" i="0" u="none" strike="noStrike" cap="none">
              <a:solidFill>
                <a:srgbClr val="FFB600"/>
              </a:solidFill>
              <a:latin typeface="Raleway"/>
              <a:ea typeface="Raleway"/>
              <a:cs typeface="Raleway"/>
              <a:sym typeface="Raleway"/>
            </a:endParaRPr>
          </a:p>
        </p:txBody>
      </p:sp>
      <p:sp>
        <p:nvSpPr>
          <p:cNvPr id="55" name="Google Shape;55;p33"/>
          <p:cNvSpPr txBox="1">
            <a:spLocks noGrp="1"/>
          </p:cNvSpPr>
          <p:nvPr>
            <p:ph type="sldNum" idx="12"/>
          </p:nvPr>
        </p:nvSpPr>
        <p:spPr>
          <a:xfrm>
            <a:off x="8604401" y="4590300"/>
            <a:ext cx="539700" cy="553200"/>
          </a:xfrm>
          <a:prstGeom prst="rect">
            <a:avLst/>
          </a:prstGeom>
          <a:noFill/>
          <a:ln>
            <a:noFill/>
          </a:ln>
        </p:spPr>
        <p:txBody>
          <a:bodyPr spcFirstLastPara="1" wrap="square" lIns="91425" tIns="91425" rIns="91425" bIns="91425" anchor="ctr" anchorCtr="0">
            <a:noAutofit/>
          </a:bodyPr>
          <a:lstStyle>
            <a:lvl1pPr marL="0" lvl="0"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1pPr>
            <a:lvl2pPr marL="0" lvl="1"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2pPr>
            <a:lvl3pPr marL="0" lvl="2"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3pPr>
            <a:lvl4pPr marL="0" lvl="3"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4pPr>
            <a:lvl5pPr marL="0" lvl="4"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5pPr>
            <a:lvl6pPr marL="0" lvl="5"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6pPr>
            <a:lvl7pPr marL="0" lvl="6"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7pPr>
            <a:lvl8pPr marL="0" lvl="7"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8pPr>
            <a:lvl9pPr marL="0" lvl="8" indent="0" algn="ctr">
              <a:lnSpc>
                <a:spcPct val="100000"/>
              </a:lnSpc>
              <a:spcBef>
                <a:spcPts val="0"/>
              </a:spcBef>
              <a:spcAft>
                <a:spcPts val="0"/>
              </a:spcAft>
              <a:buSzPts val="1300"/>
              <a:buNone/>
              <a:defRPr sz="1300" b="0" i="0" u="none" strike="noStrike" cap="none">
                <a:solidFill>
                  <a:schemeClr val="accent1"/>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922001" y="891776"/>
            <a:ext cx="68661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2pPr>
            <a:lvl3pPr marR="0" lvl="2"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3pPr>
            <a:lvl4pPr marR="0" lvl="3"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4pPr>
            <a:lvl5pPr marR="0" lvl="4"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5pPr>
            <a:lvl6pPr marR="0" lvl="5"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6pPr>
            <a:lvl7pPr marR="0" lvl="6"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7pPr>
            <a:lvl8pPr marR="0" lvl="7"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8pPr>
            <a:lvl9pPr marR="0" lvl="8"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9pPr>
          </a:lstStyle>
          <a:p>
            <a:endParaRPr/>
          </a:p>
        </p:txBody>
      </p:sp>
      <p:sp>
        <p:nvSpPr>
          <p:cNvPr id="7" name="Google Shape;7;p28"/>
          <p:cNvSpPr txBox="1">
            <a:spLocks noGrp="1"/>
          </p:cNvSpPr>
          <p:nvPr>
            <p:ph type="body" idx="1"/>
          </p:nvPr>
        </p:nvSpPr>
        <p:spPr>
          <a:xfrm>
            <a:off x="922001" y="1885951"/>
            <a:ext cx="6866100" cy="2366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chemeClr val="accent1"/>
              </a:buClr>
              <a:buSzPts val="1800"/>
              <a:buFont typeface="Raleway Thin"/>
              <a:buChar char="●"/>
              <a:defRPr sz="1800" b="0" i="0" u="none" strike="noStrike" cap="none">
                <a:solidFill>
                  <a:schemeClr val="dk2"/>
                </a:solidFill>
                <a:latin typeface="Raleway Thin"/>
                <a:ea typeface="Raleway Thin"/>
                <a:cs typeface="Raleway Thin"/>
                <a:sym typeface="Raleway Thin"/>
              </a:defRPr>
            </a:lvl1pPr>
            <a:lvl2pPr marL="914400" marR="0" lvl="1" indent="-342900" algn="l" rtl="0">
              <a:lnSpc>
                <a:spcPct val="100000"/>
              </a:lnSpc>
              <a:spcBef>
                <a:spcPts val="0"/>
              </a:spcBef>
              <a:spcAft>
                <a:spcPts val="0"/>
              </a:spcAft>
              <a:buClr>
                <a:schemeClr val="accent1"/>
              </a:buClr>
              <a:buSzPts val="1800"/>
              <a:buFont typeface="Raleway Thin"/>
              <a:buChar char="○"/>
              <a:defRPr sz="1800" b="0" i="0" u="none" strike="noStrike" cap="none">
                <a:solidFill>
                  <a:schemeClr val="dk2"/>
                </a:solidFill>
                <a:latin typeface="Raleway Thin"/>
                <a:ea typeface="Raleway Thin"/>
                <a:cs typeface="Raleway Thin"/>
                <a:sym typeface="Raleway Thin"/>
              </a:defRPr>
            </a:lvl2pPr>
            <a:lvl3pPr marL="1371600" marR="0" lvl="2" indent="-342900" algn="l" rtl="0">
              <a:lnSpc>
                <a:spcPct val="100000"/>
              </a:lnSpc>
              <a:spcBef>
                <a:spcPts val="0"/>
              </a:spcBef>
              <a:spcAft>
                <a:spcPts val="0"/>
              </a:spcAft>
              <a:buClr>
                <a:schemeClr val="accent1"/>
              </a:buClr>
              <a:buSzPts val="1800"/>
              <a:buFont typeface="Raleway Thin"/>
              <a:buChar char="■"/>
              <a:defRPr sz="1800" b="0" i="0" u="none" strike="noStrike" cap="none">
                <a:solidFill>
                  <a:schemeClr val="dk2"/>
                </a:solidFill>
                <a:latin typeface="Raleway Thin"/>
                <a:ea typeface="Raleway Thin"/>
                <a:cs typeface="Raleway Thin"/>
                <a:sym typeface="Raleway Thin"/>
              </a:defRPr>
            </a:lvl3pPr>
            <a:lvl4pPr marL="1828800" marR="0" lvl="3"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4pPr>
            <a:lvl5pPr marL="2286000" marR="0" lvl="4"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5pPr>
            <a:lvl6pPr marL="2743200" marR="0" lvl="5"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6pPr>
            <a:lvl7pPr marL="3200400" marR="0" lvl="6"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7pPr>
            <a:lvl8pPr marL="3657600" marR="0" lvl="7"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8pPr>
            <a:lvl9pPr marL="4114800" marR="0" lvl="8"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9pPr>
          </a:lstStyle>
          <a:p>
            <a:endParaRPr/>
          </a:p>
        </p:txBody>
      </p:sp>
      <p:sp>
        <p:nvSpPr>
          <p:cNvPr id="8" name="Google Shape;8;p28"/>
          <p:cNvSpPr txBox="1">
            <a:spLocks noGrp="1"/>
          </p:cNvSpPr>
          <p:nvPr>
            <p:ph type="sldNum" idx="12"/>
          </p:nvPr>
        </p:nvSpPr>
        <p:spPr>
          <a:xfrm>
            <a:off x="8604401" y="4590300"/>
            <a:ext cx="539700" cy="5532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922001" y="891776"/>
            <a:ext cx="68661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2pPr>
            <a:lvl3pPr marR="0" lvl="2"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3pPr>
            <a:lvl4pPr marR="0" lvl="3"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4pPr>
            <a:lvl5pPr marR="0" lvl="4"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5pPr>
            <a:lvl6pPr marR="0" lvl="5"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6pPr>
            <a:lvl7pPr marR="0" lvl="6"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7pPr>
            <a:lvl8pPr marR="0" lvl="7"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8pPr>
            <a:lvl9pPr marR="0" lvl="8" algn="l" rtl="0">
              <a:lnSpc>
                <a:spcPct val="100000"/>
              </a:lnSpc>
              <a:spcBef>
                <a:spcPts val="0"/>
              </a:spcBef>
              <a:spcAft>
                <a:spcPts val="0"/>
              </a:spcAft>
              <a:buClr>
                <a:schemeClr val="dk1"/>
              </a:buClr>
              <a:buSzPts val="5800"/>
              <a:buFont typeface="Raleway Thin"/>
              <a:buNone/>
              <a:defRPr sz="5800" b="0" i="0" u="none" strike="noStrike" cap="none">
                <a:solidFill>
                  <a:schemeClr val="dk1"/>
                </a:solidFill>
                <a:latin typeface="Raleway Thin"/>
                <a:ea typeface="Raleway Thin"/>
                <a:cs typeface="Raleway Thin"/>
                <a:sym typeface="Raleway Thin"/>
              </a:defRPr>
            </a:lvl9pPr>
          </a:lstStyle>
          <a:p>
            <a:endParaRPr/>
          </a:p>
        </p:txBody>
      </p:sp>
      <p:sp>
        <p:nvSpPr>
          <p:cNvPr id="49" name="Google Shape;49;p31"/>
          <p:cNvSpPr txBox="1">
            <a:spLocks noGrp="1"/>
          </p:cNvSpPr>
          <p:nvPr>
            <p:ph type="body" idx="1"/>
          </p:nvPr>
        </p:nvSpPr>
        <p:spPr>
          <a:xfrm>
            <a:off x="922001" y="1885951"/>
            <a:ext cx="6866100" cy="2366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chemeClr val="accent1"/>
              </a:buClr>
              <a:buSzPts val="1800"/>
              <a:buFont typeface="Raleway Thin"/>
              <a:buChar char="●"/>
              <a:defRPr sz="1800" b="0" i="0" u="none" strike="noStrike" cap="none">
                <a:solidFill>
                  <a:schemeClr val="dk2"/>
                </a:solidFill>
                <a:latin typeface="Raleway Thin"/>
                <a:ea typeface="Raleway Thin"/>
                <a:cs typeface="Raleway Thin"/>
                <a:sym typeface="Raleway Thin"/>
              </a:defRPr>
            </a:lvl1pPr>
            <a:lvl2pPr marL="914400" marR="0" lvl="1" indent="-342900" algn="l" rtl="0">
              <a:lnSpc>
                <a:spcPct val="100000"/>
              </a:lnSpc>
              <a:spcBef>
                <a:spcPts val="0"/>
              </a:spcBef>
              <a:spcAft>
                <a:spcPts val="0"/>
              </a:spcAft>
              <a:buClr>
                <a:schemeClr val="accent1"/>
              </a:buClr>
              <a:buSzPts val="1800"/>
              <a:buFont typeface="Raleway Thin"/>
              <a:buChar char="○"/>
              <a:defRPr sz="1800" b="0" i="0" u="none" strike="noStrike" cap="none">
                <a:solidFill>
                  <a:schemeClr val="dk2"/>
                </a:solidFill>
                <a:latin typeface="Raleway Thin"/>
                <a:ea typeface="Raleway Thin"/>
                <a:cs typeface="Raleway Thin"/>
                <a:sym typeface="Raleway Thin"/>
              </a:defRPr>
            </a:lvl2pPr>
            <a:lvl3pPr marL="1371600" marR="0" lvl="2" indent="-342900" algn="l" rtl="0">
              <a:lnSpc>
                <a:spcPct val="100000"/>
              </a:lnSpc>
              <a:spcBef>
                <a:spcPts val="0"/>
              </a:spcBef>
              <a:spcAft>
                <a:spcPts val="0"/>
              </a:spcAft>
              <a:buClr>
                <a:schemeClr val="accent1"/>
              </a:buClr>
              <a:buSzPts val="1800"/>
              <a:buFont typeface="Raleway Thin"/>
              <a:buChar char="■"/>
              <a:defRPr sz="1800" b="0" i="0" u="none" strike="noStrike" cap="none">
                <a:solidFill>
                  <a:schemeClr val="dk2"/>
                </a:solidFill>
                <a:latin typeface="Raleway Thin"/>
                <a:ea typeface="Raleway Thin"/>
                <a:cs typeface="Raleway Thin"/>
                <a:sym typeface="Raleway Thin"/>
              </a:defRPr>
            </a:lvl3pPr>
            <a:lvl4pPr marL="1828800" marR="0" lvl="3"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4pPr>
            <a:lvl5pPr marL="2286000" marR="0" lvl="4"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5pPr>
            <a:lvl6pPr marL="2743200" marR="0" lvl="5"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6pPr>
            <a:lvl7pPr marL="3200400" marR="0" lvl="6"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7pPr>
            <a:lvl8pPr marL="3657600" marR="0" lvl="7"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8pPr>
            <a:lvl9pPr marL="4114800" marR="0" lvl="8" indent="-342900" algn="l" rtl="0">
              <a:lnSpc>
                <a:spcPct val="100000"/>
              </a:lnSpc>
              <a:spcBef>
                <a:spcPts val="0"/>
              </a:spcBef>
              <a:spcAft>
                <a:spcPts val="0"/>
              </a:spcAft>
              <a:buClr>
                <a:schemeClr val="dk2"/>
              </a:buClr>
              <a:buSzPts val="1800"/>
              <a:buFont typeface="Raleway Thin"/>
              <a:buChar char="■"/>
              <a:defRPr sz="1800" b="0" i="0" u="none" strike="noStrike" cap="none">
                <a:solidFill>
                  <a:schemeClr val="dk2"/>
                </a:solidFill>
                <a:latin typeface="Raleway Thin"/>
                <a:ea typeface="Raleway Thin"/>
                <a:cs typeface="Raleway Thin"/>
                <a:sym typeface="Raleway Thin"/>
              </a:defRPr>
            </a:lvl9pPr>
          </a:lstStyle>
          <a:p>
            <a:endParaRPr/>
          </a:p>
        </p:txBody>
      </p:sp>
      <p:sp>
        <p:nvSpPr>
          <p:cNvPr id="50" name="Google Shape;50;p31"/>
          <p:cNvSpPr txBox="1">
            <a:spLocks noGrp="1"/>
          </p:cNvSpPr>
          <p:nvPr>
            <p:ph type="sldNum" idx="12"/>
          </p:nvPr>
        </p:nvSpPr>
        <p:spPr>
          <a:xfrm>
            <a:off x="8604401" y="4590300"/>
            <a:ext cx="539700" cy="5532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pyLXbLdR75s"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guXxy8LH2QM"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www.cover-letter-now.com/build-letter/contact?doctypecode=LETR"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tGdsOXZpyWE" TargetMode="External"/><Relationship Id="rId7" Type="http://schemas.openxmlformats.org/officeDocument/2006/relationships/hyperlink" Target="https://www.jobseeker.com/app/letters/36a3126f-5cc5-4352-9b06-a64920a6d018/edi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cover-letter-now.com/build-letter/contact?doctypecode=LETR" TargetMode="External"/><Relationship Id="rId5" Type="http://schemas.openxmlformats.org/officeDocument/2006/relationships/hyperlink" Target="https://europa.eu/europass/en/create-europass-cv" TargetMode="External"/><Relationship Id="rId4" Type="http://schemas.openxmlformats.org/officeDocument/2006/relationships/hyperlink" Target="https://www.linkedin.com/jobs/search?trk=guest_homepage-basic_guest_nav_menu_jobs&amp;position=1&amp;pageNum=0"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txBox="1">
            <a:spLocks noGrp="1"/>
          </p:cNvSpPr>
          <p:nvPr>
            <p:ph type="ctrTitle"/>
          </p:nvPr>
        </p:nvSpPr>
        <p:spPr>
          <a:xfrm>
            <a:off x="685802" y="3287213"/>
            <a:ext cx="7772400" cy="1159801"/>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lt1"/>
              </a:buClr>
              <a:buSzPts val="6000"/>
              <a:buNone/>
            </a:pPr>
            <a:r>
              <a:rPr lang="el-GR" sz="4000" dirty="0" smtClean="0">
                <a:latin typeface="Calibri" panose="020F0502020204030204" pitchFamily="34" charset="0"/>
                <a:cs typeface="Calibri" panose="020F0502020204030204" pitchFamily="34" charset="0"/>
              </a:rPr>
              <a:t>Εκπαιδευτικό πρόγραμμα για γυναίκες</a:t>
            </a:r>
            <a:r>
              <a:rPr lang="en-GB" sz="4000" dirty="0">
                <a:latin typeface="Calibri" panose="020F0502020204030204" pitchFamily="34" charset="0"/>
                <a:cs typeface="Calibri" panose="020F0502020204030204" pitchFamily="34" charset="0"/>
              </a:rPr>
              <a:t/>
            </a:r>
            <a:br>
              <a:rPr lang="en-GB" sz="4000" dirty="0">
                <a:latin typeface="Calibri" panose="020F0502020204030204" pitchFamily="34" charset="0"/>
                <a:cs typeface="Calibri" panose="020F0502020204030204" pitchFamily="34" charset="0"/>
              </a:rPr>
            </a:br>
            <a:r>
              <a:rPr lang="el-GR" sz="4000" b="1" dirty="0" smtClean="0">
                <a:solidFill>
                  <a:srgbClr val="981C22"/>
                </a:solidFill>
                <a:latin typeface="Calibri" panose="020F0502020204030204" pitchFamily="34" charset="0"/>
                <a:cs typeface="Calibri" panose="020F0502020204030204" pitchFamily="34" charset="0"/>
              </a:rPr>
              <a:t>Κοινωνικές Δεξιότητες</a:t>
            </a:r>
            <a:endParaRPr sz="4000" b="1" dirty="0">
              <a:solidFill>
                <a:srgbClr val="981C22"/>
              </a:solidFill>
              <a:latin typeface="Calibri" panose="020F0502020204030204" pitchFamily="34" charset="0"/>
              <a:cs typeface="Calibri" panose="020F0502020204030204" pitchFamily="34" charset="0"/>
            </a:endParaRPr>
          </a:p>
        </p:txBody>
      </p:sp>
      <p:pic>
        <p:nvPicPr>
          <p:cNvPr id="66" name="Google Shape;66;p1"/>
          <p:cNvPicPr preferRelativeResize="0"/>
          <p:nvPr/>
        </p:nvPicPr>
        <p:blipFill rotWithShape="1">
          <a:blip r:embed="rId3">
            <a:alphaModFix/>
          </a:blip>
          <a:srcRect/>
          <a:stretch/>
        </p:blipFill>
        <p:spPr>
          <a:xfrm>
            <a:off x="7489247" y="389614"/>
            <a:ext cx="1263188" cy="13193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7" name="Picture 16" descr="Template_personal development plan.png"/>
          <p:cNvPicPr>
            <a:picLocks noChangeAspect="1"/>
          </p:cNvPicPr>
          <p:nvPr/>
        </p:nvPicPr>
        <p:blipFill>
          <a:blip r:embed="rId3"/>
          <a:stretch>
            <a:fillRect/>
          </a:stretch>
        </p:blipFill>
        <p:spPr>
          <a:xfrm>
            <a:off x="6083300" y="1257300"/>
            <a:ext cx="2582018" cy="3340100"/>
          </a:xfrm>
          <a:prstGeom prst="rect">
            <a:avLst/>
          </a:prstGeom>
        </p:spPr>
      </p:pic>
      <p:sp>
        <p:nvSpPr>
          <p:cNvPr id="146" name="Google Shape;146;p10"/>
          <p:cNvSpPr txBox="1">
            <a:spLocks noGrp="1"/>
          </p:cNvSpPr>
          <p:nvPr>
            <p:ph type="title"/>
          </p:nvPr>
        </p:nvSpPr>
        <p:spPr>
          <a:xfrm>
            <a:off x="645720" y="626085"/>
            <a:ext cx="6866100" cy="857400"/>
          </a:xfrm>
          <a:prstGeom prst="rect">
            <a:avLst/>
          </a:prstGeom>
          <a:noFill/>
          <a:ln>
            <a:noFill/>
          </a:ln>
        </p:spPr>
        <p:txBody>
          <a:bodyPr spcFirstLastPara="1" wrap="square" lIns="91425" tIns="91425" rIns="91425" bIns="91425" anchor="b" anchorCtr="0">
            <a:noAutofit/>
          </a:bodyPr>
          <a:lstStyle/>
          <a:p>
            <a:pPr marL="0" lvl="0" indent="0" rtl="0">
              <a:lnSpc>
                <a:spcPct val="100000"/>
              </a:lnSpc>
              <a:spcBef>
                <a:spcPts val="0"/>
              </a:spcBef>
              <a:spcAft>
                <a:spcPts val="0"/>
              </a:spcAft>
              <a:buSzPts val="5800"/>
              <a:buNone/>
            </a:pPr>
            <a:r>
              <a:rPr lang="el-GR" sz="1300" b="1" dirty="0" smtClean="0">
                <a:solidFill>
                  <a:schemeClr val="accent1"/>
                </a:solidFill>
                <a:latin typeface="Calibri" panose="020F0502020204030204" pitchFamily="34" charset="0"/>
                <a:ea typeface="Raleway Light"/>
                <a:cs typeface="Calibri" panose="020F0502020204030204" pitchFamily="34" charset="0"/>
                <a:sym typeface="Raleway Light"/>
              </a:rPr>
              <a:t>Το προσωπικό μου σχέδιο ανάπτυξης</a:t>
            </a:r>
            <a:r>
              <a:rPr lang="en-GB" sz="1300" b="1" dirty="0">
                <a:solidFill>
                  <a:schemeClr val="accent1"/>
                </a:solidFill>
                <a:latin typeface="Calibri" panose="020F0502020204030204" pitchFamily="34" charset="0"/>
                <a:ea typeface="Raleway Light"/>
                <a:cs typeface="Calibri" panose="020F0502020204030204" pitchFamily="34" charset="0"/>
                <a:sym typeface="Raleway Light"/>
              </a:rPr>
              <a:t/>
            </a:r>
            <a:br>
              <a:rPr lang="en-GB" sz="1300" b="1" dirty="0">
                <a:solidFill>
                  <a:schemeClr val="accent1"/>
                </a:solidFill>
                <a:latin typeface="Calibri" panose="020F0502020204030204" pitchFamily="34" charset="0"/>
                <a:ea typeface="Raleway Light"/>
                <a:cs typeface="Calibri" panose="020F0502020204030204" pitchFamily="34" charset="0"/>
                <a:sym typeface="Raleway Light"/>
              </a:rPr>
            </a:br>
            <a:r>
              <a:rPr lang="el-GR" sz="1300" dirty="0" smtClean="0">
                <a:solidFill>
                  <a:schemeClr val="dk1"/>
                </a:solidFill>
                <a:latin typeface="Calibri" panose="020F0502020204030204" pitchFamily="34" charset="0"/>
                <a:ea typeface="Raleway"/>
                <a:cs typeface="Calibri" panose="020F0502020204030204" pitchFamily="34" charset="0"/>
                <a:sym typeface="Raleway"/>
              </a:rPr>
              <a:t>Για να προωθήσετε τον εαυτό σας κατάλληλα, θα πρέπει να αντιληφθείτε τι χρειάζεται να διατηρήσετε ως έχει.</a:t>
            </a:r>
            <a:r>
              <a:rPr lang="en-GB" sz="1300" dirty="0" smtClean="0">
                <a:solidFill>
                  <a:schemeClr val="dk1"/>
                </a:solidFill>
                <a:latin typeface="Calibri" panose="020F0502020204030204" pitchFamily="34" charset="0"/>
                <a:ea typeface="Raleway"/>
                <a:cs typeface="Calibri" panose="020F0502020204030204" pitchFamily="34" charset="0"/>
                <a:sym typeface="Raleway"/>
              </a:rPr>
              <a:t> </a:t>
            </a:r>
            <a:r>
              <a:rPr lang="el-GR" sz="1300" dirty="0" smtClean="0">
                <a:solidFill>
                  <a:schemeClr val="dk1"/>
                </a:solidFill>
                <a:latin typeface="Calibri" panose="020F0502020204030204" pitchFamily="34" charset="0"/>
                <a:ea typeface="Raleway"/>
                <a:cs typeface="Calibri" panose="020F0502020204030204" pitchFamily="34" charset="0"/>
                <a:sym typeface="Raleway"/>
              </a:rPr>
              <a:t>Αυτή η δραστηριότητα θα σας βοηθήσει να προσδιορίσετε τους στόχους σας και τα βήματα για να τους πετύχετε. Βάζοντας ορόσημα κατά </a:t>
            </a:r>
            <a:r>
              <a:rPr lang="el-GR" sz="1300" dirty="0" smtClean="0">
                <a:solidFill>
                  <a:schemeClr val="dk1"/>
                </a:solidFill>
                <a:latin typeface="Calibri" panose="020F0502020204030204" pitchFamily="34" charset="0"/>
                <a:ea typeface="Raleway"/>
                <a:cs typeface="Calibri" panose="020F0502020204030204" pitchFamily="34" charset="0"/>
                <a:sym typeface="Raleway"/>
              </a:rPr>
              <a:t>τη </a:t>
            </a:r>
            <a:r>
              <a:rPr lang="el-GR" sz="1300" dirty="0" smtClean="0">
                <a:solidFill>
                  <a:schemeClr val="dk1"/>
                </a:solidFill>
                <a:latin typeface="Calibri" panose="020F0502020204030204" pitchFamily="34" charset="0"/>
                <a:ea typeface="Raleway"/>
                <a:cs typeface="Calibri" panose="020F0502020204030204" pitchFamily="34" charset="0"/>
                <a:sym typeface="Raleway"/>
              </a:rPr>
              <a:t>διάρκεια της επίτευξης του τελικού στόχου θα νιώσετε πιο ικανοποιημένοι εν τέλει.</a:t>
            </a:r>
            <a:r>
              <a:rPr lang="en-GB" sz="1300" dirty="0" smtClean="0">
                <a:solidFill>
                  <a:schemeClr val="dk1"/>
                </a:solidFill>
                <a:latin typeface="Calibri" panose="020F0502020204030204" pitchFamily="34" charset="0"/>
                <a:ea typeface="Raleway Light"/>
                <a:cs typeface="Calibri" panose="020F0502020204030204" pitchFamily="34" charset="0"/>
                <a:sym typeface="Raleway Light"/>
              </a:rPr>
              <a:t> </a:t>
            </a:r>
            <a:endParaRPr sz="1300" b="1" dirty="0">
              <a:solidFill>
                <a:schemeClr val="dk1"/>
              </a:solidFill>
              <a:latin typeface="Calibri" panose="020F0502020204030204" pitchFamily="34" charset="0"/>
              <a:ea typeface="Raleway Light"/>
              <a:cs typeface="Calibri" panose="020F0502020204030204" pitchFamily="34" charset="0"/>
              <a:sym typeface="Raleway Light"/>
            </a:endParaRPr>
          </a:p>
        </p:txBody>
      </p:sp>
      <p:sp>
        <p:nvSpPr>
          <p:cNvPr id="147" name="Google Shape;147;p10"/>
          <p:cNvSpPr txBox="1">
            <a:spLocks noGrp="1"/>
          </p:cNvSpPr>
          <p:nvPr>
            <p:ph type="body" idx="1"/>
          </p:nvPr>
        </p:nvSpPr>
        <p:spPr>
          <a:xfrm>
            <a:off x="566398" y="1409098"/>
            <a:ext cx="3661353" cy="351486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Raleway Light"/>
                <a:ea typeface="Raleway Light"/>
                <a:cs typeface="Raleway Light"/>
                <a:sym typeface="Raleway Light"/>
              </a:rPr>
              <a:t>Βήματα για την ολοκλήρωση της δραστηριότητας</a:t>
            </a:r>
          </a:p>
          <a:p>
            <a:pPr marL="0" lvl="0" indent="0" algn="l" rtl="0">
              <a:lnSpc>
                <a:spcPct val="100000"/>
              </a:lnSpc>
              <a:spcBef>
                <a:spcPts val="601"/>
              </a:spcBef>
              <a:spcAft>
                <a:spcPts val="0"/>
              </a:spcAft>
              <a:buSzPts val="1800"/>
              <a:buNone/>
            </a:pPr>
            <a:r>
              <a:rPr lang="el-GR" sz="1100" b="1" dirty="0" smtClean="0">
                <a:latin typeface="Raleway"/>
                <a:ea typeface="Raleway"/>
                <a:cs typeface="Raleway"/>
                <a:sym typeface="Raleway"/>
              </a:rPr>
              <a:t>Βήμα </a:t>
            </a:r>
            <a:r>
              <a:rPr lang="en-GB" sz="1100" b="1" dirty="0" smtClean="0">
                <a:latin typeface="Raleway"/>
                <a:ea typeface="Raleway"/>
                <a:cs typeface="Raleway"/>
                <a:sym typeface="Raleway"/>
              </a:rPr>
              <a:t>1</a:t>
            </a:r>
            <a:r>
              <a:rPr lang="en-GB" sz="1100" b="1" dirty="0">
                <a:latin typeface="Raleway Light"/>
                <a:ea typeface="Raleway Light"/>
                <a:cs typeface="Raleway Light"/>
                <a:sym typeface="Raleway Light"/>
              </a:rPr>
              <a:t>: </a:t>
            </a:r>
            <a:r>
              <a:rPr lang="el-GR" sz="1100" dirty="0" smtClean="0">
                <a:latin typeface="Raleway Light"/>
                <a:ea typeface="Raleway Light"/>
                <a:cs typeface="Raleway Light"/>
                <a:sym typeface="Raleway Light"/>
              </a:rPr>
              <a:t>Προσδιορίστε την καριέρα που θα θέλατε να έχετε</a:t>
            </a:r>
            <a:r>
              <a:rPr lang="en-GB" sz="1100" dirty="0" smtClean="0">
                <a:latin typeface="Raleway Light"/>
                <a:ea typeface="Raleway Light"/>
                <a:cs typeface="Raleway Light"/>
                <a:sym typeface="Raleway Light"/>
              </a:rPr>
              <a:t>.  </a:t>
            </a:r>
            <a:endParaRPr dirty="0"/>
          </a:p>
          <a:p>
            <a:pPr marL="0" lvl="0" indent="0" algn="l" rtl="0">
              <a:lnSpc>
                <a:spcPct val="100000"/>
              </a:lnSpc>
              <a:spcBef>
                <a:spcPts val="601"/>
              </a:spcBef>
              <a:spcAft>
                <a:spcPts val="0"/>
              </a:spcAft>
              <a:buSzPts val="1800"/>
              <a:buNone/>
            </a:pPr>
            <a:r>
              <a:rPr lang="el-GR" sz="1100" b="1" dirty="0" smtClean="0">
                <a:latin typeface="Raleway"/>
                <a:ea typeface="Raleway"/>
                <a:cs typeface="Raleway"/>
                <a:sym typeface="Raleway"/>
              </a:rPr>
              <a:t>Βήμα </a:t>
            </a:r>
            <a:r>
              <a:rPr lang="en-GB" sz="1100" b="1" dirty="0" smtClean="0">
                <a:latin typeface="Raleway"/>
                <a:ea typeface="Raleway"/>
                <a:cs typeface="Raleway"/>
                <a:sym typeface="Raleway"/>
              </a:rPr>
              <a:t>2</a:t>
            </a:r>
            <a:r>
              <a:rPr lang="en-GB" sz="1100" b="1" dirty="0">
                <a:latin typeface="Raleway Light"/>
                <a:ea typeface="Raleway Light"/>
                <a:cs typeface="Raleway Light"/>
                <a:sym typeface="Raleway Light"/>
              </a:rPr>
              <a:t>: </a:t>
            </a:r>
            <a:r>
              <a:rPr lang="el-GR" sz="1100" dirty="0" smtClean="0">
                <a:latin typeface="Raleway Light"/>
                <a:ea typeface="Raleway Light"/>
                <a:cs typeface="Raleway Light"/>
                <a:sym typeface="Raleway Light"/>
              </a:rPr>
              <a:t>Βάλτε χρονικά όρια </a:t>
            </a:r>
            <a:r>
              <a:rPr lang="el-GR" sz="1100" dirty="0" smtClean="0">
                <a:latin typeface="Raleway Light"/>
                <a:ea typeface="Raleway Light"/>
                <a:cs typeface="Raleway Light"/>
                <a:sym typeface="Raleway Light"/>
              </a:rPr>
              <a:t>και σχεδιάστε </a:t>
            </a:r>
            <a:r>
              <a:rPr lang="el-GR" sz="1100" dirty="0" smtClean="0">
                <a:latin typeface="Raleway Light"/>
                <a:ea typeface="Raleway Light"/>
                <a:cs typeface="Raleway Light"/>
                <a:sym typeface="Raleway Light"/>
              </a:rPr>
              <a:t>τα βήματα που χρειάζεται να κάνετε μέχρι την επίτευξη του τελικού στόχου</a:t>
            </a:r>
            <a:r>
              <a:rPr lang="en-GB" sz="1100" dirty="0" smtClean="0">
                <a:latin typeface="Raleway Light"/>
                <a:ea typeface="Raleway Light"/>
                <a:cs typeface="Raleway Light"/>
                <a:sym typeface="Raleway Light"/>
              </a:rPr>
              <a:t>.</a:t>
            </a:r>
            <a:endParaRPr dirty="0"/>
          </a:p>
          <a:p>
            <a:pPr marL="0" lvl="0" indent="0" algn="l" rtl="0">
              <a:lnSpc>
                <a:spcPct val="100000"/>
              </a:lnSpc>
              <a:spcBef>
                <a:spcPts val="601"/>
              </a:spcBef>
              <a:spcAft>
                <a:spcPts val="0"/>
              </a:spcAft>
              <a:buSzPts val="1800"/>
              <a:buNone/>
            </a:pPr>
            <a:r>
              <a:rPr lang="el-GR" sz="1100" b="1" dirty="0" smtClean="0">
                <a:latin typeface="Raleway"/>
                <a:ea typeface="Raleway"/>
                <a:cs typeface="Raleway"/>
                <a:sym typeface="Raleway"/>
              </a:rPr>
              <a:t>Βήμα </a:t>
            </a:r>
            <a:r>
              <a:rPr lang="en-GB" sz="1100" b="1" dirty="0" smtClean="0">
                <a:latin typeface="Raleway"/>
                <a:ea typeface="Raleway"/>
                <a:cs typeface="Raleway"/>
                <a:sym typeface="Raleway"/>
              </a:rPr>
              <a:t>3</a:t>
            </a:r>
            <a:r>
              <a:rPr lang="en-GB" sz="1100" b="1" dirty="0">
                <a:latin typeface="Raleway Light"/>
                <a:ea typeface="Raleway Light"/>
                <a:cs typeface="Raleway Light"/>
                <a:sym typeface="Raleway Light"/>
              </a:rPr>
              <a:t>: </a:t>
            </a:r>
            <a:r>
              <a:rPr lang="el-GR" sz="1100" dirty="0" smtClean="0">
                <a:latin typeface="Raleway Light"/>
                <a:ea typeface="Raleway Light"/>
                <a:cs typeface="Raleway Light"/>
                <a:sym typeface="Raleway Light"/>
              </a:rPr>
              <a:t>Αναγνωρίστε τα εφόδια που ήδη έχετε</a:t>
            </a:r>
            <a:r>
              <a:rPr lang="en-GB" sz="1100" dirty="0" smtClean="0">
                <a:latin typeface="Raleway Light"/>
                <a:ea typeface="Raleway Light"/>
                <a:cs typeface="Raleway Light"/>
                <a:sym typeface="Raleway Light"/>
              </a:rPr>
              <a:t> (</a:t>
            </a:r>
            <a:r>
              <a:rPr lang="el-GR" sz="1100" dirty="0" smtClean="0">
                <a:latin typeface="Raleway Light"/>
                <a:ea typeface="Raleway Light"/>
                <a:cs typeface="Raleway Light"/>
                <a:sym typeface="Raleway Light"/>
              </a:rPr>
              <a:t>γνώση, εμπειρία, δεξιότητες</a:t>
            </a:r>
            <a:r>
              <a:rPr lang="en-GB" sz="1100" dirty="0" smtClean="0">
                <a:latin typeface="Raleway Light"/>
                <a:ea typeface="Raleway Light"/>
                <a:cs typeface="Raleway Light"/>
                <a:sym typeface="Raleway Light"/>
              </a:rPr>
              <a:t>), </a:t>
            </a:r>
            <a:r>
              <a:rPr lang="el-GR" sz="1100" dirty="0" smtClean="0">
                <a:latin typeface="Raleway Light"/>
                <a:ea typeface="Raleway Light"/>
                <a:cs typeface="Raleway Light"/>
                <a:sym typeface="Raleway Light"/>
              </a:rPr>
              <a:t>καθώς και εφόδια που θα χρειαστείτε</a:t>
            </a:r>
            <a:r>
              <a:rPr lang="en-GB" sz="1100" dirty="0" smtClean="0">
                <a:latin typeface="Raleway Light"/>
                <a:ea typeface="Raleway Light"/>
                <a:cs typeface="Raleway Light"/>
                <a:sym typeface="Raleway Light"/>
              </a:rPr>
              <a:t> (</a:t>
            </a:r>
            <a:r>
              <a:rPr lang="el-GR" sz="1100" dirty="0" smtClean="0">
                <a:latin typeface="Raleway Light"/>
                <a:ea typeface="Raleway Light"/>
                <a:cs typeface="Raleway Light"/>
                <a:sym typeface="Raleway Light"/>
              </a:rPr>
              <a:t>σύμμαχοι</a:t>
            </a:r>
            <a:r>
              <a:rPr lang="en-GB" sz="1100" dirty="0" smtClean="0">
                <a:latin typeface="Raleway Light"/>
                <a:ea typeface="Raleway Light"/>
                <a:cs typeface="Raleway Light"/>
                <a:sym typeface="Raleway Light"/>
              </a:rPr>
              <a:t>)</a:t>
            </a:r>
            <a:r>
              <a:rPr lang="el-GR" sz="1100" dirty="0" smtClean="0">
                <a:latin typeface="Raleway Light"/>
                <a:ea typeface="Raleway Light"/>
                <a:cs typeface="Raleway Light"/>
                <a:sym typeface="Raleway Light"/>
              </a:rPr>
              <a:t>.</a:t>
            </a:r>
            <a:endParaRPr dirty="0"/>
          </a:p>
          <a:p>
            <a:pPr marL="0" lvl="0" indent="0" algn="l" rtl="0">
              <a:lnSpc>
                <a:spcPct val="100000"/>
              </a:lnSpc>
              <a:spcBef>
                <a:spcPts val="601"/>
              </a:spcBef>
              <a:spcAft>
                <a:spcPts val="0"/>
              </a:spcAft>
              <a:buSzPts val="1800"/>
              <a:buNone/>
            </a:pPr>
            <a:r>
              <a:rPr lang="el-GR" sz="1100" b="1" dirty="0" smtClean="0">
                <a:latin typeface="Raleway"/>
                <a:ea typeface="Raleway"/>
                <a:cs typeface="Raleway"/>
                <a:sym typeface="Raleway"/>
              </a:rPr>
              <a:t>Βήμα </a:t>
            </a:r>
            <a:r>
              <a:rPr lang="en-GB" sz="1100" b="1" dirty="0" smtClean="0">
                <a:latin typeface="Raleway"/>
                <a:ea typeface="Raleway"/>
                <a:cs typeface="Raleway"/>
                <a:sym typeface="Raleway"/>
              </a:rPr>
              <a:t>4</a:t>
            </a:r>
            <a:r>
              <a:rPr lang="en-GB" sz="1100" b="1" dirty="0">
                <a:latin typeface="Raleway Light"/>
                <a:ea typeface="Raleway Light"/>
                <a:cs typeface="Raleway Light"/>
                <a:sym typeface="Raleway Light"/>
              </a:rPr>
              <a:t>: </a:t>
            </a:r>
            <a:r>
              <a:rPr lang="el-GR" sz="1100" dirty="0" smtClean="0">
                <a:latin typeface="Raleway Light"/>
                <a:ea typeface="Raleway Light"/>
                <a:cs typeface="Raleway Light"/>
                <a:sym typeface="Raleway Light"/>
              </a:rPr>
              <a:t>Αναγνωρίστε τα εμπόδια που θα</a:t>
            </a:r>
            <a:r>
              <a:rPr lang="en-GB" sz="1100" dirty="0" smtClean="0">
                <a:latin typeface="Raleway Light"/>
                <a:ea typeface="Raleway Light"/>
                <a:cs typeface="Raleway Light"/>
                <a:sym typeface="Raleway Light"/>
              </a:rPr>
              <a:t> </a:t>
            </a:r>
            <a:r>
              <a:rPr lang="el-GR" sz="1100" dirty="0" smtClean="0">
                <a:latin typeface="Raleway Light"/>
                <a:ea typeface="Raleway Light"/>
                <a:cs typeface="Raleway Light"/>
                <a:sym typeface="Raleway Light"/>
              </a:rPr>
              <a:t>αντιμετωπίσετε στην πορεία</a:t>
            </a:r>
            <a:r>
              <a:rPr lang="en-GB" sz="1100" dirty="0" smtClean="0">
                <a:latin typeface="Raleway Light"/>
                <a:ea typeface="Raleway Light"/>
                <a:cs typeface="Raleway Light"/>
                <a:sym typeface="Raleway Light"/>
              </a:rPr>
              <a:t> (</a:t>
            </a:r>
            <a:r>
              <a:rPr lang="el-GR" sz="1100" dirty="0" smtClean="0">
                <a:latin typeface="Raleway Light"/>
                <a:ea typeface="Raleway Light"/>
                <a:cs typeface="Raleway Light"/>
                <a:sym typeface="Raleway Light"/>
              </a:rPr>
              <a:t>αναγνώριση ρίσκου</a:t>
            </a:r>
            <a:r>
              <a:rPr lang="en-GB" sz="1100" dirty="0" smtClean="0">
                <a:latin typeface="Raleway Light"/>
                <a:ea typeface="Raleway Light"/>
                <a:cs typeface="Raleway Light"/>
                <a:sym typeface="Raleway Light"/>
              </a:rPr>
              <a:t>)</a:t>
            </a:r>
            <a:endParaRPr sz="1100" dirty="0">
              <a:latin typeface="Raleway Light"/>
              <a:ea typeface="Raleway Light"/>
              <a:cs typeface="Raleway Light"/>
              <a:sym typeface="Raleway Light"/>
            </a:endParaRPr>
          </a:p>
          <a:p>
            <a:pPr marL="0" lvl="0" indent="0" algn="l" rtl="0">
              <a:lnSpc>
                <a:spcPct val="100000"/>
              </a:lnSpc>
              <a:spcBef>
                <a:spcPts val="601"/>
              </a:spcBef>
              <a:spcAft>
                <a:spcPts val="0"/>
              </a:spcAft>
              <a:buSzPts val="1800"/>
              <a:buNone/>
            </a:pPr>
            <a:r>
              <a:rPr lang="el-GR" sz="1100" dirty="0" smtClean="0">
                <a:latin typeface="Raleway Light"/>
                <a:ea typeface="Raleway Light"/>
                <a:cs typeface="Raleway Light"/>
                <a:sym typeface="Raleway Light"/>
              </a:rPr>
              <a:t>Παρουσιάστε το πλάνο σας στην υπόλοιπη ομάδα</a:t>
            </a:r>
            <a:r>
              <a:rPr lang="en-GB" sz="1100" dirty="0" smtClean="0">
                <a:latin typeface="Raleway Light"/>
                <a:ea typeface="Raleway Light"/>
                <a:cs typeface="Raleway Light"/>
                <a:sym typeface="Raleway Light"/>
              </a:rPr>
              <a:t>.</a:t>
            </a:r>
            <a:endParaRPr sz="1100" dirty="0">
              <a:latin typeface="Raleway Light"/>
              <a:ea typeface="Raleway Light"/>
              <a:cs typeface="Raleway Light"/>
              <a:sym typeface="Raleway Light"/>
            </a:endParaRPr>
          </a:p>
          <a:p>
            <a:pPr marL="0" lvl="0" indent="0" algn="l" rtl="0">
              <a:lnSpc>
                <a:spcPct val="100000"/>
              </a:lnSpc>
              <a:spcBef>
                <a:spcPts val="601"/>
              </a:spcBef>
              <a:spcAft>
                <a:spcPts val="0"/>
              </a:spcAft>
              <a:buSzPts val="1800"/>
              <a:buNone/>
            </a:pPr>
            <a:endParaRPr sz="1200" dirty="0">
              <a:latin typeface="Raleway Light"/>
              <a:ea typeface="Raleway Light"/>
              <a:cs typeface="Raleway Light"/>
              <a:sym typeface="Raleway Light"/>
            </a:endParaRPr>
          </a:p>
          <a:p>
            <a:pPr marL="0" lvl="0" indent="0" algn="l" rtl="0">
              <a:lnSpc>
                <a:spcPct val="100000"/>
              </a:lnSpc>
              <a:spcBef>
                <a:spcPts val="601"/>
              </a:spcBef>
              <a:spcAft>
                <a:spcPts val="0"/>
              </a:spcAft>
              <a:buSzPts val="1800"/>
              <a:buNone/>
            </a:pPr>
            <a:r>
              <a:rPr lang="el-GR" sz="1200" dirty="0" smtClean="0">
                <a:solidFill>
                  <a:schemeClr val="lt1"/>
                </a:solidFill>
                <a:highlight>
                  <a:srgbClr val="FFB600"/>
                </a:highlight>
                <a:latin typeface="Raleway Light"/>
                <a:ea typeface="Raleway Light"/>
                <a:cs typeface="Raleway Light"/>
                <a:sym typeface="Raleway Light"/>
              </a:rPr>
              <a:t>ΧΡΟΝΟΣ</a:t>
            </a:r>
            <a:r>
              <a:rPr lang="en-GB" sz="1200" dirty="0" smtClean="0">
                <a:solidFill>
                  <a:schemeClr val="lt1"/>
                </a:solidFill>
                <a:highlight>
                  <a:srgbClr val="FFB600"/>
                </a:highlight>
                <a:latin typeface="Raleway Light"/>
                <a:ea typeface="Raleway Light"/>
                <a:cs typeface="Raleway Light"/>
                <a:sym typeface="Raleway Light"/>
              </a:rPr>
              <a:t>:</a:t>
            </a:r>
            <a:r>
              <a:rPr lang="en-GB" sz="1200" dirty="0" smtClean="0">
                <a:solidFill>
                  <a:schemeClr val="lt1"/>
                </a:solidFill>
                <a:latin typeface="Raleway Light"/>
                <a:ea typeface="Raleway Light"/>
                <a:cs typeface="Raleway Light"/>
                <a:sym typeface="Raleway Light"/>
              </a:rPr>
              <a:t> </a:t>
            </a:r>
            <a:r>
              <a:rPr lang="en-GB" sz="1200" dirty="0">
                <a:solidFill>
                  <a:schemeClr val="dk1"/>
                </a:solidFill>
                <a:latin typeface="Raleway Light"/>
                <a:ea typeface="Raleway Light"/>
                <a:cs typeface="Raleway Light"/>
                <a:sym typeface="Raleway Light"/>
              </a:rPr>
              <a:t>20 </a:t>
            </a:r>
            <a:r>
              <a:rPr lang="el-GR" sz="1200" dirty="0" smtClean="0">
                <a:solidFill>
                  <a:schemeClr val="dk1"/>
                </a:solidFill>
                <a:latin typeface="Raleway Light"/>
                <a:ea typeface="Raleway Light"/>
                <a:cs typeface="Raleway Light"/>
                <a:sym typeface="Raleway Light"/>
              </a:rPr>
              <a:t>λεπτά</a:t>
            </a:r>
            <a:endParaRPr dirty="0"/>
          </a:p>
          <a:p>
            <a:pPr marL="0" lvl="0" indent="0" algn="l" rtl="0">
              <a:lnSpc>
                <a:spcPct val="100000"/>
              </a:lnSpc>
              <a:spcBef>
                <a:spcPts val="601"/>
              </a:spcBef>
              <a:spcAft>
                <a:spcPts val="0"/>
              </a:spcAft>
              <a:buSzPts val="1800"/>
              <a:buNone/>
            </a:pPr>
            <a:endParaRPr sz="1200" b="1" dirty="0">
              <a:solidFill>
                <a:srgbClr val="FFB600"/>
              </a:solidFill>
            </a:endParaRPr>
          </a:p>
        </p:txBody>
      </p:sp>
      <p:sp>
        <p:nvSpPr>
          <p:cNvPr id="148" name="Google Shape;148;p10"/>
          <p:cNvSpPr txBox="1">
            <a:spLocks noGrp="1"/>
          </p:cNvSpPr>
          <p:nvPr>
            <p:ph type="body" idx="2"/>
          </p:nvPr>
        </p:nvSpPr>
        <p:spPr>
          <a:xfrm>
            <a:off x="4257070" y="1407061"/>
            <a:ext cx="2211600" cy="2821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Raleway Light"/>
                <a:ea typeface="Raleway Light"/>
                <a:cs typeface="Raleway Light"/>
                <a:sym typeface="Raleway Light"/>
              </a:rPr>
              <a:t>Πηγές και εργαλεία</a:t>
            </a:r>
            <a:endParaRPr sz="1600" b="1" dirty="0">
              <a:solidFill>
                <a:schemeClr val="lt1"/>
              </a:solidFill>
              <a:highlight>
                <a:srgbClr val="FFB600"/>
              </a:highlight>
              <a:latin typeface="Raleway Light"/>
              <a:ea typeface="Raleway Light"/>
              <a:cs typeface="Raleway Light"/>
              <a:sym typeface="Raleway Light"/>
            </a:endParaRPr>
          </a:p>
          <a:p>
            <a:pPr marL="0" lvl="0" indent="0" algn="l" rtl="0">
              <a:lnSpc>
                <a:spcPct val="100000"/>
              </a:lnSpc>
              <a:spcBef>
                <a:spcPts val="601"/>
              </a:spcBef>
              <a:spcAft>
                <a:spcPts val="0"/>
              </a:spcAft>
              <a:buSzPts val="1800"/>
              <a:buNone/>
            </a:pPr>
            <a:r>
              <a:rPr lang="en-GB" sz="1200" b="1" dirty="0"/>
              <a:t>The Psychology of Career Decisions- </a:t>
            </a:r>
            <a:r>
              <a:rPr lang="en-GB" sz="1200" b="1" dirty="0" err="1"/>
              <a:t>TEDx</a:t>
            </a:r>
            <a:endParaRPr sz="1200" b="1" dirty="0"/>
          </a:p>
          <a:p>
            <a:pPr marL="0" lvl="0" indent="0" algn="l" rtl="0">
              <a:lnSpc>
                <a:spcPct val="100000"/>
              </a:lnSpc>
              <a:spcBef>
                <a:spcPts val="601"/>
              </a:spcBef>
              <a:spcAft>
                <a:spcPts val="0"/>
              </a:spcAft>
              <a:buSzPts val="1800"/>
              <a:buNone/>
            </a:pPr>
            <a:r>
              <a:rPr lang="en-GB" sz="1200" dirty="0">
                <a:latin typeface="Raleway Light"/>
                <a:ea typeface="Raleway Light"/>
                <a:cs typeface="Raleway Light"/>
                <a:sym typeface="Raleway Light"/>
              </a:rPr>
              <a:t>www.youtube.com/watch?v=4e6KSaCxcHs </a:t>
            </a:r>
            <a:endParaRPr dirty="0"/>
          </a:p>
          <a:p>
            <a:pPr marL="0" lvl="0" indent="0" algn="l" rtl="0">
              <a:lnSpc>
                <a:spcPct val="100000"/>
              </a:lnSpc>
              <a:spcBef>
                <a:spcPts val="601"/>
              </a:spcBef>
              <a:spcAft>
                <a:spcPts val="0"/>
              </a:spcAft>
              <a:buSzPts val="1800"/>
              <a:buNone/>
            </a:pPr>
            <a:endParaRPr sz="1200" dirty="0">
              <a:latin typeface="Raleway Light"/>
              <a:ea typeface="Raleway Light"/>
              <a:cs typeface="Raleway Light"/>
              <a:sym typeface="Raleway Light"/>
            </a:endParaRPr>
          </a:p>
          <a:p>
            <a:pPr marL="0" lvl="0" indent="0" algn="l" rtl="0">
              <a:lnSpc>
                <a:spcPct val="100000"/>
              </a:lnSpc>
              <a:spcBef>
                <a:spcPts val="601"/>
              </a:spcBef>
              <a:spcAft>
                <a:spcPts val="0"/>
              </a:spcAft>
              <a:buSzPts val="1800"/>
              <a:buNone/>
            </a:pPr>
            <a:endParaRPr sz="1200" dirty="0">
              <a:latin typeface="Raleway Light"/>
              <a:ea typeface="Raleway Light"/>
              <a:cs typeface="Raleway Light"/>
              <a:sym typeface="Raleway Light"/>
            </a:endParaRPr>
          </a:p>
          <a:p>
            <a:pPr marL="0" lvl="0" indent="0" algn="l" rtl="0">
              <a:lnSpc>
                <a:spcPct val="100000"/>
              </a:lnSpc>
              <a:spcBef>
                <a:spcPts val="601"/>
              </a:spcBef>
              <a:spcAft>
                <a:spcPts val="0"/>
              </a:spcAft>
              <a:buSzPts val="1800"/>
              <a:buNone/>
            </a:pPr>
            <a:endParaRPr sz="1200" dirty="0">
              <a:latin typeface="Raleway Light"/>
              <a:ea typeface="Raleway Light"/>
              <a:cs typeface="Raleway Light"/>
              <a:sym typeface="Raleway Light"/>
            </a:endParaRPr>
          </a:p>
          <a:p>
            <a:pPr marL="139702" lvl="0" indent="0" algn="l" rtl="0">
              <a:lnSpc>
                <a:spcPct val="100000"/>
              </a:lnSpc>
              <a:spcBef>
                <a:spcPts val="601"/>
              </a:spcBef>
              <a:spcAft>
                <a:spcPts val="0"/>
              </a:spcAft>
              <a:buSzPts val="1800"/>
              <a:buNone/>
            </a:pPr>
            <a:endParaRPr dirty="0">
              <a:latin typeface="Raleway Light"/>
              <a:ea typeface="Raleway Light"/>
              <a:cs typeface="Raleway Light"/>
              <a:sym typeface="Raleway Light"/>
            </a:endParaRPr>
          </a:p>
        </p:txBody>
      </p:sp>
      <p:grpSp>
        <p:nvGrpSpPr>
          <p:cNvPr id="149" name="Google Shape;149;p10"/>
          <p:cNvGrpSpPr/>
          <p:nvPr/>
        </p:nvGrpSpPr>
        <p:grpSpPr>
          <a:xfrm>
            <a:off x="7964732" y="329097"/>
            <a:ext cx="977040" cy="722852"/>
            <a:chOff x="5255200" y="3006475"/>
            <a:chExt cx="511700" cy="378575"/>
          </a:xfrm>
        </p:grpSpPr>
        <p:sp>
          <p:nvSpPr>
            <p:cNvPr id="150" name="Google Shape;150;p10"/>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151" name="Google Shape;151;p10"/>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grpSp>
      <p:sp>
        <p:nvSpPr>
          <p:cNvPr id="160" name="Google Shape;160;p10"/>
          <p:cNvSpPr txBox="1"/>
          <p:nvPr/>
        </p:nvSpPr>
        <p:spPr>
          <a:xfrm>
            <a:off x="6596750" y="1228050"/>
            <a:ext cx="153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latin typeface="Pinyon Script"/>
                <a:ea typeface="Pinyon Script"/>
                <a:cs typeface="Pinyon Script"/>
                <a:sym typeface="Pinyon Script"/>
              </a:rPr>
              <a:t>My personal goal</a:t>
            </a:r>
            <a:endParaRPr>
              <a:latin typeface="Pinyon Script"/>
              <a:ea typeface="Pinyon Script"/>
              <a:cs typeface="Pinyon Script"/>
              <a:sym typeface="Pinyon Script"/>
            </a:endParaRPr>
          </a:p>
        </p:txBody>
      </p:sp>
      <p:sp>
        <p:nvSpPr>
          <p:cNvPr id="18" name="Rectangle 17"/>
          <p:cNvSpPr/>
          <p:nvPr/>
        </p:nvSpPr>
        <p:spPr>
          <a:xfrm>
            <a:off x="7670800" y="4483100"/>
            <a:ext cx="723900" cy="22860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schemeClr val="accent3">
                    <a:lumMod val="50000"/>
                  </a:schemeClr>
                </a:solidFill>
              </a:rPr>
              <a:t>ΓΙΑΤΙ</a:t>
            </a:r>
            <a:r>
              <a:rPr lang="en-US" sz="1000" dirty="0" smtClean="0">
                <a:solidFill>
                  <a:schemeClr val="accent3">
                    <a:lumMod val="50000"/>
                  </a:schemeClr>
                </a:solidFill>
              </a:rPr>
              <a:t>?</a:t>
            </a:r>
            <a:endParaRPr lang="en-US" sz="1000" dirty="0">
              <a:solidFill>
                <a:schemeClr val="accent3">
                  <a:lumMod val="50000"/>
                </a:schemeClr>
              </a:solidFill>
            </a:endParaRPr>
          </a:p>
        </p:txBody>
      </p:sp>
      <p:sp>
        <p:nvSpPr>
          <p:cNvPr id="19" name="Rectangle 18"/>
          <p:cNvSpPr/>
          <p:nvPr/>
        </p:nvSpPr>
        <p:spPr>
          <a:xfrm>
            <a:off x="6083300" y="3759200"/>
            <a:ext cx="889000" cy="35560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schemeClr val="accent3">
                    <a:lumMod val="50000"/>
                  </a:schemeClr>
                </a:solidFill>
              </a:rPr>
              <a:t>ΡΙΣΚΑ</a:t>
            </a:r>
            <a:endParaRPr lang="en-US" sz="1000" dirty="0">
              <a:solidFill>
                <a:schemeClr val="accent3">
                  <a:lumMod val="50000"/>
                </a:schemeClr>
              </a:solidFill>
            </a:endParaRPr>
          </a:p>
        </p:txBody>
      </p:sp>
      <p:sp>
        <p:nvSpPr>
          <p:cNvPr id="20" name="Rectangle 19"/>
          <p:cNvSpPr/>
          <p:nvPr/>
        </p:nvSpPr>
        <p:spPr>
          <a:xfrm>
            <a:off x="7747000" y="3530600"/>
            <a:ext cx="889000" cy="35560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schemeClr val="accent3">
                    <a:lumMod val="50000"/>
                  </a:schemeClr>
                </a:solidFill>
              </a:rPr>
              <a:t>ΣΥΜΜΑΧΟΙ</a:t>
            </a:r>
            <a:endParaRPr lang="en-US" sz="1000" dirty="0">
              <a:solidFill>
                <a:schemeClr val="accent3">
                  <a:lumMod val="50000"/>
                </a:schemeClr>
              </a:solidFill>
            </a:endParaRPr>
          </a:p>
        </p:txBody>
      </p:sp>
      <p:sp>
        <p:nvSpPr>
          <p:cNvPr id="21" name="Rectangle 20"/>
          <p:cNvSpPr/>
          <p:nvPr/>
        </p:nvSpPr>
        <p:spPr>
          <a:xfrm>
            <a:off x="5981700" y="3060700"/>
            <a:ext cx="889000" cy="35560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50" dirty="0" smtClean="0">
                <a:solidFill>
                  <a:schemeClr val="accent3">
                    <a:lumMod val="50000"/>
                  </a:schemeClr>
                </a:solidFill>
              </a:rPr>
              <a:t>ΒΗΜΑ</a:t>
            </a:r>
            <a:r>
              <a:rPr lang="en-US" sz="1050" dirty="0" smtClean="0">
                <a:solidFill>
                  <a:schemeClr val="accent3">
                    <a:lumMod val="50000"/>
                  </a:schemeClr>
                </a:solidFill>
              </a:rPr>
              <a:t> 2</a:t>
            </a:r>
            <a:endParaRPr lang="en-US" sz="1050" dirty="0">
              <a:solidFill>
                <a:schemeClr val="accent3">
                  <a:lumMod val="50000"/>
                </a:schemeClr>
              </a:solidFill>
            </a:endParaRPr>
          </a:p>
        </p:txBody>
      </p:sp>
      <p:sp>
        <p:nvSpPr>
          <p:cNvPr id="22" name="Rectangle 21"/>
          <p:cNvSpPr/>
          <p:nvPr/>
        </p:nvSpPr>
        <p:spPr>
          <a:xfrm>
            <a:off x="7429500" y="2260600"/>
            <a:ext cx="889000" cy="35560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50" dirty="0" smtClean="0">
                <a:solidFill>
                  <a:schemeClr val="accent3">
                    <a:lumMod val="50000"/>
                  </a:schemeClr>
                </a:solidFill>
              </a:rPr>
              <a:t>ΒΗΜΑ</a:t>
            </a:r>
            <a:r>
              <a:rPr lang="en-US" sz="1050" dirty="0" smtClean="0">
                <a:solidFill>
                  <a:schemeClr val="accent3">
                    <a:lumMod val="50000"/>
                  </a:schemeClr>
                </a:solidFill>
              </a:rPr>
              <a:t> 1</a:t>
            </a:r>
            <a:endParaRPr lang="en-US" sz="1050" dirty="0">
              <a:solidFill>
                <a:schemeClr val="accent3">
                  <a:lumMod val="5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1"/>
          <p:cNvSpPr txBox="1">
            <a:spLocks noGrp="1"/>
          </p:cNvSpPr>
          <p:nvPr>
            <p:ph type="title"/>
          </p:nvPr>
        </p:nvSpPr>
        <p:spPr>
          <a:xfrm>
            <a:off x="922001" y="891776"/>
            <a:ext cx="6866100" cy="52554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800"/>
              <a:buNone/>
            </a:pPr>
            <a:r>
              <a:rPr lang="el-GR" sz="1600" b="1" dirty="0" smtClean="0">
                <a:solidFill>
                  <a:schemeClr val="accent1"/>
                </a:solidFill>
                <a:latin typeface="Calibri" panose="020F0502020204030204" pitchFamily="34" charset="0"/>
                <a:ea typeface="Raleway Light"/>
                <a:cs typeface="Calibri" panose="020F0502020204030204" pitchFamily="34" charset="0"/>
                <a:sym typeface="Raleway Light"/>
              </a:rPr>
              <a:t>Αυτογνωσία και αυτοαξιολόγηση</a:t>
            </a:r>
            <a:endParaRPr sz="1200" b="1" dirty="0">
              <a:solidFill>
                <a:schemeClr val="accent1"/>
              </a:solidFill>
              <a:latin typeface="Calibri" panose="020F0502020204030204" pitchFamily="34" charset="0"/>
              <a:ea typeface="Raleway Light"/>
              <a:cs typeface="Calibri" panose="020F0502020204030204" pitchFamily="34" charset="0"/>
              <a:sym typeface="Raleway Light"/>
            </a:endParaRPr>
          </a:p>
        </p:txBody>
      </p:sp>
      <p:sp>
        <p:nvSpPr>
          <p:cNvPr id="166" name="Google Shape;166;p11"/>
          <p:cNvSpPr txBox="1">
            <a:spLocks noGrp="1"/>
          </p:cNvSpPr>
          <p:nvPr>
            <p:ph type="body" idx="1"/>
          </p:nvPr>
        </p:nvSpPr>
        <p:spPr>
          <a:xfrm>
            <a:off x="922000" y="1539240"/>
            <a:ext cx="3543300" cy="31699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Συλλογισμοί</a:t>
            </a: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285750" lvl="0" indent="-285750" algn="l"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Μπορείτε να αναφέρετε ποια εργασία δεν θα δεχόσασταν ποτέ</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285750" lvl="0" indent="-285750" algn="l"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Ποια εργασία θα θέλατε πολύ να κάνετε</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285750" lvl="0" indent="-285750" algn="l"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Ποιες είναι οι βασικές προϋποθέσεις τις εργασίας που αναζητάτε</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 </a:t>
            </a: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Διαθέτετε τα απαραίτητα προσόντα</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285750" lvl="0" indent="-285750" algn="l"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Τι είστε διατεθειμένοι να κάνετε ώστε να κερδίσετε την θέση που θέλετε</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285750" lvl="0" indent="-171450" algn="l" rtl="0">
              <a:lnSpc>
                <a:spcPct val="100000"/>
              </a:lnSpc>
              <a:spcBef>
                <a:spcPts val="601"/>
              </a:spcBef>
              <a:spcAft>
                <a:spcPts val="0"/>
              </a:spcAft>
              <a:buSzPts val="1800"/>
              <a:buFont typeface="Noto Sans Symbols"/>
              <a:buNone/>
            </a:pPr>
            <a:endParaRPr sz="13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endParaRPr sz="1200" b="1" dirty="0">
              <a:solidFill>
                <a:srgbClr val="FFB600"/>
              </a:solidFill>
            </a:endParaRPr>
          </a:p>
        </p:txBody>
      </p:sp>
      <p:sp>
        <p:nvSpPr>
          <p:cNvPr id="167" name="Google Shape;167;p11"/>
          <p:cNvSpPr txBox="1">
            <a:spLocks noGrp="1"/>
          </p:cNvSpPr>
          <p:nvPr>
            <p:ph type="body" idx="2"/>
          </p:nvPr>
        </p:nvSpPr>
        <p:spPr>
          <a:xfrm>
            <a:off x="4678688" y="1539240"/>
            <a:ext cx="3543300" cy="31699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Πράξεις</a:t>
            </a: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endParaRPr sz="12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n-GB" sz="1200" b="1" dirty="0" smtClean="0">
                <a:solidFill>
                  <a:srgbClr val="FFB600"/>
                </a:solidFill>
                <a:latin typeface="Calibri" panose="020F0502020204030204" pitchFamily="34" charset="0"/>
                <a:ea typeface="Raleway Light"/>
                <a:cs typeface="Calibri" panose="020F0502020204030204" pitchFamily="34" charset="0"/>
                <a:sym typeface="Raleway Light"/>
              </a:rPr>
              <a:t> </a:t>
            </a:r>
            <a:r>
              <a:rPr lang="el-GR" sz="1200" b="1" dirty="0" smtClean="0">
                <a:solidFill>
                  <a:srgbClr val="FFB600"/>
                </a:solidFill>
                <a:latin typeface="Calibri" panose="020F0502020204030204" pitchFamily="34" charset="0"/>
                <a:ea typeface="Raleway Light"/>
                <a:cs typeface="Calibri" panose="020F0502020204030204" pitchFamily="34" charset="0"/>
                <a:sym typeface="Raleway Light"/>
              </a:rPr>
              <a:t>Έπειτα θα μπορείτε </a:t>
            </a:r>
            <a:r>
              <a:rPr lang="el-GR" sz="1200" dirty="0" smtClean="0">
                <a:latin typeface="Calibri" panose="020F0502020204030204" pitchFamily="34" charset="0"/>
                <a:ea typeface="Raleway Light"/>
                <a:cs typeface="Calibri" panose="020F0502020204030204" pitchFamily="34" charset="0"/>
                <a:sym typeface="Raleway Light"/>
              </a:rPr>
              <a:t>να κάνετε μια ανάλυση</a:t>
            </a:r>
            <a:r>
              <a:rPr lang="en-GB" sz="1200" dirty="0" smtClean="0">
                <a:latin typeface="Calibri" panose="020F0502020204030204" pitchFamily="34" charset="0"/>
                <a:ea typeface="Raleway Light"/>
                <a:cs typeface="Calibri" panose="020F0502020204030204" pitchFamily="34" charset="0"/>
                <a:sym typeface="Raleway Light"/>
              </a:rPr>
              <a:t> SWOT </a:t>
            </a:r>
            <a:r>
              <a:rPr lang="el-GR" sz="1200" dirty="0" smtClean="0">
                <a:latin typeface="Calibri" panose="020F0502020204030204" pitchFamily="34" charset="0"/>
                <a:ea typeface="Raleway Light"/>
                <a:cs typeface="Calibri" panose="020F0502020204030204" pitchFamily="34" charset="0"/>
                <a:sym typeface="Raleway Light"/>
              </a:rPr>
              <a:t>όσο πιο ρεαλιστικά μπορείτε</a:t>
            </a:r>
            <a:r>
              <a:rPr lang="en-GB" sz="1200" dirty="0" smtClean="0">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endParaRPr sz="12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n-GB" sz="1200" dirty="0">
                <a:latin typeface="Calibri" panose="020F0502020204030204" pitchFamily="34" charset="0"/>
                <a:ea typeface="Raleway Light"/>
                <a:cs typeface="Calibri" panose="020F0502020204030204" pitchFamily="34" charset="0"/>
                <a:sym typeface="Raleway Light"/>
              </a:rPr>
              <a:t>S- </a:t>
            </a:r>
            <a:r>
              <a:rPr lang="el-GR" sz="1200" dirty="0" smtClean="0">
                <a:latin typeface="Calibri" panose="020F0502020204030204" pitchFamily="34" charset="0"/>
                <a:ea typeface="Raleway Light"/>
                <a:cs typeface="Calibri" panose="020F0502020204030204" pitchFamily="34" charset="0"/>
                <a:sym typeface="Raleway Light"/>
              </a:rPr>
              <a:t>Δυνάμεις</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r>
              <a:rPr lang="en-GB" sz="1200" dirty="0">
                <a:latin typeface="Calibri" panose="020F0502020204030204" pitchFamily="34" charset="0"/>
                <a:ea typeface="Raleway Light"/>
                <a:cs typeface="Calibri" panose="020F0502020204030204" pitchFamily="34" charset="0"/>
                <a:sym typeface="Raleway Light"/>
              </a:rPr>
              <a:t>W- </a:t>
            </a:r>
            <a:r>
              <a:rPr lang="el-GR" sz="1200" dirty="0" smtClean="0">
                <a:latin typeface="Calibri" panose="020F0502020204030204" pitchFamily="34" charset="0"/>
                <a:ea typeface="Raleway Light"/>
                <a:cs typeface="Calibri" panose="020F0502020204030204" pitchFamily="34" charset="0"/>
                <a:sym typeface="Raleway Light"/>
              </a:rPr>
              <a:t>Αδυναμίες</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r>
              <a:rPr lang="en-GB" sz="1200" dirty="0">
                <a:latin typeface="Calibri" panose="020F0502020204030204" pitchFamily="34" charset="0"/>
                <a:ea typeface="Raleway Light"/>
                <a:cs typeface="Calibri" panose="020F0502020204030204" pitchFamily="34" charset="0"/>
                <a:sym typeface="Raleway Light"/>
              </a:rPr>
              <a:t>O- </a:t>
            </a:r>
            <a:r>
              <a:rPr lang="el-GR" sz="1200" dirty="0" smtClean="0">
                <a:latin typeface="Calibri" panose="020F0502020204030204" pitchFamily="34" charset="0"/>
                <a:ea typeface="Raleway Light"/>
                <a:cs typeface="Calibri" panose="020F0502020204030204" pitchFamily="34" charset="0"/>
                <a:sym typeface="Raleway Light"/>
              </a:rPr>
              <a:t>Ευκαιρίες</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r>
              <a:rPr lang="en-GB" sz="1200" dirty="0">
                <a:latin typeface="Calibri" panose="020F0502020204030204" pitchFamily="34" charset="0"/>
                <a:ea typeface="Raleway Light"/>
                <a:cs typeface="Calibri" panose="020F0502020204030204" pitchFamily="34" charset="0"/>
                <a:sym typeface="Raleway Light"/>
              </a:rPr>
              <a:t>T- </a:t>
            </a:r>
            <a:r>
              <a:rPr lang="el-GR" sz="1200" dirty="0" smtClean="0">
                <a:latin typeface="Calibri" panose="020F0502020204030204" pitchFamily="34" charset="0"/>
                <a:ea typeface="Raleway Light"/>
                <a:cs typeface="Calibri" panose="020F0502020204030204" pitchFamily="34" charset="0"/>
                <a:sym typeface="Raleway Light"/>
              </a:rPr>
              <a:t>Προβλήματα</a:t>
            </a:r>
            <a:endParaRPr dirty="0">
              <a:latin typeface="Calibri" panose="020F0502020204030204" pitchFamily="34" charset="0"/>
              <a:cs typeface="Calibri" panose="020F0502020204030204" pitchFamily="34" charset="0"/>
            </a:endParaRPr>
          </a:p>
          <a:p>
            <a:pPr marL="139702" lvl="0" indent="0" algn="l" rtl="0">
              <a:lnSpc>
                <a:spcPct val="100000"/>
              </a:lnSpc>
              <a:spcBef>
                <a:spcPts val="601"/>
              </a:spcBef>
              <a:spcAft>
                <a:spcPts val="0"/>
              </a:spcAft>
              <a:buSzPts val="1800"/>
              <a:buNone/>
            </a:pPr>
            <a:endParaRPr dirty="0"/>
          </a:p>
        </p:txBody>
      </p:sp>
      <p:grpSp>
        <p:nvGrpSpPr>
          <p:cNvPr id="168" name="Google Shape;168;p11"/>
          <p:cNvGrpSpPr/>
          <p:nvPr/>
        </p:nvGrpSpPr>
        <p:grpSpPr>
          <a:xfrm>
            <a:off x="7964732" y="329097"/>
            <a:ext cx="977040" cy="722852"/>
            <a:chOff x="5255200" y="3006475"/>
            <a:chExt cx="511700" cy="378575"/>
          </a:xfrm>
        </p:grpSpPr>
        <p:sp>
          <p:nvSpPr>
            <p:cNvPr id="169" name="Google Shape;169;p11"/>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170" name="Google Shape;170;p11"/>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a:spLocks noGrp="1"/>
          </p:cNvSpPr>
          <p:nvPr>
            <p:ph type="ctrTitle"/>
          </p:nvPr>
        </p:nvSpPr>
        <p:spPr>
          <a:xfrm>
            <a:off x="685802" y="3287213"/>
            <a:ext cx="777240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lt1"/>
              </a:buClr>
              <a:buSzPts val="6000"/>
              <a:buNone/>
            </a:pPr>
            <a:r>
              <a:rPr lang="el-GR" b="1" dirty="0" smtClean="0">
                <a:latin typeface="Calibri" panose="020F0502020204030204" pitchFamily="34" charset="0"/>
                <a:cs typeface="Calibri" panose="020F0502020204030204" pitchFamily="34" charset="0"/>
              </a:rPr>
              <a:t>Ποιες είναι οι πιο ασφαλείς ιστοσελίδες αγγελιών</a:t>
            </a:r>
            <a:r>
              <a:rPr lang="en-GB" b="1" dirty="0" smtClean="0">
                <a:solidFill>
                  <a:schemeClr val="lt1"/>
                </a:solidFill>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p:txBody>
      </p:sp>
      <p:pic>
        <p:nvPicPr>
          <p:cNvPr id="176" name="Google Shape;176;p12"/>
          <p:cNvPicPr preferRelativeResize="0"/>
          <p:nvPr/>
        </p:nvPicPr>
        <p:blipFill rotWithShape="1">
          <a:blip r:embed="rId3">
            <a:alphaModFix/>
          </a:blip>
          <a:srcRect/>
          <a:stretch/>
        </p:blipFill>
        <p:spPr>
          <a:xfrm>
            <a:off x="7489247" y="389614"/>
            <a:ext cx="1263188" cy="13193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3"/>
          <p:cNvSpPr txBox="1">
            <a:spLocks noGrp="1"/>
          </p:cNvSpPr>
          <p:nvPr>
            <p:ph type="title"/>
          </p:nvPr>
        </p:nvSpPr>
        <p:spPr>
          <a:xfrm>
            <a:off x="878185" y="494651"/>
            <a:ext cx="6866100" cy="11179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800"/>
              <a:buNone/>
            </a:pPr>
            <a:r>
              <a:rPr lang="el-GR" sz="3200" dirty="0" smtClean="0">
                <a:latin typeface="Calibri" panose="020F0502020204030204" pitchFamily="34" charset="0"/>
                <a:ea typeface="Raleway ExtraLight"/>
                <a:cs typeface="Calibri" panose="020F0502020204030204" pitchFamily="34" charset="0"/>
                <a:sym typeface="Raleway ExtraLight"/>
              </a:rPr>
              <a:t>Τι γνωρίζετε σχετικά με τις</a:t>
            </a:r>
            <a:r>
              <a:rPr lang="en-GB" sz="3200" dirty="0">
                <a:latin typeface="Calibri" panose="020F0502020204030204" pitchFamily="34" charset="0"/>
                <a:ea typeface="Raleway ExtraLight"/>
                <a:cs typeface="Calibri" panose="020F0502020204030204" pitchFamily="34" charset="0"/>
                <a:sym typeface="Raleway ExtraLight"/>
              </a:rPr>
              <a:t/>
            </a:r>
            <a:br>
              <a:rPr lang="en-GB" sz="3200" dirty="0">
                <a:latin typeface="Calibri" panose="020F0502020204030204" pitchFamily="34" charset="0"/>
                <a:ea typeface="Raleway ExtraLight"/>
                <a:cs typeface="Calibri" panose="020F0502020204030204" pitchFamily="34" charset="0"/>
                <a:sym typeface="Raleway ExtraLight"/>
              </a:rPr>
            </a:br>
            <a:r>
              <a:rPr lang="el-GR" sz="3200" dirty="0" smtClean="0">
                <a:solidFill>
                  <a:srgbClr val="FFB600"/>
                </a:solidFill>
                <a:latin typeface="Calibri" panose="020F0502020204030204" pitchFamily="34" charset="0"/>
                <a:ea typeface="Raleway ExtraLight"/>
                <a:cs typeface="Calibri" panose="020F0502020204030204" pitchFamily="34" charset="0"/>
                <a:sym typeface="Raleway ExtraLight"/>
              </a:rPr>
              <a:t>διαφημίσεις αγγελιών</a:t>
            </a:r>
            <a:r>
              <a:rPr lang="en-GB" sz="3200" dirty="0" smtClean="0">
                <a:solidFill>
                  <a:srgbClr val="FFC000"/>
                </a:solidFill>
                <a:latin typeface="Calibri" panose="020F0502020204030204" pitchFamily="34" charset="0"/>
                <a:ea typeface="Raleway ExtraLight"/>
                <a:cs typeface="Calibri" panose="020F0502020204030204" pitchFamily="34" charset="0"/>
                <a:sym typeface="Raleway ExtraLight"/>
              </a:rPr>
              <a:t>?</a:t>
            </a:r>
            <a:endParaRPr sz="3200" dirty="0">
              <a:solidFill>
                <a:srgbClr val="FFC000"/>
              </a:solidFill>
              <a:latin typeface="Calibri" panose="020F0502020204030204" pitchFamily="34" charset="0"/>
              <a:ea typeface="Raleway ExtraLight"/>
              <a:cs typeface="Calibri" panose="020F0502020204030204" pitchFamily="34" charset="0"/>
              <a:sym typeface="Raleway ExtraLight"/>
            </a:endParaRPr>
          </a:p>
        </p:txBody>
      </p:sp>
      <p:sp>
        <p:nvSpPr>
          <p:cNvPr id="182" name="Google Shape;182;p13"/>
          <p:cNvSpPr txBox="1">
            <a:spLocks noGrp="1"/>
          </p:cNvSpPr>
          <p:nvPr>
            <p:ph type="body" idx="1"/>
          </p:nvPr>
        </p:nvSpPr>
        <p:spPr>
          <a:xfrm>
            <a:off x="878186" y="1768186"/>
            <a:ext cx="7302924" cy="3150177"/>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Ψάχνετε διαδικτυακά</a:t>
            </a:r>
            <a:r>
              <a:rPr lang="en-GB" sz="1300" dirty="0" smtClean="0">
                <a:latin typeface="Calibri" panose="020F0502020204030204" pitchFamily="34" charset="0"/>
                <a:ea typeface="Raleway Light"/>
                <a:cs typeface="Calibri" panose="020F0502020204030204" pitchFamily="34" charset="0"/>
                <a:sym typeface="Raleway Light"/>
              </a:rPr>
              <a:t>? </a:t>
            </a:r>
            <a:r>
              <a:rPr lang="el-GR" sz="1300" dirty="0" smtClean="0">
                <a:latin typeface="Calibri" panose="020F0502020204030204" pitchFamily="34" charset="0"/>
                <a:ea typeface="Raleway Light"/>
                <a:cs typeface="Calibri" panose="020F0502020204030204" pitchFamily="34" charset="0"/>
                <a:sym typeface="Raleway Light"/>
              </a:rPr>
              <a:t>Έχετε έρθει σε επαφή με γραφείο εύρεσης προσωπικού</a:t>
            </a:r>
            <a:r>
              <a:rPr lang="en-GB" sz="1300" dirty="0" smtClean="0">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Σε αυτή την ενότητα θα επικεντρωθούμε στην ασφάλεια όταν ψάχνετε για εργασία. Πρέπει να σιγουρευτείτε ότι χρησιμοποιείτε αξιόπιστες </a:t>
            </a:r>
            <a:r>
              <a:rPr lang="el-GR" sz="1300" dirty="0" smtClean="0">
                <a:latin typeface="Calibri" panose="020F0502020204030204" pitchFamily="34" charset="0"/>
                <a:ea typeface="Raleway Light"/>
                <a:cs typeface="Calibri" panose="020F0502020204030204" pitchFamily="34" charset="0"/>
                <a:sym typeface="Raleway Light"/>
              </a:rPr>
              <a:t>ιστοσελίδες/εφαρμογές/γραφεία </a:t>
            </a:r>
            <a:r>
              <a:rPr lang="el-GR" sz="1300" dirty="0" smtClean="0">
                <a:latin typeface="Calibri" panose="020F0502020204030204" pitchFamily="34" charset="0"/>
                <a:ea typeface="Raleway Light"/>
                <a:cs typeface="Calibri" panose="020F0502020204030204" pitchFamily="34" charset="0"/>
                <a:sym typeface="Raleway Light"/>
              </a:rPr>
              <a:t>εύρεσης προσωπικού και ότι έχετε τις απαραίτητες συστάσεις πριν υποβάλετε την αίτηση σας ή δεχτείτε μια πρόταση. Θυμηθείτε πριν στείλετε το βιογραφικό σας, ότι στέλνετε προσωπικές πληροφορίες σε τρίτους</a:t>
            </a:r>
            <a:r>
              <a:rPr lang="en-GB" sz="1300" dirty="0" smtClean="0">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Πως μπορείτε να αναγνωρίσετε μια ανήθικη πρόσληψη</a:t>
            </a:r>
            <a:r>
              <a:rPr lang="en-GB" sz="1300" dirty="0" smtClean="0">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Η ψεύτικη αγγελία εργασίας είναι ένας έξυπνος τρόπος απάτης που στοχεύει σε όσους αναζητούν εργασία. Αυτές οι απάτες μπορούν να φαίνονται ρεαλιστικές σε κάποιον που δεν το υποπτεύεται. </a:t>
            </a:r>
          </a:p>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Μπορούν να υπάρξουν αρκετά ήδη ανήθικης πρόσληψης</a:t>
            </a:r>
            <a:r>
              <a:rPr lang="en-GB" sz="1300" dirty="0" smtClean="0">
                <a:latin typeface="Calibri" panose="020F0502020204030204" pitchFamily="34" charset="0"/>
                <a:ea typeface="Raleway Light"/>
                <a:cs typeface="Calibri" panose="020F0502020204030204" pitchFamily="34" charset="0"/>
                <a:sym typeface="Raleway Light"/>
              </a:rPr>
              <a:t>.</a:t>
            </a:r>
            <a:endParaRPr sz="14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endParaRPr sz="1300" dirty="0">
              <a:latin typeface="Raleway ExtraLight"/>
              <a:ea typeface="Raleway ExtraLight"/>
              <a:cs typeface="Raleway ExtraLight"/>
              <a:sym typeface="Raleway ExtraLight"/>
            </a:endParaRPr>
          </a:p>
        </p:txBody>
      </p:sp>
      <p:sp>
        <p:nvSpPr>
          <p:cNvPr id="183" name="Google Shape;183;p13"/>
          <p:cNvSpPr/>
          <p:nvPr/>
        </p:nvSpPr>
        <p:spPr>
          <a:xfrm>
            <a:off x="8054236" y="327816"/>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4"/>
          <p:cNvSpPr txBox="1">
            <a:spLocks noGrp="1"/>
          </p:cNvSpPr>
          <p:nvPr>
            <p:ph type="body" idx="1"/>
          </p:nvPr>
        </p:nvSpPr>
        <p:spPr>
          <a:xfrm>
            <a:off x="495301" y="361950"/>
            <a:ext cx="6115050" cy="3642014"/>
          </a:xfrm>
          <a:prstGeom prst="rect">
            <a:avLst/>
          </a:prstGeom>
          <a:noFill/>
          <a:ln>
            <a:noFill/>
          </a:ln>
        </p:spPr>
        <p:txBody>
          <a:bodyPr spcFirstLastPara="1" wrap="square" lIns="91425" tIns="91425" rIns="91425" bIns="91425" anchor="t" anchorCtr="0">
            <a:noAutofit/>
          </a:bodyPr>
          <a:lstStyle/>
          <a:p>
            <a:pPr marL="457206" lvl="0" indent="-342904" algn="just" rtl="0">
              <a:lnSpc>
                <a:spcPct val="100000"/>
              </a:lnSpc>
              <a:spcBef>
                <a:spcPts val="601"/>
              </a:spcBef>
              <a:spcAft>
                <a:spcPts val="0"/>
              </a:spcAft>
              <a:buSzPts val="1800"/>
              <a:buNone/>
            </a:pPr>
            <a:endParaRPr sz="1400" b="1" dirty="0">
              <a:latin typeface="Raleway Light"/>
              <a:ea typeface="Raleway Light"/>
              <a:cs typeface="Raleway Light"/>
              <a:sym typeface="Raleway Light"/>
            </a:endParaRPr>
          </a:p>
          <a:p>
            <a:pPr marL="457206" lvl="0" indent="-228604" algn="l" rtl="0">
              <a:lnSpc>
                <a:spcPct val="100000"/>
              </a:lnSpc>
              <a:spcBef>
                <a:spcPts val="601"/>
              </a:spcBef>
              <a:spcAft>
                <a:spcPts val="0"/>
              </a:spcAft>
              <a:buClr>
                <a:srgbClr val="FFB600"/>
              </a:buClr>
              <a:buSzPts val="1800"/>
              <a:buNone/>
            </a:pPr>
            <a:endParaRPr sz="1400" b="1" dirty="0">
              <a:latin typeface="Raleway Light"/>
              <a:ea typeface="Raleway Light"/>
              <a:cs typeface="Raleway Light"/>
              <a:sym typeface="Raleway Light"/>
            </a:endParaRPr>
          </a:p>
          <a:p>
            <a:pPr marL="457206" lvl="0" indent="-342904" algn="l" rtl="0">
              <a:lnSpc>
                <a:spcPct val="100000"/>
              </a:lnSpc>
              <a:spcBef>
                <a:spcPts val="601"/>
              </a:spcBef>
              <a:spcAft>
                <a:spcPts val="0"/>
              </a:spcAft>
              <a:buSzPts val="1800"/>
              <a:buNone/>
            </a:pPr>
            <a:endParaRPr sz="1400" dirty="0">
              <a:latin typeface="Raleway Light"/>
              <a:ea typeface="Raleway Light"/>
              <a:cs typeface="Raleway Light"/>
              <a:sym typeface="Raleway Light"/>
            </a:endParaRPr>
          </a:p>
        </p:txBody>
      </p:sp>
      <p:pic>
        <p:nvPicPr>
          <p:cNvPr id="189" name="Google Shape;189;p14" descr="photo-1481456384069-0effc539ab7e"/>
          <p:cNvPicPr preferRelativeResize="0"/>
          <p:nvPr/>
        </p:nvPicPr>
        <p:blipFill rotWithShape="1">
          <a:blip r:embed="rId3">
            <a:alphaModFix/>
          </a:blip>
          <a:srcRect/>
          <a:stretch/>
        </p:blipFill>
        <p:spPr>
          <a:xfrm>
            <a:off x="5838825" y="647698"/>
            <a:ext cx="2133601" cy="1847851"/>
          </a:xfrm>
          <a:prstGeom prst="ellipse">
            <a:avLst/>
          </a:prstGeom>
          <a:noFill/>
          <a:ln>
            <a:noFill/>
          </a:ln>
        </p:spPr>
      </p:pic>
      <p:sp>
        <p:nvSpPr>
          <p:cNvPr id="190" name="Google Shape;190;p14"/>
          <p:cNvSpPr/>
          <p:nvPr/>
        </p:nvSpPr>
        <p:spPr>
          <a:xfrm>
            <a:off x="8054236" y="327816"/>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191" name="Google Shape;191;p14"/>
          <p:cNvSpPr/>
          <p:nvPr/>
        </p:nvSpPr>
        <p:spPr>
          <a:xfrm>
            <a:off x="752475" y="835134"/>
            <a:ext cx="4791076" cy="30931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el-GR" sz="1300" dirty="0" smtClean="0">
                <a:latin typeface="Calibri" panose="020F0502020204030204" pitchFamily="34" charset="0"/>
                <a:ea typeface="Raleway Light"/>
                <a:cs typeface="Calibri" panose="020F0502020204030204" pitchFamily="34" charset="0"/>
                <a:sym typeface="Raleway Light"/>
              </a:rPr>
              <a:t>Κάποιος που θέλει να προσελκύσει ανήθικα κόσμο ακολουθεί συνήθως τα παρακάτω βήματα</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342900" marR="0" lvl="0" indent="-342900" algn="just" rtl="0">
              <a:lnSpc>
                <a:spcPct val="100000"/>
              </a:lnSpc>
              <a:spcBef>
                <a:spcPts val="0"/>
              </a:spcBef>
              <a:spcAft>
                <a:spcPts val="0"/>
              </a:spcAft>
              <a:buClr>
                <a:srgbClr val="000000"/>
              </a:buClr>
              <a:buSzPts val="1300"/>
              <a:buFont typeface="Arial"/>
              <a:buAutoNum type="arabicPeriod"/>
            </a:pP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Δημιουργία ψεύτικης </a:t>
            </a: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θέσης.</a:t>
            </a:r>
            <a:endPar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endParaRPr>
          </a:p>
          <a:p>
            <a:pPr marL="342900" marR="0" lvl="0" indent="-342900" algn="just" rtl="0">
              <a:lnSpc>
                <a:spcPct val="100000"/>
              </a:lnSpc>
              <a:spcBef>
                <a:spcPts val="0"/>
              </a:spcBef>
              <a:spcAft>
                <a:spcPts val="0"/>
              </a:spcAft>
              <a:buClr>
                <a:srgbClr val="000000"/>
              </a:buClr>
              <a:buSzPts val="1300"/>
              <a:buFont typeface="+mj-lt"/>
              <a:buAutoNum type="arabicPeriod"/>
            </a:pPr>
            <a:r>
              <a:rPr lang="el-GR" sz="1300" dirty="0" smtClean="0">
                <a:latin typeface="Calibri" panose="020F0502020204030204" pitchFamily="34" charset="0"/>
                <a:ea typeface="Raleway Light"/>
                <a:cs typeface="Calibri" panose="020F0502020204030204" pitchFamily="34" charset="0"/>
                <a:sym typeface="Raleway Light"/>
              </a:rPr>
              <a:t>Η διαφήμιση με σκοπό να μαζευτούν τα καλύτερα</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 </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CV’s</a:t>
            </a: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342900" marR="0" lvl="0" indent="-342900" algn="just" rtl="0">
              <a:lnSpc>
                <a:spcPct val="100000"/>
              </a:lnSpc>
              <a:spcBef>
                <a:spcPts val="0"/>
              </a:spcBef>
              <a:spcAft>
                <a:spcPts val="0"/>
              </a:spcAft>
              <a:buAutoNum type="arabicPeriod" startAt="3"/>
            </a:pP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Προσφέρουν στους υποψήφιους καταπληκτικές ευκαιρίες που ταιριάζουν στις δεξιότητές </a:t>
            </a: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τους. </a:t>
            </a:r>
            <a:endPar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endParaRPr>
          </a:p>
          <a:p>
            <a:pPr marL="342900" marR="0" lvl="0" indent="-342900" algn="just" rtl="0">
              <a:lnSpc>
                <a:spcPct val="100000"/>
              </a:lnSpc>
              <a:spcBef>
                <a:spcPts val="0"/>
              </a:spcBef>
              <a:spcAft>
                <a:spcPts val="0"/>
              </a:spcAft>
              <a:buAutoNum type="arabicPeriod" startAt="3"/>
            </a:pP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 </a:t>
            </a:r>
            <a:r>
              <a:rPr lang="el-GR" sz="1300" dirty="0" smtClean="0">
                <a:latin typeface="Calibri" panose="020F0502020204030204" pitchFamily="34" charset="0"/>
                <a:ea typeface="Raleway Light"/>
                <a:cs typeface="Calibri" panose="020F0502020204030204" pitchFamily="34" charset="0"/>
                <a:sym typeface="Raleway Light"/>
              </a:rPr>
              <a:t>Αποκαλύπτουν ότι δυστυχώς η θέση καλύφτηκε από κάποιον εντός της </a:t>
            </a:r>
            <a:r>
              <a:rPr lang="el-GR" sz="1300" dirty="0" smtClean="0">
                <a:latin typeface="Calibri" panose="020F0502020204030204" pitchFamily="34" charset="0"/>
                <a:ea typeface="Raleway Light"/>
                <a:cs typeface="Calibri" panose="020F0502020204030204" pitchFamily="34" charset="0"/>
                <a:sym typeface="Raleway Light"/>
              </a:rPr>
              <a:t>εταιρίας.</a:t>
            </a:r>
            <a:endParaRPr sz="1300" b="0" i="0" u="none" strike="noStrike" cap="none" dirty="0">
              <a:solidFill>
                <a:srgbClr val="000000"/>
              </a:solidFill>
              <a:latin typeface="Calibri" panose="020F0502020204030204" pitchFamily="34" charset="0"/>
              <a:ea typeface="Raleway Light"/>
              <a:cs typeface="Calibri" panose="020F0502020204030204" pitchFamily="34" charset="0"/>
              <a:sym typeface="Raleway Light"/>
            </a:endParaRPr>
          </a:p>
          <a:p>
            <a:pPr marL="0" marR="0" lvl="0" indent="0" algn="just" rtl="0">
              <a:lnSpc>
                <a:spcPct val="100000"/>
              </a:lnSpc>
              <a:spcBef>
                <a:spcPts val="0"/>
              </a:spcBef>
              <a:spcAft>
                <a:spcPts val="0"/>
              </a:spcAft>
              <a:buNone/>
            </a:pPr>
            <a:r>
              <a:rPr lang="en-GB" sz="1300" b="0" i="0" u="none" strike="noStrike" cap="none" dirty="0">
                <a:solidFill>
                  <a:srgbClr val="000000"/>
                </a:solidFill>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0" marR="0" lvl="0" indent="0" algn="just" rtl="0">
              <a:lnSpc>
                <a:spcPct val="100000"/>
              </a:lnSpc>
              <a:spcBef>
                <a:spcPts val="0"/>
              </a:spcBef>
              <a:spcAft>
                <a:spcPts val="0"/>
              </a:spcAft>
              <a:buNone/>
            </a:pP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Οπότε πάντα να θυμάστε πως όταν μια θέση είναι πολύ καλή για να είναι αληθινή, θα πρέπει να κάνετε έναν σχολαστικό έλεγχο σχετικά με την εταιρία ή το γραφείο προσέλκυσης. Ψάξτε τα μέσα κοινωνικής δικτύωσης τους, την ιστοσελίδα τους και προηγούμενες θέσεις που έχουν αναρτήσει, πριν χάσετε πολύτιμο χρόνο στέλνοντας σε μια ανύπαρκτη θέση</a:t>
            </a:r>
            <a:r>
              <a:rPr lang="en-GB" sz="1300" b="0" i="0" u="none" strike="noStrike" cap="none" dirty="0" smtClean="0">
                <a:solidFill>
                  <a:srgbClr val="000000"/>
                </a:solidFill>
                <a:latin typeface="Raleway Light"/>
                <a:ea typeface="Raleway Light"/>
                <a:cs typeface="Raleway Light"/>
                <a:sym typeface="Raleway Light"/>
              </a:rPr>
              <a:t>.</a:t>
            </a:r>
            <a:r>
              <a:rPr lang="en-GB" sz="1300" b="0" i="0" u="none" strike="noStrike" cap="none" dirty="0">
                <a:solidFill>
                  <a:srgbClr val="000000"/>
                </a:solidFill>
                <a:latin typeface="Raleway Light"/>
                <a:ea typeface="Raleway Light"/>
                <a:cs typeface="Raleway Light"/>
                <a:sym typeface="Raleway Light"/>
              </a:rPr>
              <a:t>  </a:t>
            </a:r>
            <a:endParaRPr dirty="0"/>
          </a:p>
        </p:txBody>
      </p:sp>
      <p:pic>
        <p:nvPicPr>
          <p:cNvPr id="192" name="Google Shape;192;p14" descr="photo-1481456384069-0effc539ab7e"/>
          <p:cNvPicPr preferRelativeResize="0"/>
          <p:nvPr/>
        </p:nvPicPr>
        <p:blipFill rotWithShape="1">
          <a:blip r:embed="rId4">
            <a:alphaModFix/>
          </a:blip>
          <a:srcRect/>
          <a:stretch/>
        </p:blipFill>
        <p:spPr>
          <a:xfrm>
            <a:off x="6134100" y="1935975"/>
            <a:ext cx="2133601" cy="1750200"/>
          </a:xfrm>
          <a:prstGeom prst="ellipse">
            <a:avLst/>
          </a:prstGeom>
          <a:noFill/>
          <a:ln>
            <a:noFill/>
          </a:ln>
        </p:spPr>
      </p:pic>
      <p:sp>
        <p:nvSpPr>
          <p:cNvPr id="193" name="Google Shape;193;p14"/>
          <p:cNvSpPr txBox="1"/>
          <p:nvPr/>
        </p:nvSpPr>
        <p:spPr>
          <a:xfrm>
            <a:off x="6134100" y="3854975"/>
            <a:ext cx="2992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solidFill>
                  <a:srgbClr val="FFB600"/>
                </a:solidFill>
                <a:latin typeface="Raleway Thin"/>
                <a:ea typeface="Raleway Thin"/>
                <a:cs typeface="Raleway Thin"/>
                <a:sym typeface="Raleway Thin"/>
              </a:rPr>
              <a:t>Source: </a:t>
            </a:r>
            <a:endParaRPr sz="700">
              <a:solidFill>
                <a:srgbClr val="FFB600"/>
              </a:solidFill>
              <a:latin typeface="Raleway Thin"/>
              <a:ea typeface="Raleway Thin"/>
              <a:cs typeface="Raleway Thin"/>
              <a:sym typeface="Raleway Thin"/>
            </a:endParaRPr>
          </a:p>
          <a:p>
            <a:pPr marL="0" lvl="0" indent="0" algn="l" rtl="0">
              <a:spcBef>
                <a:spcPts val="0"/>
              </a:spcBef>
              <a:spcAft>
                <a:spcPts val="0"/>
              </a:spcAft>
              <a:buNone/>
            </a:pPr>
            <a:r>
              <a:rPr lang="en-GB" sz="700">
                <a:solidFill>
                  <a:schemeClr val="dk1"/>
                </a:solidFill>
                <a:latin typeface="Raleway Thin"/>
                <a:ea typeface="Raleway Thin"/>
                <a:cs typeface="Raleway Thin"/>
                <a:sym typeface="Raleway Thin"/>
              </a:rPr>
              <a:t>https://unsplash.com/photos/7okkFhxrxNw</a:t>
            </a:r>
            <a:endParaRPr sz="700">
              <a:solidFill>
                <a:schemeClr val="dk1"/>
              </a:solidFill>
              <a:latin typeface="Raleway Thin"/>
              <a:ea typeface="Raleway Thin"/>
              <a:cs typeface="Raleway Thin"/>
              <a:sym typeface="Raleway Thin"/>
            </a:endParaRPr>
          </a:p>
          <a:p>
            <a:pPr marL="0" lvl="0" indent="0" algn="l" rtl="0">
              <a:spcBef>
                <a:spcPts val="0"/>
              </a:spcBef>
              <a:spcAft>
                <a:spcPts val="0"/>
              </a:spcAft>
              <a:buNone/>
            </a:pPr>
            <a:r>
              <a:rPr lang="en-GB" sz="700">
                <a:latin typeface="Raleway Thin"/>
                <a:ea typeface="Raleway Thin"/>
                <a:cs typeface="Raleway Thin"/>
                <a:sym typeface="Raleway Thin"/>
              </a:rPr>
              <a:t>https://unsplash.com/photos/OQMZwNd3ThU</a:t>
            </a:r>
            <a:endParaRPr sz="700">
              <a:latin typeface="Raleway Thin"/>
              <a:ea typeface="Raleway Thin"/>
              <a:cs typeface="Raleway Thin"/>
              <a:sym typeface="Raleway Thi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198" name="Google Shape;198;p15"/>
          <p:cNvGrpSpPr/>
          <p:nvPr/>
        </p:nvGrpSpPr>
        <p:grpSpPr>
          <a:xfrm>
            <a:off x="6567997" y="1821517"/>
            <a:ext cx="1643963" cy="1741815"/>
            <a:chOff x="4806119" y="2912978"/>
            <a:chExt cx="2440200" cy="2440200"/>
          </a:xfrm>
        </p:grpSpPr>
        <p:sp>
          <p:nvSpPr>
            <p:cNvPr id="199" name="Google Shape;199;p15"/>
            <p:cNvSpPr/>
            <p:nvPr/>
          </p:nvSpPr>
          <p:spPr>
            <a:xfrm>
              <a:off x="4806119" y="2912978"/>
              <a:ext cx="2440200" cy="2440200"/>
            </a:xfrm>
            <a:prstGeom prst="ellipse">
              <a:avLst/>
            </a:prstGeom>
            <a:solidFill>
              <a:schemeClr val="accent1"/>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900" b="0" i="0" u="none" strike="noStrike" cap="none">
                <a:solidFill>
                  <a:srgbClr val="00695C"/>
                </a:solidFill>
                <a:latin typeface="Raleway Thin"/>
                <a:ea typeface="Raleway Thin"/>
                <a:cs typeface="Raleway Thin"/>
                <a:sym typeface="Raleway Thin"/>
              </a:endParaRPr>
            </a:p>
          </p:txBody>
        </p:sp>
        <p:sp>
          <p:nvSpPr>
            <p:cNvPr id="200" name="Google Shape;200;p15"/>
            <p:cNvSpPr txBox="1"/>
            <p:nvPr/>
          </p:nvSpPr>
          <p:spPr>
            <a:xfrm>
              <a:off x="5094878" y="3822693"/>
              <a:ext cx="1862700" cy="1163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b="1" dirty="0" smtClean="0">
                  <a:solidFill>
                    <a:srgbClr val="FFFFFF"/>
                  </a:solidFill>
                  <a:latin typeface="Calibri" panose="020F0502020204030204" pitchFamily="34" charset="0"/>
                  <a:ea typeface="Arial Black"/>
                  <a:cs typeface="Calibri" panose="020F0502020204030204" pitchFamily="34" charset="0"/>
                  <a:sym typeface="Arial Black"/>
                </a:rPr>
                <a:t>Καλύτερες θέσεις</a:t>
              </a:r>
              <a:endParaRPr b="1" i="0" u="none" strike="noStrike" cap="none" dirty="0">
                <a:solidFill>
                  <a:srgbClr val="FFFFFF"/>
                </a:solidFill>
                <a:latin typeface="Calibri" panose="020F0502020204030204" pitchFamily="34" charset="0"/>
                <a:ea typeface="Arial Black"/>
                <a:cs typeface="Calibri" panose="020F0502020204030204" pitchFamily="34" charset="0"/>
                <a:sym typeface="Arial Black"/>
              </a:endParaRPr>
            </a:p>
          </p:txBody>
        </p:sp>
      </p:grpSp>
      <p:grpSp>
        <p:nvGrpSpPr>
          <p:cNvPr id="201" name="Google Shape;201;p15"/>
          <p:cNvGrpSpPr/>
          <p:nvPr/>
        </p:nvGrpSpPr>
        <p:grpSpPr>
          <a:xfrm>
            <a:off x="6630435" y="397727"/>
            <a:ext cx="1423800" cy="1423800"/>
            <a:chOff x="3490737" y="1374053"/>
            <a:chExt cx="1423800" cy="1423800"/>
          </a:xfrm>
        </p:grpSpPr>
        <p:sp>
          <p:nvSpPr>
            <p:cNvPr id="202" name="Google Shape;202;p15"/>
            <p:cNvSpPr/>
            <p:nvPr/>
          </p:nvSpPr>
          <p:spPr>
            <a:xfrm>
              <a:off x="3490737" y="1374053"/>
              <a:ext cx="1423800" cy="1423800"/>
            </a:xfrm>
            <a:prstGeom prst="ellipse">
              <a:avLst/>
            </a:prstGeom>
            <a:solidFill>
              <a:srgbClr val="F1C232"/>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900" b="0" i="0" u="none" strike="noStrike" cap="none">
                <a:solidFill>
                  <a:srgbClr val="00695C"/>
                </a:solidFill>
                <a:latin typeface="Raleway Thin"/>
                <a:ea typeface="Raleway Thin"/>
                <a:cs typeface="Raleway Thin"/>
                <a:sym typeface="Raleway Thin"/>
              </a:endParaRPr>
            </a:p>
          </p:txBody>
        </p:sp>
        <p:sp>
          <p:nvSpPr>
            <p:cNvPr id="203" name="Google Shape;203;p15"/>
            <p:cNvSpPr txBox="1"/>
            <p:nvPr/>
          </p:nvSpPr>
          <p:spPr>
            <a:xfrm>
              <a:off x="3718754" y="1613603"/>
              <a:ext cx="967800" cy="94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1050" b="1" dirty="0" smtClean="0">
                  <a:solidFill>
                    <a:srgbClr val="FFFFFF"/>
                  </a:solidFill>
                  <a:latin typeface="Calibri" panose="020F0502020204030204" pitchFamily="34" charset="0"/>
                  <a:ea typeface="Arial Black"/>
                  <a:cs typeface="Calibri" panose="020F0502020204030204" pitchFamily="34" charset="0"/>
                  <a:sym typeface="Arial Black"/>
                </a:rPr>
                <a:t>Αξιόπιστοι</a:t>
              </a:r>
              <a:endParaRPr sz="1050" b="1" i="0" u="none" strike="noStrike" cap="none" dirty="0">
                <a:solidFill>
                  <a:srgbClr val="FFFFFF"/>
                </a:solidFill>
                <a:latin typeface="Calibri" panose="020F0502020204030204" pitchFamily="34" charset="0"/>
                <a:ea typeface="Arial Black"/>
                <a:cs typeface="Calibri" panose="020F0502020204030204" pitchFamily="34" charset="0"/>
                <a:sym typeface="Arial Black"/>
              </a:endParaRPr>
            </a:p>
          </p:txBody>
        </p:sp>
      </p:grpSp>
      <p:grpSp>
        <p:nvGrpSpPr>
          <p:cNvPr id="204" name="Google Shape;204;p15"/>
          <p:cNvGrpSpPr/>
          <p:nvPr/>
        </p:nvGrpSpPr>
        <p:grpSpPr>
          <a:xfrm>
            <a:off x="6934460" y="3338193"/>
            <a:ext cx="1644034" cy="1262589"/>
            <a:chOff x="1349053" y="3375914"/>
            <a:chExt cx="1498800" cy="1498800"/>
          </a:xfrm>
        </p:grpSpPr>
        <p:sp>
          <p:nvSpPr>
            <p:cNvPr id="205" name="Google Shape;205;p15"/>
            <p:cNvSpPr/>
            <p:nvPr/>
          </p:nvSpPr>
          <p:spPr>
            <a:xfrm>
              <a:off x="1349053" y="3375914"/>
              <a:ext cx="1498800" cy="1498800"/>
            </a:xfrm>
            <a:prstGeom prst="ellipse">
              <a:avLst/>
            </a:prstGeom>
            <a:solidFill>
              <a:srgbClr val="F1C232"/>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900" b="0" i="0" u="none" strike="noStrike" cap="none">
                <a:solidFill>
                  <a:srgbClr val="00695C"/>
                </a:solidFill>
                <a:latin typeface="Raleway Thin"/>
                <a:ea typeface="Raleway Thin"/>
                <a:cs typeface="Raleway Thin"/>
                <a:sym typeface="Raleway Thin"/>
              </a:endParaRPr>
            </a:p>
          </p:txBody>
        </p:sp>
        <p:sp>
          <p:nvSpPr>
            <p:cNvPr id="206" name="Google Shape;206;p15"/>
            <p:cNvSpPr txBox="1"/>
            <p:nvPr/>
          </p:nvSpPr>
          <p:spPr>
            <a:xfrm>
              <a:off x="1525050" y="3624400"/>
              <a:ext cx="1110176" cy="94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1200" b="1" dirty="0" smtClean="0">
                  <a:solidFill>
                    <a:srgbClr val="FFFFFF"/>
                  </a:solidFill>
                  <a:latin typeface="Calibri" panose="020F0502020204030204" pitchFamily="34" charset="0"/>
                  <a:ea typeface="Arial Black"/>
                  <a:cs typeface="Calibri" panose="020F0502020204030204" pitchFamily="34" charset="0"/>
                  <a:sym typeface="Arial Black"/>
                </a:rPr>
                <a:t>Πρακτική</a:t>
              </a:r>
              <a:endParaRPr sz="1200" b="1" i="0" u="none" strike="noStrike" cap="none" dirty="0">
                <a:solidFill>
                  <a:srgbClr val="FFFFFF"/>
                </a:solidFill>
                <a:latin typeface="Calibri" panose="020F0502020204030204" pitchFamily="34" charset="0"/>
                <a:ea typeface="Arial Black"/>
                <a:cs typeface="Calibri" panose="020F0502020204030204" pitchFamily="34" charset="0"/>
                <a:sym typeface="Arial Black"/>
              </a:endParaRPr>
            </a:p>
          </p:txBody>
        </p:sp>
      </p:grpSp>
      <p:grpSp>
        <p:nvGrpSpPr>
          <p:cNvPr id="207" name="Google Shape;207;p15"/>
          <p:cNvGrpSpPr/>
          <p:nvPr/>
        </p:nvGrpSpPr>
        <p:grpSpPr>
          <a:xfrm>
            <a:off x="6810595" y="1171450"/>
            <a:ext cx="2075718" cy="1262536"/>
            <a:chOff x="2438238" y="1347734"/>
            <a:chExt cx="2868600" cy="1744800"/>
          </a:xfrm>
        </p:grpSpPr>
        <p:sp>
          <p:nvSpPr>
            <p:cNvPr id="208" name="Google Shape;208;p15"/>
            <p:cNvSpPr/>
            <p:nvPr/>
          </p:nvSpPr>
          <p:spPr>
            <a:xfrm>
              <a:off x="2787228" y="1347734"/>
              <a:ext cx="2034900" cy="1744800"/>
            </a:xfrm>
            <a:prstGeom prst="ellipse">
              <a:avLst/>
            </a:prstGeom>
            <a:solidFill>
              <a:srgbClr val="F1C232"/>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900" b="0" i="0" u="none" strike="noStrike" cap="none">
                <a:solidFill>
                  <a:srgbClr val="00695C"/>
                </a:solidFill>
                <a:latin typeface="Raleway Thin"/>
                <a:ea typeface="Raleway Thin"/>
                <a:cs typeface="Raleway Thin"/>
                <a:sym typeface="Raleway Thin"/>
              </a:endParaRPr>
            </a:p>
          </p:txBody>
        </p:sp>
        <p:sp>
          <p:nvSpPr>
            <p:cNvPr id="209" name="Google Shape;209;p15"/>
            <p:cNvSpPr txBox="1"/>
            <p:nvPr/>
          </p:nvSpPr>
          <p:spPr>
            <a:xfrm>
              <a:off x="2438238" y="1703144"/>
              <a:ext cx="2868600" cy="94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1000" b="1" dirty="0" smtClean="0">
                  <a:solidFill>
                    <a:srgbClr val="FFFFFF"/>
                  </a:solidFill>
                  <a:latin typeface="Calibri" panose="020F0502020204030204" pitchFamily="34" charset="0"/>
                  <a:cs typeface="Calibri" panose="020F0502020204030204" pitchFamily="34" charset="0"/>
                </a:rPr>
                <a:t>Εθελοντισμός</a:t>
              </a:r>
              <a:endParaRPr sz="1000" b="1" i="0" u="none" strike="noStrike" cap="none" dirty="0">
                <a:solidFill>
                  <a:srgbClr val="FFFFFF"/>
                </a:solidFill>
                <a:latin typeface="Calibri" panose="020F0502020204030204" pitchFamily="34" charset="0"/>
                <a:cs typeface="Calibri" panose="020F0502020204030204" pitchFamily="34" charset="0"/>
                <a:sym typeface="Arial"/>
              </a:endParaRPr>
            </a:p>
          </p:txBody>
        </p:sp>
      </p:grpSp>
      <p:sp>
        <p:nvSpPr>
          <p:cNvPr id="210" name="Google Shape;210;p15"/>
          <p:cNvSpPr/>
          <p:nvPr/>
        </p:nvSpPr>
        <p:spPr>
          <a:xfrm>
            <a:off x="8054236" y="327816"/>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211" name="Google Shape;211;p15"/>
          <p:cNvSpPr txBox="1"/>
          <p:nvPr/>
        </p:nvSpPr>
        <p:spPr>
          <a:xfrm>
            <a:off x="544172" y="637277"/>
            <a:ext cx="5829300" cy="427863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l-GR" sz="1300" dirty="0" smtClean="0">
                <a:latin typeface="Calibri" panose="020F0502020204030204" pitchFamily="34" charset="0"/>
                <a:ea typeface="Raleway Light"/>
                <a:cs typeface="Calibri" panose="020F0502020204030204" pitchFamily="34" charset="0"/>
                <a:sym typeface="Raleway Light"/>
              </a:rPr>
              <a:t>Έχετε τις παρακάτω επιλογές όταν ψάχνετε για δουλειά</a:t>
            </a:r>
            <a:r>
              <a:rPr lang="en-GB" sz="1300" dirty="0" smtClean="0">
                <a:latin typeface="Calibri" panose="020F0502020204030204" pitchFamily="34" charset="0"/>
                <a:ea typeface="Raleway Light"/>
                <a:cs typeface="Calibri" panose="020F0502020204030204" pitchFamily="34" charset="0"/>
                <a:sym typeface="Raleway Light"/>
              </a:rPr>
              <a:t>:</a:t>
            </a:r>
            <a:endParaRPr lang="el-GR" sz="1300" dirty="0" smtClean="0">
              <a:latin typeface="Calibri" panose="020F0502020204030204" pitchFamily="34" charset="0"/>
              <a:ea typeface="Raleway Light"/>
              <a:cs typeface="Calibri" panose="020F0502020204030204" pitchFamily="34" charset="0"/>
              <a:sym typeface="Raleway Light"/>
            </a:endParaRPr>
          </a:p>
          <a:p>
            <a:pPr marL="0" marR="0" lvl="0" indent="0" algn="just" rtl="0">
              <a:lnSpc>
                <a:spcPct val="100000"/>
              </a:lnSpc>
              <a:spcBef>
                <a:spcPts val="0"/>
              </a:spcBef>
              <a:spcAft>
                <a:spcPts val="0"/>
              </a:spcAft>
              <a:buNone/>
            </a:pPr>
            <a:endParaRPr dirty="0">
              <a:latin typeface="Calibri" panose="020F0502020204030204" pitchFamily="34" charset="0"/>
              <a:cs typeface="Calibri" panose="020F0502020204030204" pitchFamily="34" charset="0"/>
            </a:endParaRPr>
          </a:p>
          <a:p>
            <a:pPr marR="0" lvl="0" algn="just" rtl="0">
              <a:lnSpc>
                <a:spcPct val="100000"/>
              </a:lnSpc>
              <a:spcBef>
                <a:spcPts val="0"/>
              </a:spcBef>
              <a:spcAft>
                <a:spcPts val="0"/>
              </a:spcAft>
            </a:pPr>
            <a:r>
              <a:rPr lang="el-GR" sz="1300" b="1" dirty="0" smtClean="0">
                <a:latin typeface="Calibri" panose="020F0502020204030204" pitchFamily="34" charset="0"/>
                <a:ea typeface="Raleway Light"/>
                <a:cs typeface="Calibri" panose="020F0502020204030204" pitchFamily="34" charset="0"/>
                <a:sym typeface="Raleway Light"/>
              </a:rPr>
              <a:t>1. </a:t>
            </a:r>
            <a:r>
              <a:rPr lang="el-GR" sz="1300" b="1" dirty="0" smtClean="0">
                <a:latin typeface="Calibri" panose="020F0502020204030204" pitchFamily="34" charset="0"/>
                <a:ea typeface="Raleway Light"/>
                <a:cs typeface="Calibri" panose="020F0502020204030204" pitchFamily="34" charset="0"/>
                <a:sym typeface="Raleway Light"/>
              </a:rPr>
              <a:t>Δικτύωση </a:t>
            </a:r>
            <a:r>
              <a:rPr lang="el-GR" sz="1300" b="1" dirty="0" smtClean="0">
                <a:latin typeface="Calibri" panose="020F0502020204030204" pitchFamily="34" charset="0"/>
                <a:ea typeface="Raleway Light"/>
                <a:cs typeface="Calibri" panose="020F0502020204030204" pitchFamily="34" charset="0"/>
                <a:sym typeface="Raleway Light"/>
              </a:rPr>
              <a:t>και συστάσεις</a:t>
            </a:r>
          </a:p>
          <a:p>
            <a:pPr marR="0" lvl="0" algn="just" rtl="0">
              <a:lnSpc>
                <a:spcPct val="100000"/>
              </a:lnSpc>
              <a:spcBef>
                <a:spcPts val="0"/>
              </a:spcBef>
              <a:spcAft>
                <a:spcPts val="0"/>
              </a:spcAft>
            </a:pPr>
            <a:r>
              <a:rPr lang="el-GR" sz="1300" dirty="0" smtClean="0">
                <a:latin typeface="Calibri" panose="020F0502020204030204" pitchFamily="34" charset="0"/>
                <a:ea typeface="Raleway Light"/>
                <a:cs typeface="Calibri" panose="020F0502020204030204" pitchFamily="34" charset="0"/>
                <a:sym typeface="Raleway Light"/>
              </a:rPr>
              <a:t>Συνήθως οι καλύτερες θέσεις δεν διαφημίζονται. Αλλά καλύπτονται από ανθρώπους που ήδη γνωρίζουν ή κάποιον που προτάθηκε για την θέση</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R="0" lvl="0" algn="just" rtl="0">
              <a:lnSpc>
                <a:spcPct val="100000"/>
              </a:lnSpc>
              <a:spcBef>
                <a:spcPts val="0"/>
              </a:spcBef>
              <a:spcAft>
                <a:spcPts val="0"/>
              </a:spcAft>
            </a:pP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2. Ιστοσελίδες  </a:t>
            </a: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εύρεσης εργασ</a:t>
            </a:r>
            <a:r>
              <a:rPr lang="el-GR" sz="1300" b="1" dirty="0" smtClean="0">
                <a:latin typeface="Calibri" panose="020F0502020204030204" pitchFamily="34" charset="0"/>
                <a:ea typeface="Raleway Light"/>
                <a:cs typeface="Calibri" panose="020F0502020204030204" pitchFamily="34" charset="0"/>
                <a:sym typeface="Raleway Light"/>
              </a:rPr>
              <a:t>ίας</a:t>
            </a:r>
            <a:endParaRPr dirty="0">
              <a:latin typeface="Calibri" panose="020F0502020204030204" pitchFamily="34" charset="0"/>
              <a:cs typeface="Calibri" panose="020F0502020204030204" pitchFamily="34" charset="0"/>
            </a:endParaRPr>
          </a:p>
          <a:p>
            <a:pPr marR="0" lvl="0" algn="just" rtl="0">
              <a:lnSpc>
                <a:spcPct val="100000"/>
              </a:lnSpc>
              <a:spcBef>
                <a:spcPts val="0"/>
              </a:spcBef>
              <a:spcAft>
                <a:spcPts val="0"/>
              </a:spcAft>
            </a:pP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Οι θέσεις πλέον ανεβαίνουν στο διαδίκτυο</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 </a:t>
            </a: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Μπορείτε να χρησιμοποιήσετε μηχανές αναζήτησης ή τις διαθέσιμες ιστοσελίδες που ανεβάζουν θέσεις εργασίας</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endParaRPr lang="el-GR" dirty="0">
              <a:latin typeface="Calibri" panose="020F0502020204030204" pitchFamily="34" charset="0"/>
              <a:ea typeface="Raleway Light"/>
              <a:cs typeface="Calibri" panose="020F0502020204030204" pitchFamily="34" charset="0"/>
            </a:endParaRPr>
          </a:p>
          <a:p>
            <a:pPr marR="0" lvl="0" algn="just" rtl="0">
              <a:lnSpc>
                <a:spcPct val="100000"/>
              </a:lnSpc>
              <a:spcBef>
                <a:spcPts val="0"/>
              </a:spcBef>
              <a:spcAft>
                <a:spcPts val="0"/>
              </a:spcAft>
            </a:pP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3. Εκθέσεις </a:t>
            </a: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εργασίας</a:t>
            </a:r>
            <a:endParaRPr dirty="0">
              <a:latin typeface="Calibri" panose="020F0502020204030204" pitchFamily="34" charset="0"/>
              <a:cs typeface="Calibri" panose="020F0502020204030204" pitchFamily="34" charset="0"/>
            </a:endParaRPr>
          </a:p>
          <a:p>
            <a:pPr marR="0" lvl="0" algn="just" rtl="0">
              <a:lnSpc>
                <a:spcPct val="100000"/>
              </a:lnSpc>
              <a:spcBef>
                <a:spcPts val="0"/>
              </a:spcBef>
              <a:spcAft>
                <a:spcPts val="0"/>
              </a:spcAft>
            </a:pPr>
            <a:r>
              <a:rPr lang="el-GR" sz="1300" dirty="0" smtClean="0">
                <a:latin typeface="Calibri" panose="020F0502020204030204" pitchFamily="34" charset="0"/>
                <a:ea typeface="Raleway Light"/>
                <a:cs typeface="Calibri" panose="020F0502020204030204" pitchFamily="34" charset="0"/>
                <a:sym typeface="Raleway Light"/>
              </a:rPr>
              <a:t>Οι εκθέσεις αυτές συνήθως απευθύνονται σε συγκεκριμένους κλάδους αλλά μπορούν να είναι και πιο γενικευμένες</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endParaRPr lang="el-GR" dirty="0">
              <a:latin typeface="Calibri" panose="020F0502020204030204" pitchFamily="34" charset="0"/>
              <a:ea typeface="Raleway Light"/>
              <a:cs typeface="Calibri" panose="020F0502020204030204" pitchFamily="34" charset="0"/>
            </a:endParaRPr>
          </a:p>
          <a:p>
            <a:pPr marR="0" lvl="0" algn="just" rtl="0">
              <a:lnSpc>
                <a:spcPct val="100000"/>
              </a:lnSpc>
              <a:spcBef>
                <a:spcPts val="0"/>
              </a:spcBef>
              <a:spcAft>
                <a:spcPts val="0"/>
              </a:spcAft>
            </a:pP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4. Ιστοσελίδες </a:t>
            </a: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εταιριών</a:t>
            </a:r>
          </a:p>
          <a:p>
            <a:pPr marR="0" lvl="0" algn="just" rtl="0">
              <a:lnSpc>
                <a:spcPct val="100000"/>
              </a:lnSpc>
              <a:spcBef>
                <a:spcPts val="0"/>
              </a:spcBef>
              <a:spcAft>
                <a:spcPts val="0"/>
              </a:spcAft>
            </a:pPr>
            <a:r>
              <a:rPr lang="el-GR" sz="1300" dirty="0" smtClean="0">
                <a:latin typeface="Calibri" panose="020F0502020204030204" pitchFamily="34" charset="0"/>
                <a:ea typeface="Raleway Light"/>
                <a:cs typeface="Calibri" panose="020F0502020204030204" pitchFamily="34" charset="0"/>
                <a:sym typeface="Raleway Light"/>
              </a:rPr>
              <a:t>Μπορείτε να πάτε απευθείας </a:t>
            </a:r>
            <a:r>
              <a:rPr lang="el-GR" sz="1300" dirty="0" smtClean="0">
                <a:latin typeface="Calibri" panose="020F0502020204030204" pitchFamily="34" charset="0"/>
                <a:ea typeface="Raleway Light"/>
                <a:cs typeface="Calibri" panose="020F0502020204030204" pitchFamily="34" charset="0"/>
                <a:sym typeface="Raleway Light"/>
              </a:rPr>
              <a:t>στο πεδίο </a:t>
            </a:r>
            <a:r>
              <a:rPr lang="el-GR" sz="1300" dirty="0" smtClean="0">
                <a:latin typeface="Calibri" panose="020F0502020204030204" pitchFamily="34" charset="0"/>
                <a:ea typeface="Raleway Light"/>
                <a:cs typeface="Calibri" panose="020F0502020204030204" pitchFamily="34" charset="0"/>
                <a:sym typeface="Raleway Light"/>
              </a:rPr>
              <a:t>θέσης εργασίας στην εκάστοτε ιστοσελίδα των εταιριών</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endParaRPr lang="el-GR" dirty="0">
              <a:latin typeface="Calibri" panose="020F0502020204030204" pitchFamily="34" charset="0"/>
              <a:ea typeface="Raleway Light"/>
              <a:cs typeface="Calibri" panose="020F0502020204030204" pitchFamily="34" charset="0"/>
            </a:endParaRPr>
          </a:p>
          <a:p>
            <a:pPr marR="0" lvl="0" algn="just" rtl="0">
              <a:lnSpc>
                <a:spcPct val="100000"/>
              </a:lnSpc>
              <a:spcBef>
                <a:spcPts val="0"/>
              </a:spcBef>
              <a:spcAft>
                <a:spcPts val="0"/>
              </a:spcAft>
            </a:pP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5. Κυνηγοί </a:t>
            </a: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ταλέντων</a:t>
            </a:r>
          </a:p>
          <a:p>
            <a:pPr marR="0" lvl="0" algn="just" rtl="0">
              <a:lnSpc>
                <a:spcPct val="100000"/>
              </a:lnSpc>
              <a:spcBef>
                <a:spcPts val="0"/>
              </a:spcBef>
              <a:spcAft>
                <a:spcPts val="0"/>
              </a:spcAft>
            </a:pP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Πολλές εταιρίες προσλαμβάνουν μέσω γραφείων προσέλκυσης. Και οι κυνηγοί ταλέντων βρίσκουν άτομα που πληρούν συγκεκριμένες προϋποθέσεις</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R="0" lvl="0" algn="just" rtl="0">
              <a:lnSpc>
                <a:spcPct val="100000"/>
              </a:lnSpc>
              <a:spcBef>
                <a:spcPts val="0"/>
              </a:spcBef>
              <a:spcAft>
                <a:spcPts val="0"/>
              </a:spcAft>
            </a:pPr>
            <a:r>
              <a:rPr lang="el-GR" sz="1300" b="1" dirty="0" smtClean="0">
                <a:latin typeface="Calibri" panose="020F0502020204030204" pitchFamily="34" charset="0"/>
                <a:ea typeface="Raleway Light"/>
                <a:cs typeface="Calibri" panose="020F0502020204030204" pitchFamily="34" charset="0"/>
                <a:sym typeface="Raleway Light"/>
              </a:rPr>
              <a:t>6.</a:t>
            </a:r>
            <a:r>
              <a:rPr lang="en-GB"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 </a:t>
            </a: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Προσωρινή </a:t>
            </a: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εργασία ή πρακτική άσκηση</a:t>
            </a:r>
          </a:p>
          <a:p>
            <a:pPr marR="0" lvl="0" algn="just" rtl="0">
              <a:lnSpc>
                <a:spcPct val="100000"/>
              </a:lnSpc>
              <a:spcBef>
                <a:spcPts val="0"/>
              </a:spcBef>
              <a:spcAft>
                <a:spcPts val="0"/>
              </a:spcAft>
            </a:pP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Συχνά η προσωρινή εργασία ή πρακτική άσκηση οδηγεί σε μόνιμες θέσεις</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 </a:t>
            </a:r>
            <a:endParaRPr sz="1300" b="0" i="0" u="none" strike="noStrike" cap="none" dirty="0">
              <a:solidFill>
                <a:schemeClr val="dk2"/>
              </a:solidFill>
              <a:latin typeface="Calibri" panose="020F0502020204030204" pitchFamily="34" charset="0"/>
              <a:ea typeface="Raleway Light"/>
              <a:cs typeface="Calibri" panose="020F0502020204030204" pitchFamily="34" charset="0"/>
              <a:sym typeface="Raleway Light"/>
            </a:endParaRPr>
          </a:p>
          <a:p>
            <a:pPr marL="0" marR="0" lvl="0" indent="0" algn="l" rtl="0">
              <a:lnSpc>
                <a:spcPct val="100000"/>
              </a:lnSpc>
              <a:spcBef>
                <a:spcPts val="601"/>
              </a:spcBef>
              <a:spcAft>
                <a:spcPts val="0"/>
              </a:spcAft>
              <a:buNone/>
            </a:pPr>
            <a:endParaRPr sz="1300" b="0" i="0" u="none" strike="noStrike" cap="none" dirty="0">
              <a:solidFill>
                <a:srgbClr val="000000"/>
              </a:solidFill>
              <a:latin typeface="Raleway Light"/>
              <a:ea typeface="Raleway Light"/>
              <a:cs typeface="Raleway Light"/>
              <a:sym typeface="Raleway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6"/>
          <p:cNvSpPr txBox="1">
            <a:spLocks noGrp="1"/>
          </p:cNvSpPr>
          <p:nvPr>
            <p:ph type="title"/>
          </p:nvPr>
        </p:nvSpPr>
        <p:spPr>
          <a:xfrm>
            <a:off x="829926" y="596900"/>
            <a:ext cx="6866100" cy="1253876"/>
          </a:xfrm>
          <a:prstGeom prst="rect">
            <a:avLst/>
          </a:prstGeom>
          <a:noFill/>
          <a:ln>
            <a:noFill/>
          </a:ln>
        </p:spPr>
        <p:txBody>
          <a:bodyPr spcFirstLastPara="1" wrap="square" lIns="91425" tIns="91425" rIns="91425" bIns="91425" anchor="b" anchorCtr="0">
            <a:noAutofit/>
          </a:bodyPr>
          <a:lstStyle/>
          <a:p>
            <a:pPr marL="0" lvl="0" indent="0" rtl="0">
              <a:lnSpc>
                <a:spcPct val="100000"/>
              </a:lnSpc>
              <a:spcBef>
                <a:spcPts val="0"/>
              </a:spcBef>
              <a:spcAft>
                <a:spcPts val="0"/>
              </a:spcAft>
              <a:buSzPts val="5800"/>
              <a:buNone/>
            </a:pPr>
            <a:r>
              <a:rPr lang="en-GB" sz="1600" b="1" dirty="0">
                <a:solidFill>
                  <a:schemeClr val="accent1"/>
                </a:solidFill>
                <a:latin typeface="Raleway ExtraLight"/>
                <a:ea typeface="Raleway ExtraLight"/>
                <a:cs typeface="Raleway ExtraLight"/>
                <a:sym typeface="Raleway ExtraLight"/>
              </a:rPr>
              <a:t/>
            </a:r>
            <a:br>
              <a:rPr lang="en-GB" sz="1600" b="1" dirty="0">
                <a:solidFill>
                  <a:schemeClr val="accent1"/>
                </a:solidFill>
                <a:latin typeface="Raleway ExtraLight"/>
                <a:ea typeface="Raleway ExtraLight"/>
                <a:cs typeface="Raleway ExtraLight"/>
                <a:sym typeface="Raleway ExtraLight"/>
              </a:rPr>
            </a:br>
            <a:r>
              <a:rPr lang="el-GR" sz="1600" b="1" dirty="0" smtClean="0">
                <a:solidFill>
                  <a:schemeClr val="accent1"/>
                </a:solidFill>
                <a:latin typeface="Calibri" panose="020F0502020204030204" pitchFamily="34" charset="0"/>
                <a:ea typeface="Raleway ExtraLight"/>
                <a:cs typeface="Calibri" panose="020F0502020204030204" pitchFamily="34" charset="0"/>
                <a:sym typeface="Raleway ExtraLight"/>
              </a:rPr>
              <a:t>Ιστοσελίδες αγγελιών εργασίας</a:t>
            </a:r>
            <a:r>
              <a:rPr lang="el-GR" sz="1400" b="1" dirty="0">
                <a:solidFill>
                  <a:schemeClr val="accent1"/>
                </a:solidFill>
                <a:latin typeface="Calibri" panose="020F0502020204030204" pitchFamily="34" charset="0"/>
                <a:ea typeface="Raleway ExtraLight"/>
                <a:cs typeface="Calibri" panose="020F0502020204030204" pitchFamily="34" charset="0"/>
                <a:sym typeface="Raleway ExtraLight"/>
              </a:rPr>
              <a:t/>
            </a:r>
            <a:br>
              <a:rPr lang="el-GR" sz="1400" b="1" dirty="0">
                <a:solidFill>
                  <a:schemeClr val="accent1"/>
                </a:solidFill>
                <a:latin typeface="Calibri" panose="020F0502020204030204" pitchFamily="34" charset="0"/>
                <a:ea typeface="Raleway ExtraLight"/>
                <a:cs typeface="Calibri" panose="020F0502020204030204" pitchFamily="34" charset="0"/>
                <a:sym typeface="Raleway ExtraLight"/>
              </a:rPr>
            </a:br>
            <a:r>
              <a:rPr lang="el-GR" sz="1300" dirty="0" smtClean="0">
                <a:solidFill>
                  <a:schemeClr val="dk1"/>
                </a:solidFill>
                <a:latin typeface="Calibri" panose="020F0502020204030204" pitchFamily="34" charset="0"/>
                <a:ea typeface="Raleway"/>
                <a:cs typeface="Calibri" panose="020F0502020204030204" pitchFamily="34" charset="0"/>
                <a:sym typeface="Raleway"/>
              </a:rPr>
              <a:t>Όταν ψάχνετε για μια θέση, θα αφιερώσετε αρκετό χρόνο και</a:t>
            </a:r>
            <a:r>
              <a:rPr lang="en-GB" sz="1300" dirty="0" smtClean="0">
                <a:solidFill>
                  <a:schemeClr val="dk1"/>
                </a:solidFill>
                <a:latin typeface="Calibri" panose="020F0502020204030204" pitchFamily="34" charset="0"/>
                <a:ea typeface="Raleway"/>
                <a:cs typeface="Calibri" panose="020F0502020204030204" pitchFamily="34" charset="0"/>
                <a:sym typeface="Raleway"/>
              </a:rPr>
              <a:t> </a:t>
            </a:r>
            <a:r>
              <a:rPr lang="el-GR" sz="1300" dirty="0" smtClean="0">
                <a:solidFill>
                  <a:schemeClr val="dk1"/>
                </a:solidFill>
                <a:latin typeface="Calibri" panose="020F0502020204030204" pitchFamily="34" charset="0"/>
                <a:ea typeface="Raleway"/>
                <a:cs typeface="Calibri" panose="020F0502020204030204" pitchFamily="34" charset="0"/>
                <a:sym typeface="Raleway"/>
              </a:rPr>
              <a:t>ψάξιμο. Ακόμα και αν φαίνεται πιο εύκολο να κοιτάτε αγγελίες ηλεκτρονικά, η πληθώρα πληροφοριών θα είναι κουραστική</a:t>
            </a:r>
            <a:r>
              <a:rPr lang="en-GB" sz="1300" dirty="0" smtClean="0">
                <a:solidFill>
                  <a:schemeClr val="dk1"/>
                </a:solidFill>
                <a:latin typeface="Calibri" panose="020F0502020204030204" pitchFamily="34" charset="0"/>
                <a:ea typeface="Raleway Light"/>
                <a:cs typeface="Calibri" panose="020F0502020204030204" pitchFamily="34" charset="0"/>
                <a:sym typeface="Raleway Light"/>
              </a:rPr>
              <a:t>.</a:t>
            </a:r>
            <a:endParaRPr sz="1200" b="1" dirty="0">
              <a:solidFill>
                <a:schemeClr val="dk1"/>
              </a:solidFill>
              <a:latin typeface="Calibri" panose="020F0502020204030204" pitchFamily="34" charset="0"/>
              <a:ea typeface="Raleway ExtraLight"/>
              <a:cs typeface="Calibri" panose="020F0502020204030204" pitchFamily="34" charset="0"/>
              <a:sym typeface="Raleway ExtraLight"/>
            </a:endParaRPr>
          </a:p>
        </p:txBody>
      </p:sp>
      <p:sp>
        <p:nvSpPr>
          <p:cNvPr id="217" name="Google Shape;217;p16"/>
          <p:cNvSpPr txBox="1">
            <a:spLocks noGrp="1"/>
          </p:cNvSpPr>
          <p:nvPr>
            <p:ph type="body" idx="1"/>
          </p:nvPr>
        </p:nvSpPr>
        <p:spPr>
          <a:xfrm>
            <a:off x="922000" y="1887378"/>
            <a:ext cx="3543300" cy="28217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Βήματα για την ολοκλήρωση της δραστηριότητας</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r>
              <a:rPr lang="el-GR" sz="1100" b="1" dirty="0" smtClean="0">
                <a:latin typeface="Calibri" panose="020F0502020204030204" pitchFamily="34" charset="0"/>
                <a:ea typeface="Raleway"/>
                <a:cs typeface="Calibri" panose="020F0502020204030204" pitchFamily="34" charset="0"/>
                <a:sym typeface="Raleway"/>
              </a:rPr>
              <a:t>Βήμα </a:t>
            </a:r>
            <a:r>
              <a:rPr lang="en-GB" sz="1100" b="1" dirty="0" smtClean="0">
                <a:latin typeface="Calibri" panose="020F0502020204030204" pitchFamily="34" charset="0"/>
                <a:ea typeface="Raleway"/>
                <a:cs typeface="Calibri" panose="020F0502020204030204" pitchFamily="34" charset="0"/>
                <a:sym typeface="Raleway"/>
              </a:rPr>
              <a:t>1</a:t>
            </a:r>
            <a:r>
              <a:rPr lang="en-GB" sz="1100" b="1" dirty="0">
                <a:latin typeface="Calibri" panose="020F0502020204030204" pitchFamily="34" charset="0"/>
                <a:ea typeface="Raleway Light"/>
                <a:cs typeface="Calibri" panose="020F0502020204030204" pitchFamily="34" charset="0"/>
                <a:sym typeface="Raleway Light"/>
              </a:rPr>
              <a:t>: </a:t>
            </a:r>
            <a:r>
              <a:rPr lang="el-GR" sz="1100" dirty="0" smtClean="0">
                <a:latin typeface="Calibri" panose="020F0502020204030204" pitchFamily="34" charset="0"/>
                <a:ea typeface="Raleway Light"/>
                <a:cs typeface="Calibri" panose="020F0502020204030204" pitchFamily="34" charset="0"/>
                <a:sym typeface="Raleway Light"/>
              </a:rPr>
              <a:t>Ψάξτε </a:t>
            </a:r>
            <a:r>
              <a:rPr lang="en-GB" sz="1100" dirty="0" smtClean="0">
                <a:latin typeface="Calibri" panose="020F0502020204030204" pitchFamily="34" charset="0"/>
                <a:ea typeface="Raleway Light"/>
                <a:cs typeface="Calibri" panose="020F0502020204030204" pitchFamily="34" charset="0"/>
                <a:sym typeface="Raleway Light"/>
              </a:rPr>
              <a:t>10 </a:t>
            </a:r>
            <a:r>
              <a:rPr lang="el-GR" sz="1100" dirty="0" smtClean="0">
                <a:latin typeface="Calibri" panose="020F0502020204030204" pitchFamily="34" charset="0"/>
                <a:ea typeface="Raleway Light"/>
                <a:cs typeface="Calibri" panose="020F0502020204030204" pitchFamily="34" charset="0"/>
                <a:sym typeface="Raleway Light"/>
              </a:rPr>
              <a:t>ιστοσελίδες αγγελιών </a:t>
            </a:r>
            <a:r>
              <a:rPr lang="el-GR" sz="1100" dirty="0" smtClean="0">
                <a:latin typeface="Calibri" panose="020F0502020204030204" pitchFamily="34" charset="0"/>
                <a:ea typeface="Raleway Light"/>
                <a:cs typeface="Calibri" panose="020F0502020204030204" pitchFamily="34" charset="0"/>
                <a:sym typeface="Raleway Light"/>
              </a:rPr>
              <a:t>στη </a:t>
            </a:r>
            <a:r>
              <a:rPr lang="el-GR" sz="1100" dirty="0" smtClean="0">
                <a:latin typeface="Calibri" panose="020F0502020204030204" pitchFamily="34" charset="0"/>
                <a:ea typeface="Raleway Light"/>
                <a:cs typeface="Calibri" panose="020F0502020204030204" pitchFamily="34" charset="0"/>
                <a:sym typeface="Raleway Light"/>
              </a:rPr>
              <a:t>χώρα σας</a:t>
            </a:r>
          </a:p>
          <a:p>
            <a:pPr marL="0" lvl="0" indent="0" algn="l" rtl="0">
              <a:lnSpc>
                <a:spcPct val="100000"/>
              </a:lnSpc>
              <a:spcBef>
                <a:spcPts val="601"/>
              </a:spcBef>
              <a:spcAft>
                <a:spcPts val="0"/>
              </a:spcAft>
              <a:buSzPts val="1800"/>
              <a:buNone/>
            </a:pPr>
            <a:r>
              <a:rPr lang="el-GR" sz="1100" b="1" dirty="0" smtClean="0">
                <a:latin typeface="Calibri" panose="020F0502020204030204" pitchFamily="34" charset="0"/>
                <a:ea typeface="Raleway"/>
                <a:cs typeface="Calibri" panose="020F0502020204030204" pitchFamily="34" charset="0"/>
                <a:sym typeface="Raleway"/>
              </a:rPr>
              <a:t>Βήμα </a:t>
            </a:r>
            <a:r>
              <a:rPr lang="en-GB" sz="1100" b="1" dirty="0" smtClean="0">
                <a:latin typeface="Calibri" panose="020F0502020204030204" pitchFamily="34" charset="0"/>
                <a:ea typeface="Raleway"/>
                <a:cs typeface="Calibri" panose="020F0502020204030204" pitchFamily="34" charset="0"/>
                <a:sym typeface="Raleway"/>
              </a:rPr>
              <a:t>2</a:t>
            </a:r>
            <a:r>
              <a:rPr lang="en-GB" sz="1100" b="1" dirty="0">
                <a:latin typeface="Calibri" panose="020F0502020204030204" pitchFamily="34" charset="0"/>
                <a:ea typeface="Raleway Light"/>
                <a:cs typeface="Calibri" panose="020F0502020204030204" pitchFamily="34" charset="0"/>
                <a:sym typeface="Raleway Light"/>
              </a:rPr>
              <a:t>: </a:t>
            </a:r>
            <a:r>
              <a:rPr lang="el-GR" sz="1100" dirty="0" smtClean="0">
                <a:latin typeface="Calibri" panose="020F0502020204030204" pitchFamily="34" charset="0"/>
                <a:ea typeface="Raleway Light"/>
                <a:cs typeface="Calibri" panose="020F0502020204030204" pitchFamily="34" charset="0"/>
                <a:sym typeface="Raleway Light"/>
              </a:rPr>
              <a:t>Αναγνωρίστε τις πιο διαδεδομένες θέσεις</a:t>
            </a:r>
            <a:r>
              <a:rPr lang="en-GB" sz="1100" dirty="0" smtClean="0">
                <a:latin typeface="Calibri" panose="020F0502020204030204" pitchFamily="34" charset="0"/>
                <a:ea typeface="Raleway Light"/>
                <a:cs typeface="Calibri" panose="020F0502020204030204" pitchFamily="34" charset="0"/>
                <a:sym typeface="Raleway Light"/>
              </a:rPr>
              <a:t> </a:t>
            </a:r>
            <a:r>
              <a:rPr lang="el-GR" sz="1100" dirty="0" smtClean="0">
                <a:latin typeface="Calibri" panose="020F0502020204030204" pitchFamily="34" charset="0"/>
                <a:ea typeface="Raleway Light"/>
                <a:cs typeface="Calibri" panose="020F0502020204030204" pitchFamily="34" charset="0"/>
                <a:sym typeface="Raleway Light"/>
              </a:rPr>
              <a:t>και συζητήστε </a:t>
            </a:r>
            <a:r>
              <a:rPr lang="el-GR" sz="1100" dirty="0" smtClean="0">
                <a:latin typeface="Calibri" panose="020F0502020204030204" pitchFamily="34" charset="0"/>
                <a:ea typeface="Raleway Light"/>
                <a:cs typeface="Calibri" panose="020F0502020204030204" pitchFamily="34" charset="0"/>
                <a:sym typeface="Raleway Light"/>
              </a:rPr>
              <a:t>τα αποτελέσματα με την </a:t>
            </a:r>
            <a:r>
              <a:rPr lang="el-GR" sz="1100" dirty="0" smtClean="0">
                <a:latin typeface="Calibri" panose="020F0502020204030204" pitchFamily="34" charset="0"/>
                <a:ea typeface="Raleway Light"/>
                <a:cs typeface="Calibri" panose="020F0502020204030204" pitchFamily="34" charset="0"/>
                <a:sym typeface="Raleway Light"/>
              </a:rPr>
              <a:t>ομάδα</a:t>
            </a:r>
            <a:endParaRPr sz="1100" dirty="0" smtClean="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l-GR" sz="1100" b="1" dirty="0" smtClean="0">
                <a:latin typeface="Calibri" panose="020F0502020204030204" pitchFamily="34" charset="0"/>
                <a:ea typeface="Raleway"/>
                <a:cs typeface="Calibri" panose="020F0502020204030204" pitchFamily="34" charset="0"/>
                <a:sym typeface="Raleway"/>
              </a:rPr>
              <a:t>Βήμα </a:t>
            </a:r>
            <a:r>
              <a:rPr lang="en-GB" sz="1100" b="1" dirty="0" smtClean="0">
                <a:latin typeface="Calibri" panose="020F0502020204030204" pitchFamily="34" charset="0"/>
                <a:ea typeface="Raleway"/>
                <a:cs typeface="Calibri" panose="020F0502020204030204" pitchFamily="34" charset="0"/>
                <a:sym typeface="Raleway"/>
              </a:rPr>
              <a:t>3</a:t>
            </a:r>
            <a:r>
              <a:rPr lang="en-GB" sz="1100" b="1" dirty="0">
                <a:latin typeface="Calibri" panose="020F0502020204030204" pitchFamily="34" charset="0"/>
                <a:ea typeface="Raleway Light"/>
                <a:cs typeface="Calibri" panose="020F0502020204030204" pitchFamily="34" charset="0"/>
                <a:sym typeface="Raleway Light"/>
              </a:rPr>
              <a:t>:  </a:t>
            </a:r>
            <a:r>
              <a:rPr lang="el-GR" sz="1100" dirty="0" smtClean="0">
                <a:latin typeface="Calibri" panose="020F0502020204030204" pitchFamily="34" charset="0"/>
                <a:ea typeface="Raleway Light"/>
                <a:cs typeface="Calibri" panose="020F0502020204030204" pitchFamily="34" charset="0"/>
                <a:sym typeface="Raleway Light"/>
              </a:rPr>
              <a:t>Επιλέξτε μια θέση για την οποία ενδιαφέρεστε</a:t>
            </a:r>
            <a:r>
              <a:rPr lang="en-GB" sz="1100" dirty="0" smtClean="0">
                <a:latin typeface="Calibri" panose="020F0502020204030204" pitchFamily="34" charset="0"/>
                <a:ea typeface="Raleway Light"/>
                <a:cs typeface="Calibri" panose="020F0502020204030204" pitchFamily="34" charset="0"/>
                <a:sym typeface="Raleway Light"/>
              </a:rPr>
              <a:t> </a:t>
            </a:r>
            <a:endParaRPr lang="el-GR" sz="1100" dirty="0" smtClean="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l-GR" sz="1100" b="1" dirty="0" smtClean="0">
                <a:latin typeface="Calibri" panose="020F0502020204030204" pitchFamily="34" charset="0"/>
                <a:ea typeface="Raleway"/>
                <a:cs typeface="Calibri" panose="020F0502020204030204" pitchFamily="34" charset="0"/>
                <a:sym typeface="Raleway"/>
              </a:rPr>
              <a:t>Βήμα </a:t>
            </a:r>
            <a:r>
              <a:rPr lang="en-GB" sz="1100" b="1" dirty="0" smtClean="0">
                <a:latin typeface="Calibri" panose="020F0502020204030204" pitchFamily="34" charset="0"/>
                <a:ea typeface="Raleway"/>
                <a:cs typeface="Calibri" panose="020F0502020204030204" pitchFamily="34" charset="0"/>
                <a:sym typeface="Raleway"/>
              </a:rPr>
              <a:t>4</a:t>
            </a:r>
            <a:r>
              <a:rPr lang="en-GB" sz="1100" b="1" dirty="0">
                <a:latin typeface="Calibri" panose="020F0502020204030204" pitchFamily="34" charset="0"/>
                <a:ea typeface="Raleway Light"/>
                <a:cs typeface="Calibri" panose="020F0502020204030204" pitchFamily="34" charset="0"/>
                <a:sym typeface="Raleway Light"/>
              </a:rPr>
              <a:t>: </a:t>
            </a:r>
            <a:r>
              <a:rPr lang="el-GR" sz="1100" dirty="0" smtClean="0">
                <a:latin typeface="Calibri" panose="020F0502020204030204" pitchFamily="34" charset="0"/>
                <a:ea typeface="Raleway Light"/>
                <a:cs typeface="Calibri" panose="020F0502020204030204" pitchFamily="34" charset="0"/>
                <a:sym typeface="Raleway Light"/>
              </a:rPr>
              <a:t>Δείτε την ιστοσελίδα της εταιρίας και μαζέψτε σχετικές πληροφορίες</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endParaRPr sz="12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l-GR" sz="1200"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ΧΡΟΝΟΣ</a:t>
            </a:r>
            <a:r>
              <a:rPr lang="en-GB" sz="1200"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a:t>
            </a:r>
            <a:r>
              <a:rPr lang="en-GB" sz="1200" dirty="0" smtClean="0">
                <a:solidFill>
                  <a:schemeClr val="lt1"/>
                </a:solidFill>
                <a:latin typeface="Calibri" panose="020F0502020204030204" pitchFamily="34" charset="0"/>
                <a:ea typeface="Raleway Light"/>
                <a:cs typeface="Calibri" panose="020F0502020204030204" pitchFamily="34" charset="0"/>
                <a:sym typeface="Raleway Light"/>
              </a:rPr>
              <a:t> </a:t>
            </a:r>
            <a:r>
              <a:rPr lang="en-GB" sz="1200" dirty="0">
                <a:solidFill>
                  <a:schemeClr val="dk1"/>
                </a:solidFill>
                <a:latin typeface="Calibri" panose="020F0502020204030204" pitchFamily="34" charset="0"/>
                <a:ea typeface="Raleway Light"/>
                <a:cs typeface="Calibri" panose="020F0502020204030204" pitchFamily="34" charset="0"/>
                <a:sym typeface="Raleway Light"/>
              </a:rPr>
              <a:t>20 </a:t>
            </a: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λεπτά</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endParaRPr sz="1200" b="1" dirty="0">
              <a:solidFill>
                <a:srgbClr val="FFB600"/>
              </a:solidFill>
            </a:endParaRPr>
          </a:p>
        </p:txBody>
      </p:sp>
      <p:sp>
        <p:nvSpPr>
          <p:cNvPr id="218" name="Google Shape;218;p16"/>
          <p:cNvSpPr txBox="1">
            <a:spLocks noGrp="1"/>
          </p:cNvSpPr>
          <p:nvPr>
            <p:ph type="body" idx="2"/>
          </p:nvPr>
        </p:nvSpPr>
        <p:spPr>
          <a:xfrm>
            <a:off x="5714999" y="1887366"/>
            <a:ext cx="2211600" cy="2821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Πηγές και εργαλεία</a:t>
            </a: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n-GB" sz="1200" b="1" dirty="0">
                <a:latin typeface="Calibri" panose="020F0502020204030204" pitchFamily="34" charset="0"/>
                <a:cs typeface="Calibri" panose="020F0502020204030204" pitchFamily="34" charset="0"/>
              </a:rPr>
              <a:t>How To Successfully Find A New Job Online | Forbes</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r>
              <a:rPr lang="en-GB" sz="1200" u="sng" dirty="0">
                <a:solidFill>
                  <a:schemeClr val="hlink"/>
                </a:solidFill>
                <a:latin typeface="Calibri" panose="020F0502020204030204" pitchFamily="34" charset="0"/>
                <a:ea typeface="Raleway Light"/>
                <a:cs typeface="Calibri" panose="020F0502020204030204" pitchFamily="34" charset="0"/>
                <a:sym typeface="Raleway Light"/>
                <a:hlinkClick r:id="rId3"/>
              </a:rPr>
              <a:t>www.youtube.com/watch?v=pyLXbLdR75s</a:t>
            </a:r>
            <a:endParaRPr sz="12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endParaRPr sz="12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n-GB" sz="1200" b="1" dirty="0">
                <a:latin typeface="Calibri" panose="020F0502020204030204" pitchFamily="34" charset="0"/>
                <a:ea typeface="Raleway Light"/>
                <a:cs typeface="Calibri" panose="020F0502020204030204" pitchFamily="34" charset="0"/>
                <a:sym typeface="Raleway Light"/>
              </a:rPr>
              <a:t>The official website of the European Union</a:t>
            </a:r>
            <a:endParaRPr sz="1200" b="1"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n-GB" sz="1200" u="sng" dirty="0">
                <a:latin typeface="Calibri" panose="020F0502020204030204" pitchFamily="34" charset="0"/>
                <a:ea typeface="Raleway Light"/>
                <a:cs typeface="Calibri" panose="020F0502020204030204" pitchFamily="34" charset="0"/>
                <a:sym typeface="Raleway Light"/>
              </a:rPr>
              <a:t>ec.europa.eu/</a:t>
            </a:r>
            <a:r>
              <a:rPr lang="en-GB" sz="1200" u="sng" dirty="0" err="1">
                <a:latin typeface="Calibri" panose="020F0502020204030204" pitchFamily="34" charset="0"/>
                <a:ea typeface="Raleway Light"/>
                <a:cs typeface="Calibri" panose="020F0502020204030204" pitchFamily="34" charset="0"/>
                <a:sym typeface="Raleway Light"/>
              </a:rPr>
              <a:t>eures</a:t>
            </a:r>
            <a:r>
              <a:rPr lang="en-GB" sz="1200" u="sng" dirty="0">
                <a:latin typeface="Calibri" panose="020F0502020204030204" pitchFamily="34" charset="0"/>
                <a:ea typeface="Raleway Light"/>
                <a:cs typeface="Calibri" panose="020F0502020204030204" pitchFamily="34" charset="0"/>
                <a:sym typeface="Raleway Light"/>
              </a:rPr>
              <a:t>/portal/</a:t>
            </a:r>
            <a:r>
              <a:rPr lang="en-GB" sz="1200" u="sng" dirty="0" err="1">
                <a:latin typeface="Calibri" panose="020F0502020204030204" pitchFamily="34" charset="0"/>
                <a:ea typeface="Raleway Light"/>
                <a:cs typeface="Calibri" panose="020F0502020204030204" pitchFamily="34" charset="0"/>
                <a:sym typeface="Raleway Light"/>
              </a:rPr>
              <a:t>jv</a:t>
            </a:r>
            <a:r>
              <a:rPr lang="en-GB" sz="1200" u="sng" dirty="0">
                <a:latin typeface="Calibri" panose="020F0502020204030204" pitchFamily="34" charset="0"/>
                <a:ea typeface="Raleway Light"/>
                <a:cs typeface="Calibri" panose="020F0502020204030204" pitchFamily="34" charset="0"/>
                <a:sym typeface="Raleway Light"/>
              </a:rPr>
              <a:t>-se/home</a:t>
            </a:r>
            <a:endParaRPr sz="1200" u="sng"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endParaRPr sz="1200" dirty="0">
              <a:latin typeface="Raleway Light"/>
              <a:ea typeface="Raleway Light"/>
              <a:cs typeface="Raleway Light"/>
              <a:sym typeface="Raleway Light"/>
            </a:endParaRPr>
          </a:p>
          <a:p>
            <a:pPr marL="0" lvl="0" indent="0" algn="l" rtl="0">
              <a:lnSpc>
                <a:spcPct val="100000"/>
              </a:lnSpc>
              <a:spcBef>
                <a:spcPts val="601"/>
              </a:spcBef>
              <a:spcAft>
                <a:spcPts val="0"/>
              </a:spcAft>
              <a:buSzPts val="1800"/>
              <a:buNone/>
            </a:pPr>
            <a:endParaRPr sz="1200" dirty="0">
              <a:latin typeface="Raleway Light"/>
              <a:ea typeface="Raleway Light"/>
              <a:cs typeface="Raleway Light"/>
              <a:sym typeface="Raleway Light"/>
            </a:endParaRPr>
          </a:p>
          <a:p>
            <a:pPr marL="139702" lvl="0" indent="0" algn="l" rtl="0">
              <a:lnSpc>
                <a:spcPct val="100000"/>
              </a:lnSpc>
              <a:spcBef>
                <a:spcPts val="601"/>
              </a:spcBef>
              <a:spcAft>
                <a:spcPts val="0"/>
              </a:spcAft>
              <a:buSzPts val="1800"/>
              <a:buNone/>
            </a:pPr>
            <a:endParaRPr dirty="0">
              <a:latin typeface="Raleway Light"/>
              <a:ea typeface="Raleway Light"/>
              <a:cs typeface="Raleway Light"/>
              <a:sym typeface="Raleway Light"/>
            </a:endParaRPr>
          </a:p>
        </p:txBody>
      </p:sp>
      <p:grpSp>
        <p:nvGrpSpPr>
          <p:cNvPr id="219" name="Google Shape;219;p16"/>
          <p:cNvGrpSpPr/>
          <p:nvPr/>
        </p:nvGrpSpPr>
        <p:grpSpPr>
          <a:xfrm>
            <a:off x="7964732" y="329097"/>
            <a:ext cx="977040" cy="722852"/>
            <a:chOff x="5255200" y="3006475"/>
            <a:chExt cx="511700" cy="378575"/>
          </a:xfrm>
        </p:grpSpPr>
        <p:sp>
          <p:nvSpPr>
            <p:cNvPr id="220" name="Google Shape;220;p16"/>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221" name="Google Shape;221;p16"/>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7"/>
          <p:cNvSpPr txBox="1">
            <a:spLocks noGrp="1"/>
          </p:cNvSpPr>
          <p:nvPr>
            <p:ph type="title"/>
          </p:nvPr>
        </p:nvSpPr>
        <p:spPr>
          <a:xfrm>
            <a:off x="922001" y="671351"/>
            <a:ext cx="6866100" cy="52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800"/>
              <a:buNone/>
            </a:pPr>
            <a:r>
              <a:rPr lang="el-GR" sz="1600" b="1" dirty="0" smtClean="0">
                <a:solidFill>
                  <a:schemeClr val="accent1"/>
                </a:solidFill>
                <a:latin typeface="Calibri" panose="020F0502020204030204" pitchFamily="34" charset="0"/>
                <a:ea typeface="Raleway Light"/>
                <a:cs typeface="Calibri" panose="020F0502020204030204" pitchFamily="34" charset="0"/>
                <a:sym typeface="Raleway Light"/>
              </a:rPr>
              <a:t>Διαφημιστικές αγγελίες εργασίας</a:t>
            </a:r>
            <a:endParaRPr sz="1200" b="1" dirty="0">
              <a:solidFill>
                <a:schemeClr val="accent1"/>
              </a:solidFill>
              <a:latin typeface="Calibri" panose="020F0502020204030204" pitchFamily="34" charset="0"/>
              <a:ea typeface="Raleway Light"/>
              <a:cs typeface="Calibri" panose="020F0502020204030204" pitchFamily="34" charset="0"/>
              <a:sym typeface="Raleway Light"/>
            </a:endParaRPr>
          </a:p>
        </p:txBody>
      </p:sp>
      <p:sp>
        <p:nvSpPr>
          <p:cNvPr id="227" name="Google Shape;227;p17"/>
          <p:cNvSpPr txBox="1">
            <a:spLocks noGrp="1"/>
          </p:cNvSpPr>
          <p:nvPr>
            <p:ph type="body" idx="1"/>
          </p:nvPr>
        </p:nvSpPr>
        <p:spPr>
          <a:xfrm>
            <a:off x="922000" y="1466390"/>
            <a:ext cx="3543300" cy="3169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Συλλογισμοί</a:t>
            </a: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285750" lvl="0" indent="-285750" algn="just"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Θεωρείτε την εύρεση εργασίας μέσω διαδικτύου εύκολη υπόθεση</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285750" lvl="0" indent="-285750" algn="just"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Ποιες είναι οι πιο δημοφιλείς θέσεις</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285750" lvl="0" indent="-285750" algn="just"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Είναι οι θέσεις που ψάχνετε δημοφιλείς</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285750" lvl="0" indent="-285750" algn="just"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Διαθέτετε τα απαραίτητα προσόντα που θέτουν οι εργοδότες</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285750" lvl="0" indent="-171450" algn="l" rtl="0">
              <a:lnSpc>
                <a:spcPct val="100000"/>
              </a:lnSpc>
              <a:spcBef>
                <a:spcPts val="601"/>
              </a:spcBef>
              <a:spcAft>
                <a:spcPts val="0"/>
              </a:spcAft>
              <a:buSzPts val="1800"/>
              <a:buFont typeface="Noto Sans Symbols"/>
              <a:buNone/>
            </a:pPr>
            <a:endParaRPr sz="1300" dirty="0">
              <a:solidFill>
                <a:schemeClr val="dk1"/>
              </a:solidFill>
            </a:endParaRPr>
          </a:p>
          <a:p>
            <a:pPr marL="0" lvl="0" indent="0" algn="l" rtl="0">
              <a:lnSpc>
                <a:spcPct val="100000"/>
              </a:lnSpc>
              <a:spcBef>
                <a:spcPts val="601"/>
              </a:spcBef>
              <a:spcAft>
                <a:spcPts val="0"/>
              </a:spcAft>
              <a:buSzPts val="1800"/>
              <a:buNone/>
            </a:pPr>
            <a:endParaRPr sz="1200" b="1" dirty="0">
              <a:solidFill>
                <a:srgbClr val="FFB600"/>
              </a:solidFill>
            </a:endParaRPr>
          </a:p>
        </p:txBody>
      </p:sp>
      <p:sp>
        <p:nvSpPr>
          <p:cNvPr id="228" name="Google Shape;228;p17"/>
          <p:cNvSpPr txBox="1">
            <a:spLocks noGrp="1"/>
          </p:cNvSpPr>
          <p:nvPr>
            <p:ph type="body" idx="2"/>
          </p:nvPr>
        </p:nvSpPr>
        <p:spPr>
          <a:xfrm>
            <a:off x="4812038" y="1466440"/>
            <a:ext cx="3543300" cy="3169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Δράση</a:t>
            </a: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endParaRPr sz="1200" dirty="0">
              <a:latin typeface="Calibri" panose="020F0502020204030204" pitchFamily="34" charset="0"/>
              <a:ea typeface="Raleway Light"/>
              <a:cs typeface="Calibri" panose="020F0502020204030204" pitchFamily="34" charset="0"/>
              <a:sym typeface="Raleway Light"/>
            </a:endParaRPr>
          </a:p>
          <a:p>
            <a:pPr marL="0" lvl="0" indent="0" algn="just" rtl="0">
              <a:lnSpc>
                <a:spcPct val="100000"/>
              </a:lnSpc>
              <a:spcBef>
                <a:spcPts val="601"/>
              </a:spcBef>
              <a:spcAft>
                <a:spcPts val="0"/>
              </a:spcAft>
              <a:buSzPts val="1800"/>
              <a:buNone/>
            </a:pPr>
            <a:r>
              <a:rPr lang="el-GR" sz="1200" b="1" dirty="0" smtClean="0">
                <a:solidFill>
                  <a:srgbClr val="FFB600"/>
                </a:solidFill>
                <a:latin typeface="Calibri" panose="020F0502020204030204" pitchFamily="34" charset="0"/>
                <a:ea typeface="Raleway Light"/>
                <a:cs typeface="Calibri" panose="020F0502020204030204" pitchFamily="34" charset="0"/>
                <a:sym typeface="Raleway Light"/>
              </a:rPr>
              <a:t>Έπειτα μπορείτε να φτιάξετε </a:t>
            </a: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ένα προφίλ στα μέσα κοινωνικής δικτύωσης, το οποίο θα χρησιμοποιείτε για να προωθήσετε τον εαυτό σας σε πιθανούς εργοδότες</a:t>
            </a:r>
            <a:endParaRPr sz="1200" dirty="0">
              <a:solidFill>
                <a:schemeClr val="dk1"/>
              </a:solidFill>
              <a:latin typeface="Calibri" panose="020F0502020204030204" pitchFamily="34" charset="0"/>
              <a:ea typeface="Raleway Light"/>
              <a:cs typeface="Calibri" panose="020F0502020204030204" pitchFamily="34" charset="0"/>
              <a:sym typeface="Raleway Light"/>
            </a:endParaRPr>
          </a:p>
          <a:p>
            <a:pPr marL="0" lvl="0" indent="0" algn="just" rtl="0">
              <a:lnSpc>
                <a:spcPct val="100000"/>
              </a:lnSpc>
              <a:spcBef>
                <a:spcPts val="601"/>
              </a:spcBef>
              <a:spcAft>
                <a:spcPts val="0"/>
              </a:spcAft>
              <a:buSzPts val="1800"/>
              <a:buNone/>
            </a:pPr>
            <a:r>
              <a:rPr lang="en-GB" sz="1200" i="1" dirty="0" smtClean="0">
                <a:solidFill>
                  <a:schemeClr val="dk1"/>
                </a:solidFill>
                <a:latin typeface="Calibri" panose="020F0502020204030204" pitchFamily="34" charset="0"/>
                <a:ea typeface="Raleway Light"/>
                <a:cs typeface="Calibri" panose="020F0502020204030204" pitchFamily="34" charset="0"/>
                <a:sym typeface="Raleway Light"/>
              </a:rPr>
              <a:t>*</a:t>
            </a:r>
            <a:r>
              <a:rPr lang="el-GR" sz="1200" i="1" dirty="0" smtClean="0">
                <a:solidFill>
                  <a:schemeClr val="dk1"/>
                </a:solidFill>
                <a:latin typeface="Calibri" panose="020F0502020204030204" pitchFamily="34" charset="0"/>
                <a:ea typeface="Raleway Light"/>
                <a:cs typeface="Calibri" panose="020F0502020204030204" pitchFamily="34" charset="0"/>
                <a:sym typeface="Raleway Light"/>
              </a:rPr>
              <a:t>Ανατρέξτε στην ενότητα 3_ Εισαγωγή στα ψηφιακά μέσα και το μάρκετινγκ, για χρήσιμες λεπτομέρειες σχετικά με τις πλατφόρμες κοινωνικής δικτύωσης.</a:t>
            </a:r>
            <a:endParaRPr sz="1200" dirty="0">
              <a:latin typeface="Calibri" panose="020F0502020204030204" pitchFamily="34" charset="0"/>
              <a:ea typeface="Raleway Light"/>
              <a:cs typeface="Calibri" panose="020F0502020204030204" pitchFamily="34" charset="0"/>
              <a:sym typeface="Raleway Light"/>
            </a:endParaRPr>
          </a:p>
          <a:p>
            <a:pPr marL="139702" lvl="0" indent="0" algn="l" rtl="0">
              <a:lnSpc>
                <a:spcPct val="100000"/>
              </a:lnSpc>
              <a:spcBef>
                <a:spcPts val="601"/>
              </a:spcBef>
              <a:spcAft>
                <a:spcPts val="0"/>
              </a:spcAft>
              <a:buSzPts val="1800"/>
              <a:buNone/>
            </a:pPr>
            <a:endParaRPr dirty="0"/>
          </a:p>
        </p:txBody>
      </p:sp>
      <p:grpSp>
        <p:nvGrpSpPr>
          <p:cNvPr id="229" name="Google Shape;229;p17"/>
          <p:cNvGrpSpPr/>
          <p:nvPr/>
        </p:nvGrpSpPr>
        <p:grpSpPr>
          <a:xfrm>
            <a:off x="7964732" y="329097"/>
            <a:ext cx="977040" cy="722852"/>
            <a:chOff x="5255200" y="3006475"/>
            <a:chExt cx="511700" cy="378575"/>
          </a:xfrm>
        </p:grpSpPr>
        <p:sp>
          <p:nvSpPr>
            <p:cNvPr id="230" name="Google Shape;230;p17"/>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231" name="Google Shape;231;p17"/>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grpSp>
      <p:sp>
        <p:nvSpPr>
          <p:cNvPr id="232" name="Google Shape;232;p17"/>
          <p:cNvSpPr txBox="1"/>
          <p:nvPr/>
        </p:nvSpPr>
        <p:spPr>
          <a:xfrm>
            <a:off x="5175450" y="4451300"/>
            <a:ext cx="3993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solidFill>
                  <a:schemeClr val="accent1"/>
                </a:solidFill>
                <a:latin typeface="Raleway Thin"/>
                <a:ea typeface="Raleway Thin"/>
                <a:cs typeface="Raleway Thin"/>
                <a:sym typeface="Raleway Thin"/>
              </a:rPr>
              <a:t>Source</a:t>
            </a:r>
            <a:r>
              <a:rPr lang="en-GB" sz="700">
                <a:latin typeface="Raleway Thin"/>
                <a:ea typeface="Raleway Thin"/>
                <a:cs typeface="Raleway Thin"/>
                <a:sym typeface="Raleway Thin"/>
              </a:rPr>
              <a:t>: https://rb.gy/r6saqc</a:t>
            </a:r>
            <a:endParaRPr sz="700">
              <a:latin typeface="Raleway Thin"/>
              <a:ea typeface="Raleway Thin"/>
              <a:cs typeface="Raleway Thin"/>
              <a:sym typeface="Raleway Th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a:spLocks noGrp="1"/>
          </p:cNvSpPr>
          <p:nvPr>
            <p:ph type="ctrTitle"/>
          </p:nvPr>
        </p:nvSpPr>
        <p:spPr>
          <a:xfrm>
            <a:off x="685802" y="3287213"/>
            <a:ext cx="777240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lt1"/>
              </a:buClr>
              <a:buSzPts val="6000"/>
              <a:buNone/>
            </a:pPr>
            <a:r>
              <a:rPr lang="el-GR" sz="4400" b="1" dirty="0" smtClean="0">
                <a:solidFill>
                  <a:schemeClr val="lt1"/>
                </a:solidFill>
                <a:latin typeface="Calibri" panose="020F0502020204030204" pitchFamily="34" charset="0"/>
                <a:cs typeface="Calibri" panose="020F0502020204030204" pitchFamily="34" charset="0"/>
              </a:rPr>
              <a:t>Τι είναι το επαγγελματικό </a:t>
            </a:r>
            <a:r>
              <a:rPr lang="en-GB" sz="4400" b="1" dirty="0" smtClean="0">
                <a:solidFill>
                  <a:schemeClr val="lt1"/>
                </a:solidFill>
                <a:latin typeface="Calibri" panose="020F0502020204030204" pitchFamily="34" charset="0"/>
                <a:cs typeface="Calibri" panose="020F0502020204030204" pitchFamily="34" charset="0"/>
              </a:rPr>
              <a:t>CV</a:t>
            </a:r>
            <a:r>
              <a:rPr lang="en-GB" sz="4400" b="1" dirty="0">
                <a:solidFill>
                  <a:schemeClr val="lt1"/>
                </a:solidFill>
                <a:latin typeface="Calibri" panose="020F0502020204030204" pitchFamily="34" charset="0"/>
                <a:cs typeface="Calibri" panose="020F0502020204030204" pitchFamily="34" charset="0"/>
              </a:rPr>
              <a:t>?</a:t>
            </a:r>
            <a:br>
              <a:rPr lang="en-GB" sz="4400" b="1" dirty="0">
                <a:solidFill>
                  <a:schemeClr val="lt1"/>
                </a:solidFill>
                <a:latin typeface="Calibri" panose="020F0502020204030204" pitchFamily="34" charset="0"/>
                <a:cs typeface="Calibri" panose="020F0502020204030204" pitchFamily="34" charset="0"/>
              </a:rPr>
            </a:br>
            <a:r>
              <a:rPr lang="el-GR" sz="2400" b="1" dirty="0" smtClean="0">
                <a:solidFill>
                  <a:schemeClr val="lt1"/>
                </a:solidFill>
                <a:latin typeface="Calibri" panose="020F0502020204030204" pitchFamily="34" charset="0"/>
                <a:cs typeface="Calibri" panose="020F0502020204030204" pitchFamily="34" charset="0"/>
              </a:rPr>
              <a:t>Και πως γράφεις μια συστατική επιστολή</a:t>
            </a:r>
            <a:r>
              <a:rPr lang="en-GB" sz="2400" b="1" dirty="0" smtClean="0">
                <a:solidFill>
                  <a:schemeClr val="lt1"/>
                </a:solidFill>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p:txBody>
      </p:sp>
      <p:pic>
        <p:nvPicPr>
          <p:cNvPr id="238" name="Google Shape;238;p18"/>
          <p:cNvPicPr preferRelativeResize="0"/>
          <p:nvPr/>
        </p:nvPicPr>
        <p:blipFill rotWithShape="1">
          <a:blip r:embed="rId3">
            <a:alphaModFix/>
          </a:blip>
          <a:srcRect/>
          <a:stretch/>
        </p:blipFill>
        <p:spPr>
          <a:xfrm>
            <a:off x="7489247" y="389614"/>
            <a:ext cx="1263188" cy="13193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9"/>
          <p:cNvSpPr txBox="1">
            <a:spLocks noGrp="1"/>
          </p:cNvSpPr>
          <p:nvPr>
            <p:ph type="title"/>
          </p:nvPr>
        </p:nvSpPr>
        <p:spPr>
          <a:xfrm>
            <a:off x="666558" y="548876"/>
            <a:ext cx="6866100" cy="175790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800"/>
              <a:buNone/>
            </a:pPr>
            <a:r>
              <a:rPr lang="el-GR" sz="3600" dirty="0">
                <a:latin typeface="Calibri" panose="020F0502020204030204" pitchFamily="34" charset="0"/>
                <a:ea typeface="Raleway ExtraLight"/>
                <a:cs typeface="Calibri" panose="020F0502020204030204" pitchFamily="34" charset="0"/>
                <a:sym typeface="Raleway ExtraLight"/>
              </a:rPr>
              <a:t>Τ</a:t>
            </a:r>
            <a:r>
              <a:rPr lang="el-GR" sz="3600" dirty="0" smtClean="0">
                <a:latin typeface="Calibri" panose="020F0502020204030204" pitchFamily="34" charset="0"/>
                <a:ea typeface="Raleway ExtraLight"/>
                <a:cs typeface="Calibri" panose="020F0502020204030204" pitchFamily="34" charset="0"/>
                <a:sym typeface="Raleway ExtraLight"/>
              </a:rPr>
              <a:t>ι γνωρίζετε σχετικά με το</a:t>
            </a:r>
            <a:r>
              <a:rPr lang="en-GB" sz="3600" dirty="0">
                <a:latin typeface="Calibri" panose="020F0502020204030204" pitchFamily="34" charset="0"/>
                <a:ea typeface="Raleway ExtraLight"/>
                <a:cs typeface="Calibri" panose="020F0502020204030204" pitchFamily="34" charset="0"/>
                <a:sym typeface="Raleway ExtraLight"/>
              </a:rPr>
              <a:t/>
            </a:r>
            <a:br>
              <a:rPr lang="en-GB" sz="3600" dirty="0">
                <a:latin typeface="Calibri" panose="020F0502020204030204" pitchFamily="34" charset="0"/>
                <a:ea typeface="Raleway ExtraLight"/>
                <a:cs typeface="Calibri" panose="020F0502020204030204" pitchFamily="34" charset="0"/>
                <a:sym typeface="Raleway ExtraLight"/>
              </a:rPr>
            </a:br>
            <a:r>
              <a:rPr lang="el-GR" sz="3600" dirty="0" smtClean="0">
                <a:solidFill>
                  <a:srgbClr val="FFB600"/>
                </a:solidFill>
                <a:latin typeface="Calibri" panose="020F0502020204030204" pitchFamily="34" charset="0"/>
                <a:ea typeface="Raleway ExtraLight"/>
                <a:cs typeface="Calibri" panose="020F0502020204030204" pitchFamily="34" charset="0"/>
                <a:sym typeface="Raleway ExtraLight"/>
              </a:rPr>
              <a:t>επαγγελματικό</a:t>
            </a:r>
            <a:r>
              <a:rPr lang="en-GB" sz="3600" dirty="0" smtClean="0">
                <a:solidFill>
                  <a:srgbClr val="FFB600"/>
                </a:solidFill>
                <a:latin typeface="Calibri" panose="020F0502020204030204" pitchFamily="34" charset="0"/>
                <a:ea typeface="Raleway ExtraLight"/>
                <a:cs typeface="Calibri" panose="020F0502020204030204" pitchFamily="34" charset="0"/>
                <a:sym typeface="Raleway ExtraLight"/>
              </a:rPr>
              <a:t> CV </a:t>
            </a:r>
            <a:r>
              <a:rPr lang="el-GR" sz="3600" dirty="0" smtClean="0">
                <a:solidFill>
                  <a:srgbClr val="FFB600"/>
                </a:solidFill>
                <a:latin typeface="Calibri" panose="020F0502020204030204" pitchFamily="34" charset="0"/>
                <a:ea typeface="Raleway ExtraLight"/>
                <a:cs typeface="Calibri" panose="020F0502020204030204" pitchFamily="34" charset="0"/>
                <a:sym typeface="Raleway ExtraLight"/>
              </a:rPr>
              <a:t>και </a:t>
            </a:r>
            <a:r>
              <a:rPr lang="el-GR" sz="3600" dirty="0" smtClean="0">
                <a:solidFill>
                  <a:srgbClr val="FFB600"/>
                </a:solidFill>
                <a:latin typeface="Calibri" panose="020F0502020204030204" pitchFamily="34" charset="0"/>
                <a:ea typeface="Raleway ExtraLight"/>
                <a:cs typeface="Calibri" panose="020F0502020204030204" pitchFamily="34" charset="0"/>
                <a:sym typeface="Raleway ExtraLight"/>
              </a:rPr>
              <a:t>τη συστατική </a:t>
            </a:r>
            <a:r>
              <a:rPr lang="el-GR" sz="3600" dirty="0" smtClean="0">
                <a:solidFill>
                  <a:srgbClr val="FFB600"/>
                </a:solidFill>
                <a:latin typeface="Calibri" panose="020F0502020204030204" pitchFamily="34" charset="0"/>
                <a:ea typeface="Raleway ExtraLight"/>
                <a:cs typeface="Calibri" panose="020F0502020204030204" pitchFamily="34" charset="0"/>
                <a:sym typeface="Raleway ExtraLight"/>
              </a:rPr>
              <a:t>επιστολή</a:t>
            </a:r>
            <a:r>
              <a:rPr lang="en-GB" sz="3600" dirty="0" smtClean="0">
                <a:solidFill>
                  <a:srgbClr val="FFC000"/>
                </a:solidFill>
                <a:latin typeface="Calibri" panose="020F0502020204030204" pitchFamily="34" charset="0"/>
                <a:ea typeface="Raleway ExtraLight"/>
                <a:cs typeface="Calibri" panose="020F0502020204030204" pitchFamily="34" charset="0"/>
                <a:sym typeface="Raleway ExtraLight"/>
              </a:rPr>
              <a:t>?</a:t>
            </a:r>
            <a:endParaRPr sz="3600" dirty="0">
              <a:solidFill>
                <a:srgbClr val="FFC000"/>
              </a:solidFill>
              <a:latin typeface="Calibri" panose="020F0502020204030204" pitchFamily="34" charset="0"/>
              <a:ea typeface="Raleway ExtraLight"/>
              <a:cs typeface="Calibri" panose="020F0502020204030204" pitchFamily="34" charset="0"/>
              <a:sym typeface="Raleway ExtraLight"/>
            </a:endParaRPr>
          </a:p>
        </p:txBody>
      </p:sp>
      <p:sp>
        <p:nvSpPr>
          <p:cNvPr id="244" name="Google Shape;244;p19"/>
          <p:cNvSpPr txBox="1">
            <a:spLocks noGrp="1"/>
          </p:cNvSpPr>
          <p:nvPr>
            <p:ph type="body" idx="1"/>
          </p:nvPr>
        </p:nvSpPr>
        <p:spPr>
          <a:xfrm>
            <a:off x="586050" y="2306782"/>
            <a:ext cx="7971900" cy="2498377"/>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Ο σκοπός του βιογραφικού σας είναι να αναδεικνύει την εμπειρία σας, παρουσιάζοντάς σας ως τον κατάλληλο υποψήφιο. Ο άνθρωπος που διαβάζει το βιογραφικό σας θα πρέπει να μπορεί να καταλάβει τι κάνετε, καθώς οι εργοδότες δεν μπορούν εύκολα να ορίσουν μια συνέντευξη αν δεν έχουν αντιληφθεί πρώτα τις ικανότητές σας. Θα πρέπει να μπορέσει ο εργοδότης να δει ξεκάθαρα ότι ταιριάζετε για </a:t>
            </a:r>
            <a:r>
              <a:rPr lang="el-GR" sz="1300" dirty="0" smtClean="0">
                <a:latin typeface="Calibri" panose="020F0502020204030204" pitchFamily="34" charset="0"/>
                <a:ea typeface="Raleway Light"/>
                <a:cs typeface="Calibri" panose="020F0502020204030204" pitchFamily="34" charset="0"/>
                <a:sym typeface="Raleway Light"/>
              </a:rPr>
              <a:t>τη </a:t>
            </a:r>
            <a:r>
              <a:rPr lang="el-GR" sz="1300" dirty="0" smtClean="0">
                <a:latin typeface="Calibri" panose="020F0502020204030204" pitchFamily="34" charset="0"/>
                <a:ea typeface="Raleway Light"/>
                <a:cs typeface="Calibri" panose="020F0502020204030204" pitchFamily="34" charset="0"/>
                <a:sym typeface="Raleway Light"/>
              </a:rPr>
              <a:t>θέση.</a:t>
            </a:r>
          </a:p>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Οι εργοδότες ξοδεύουν μόλις 6 δευτερόλεπτα για να διαβάσουν ένα βιογραφικό, οπότε η πρώτη εντύπωση είναι σημαντική. Αν το βιογραφικό σου είναι οργανωμένο και διαβάζεται εύκολα, είναι πιο πιθανό ο εργοδότης να περάσει περισσότερο χρόνο κοιτάζοντας το βιογραφικό.</a:t>
            </a:r>
            <a:r>
              <a:rPr lang="en-GB" sz="1300" dirty="0" smtClean="0">
                <a:latin typeface="Calibri" panose="020F0502020204030204" pitchFamily="34" charset="0"/>
                <a:ea typeface="Raleway Light"/>
                <a:cs typeface="Calibri" panose="020F0502020204030204" pitchFamily="34" charset="0"/>
                <a:sym typeface="Raleway Light"/>
              </a:rPr>
              <a:t> </a:t>
            </a:r>
            <a:endParaRPr lang="el-GR" sz="1300" dirty="0" smtClean="0">
              <a:latin typeface="Calibri" panose="020F0502020204030204" pitchFamily="34" charset="0"/>
              <a:ea typeface="Raleway Light"/>
              <a:cs typeface="Calibri" panose="020F0502020204030204" pitchFamily="34" charset="0"/>
              <a:sym typeface="Raleway Light"/>
            </a:endParaRPr>
          </a:p>
          <a:p>
            <a:pPr marL="0" lvl="0" indent="0" algn="just" rtl="0">
              <a:lnSpc>
                <a:spcPct val="100000"/>
              </a:lnSpc>
              <a:spcBef>
                <a:spcPts val="601"/>
              </a:spcBef>
              <a:spcAft>
                <a:spcPts val="0"/>
              </a:spcAft>
              <a:buSzPts val="1800"/>
              <a:buNone/>
            </a:pPr>
            <a:r>
              <a:rPr lang="el-GR" sz="1300" i="1" dirty="0" smtClean="0">
                <a:latin typeface="Calibri" panose="020F0502020204030204" pitchFamily="34" charset="0"/>
                <a:ea typeface="Raleway Light"/>
                <a:cs typeface="Calibri" panose="020F0502020204030204" pitchFamily="34" charset="0"/>
                <a:sym typeface="Raleway Light"/>
              </a:rPr>
              <a:t>Συμβουλή</a:t>
            </a:r>
            <a:r>
              <a:rPr lang="en-GB" sz="1300" i="1" dirty="0" smtClean="0">
                <a:latin typeface="Calibri" panose="020F0502020204030204" pitchFamily="34" charset="0"/>
                <a:ea typeface="Raleway Light"/>
                <a:cs typeface="Calibri" panose="020F0502020204030204" pitchFamily="34" charset="0"/>
                <a:sym typeface="Raleway Light"/>
              </a:rPr>
              <a:t>:</a:t>
            </a:r>
            <a:r>
              <a:rPr lang="el-GR" sz="1300" i="1" dirty="0" smtClean="0">
                <a:latin typeface="Calibri" panose="020F0502020204030204" pitchFamily="34" charset="0"/>
                <a:ea typeface="Raleway Light"/>
                <a:cs typeface="Calibri" panose="020F0502020204030204" pitchFamily="34" charset="0"/>
                <a:sym typeface="Raleway Light"/>
              </a:rPr>
              <a:t> Αν </a:t>
            </a:r>
            <a:r>
              <a:rPr lang="el-GR" sz="1300" i="1" dirty="0" smtClean="0">
                <a:latin typeface="Calibri" panose="020F0502020204030204" pitchFamily="34" charset="0"/>
                <a:ea typeface="Raleway Light"/>
                <a:cs typeface="Calibri" panose="020F0502020204030204" pitchFamily="34" charset="0"/>
                <a:sym typeface="Raleway Light"/>
              </a:rPr>
              <a:t>τελειώσατε τώρα το πανεπιστήμιο και πρέπει να συντάξετε ένα βιογραφικό χωρίς επαγγελματική </a:t>
            </a:r>
            <a:r>
              <a:rPr lang="el-GR" sz="1300" i="1" dirty="0" smtClean="0">
                <a:latin typeface="Calibri" panose="020F0502020204030204" pitchFamily="34" charset="0"/>
                <a:ea typeface="Raleway Light"/>
                <a:cs typeface="Calibri" panose="020F0502020204030204" pitchFamily="34" charset="0"/>
                <a:sym typeface="Raleway Light"/>
              </a:rPr>
              <a:t>προϋπηρεσία, </a:t>
            </a:r>
            <a:r>
              <a:rPr lang="el-GR" sz="1300" i="1" dirty="0" smtClean="0">
                <a:latin typeface="Calibri" panose="020F0502020204030204" pitchFamily="34" charset="0"/>
                <a:ea typeface="Raleway Light"/>
                <a:cs typeface="Calibri" panose="020F0502020204030204" pitchFamily="34" charset="0"/>
                <a:sym typeface="Raleway Light"/>
              </a:rPr>
              <a:t>ή έχετε αποφοιτήσει από ένα πολύ σημαντικό πανεπιστήμιο</a:t>
            </a:r>
            <a:r>
              <a:rPr lang="en-GB" sz="1300" i="1" dirty="0" smtClean="0">
                <a:latin typeface="Calibri" panose="020F0502020204030204" pitchFamily="34" charset="0"/>
                <a:ea typeface="Raleway Light"/>
                <a:cs typeface="Calibri" panose="020F0502020204030204" pitchFamily="34" charset="0"/>
                <a:sym typeface="Raleway Light"/>
              </a:rPr>
              <a:t>,</a:t>
            </a:r>
            <a:r>
              <a:rPr lang="el-GR" sz="1300" i="1" dirty="0" smtClean="0">
                <a:latin typeface="Calibri" panose="020F0502020204030204" pitchFamily="34" charset="0"/>
                <a:ea typeface="Raleway Light"/>
                <a:cs typeface="Calibri" panose="020F0502020204030204" pitchFamily="34" charset="0"/>
                <a:sym typeface="Raleway Light"/>
              </a:rPr>
              <a:t> μπορείτε να βάλετε την </a:t>
            </a:r>
            <a:r>
              <a:rPr lang="el-GR" sz="1300" i="1" dirty="0" smtClean="0">
                <a:latin typeface="Calibri" panose="020F0502020204030204" pitchFamily="34" charset="0"/>
                <a:ea typeface="Raleway Light"/>
                <a:cs typeface="Calibri" panose="020F0502020204030204" pitchFamily="34" charset="0"/>
                <a:sym typeface="Raleway Light"/>
              </a:rPr>
              <a:t>εκπαίδευση </a:t>
            </a:r>
            <a:r>
              <a:rPr lang="el-GR" sz="1300" i="1" dirty="0" smtClean="0">
                <a:latin typeface="Calibri" panose="020F0502020204030204" pitchFamily="34" charset="0"/>
                <a:ea typeface="Raleway Light"/>
                <a:cs typeface="Calibri" panose="020F0502020204030204" pitchFamily="34" charset="0"/>
                <a:sym typeface="Raleway Light"/>
              </a:rPr>
              <a:t>πριν από την επαγγελματική προϋπηρεσία</a:t>
            </a:r>
            <a:r>
              <a:rPr lang="en-GB" sz="1300" i="1" dirty="0" smtClean="0">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endParaRPr sz="1300" dirty="0">
              <a:latin typeface="Raleway Light"/>
              <a:ea typeface="Raleway Light"/>
              <a:cs typeface="Raleway Light"/>
              <a:sym typeface="Raleway Light"/>
            </a:endParaRPr>
          </a:p>
          <a:p>
            <a:pPr marL="0" lvl="0" indent="0" algn="l" rtl="0">
              <a:lnSpc>
                <a:spcPct val="100000"/>
              </a:lnSpc>
              <a:spcBef>
                <a:spcPts val="601"/>
              </a:spcBef>
              <a:spcAft>
                <a:spcPts val="0"/>
              </a:spcAft>
              <a:buSzPts val="1800"/>
              <a:buNone/>
            </a:pPr>
            <a:endParaRPr sz="1300" dirty="0">
              <a:latin typeface="Raleway ExtraLight"/>
              <a:ea typeface="Raleway ExtraLight"/>
              <a:cs typeface="Raleway ExtraLight"/>
              <a:sym typeface="Raleway ExtraLight"/>
            </a:endParaRPr>
          </a:p>
        </p:txBody>
      </p:sp>
      <p:sp>
        <p:nvSpPr>
          <p:cNvPr id="245" name="Google Shape;245;p19"/>
          <p:cNvSpPr/>
          <p:nvPr/>
        </p:nvSpPr>
        <p:spPr>
          <a:xfrm>
            <a:off x="8054236" y="327816"/>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txBox="1">
            <a:spLocks noGrp="1"/>
          </p:cNvSpPr>
          <p:nvPr>
            <p:ph type="body" idx="1"/>
          </p:nvPr>
        </p:nvSpPr>
        <p:spPr>
          <a:xfrm>
            <a:off x="3848430" y="4031027"/>
            <a:ext cx="4643562" cy="5955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GB" sz="70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a:t>
            </a:r>
            <a:endParaRPr/>
          </a:p>
          <a:p>
            <a:pPr marL="0" lvl="0" indent="0" algn="l" rtl="0">
              <a:lnSpc>
                <a:spcPct val="100000"/>
              </a:lnSpc>
              <a:spcBef>
                <a:spcPts val="0"/>
              </a:spcBef>
              <a:spcAft>
                <a:spcPts val="0"/>
              </a:spcAft>
              <a:buSzPts val="1800"/>
              <a:buNone/>
            </a:pPr>
            <a:r>
              <a:rPr lang="en-GB" sz="700">
                <a:solidFill>
                  <a:srgbClr val="981C22"/>
                </a:solidFill>
              </a:rPr>
              <a:t>Project number 2021-1-RO01-KA220-ADU-000026741</a:t>
            </a:r>
            <a:endParaRPr/>
          </a:p>
          <a:p>
            <a:pPr marL="0" lvl="0" indent="0" algn="l" rtl="0">
              <a:lnSpc>
                <a:spcPct val="100000"/>
              </a:lnSpc>
              <a:spcBef>
                <a:spcPts val="601"/>
              </a:spcBef>
              <a:spcAft>
                <a:spcPts val="0"/>
              </a:spcAft>
              <a:buSzPts val="1800"/>
              <a:buNone/>
            </a:pPr>
            <a:endParaRPr/>
          </a:p>
          <a:p>
            <a:pPr marL="0" lvl="0" indent="0" algn="l" rtl="0">
              <a:lnSpc>
                <a:spcPct val="100000"/>
              </a:lnSpc>
              <a:spcBef>
                <a:spcPts val="601"/>
              </a:spcBef>
              <a:spcAft>
                <a:spcPts val="0"/>
              </a:spcAft>
              <a:buSzPts val="1800"/>
              <a:buNone/>
            </a:pPr>
            <a:endParaRPr/>
          </a:p>
          <a:p>
            <a:pPr marL="0" lvl="0" indent="0" algn="l" rtl="0">
              <a:lnSpc>
                <a:spcPct val="100000"/>
              </a:lnSpc>
              <a:spcBef>
                <a:spcPts val="601"/>
              </a:spcBef>
              <a:spcAft>
                <a:spcPts val="0"/>
              </a:spcAft>
              <a:buSzPts val="1800"/>
              <a:buNone/>
            </a:pPr>
            <a:endParaRPr/>
          </a:p>
          <a:p>
            <a:pPr marL="0" lvl="0" indent="0" algn="l" rtl="0">
              <a:lnSpc>
                <a:spcPct val="100000"/>
              </a:lnSpc>
              <a:spcBef>
                <a:spcPts val="601"/>
              </a:spcBef>
              <a:spcAft>
                <a:spcPts val="0"/>
              </a:spcAft>
              <a:buSzPts val="1800"/>
              <a:buNone/>
            </a:pPr>
            <a:endParaRPr/>
          </a:p>
          <a:p>
            <a:pPr marL="0" lvl="0" indent="0" algn="l" rtl="0">
              <a:lnSpc>
                <a:spcPct val="100000"/>
              </a:lnSpc>
              <a:spcBef>
                <a:spcPts val="601"/>
              </a:spcBef>
              <a:spcAft>
                <a:spcPts val="0"/>
              </a:spcAft>
              <a:buSzPts val="1800"/>
              <a:buNone/>
            </a:pPr>
            <a:endParaRPr/>
          </a:p>
          <a:p>
            <a:pPr marL="0" lvl="0" indent="0" algn="l" rtl="0">
              <a:lnSpc>
                <a:spcPct val="100000"/>
              </a:lnSpc>
              <a:spcBef>
                <a:spcPts val="601"/>
              </a:spcBef>
              <a:spcAft>
                <a:spcPts val="0"/>
              </a:spcAft>
              <a:buSzPts val="1800"/>
              <a:buNone/>
            </a:pPr>
            <a:endParaRPr/>
          </a:p>
        </p:txBody>
      </p:sp>
      <p:pic>
        <p:nvPicPr>
          <p:cNvPr id="72" name="Google Shape;72;p2" descr="Text&#10;&#10;Description automatically generated with medium confidence"/>
          <p:cNvPicPr preferRelativeResize="0"/>
          <p:nvPr/>
        </p:nvPicPr>
        <p:blipFill rotWithShape="1">
          <a:blip r:embed="rId3">
            <a:alphaModFix/>
          </a:blip>
          <a:srcRect/>
          <a:stretch/>
        </p:blipFill>
        <p:spPr>
          <a:xfrm>
            <a:off x="922001" y="4031027"/>
            <a:ext cx="2838616" cy="595528"/>
          </a:xfrm>
          <a:prstGeom prst="rect">
            <a:avLst/>
          </a:prstGeom>
          <a:noFill/>
          <a:ln>
            <a:noFill/>
          </a:ln>
        </p:spPr>
      </p:pic>
      <p:pic>
        <p:nvPicPr>
          <p:cNvPr id="73" name="Google Shape;73;p2"/>
          <p:cNvPicPr preferRelativeResize="0"/>
          <p:nvPr/>
        </p:nvPicPr>
        <p:blipFill rotWithShape="1">
          <a:blip r:embed="rId4">
            <a:alphaModFix/>
          </a:blip>
          <a:srcRect/>
          <a:stretch/>
        </p:blipFill>
        <p:spPr>
          <a:xfrm>
            <a:off x="7760474" y="377738"/>
            <a:ext cx="952452" cy="9885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0"/>
          <p:cNvSpPr txBox="1">
            <a:spLocks noGrp="1"/>
          </p:cNvSpPr>
          <p:nvPr>
            <p:ph type="body" idx="1"/>
          </p:nvPr>
        </p:nvSpPr>
        <p:spPr>
          <a:xfrm>
            <a:off x="502714" y="1053651"/>
            <a:ext cx="5801104" cy="37326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Βελτιώστε το βιογραφικό σας γράφοντας ξεκάθαρα και με αυτοπεποίθηση. Το πρόβλημα δεν βρίσκεται στον περιορισμό των λέξεων, αλλά στην ποιότητα της πληροφορίας</a:t>
            </a:r>
            <a:r>
              <a:rPr lang="en-GB" sz="1300" dirty="0" smtClean="0">
                <a:latin typeface="Calibri" panose="020F0502020204030204" pitchFamily="34" charset="0"/>
                <a:ea typeface="Raleway Light"/>
                <a:cs typeface="Calibri" panose="020F0502020204030204" pitchFamily="34" charset="0"/>
                <a:sym typeface="Raleway Light"/>
              </a:rPr>
              <a:t>.</a:t>
            </a:r>
            <a:endParaRPr sz="1300" dirty="0">
              <a:latin typeface="Calibri" panose="020F0502020204030204" pitchFamily="34" charset="0"/>
              <a:ea typeface="Raleway Light"/>
              <a:cs typeface="Calibri" panose="020F0502020204030204" pitchFamily="34" charset="0"/>
              <a:sym typeface="Raleway Light"/>
            </a:endParaRPr>
          </a:p>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Προσπαθήστε να συμπεριλάβετε τις σχετικές δεξιότητες, αν κάποια ικανότητά σας δεν είναι σχετική με την συγκεκριμένη θέση καλύτερα να μην </a:t>
            </a:r>
            <a:r>
              <a:rPr lang="el-GR" sz="1300" dirty="0" smtClean="0">
                <a:latin typeface="Calibri" panose="020F0502020204030204" pitchFamily="34" charset="0"/>
                <a:ea typeface="Raleway Light"/>
                <a:cs typeface="Calibri" panose="020F0502020204030204" pitchFamily="34" charset="0"/>
                <a:sym typeface="Raleway Light"/>
              </a:rPr>
              <a:t>τη </a:t>
            </a:r>
            <a:r>
              <a:rPr lang="el-GR" sz="1300" dirty="0" smtClean="0">
                <a:latin typeface="Calibri" panose="020F0502020204030204" pitchFamily="34" charset="0"/>
                <a:ea typeface="Raleway Light"/>
                <a:cs typeface="Calibri" panose="020F0502020204030204" pitchFamily="34" charset="0"/>
                <a:sym typeface="Raleway Light"/>
              </a:rPr>
              <a:t>συμπεριλάβετε</a:t>
            </a:r>
            <a:r>
              <a:rPr lang="en-GB" sz="1300" dirty="0" smtClean="0">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Καλό θα ήταν να συμπεριλάβετε</a:t>
            </a:r>
            <a:r>
              <a:rPr lang="en-GB" sz="1300" dirty="0" smtClean="0">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Επαγγελματικές </a:t>
            </a:r>
            <a:r>
              <a:rPr lang="el-GR" sz="1300" dirty="0" smtClean="0">
                <a:latin typeface="Calibri" panose="020F0502020204030204" pitchFamily="34" charset="0"/>
                <a:ea typeface="Raleway Light"/>
                <a:cs typeface="Calibri" panose="020F0502020204030204" pitchFamily="34" charset="0"/>
                <a:sym typeface="Raleway Light"/>
              </a:rPr>
              <a:t>δεξιότητες </a:t>
            </a:r>
            <a:r>
              <a:rPr lang="en-GB" sz="1300" dirty="0" smtClean="0">
                <a:latin typeface="Calibri" panose="020F0502020204030204" pitchFamily="34" charset="0"/>
                <a:ea typeface="Raleway Light"/>
                <a:cs typeface="Calibri" panose="020F0502020204030204" pitchFamily="34" charset="0"/>
                <a:sym typeface="Raleway Light"/>
              </a:rPr>
              <a:t>– </a:t>
            </a:r>
            <a:r>
              <a:rPr lang="el-GR" sz="1300" dirty="0" smtClean="0">
                <a:latin typeface="Calibri" panose="020F0502020204030204" pitchFamily="34" charset="0"/>
                <a:ea typeface="Raleway Light"/>
                <a:cs typeface="Calibri" panose="020F0502020204030204" pitchFamily="34" charset="0"/>
                <a:sym typeface="Raleway Light"/>
              </a:rPr>
              <a:t>Η σταδιοδρομία σας θα δείξει </a:t>
            </a:r>
            <a:r>
              <a:rPr lang="el-GR" sz="1300" dirty="0" smtClean="0">
                <a:latin typeface="Calibri" panose="020F0502020204030204" pitchFamily="34" charset="0"/>
                <a:ea typeface="Raleway Light"/>
                <a:cs typeface="Calibri" panose="020F0502020204030204" pitchFamily="34" charset="0"/>
                <a:sym typeface="Raleway Light"/>
              </a:rPr>
              <a:t>τη </a:t>
            </a:r>
            <a:r>
              <a:rPr lang="el-GR" sz="1300" dirty="0" smtClean="0">
                <a:latin typeface="Calibri" panose="020F0502020204030204" pitchFamily="34" charset="0"/>
                <a:ea typeface="Raleway Light"/>
                <a:cs typeface="Calibri" panose="020F0502020204030204" pitchFamily="34" charset="0"/>
                <a:sym typeface="Raleway Light"/>
              </a:rPr>
              <a:t>δέσμευσή σας στο να βελτιώνεστε και </a:t>
            </a:r>
            <a:r>
              <a:rPr lang="el-GR" sz="1300" dirty="0" smtClean="0">
                <a:latin typeface="Calibri" panose="020F0502020204030204" pitchFamily="34" charset="0"/>
                <a:ea typeface="Raleway Light"/>
                <a:cs typeface="Calibri" panose="020F0502020204030204" pitchFamily="34" charset="0"/>
                <a:sym typeface="Raleway Light"/>
              </a:rPr>
              <a:t>δηλώνει τη </a:t>
            </a:r>
            <a:r>
              <a:rPr lang="el-GR" sz="1300" dirty="0" smtClean="0">
                <a:latin typeface="Calibri" panose="020F0502020204030204" pitchFamily="34" charset="0"/>
                <a:ea typeface="Raleway Light"/>
                <a:cs typeface="Calibri" panose="020F0502020204030204" pitchFamily="34" charset="0"/>
                <a:sym typeface="Raleway Light"/>
              </a:rPr>
              <a:t>δυνατότητα ανάπτυξης σε έναν καινούριο ρόλο</a:t>
            </a:r>
            <a:r>
              <a:rPr lang="en-GB" sz="1300" dirty="0" smtClean="0">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Μια μικρή </a:t>
            </a:r>
            <a:r>
              <a:rPr lang="el-GR" sz="1300" dirty="0" smtClean="0">
                <a:latin typeface="Calibri" panose="020F0502020204030204" pitchFamily="34" charset="0"/>
                <a:ea typeface="Raleway Light"/>
                <a:cs typeface="Calibri" panose="020F0502020204030204" pitchFamily="34" charset="0"/>
                <a:sym typeface="Raleway Light"/>
              </a:rPr>
              <a:t>περιγραφή </a:t>
            </a:r>
            <a:r>
              <a:rPr lang="en-GB" sz="1300" dirty="0" smtClean="0">
                <a:latin typeface="Calibri" panose="020F0502020204030204" pitchFamily="34" charset="0"/>
                <a:ea typeface="Raleway Light"/>
                <a:cs typeface="Calibri" panose="020F0502020204030204" pitchFamily="34" charset="0"/>
                <a:sym typeface="Raleway Light"/>
              </a:rPr>
              <a:t>– </a:t>
            </a:r>
            <a:r>
              <a:rPr lang="el-GR" sz="1300" dirty="0" smtClean="0">
                <a:latin typeface="Calibri" panose="020F0502020204030204" pitchFamily="34" charset="0"/>
                <a:ea typeface="Raleway Light"/>
                <a:cs typeface="Calibri" panose="020F0502020204030204" pitchFamily="34" charset="0"/>
                <a:sym typeface="Raleway Light"/>
              </a:rPr>
              <a:t>Με αυτόν τον τρόπο ένας πολυάσχολος εργοδότης αντιλαμβάνεται τι είδους άνθρωπος είστε και γιατί είστε καλοί σε αυτό που κάνετε</a:t>
            </a:r>
            <a:r>
              <a:rPr lang="en-GB" sz="1300" dirty="0" smtClean="0">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0" lvl="0" indent="0" algn="just" rtl="0">
              <a:lnSpc>
                <a:spcPct val="100000"/>
              </a:lnSpc>
              <a:spcBef>
                <a:spcPts val="601"/>
              </a:spcBef>
              <a:spcAft>
                <a:spcPts val="0"/>
              </a:spcAft>
              <a:buSzPts val="1800"/>
              <a:buNone/>
            </a:pPr>
            <a:r>
              <a:rPr lang="el-GR" sz="1300" dirty="0" smtClean="0">
                <a:latin typeface="Calibri" panose="020F0502020204030204" pitchFamily="34" charset="0"/>
                <a:ea typeface="Raleway Light"/>
                <a:cs typeface="Calibri" panose="020F0502020204030204" pitchFamily="34" charset="0"/>
                <a:sym typeface="Raleway Light"/>
              </a:rPr>
              <a:t>Στοιχεία </a:t>
            </a:r>
            <a:r>
              <a:rPr lang="el-GR" sz="1300" dirty="0" smtClean="0">
                <a:latin typeface="Calibri" panose="020F0502020204030204" pitchFamily="34" charset="0"/>
                <a:ea typeface="Raleway Light"/>
                <a:cs typeface="Calibri" panose="020F0502020204030204" pitchFamily="34" charset="0"/>
                <a:sym typeface="Raleway Light"/>
              </a:rPr>
              <a:t>επικοινωνίας </a:t>
            </a:r>
            <a:r>
              <a:rPr lang="en-GB" sz="1300" dirty="0" smtClean="0">
                <a:latin typeface="Calibri" panose="020F0502020204030204" pitchFamily="34" charset="0"/>
                <a:ea typeface="Raleway Light"/>
                <a:cs typeface="Calibri" panose="020F0502020204030204" pitchFamily="34" charset="0"/>
                <a:sym typeface="Raleway Light"/>
              </a:rPr>
              <a:t>– </a:t>
            </a:r>
            <a:r>
              <a:rPr lang="el-GR" sz="1300" dirty="0" smtClean="0">
                <a:latin typeface="Calibri" panose="020F0502020204030204" pitchFamily="34" charset="0"/>
                <a:ea typeface="Raleway Light"/>
                <a:cs typeface="Calibri" panose="020F0502020204030204" pitchFamily="34" charset="0"/>
                <a:sym typeface="Raleway Light"/>
              </a:rPr>
              <a:t>Αυτό είναι μια σημαντική πληροφορία η οποία συχνά δεν συμπεριλαμβάνεται - δεν υπάρχει τίποτα χειρότερο από το να βρίσκεις τον κατάλληλο υποψήφιο αλλά να </a:t>
            </a:r>
            <a:r>
              <a:rPr lang="el-GR" sz="1300" dirty="0" smtClean="0">
                <a:latin typeface="Calibri" panose="020F0502020204030204" pitchFamily="34" charset="0"/>
                <a:ea typeface="Raleway Light"/>
                <a:cs typeface="Calibri" panose="020F0502020204030204" pitchFamily="34" charset="0"/>
                <a:sym typeface="Raleway Light"/>
              </a:rPr>
              <a:t>μη </a:t>
            </a:r>
            <a:r>
              <a:rPr lang="el-GR" sz="1300" dirty="0" smtClean="0">
                <a:latin typeface="Calibri" panose="020F0502020204030204" pitchFamily="34" charset="0"/>
                <a:ea typeface="Raleway Light"/>
                <a:cs typeface="Calibri" panose="020F0502020204030204" pitchFamily="34" charset="0"/>
                <a:sym typeface="Raleway Light"/>
              </a:rPr>
              <a:t>μπορείς να επικοινωνήσεις μαζί του/της</a:t>
            </a:r>
            <a:r>
              <a:rPr lang="en-GB" sz="1300" dirty="0" smtClean="0">
                <a:latin typeface="Calibri" panose="020F0502020204030204" pitchFamily="34" charset="0"/>
                <a:ea typeface="Raleway Light"/>
                <a:cs typeface="Calibri" panose="020F0502020204030204" pitchFamily="34" charset="0"/>
                <a:sym typeface="Raleway Light"/>
              </a:rPr>
              <a:t>! </a:t>
            </a:r>
            <a:endParaRPr sz="1400" b="1" dirty="0">
              <a:latin typeface="Raleway Light"/>
              <a:ea typeface="Raleway Light"/>
              <a:cs typeface="Raleway Light"/>
              <a:sym typeface="Raleway Light"/>
            </a:endParaRPr>
          </a:p>
          <a:p>
            <a:pPr marL="457206" lvl="0" indent="-342904" algn="l" rtl="0">
              <a:lnSpc>
                <a:spcPct val="100000"/>
              </a:lnSpc>
              <a:spcBef>
                <a:spcPts val="601"/>
              </a:spcBef>
              <a:spcAft>
                <a:spcPts val="0"/>
              </a:spcAft>
              <a:buSzPts val="1800"/>
              <a:buNone/>
            </a:pPr>
            <a:endParaRPr sz="1400" dirty="0">
              <a:latin typeface="Raleway Light"/>
              <a:ea typeface="Raleway Light"/>
              <a:cs typeface="Raleway Light"/>
              <a:sym typeface="Raleway Light"/>
            </a:endParaRPr>
          </a:p>
        </p:txBody>
      </p:sp>
      <p:pic>
        <p:nvPicPr>
          <p:cNvPr id="251" name="Google Shape;251;p20" descr="photo-1481456384069-0effc539ab7e"/>
          <p:cNvPicPr preferRelativeResize="0"/>
          <p:nvPr/>
        </p:nvPicPr>
        <p:blipFill rotWithShape="1">
          <a:blip r:embed="rId3">
            <a:alphaModFix/>
          </a:blip>
          <a:srcRect/>
          <a:stretch/>
        </p:blipFill>
        <p:spPr>
          <a:xfrm>
            <a:off x="6476999" y="1364672"/>
            <a:ext cx="2156114" cy="2695575"/>
          </a:xfrm>
          <a:prstGeom prst="ellipse">
            <a:avLst/>
          </a:prstGeom>
          <a:noFill/>
          <a:ln>
            <a:noFill/>
          </a:ln>
        </p:spPr>
      </p:pic>
      <p:sp>
        <p:nvSpPr>
          <p:cNvPr id="252" name="Google Shape;252;p20"/>
          <p:cNvSpPr/>
          <p:nvPr/>
        </p:nvSpPr>
        <p:spPr>
          <a:xfrm>
            <a:off x="8054236" y="327816"/>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grpSp>
        <p:nvGrpSpPr>
          <p:cNvPr id="3" name="Google Shape;186;p24"/>
          <p:cNvGrpSpPr/>
          <p:nvPr/>
        </p:nvGrpSpPr>
        <p:grpSpPr>
          <a:xfrm>
            <a:off x="5893670" y="1739566"/>
            <a:ext cx="2440201" cy="2440201"/>
            <a:chOff x="4447194" y="1815766"/>
            <a:chExt cx="2440200" cy="2440200"/>
          </a:xfrm>
        </p:grpSpPr>
        <p:sp>
          <p:nvSpPr>
            <p:cNvPr id="187" name="Google Shape;187;p24"/>
            <p:cNvSpPr/>
            <p:nvPr/>
          </p:nvSpPr>
          <p:spPr>
            <a:xfrm>
              <a:off x="4447194" y="1815766"/>
              <a:ext cx="2440200" cy="2440200"/>
            </a:xfrm>
            <a:prstGeom prst="ellipse">
              <a:avLst/>
            </a:prstGeom>
            <a:solidFill>
              <a:schemeClr val="accent1"/>
            </a:solidFill>
            <a:ln>
              <a:noFill/>
            </a:ln>
            <a:effectLst>
              <a:outerShdw blurRad="228600" dist="50800" dir="5400000" algn="tl" rotWithShape="0">
                <a:srgbClr val="000000">
                  <a:alpha val="54900"/>
                </a:srgbClr>
              </a:outerShdw>
            </a:effectLst>
          </p:spPr>
          <p:txBody>
            <a:bodyPr spcFirstLastPara="1" wrap="square" lIns="91426" tIns="91426" rIns="91426" bIns="91426" anchor="ctr" anchorCtr="0">
              <a:noAutofit/>
            </a:bodyPr>
            <a:lstStyle/>
            <a:p>
              <a:endParaRPr sz="900">
                <a:solidFill>
                  <a:srgbClr val="00695C"/>
                </a:solidFill>
                <a:latin typeface="Raleway Thin"/>
                <a:ea typeface="Raleway Thin"/>
                <a:cs typeface="Raleway Thin"/>
                <a:sym typeface="Raleway Thin"/>
              </a:endParaRPr>
            </a:p>
          </p:txBody>
        </p:sp>
        <p:sp>
          <p:nvSpPr>
            <p:cNvPr id="188" name="Google Shape;188;p24"/>
            <p:cNvSpPr txBox="1"/>
            <p:nvPr/>
          </p:nvSpPr>
          <p:spPr>
            <a:xfrm>
              <a:off x="4735950" y="2504275"/>
              <a:ext cx="1862700" cy="1163400"/>
            </a:xfrm>
            <a:prstGeom prst="rect">
              <a:avLst/>
            </a:prstGeom>
            <a:solidFill>
              <a:schemeClr val="accent1"/>
            </a:solidFill>
            <a:ln>
              <a:noFill/>
            </a:ln>
          </p:spPr>
          <p:txBody>
            <a:bodyPr spcFirstLastPara="1" wrap="square" lIns="91426" tIns="91426" rIns="91426" bIns="91426" anchor="ctr" anchorCtr="0">
              <a:noAutofit/>
            </a:bodyPr>
            <a:lstStyle/>
            <a:p>
              <a:pPr algn="ctr"/>
              <a:r>
                <a:rPr lang="el-GR" sz="1600" b="1" dirty="0" smtClean="0">
                  <a:solidFill>
                    <a:srgbClr val="FFFFFF"/>
                  </a:solidFill>
                  <a:latin typeface="Calibri" panose="020F0502020204030204" pitchFamily="34" charset="0"/>
                  <a:ea typeface="Raleway Thin"/>
                  <a:cs typeface="Calibri" panose="020F0502020204030204" pitchFamily="34" charset="0"/>
                  <a:sym typeface="Raleway Thin"/>
                </a:rPr>
                <a:t>Πανεπιστημιακή εκπαίδευση</a:t>
              </a:r>
              <a:endParaRPr sz="1600" b="1" dirty="0">
                <a:solidFill>
                  <a:srgbClr val="FFFFFF"/>
                </a:solidFill>
                <a:latin typeface="Calibri" panose="020F0502020204030204" pitchFamily="34" charset="0"/>
                <a:ea typeface="Raleway Thin"/>
                <a:cs typeface="Calibri" panose="020F0502020204030204" pitchFamily="34" charset="0"/>
                <a:sym typeface="Raleway Thin"/>
              </a:endParaRPr>
            </a:p>
          </p:txBody>
        </p:sp>
      </p:grpSp>
      <p:grpSp>
        <p:nvGrpSpPr>
          <p:cNvPr id="4" name="Google Shape;195;p24"/>
          <p:cNvGrpSpPr/>
          <p:nvPr/>
        </p:nvGrpSpPr>
        <p:grpSpPr>
          <a:xfrm>
            <a:off x="7334059" y="1114294"/>
            <a:ext cx="1030261" cy="1030261"/>
            <a:chOff x="3490737" y="1374053"/>
            <a:chExt cx="1423800" cy="1423800"/>
          </a:xfrm>
        </p:grpSpPr>
        <p:sp>
          <p:nvSpPr>
            <p:cNvPr id="196" name="Google Shape;196;p24"/>
            <p:cNvSpPr/>
            <p:nvPr/>
          </p:nvSpPr>
          <p:spPr>
            <a:xfrm>
              <a:off x="3490737" y="1374053"/>
              <a:ext cx="1423800" cy="14238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91426" tIns="91426" rIns="91426" bIns="91426" anchor="ctr" anchorCtr="0">
              <a:noAutofit/>
            </a:bodyPr>
            <a:lstStyle/>
            <a:p>
              <a:endParaRPr sz="900">
                <a:solidFill>
                  <a:srgbClr val="00695C"/>
                </a:solidFill>
                <a:latin typeface="Raleway Thin"/>
                <a:ea typeface="Raleway Thin"/>
                <a:cs typeface="Raleway Thin"/>
                <a:sym typeface="Raleway Thin"/>
              </a:endParaRPr>
            </a:p>
          </p:txBody>
        </p:sp>
        <p:sp>
          <p:nvSpPr>
            <p:cNvPr id="197" name="Google Shape;197;p24"/>
            <p:cNvSpPr txBox="1"/>
            <p:nvPr/>
          </p:nvSpPr>
          <p:spPr>
            <a:xfrm>
              <a:off x="3718754" y="1613603"/>
              <a:ext cx="1062256" cy="944699"/>
            </a:xfrm>
            <a:prstGeom prst="rect">
              <a:avLst/>
            </a:prstGeom>
            <a:noFill/>
            <a:ln>
              <a:noFill/>
            </a:ln>
          </p:spPr>
          <p:txBody>
            <a:bodyPr spcFirstLastPara="1" wrap="square" lIns="91426" tIns="91426" rIns="91426" bIns="91426" anchor="ctr" anchorCtr="0">
              <a:noAutofit/>
            </a:bodyPr>
            <a:lstStyle/>
            <a:p>
              <a:pPr algn="ctr"/>
              <a:endParaRPr>
                <a:solidFill>
                  <a:srgbClr val="FFFFFF"/>
                </a:solidFill>
                <a:latin typeface="Bahnschrift Condensed" pitchFamily="34" charset="0"/>
                <a:ea typeface="Raleway Thin"/>
                <a:cs typeface="Raleway Thin"/>
                <a:sym typeface="Raleway Thin"/>
              </a:endParaRPr>
            </a:p>
          </p:txBody>
        </p:sp>
      </p:grpSp>
      <p:grpSp>
        <p:nvGrpSpPr>
          <p:cNvPr id="5" name="Google Shape;179;p24"/>
          <p:cNvGrpSpPr/>
          <p:nvPr/>
        </p:nvGrpSpPr>
        <p:grpSpPr>
          <a:xfrm>
            <a:off x="5983658" y="700141"/>
            <a:ext cx="3030787" cy="4089292"/>
            <a:chOff x="4296826" y="447038"/>
            <a:chExt cx="3030787" cy="4089292"/>
          </a:xfrm>
        </p:grpSpPr>
        <p:sp>
          <p:nvSpPr>
            <p:cNvPr id="180" name="Google Shape;180;p24"/>
            <p:cNvSpPr/>
            <p:nvPr/>
          </p:nvSpPr>
          <p:spPr>
            <a:xfrm rot="-6597333">
              <a:off x="4296826" y="3950027"/>
              <a:ext cx="586303" cy="586303"/>
            </a:xfrm>
            <a:prstGeom prst="ellipse">
              <a:avLst/>
            </a:prstGeom>
            <a:solidFill>
              <a:srgbClr val="FFF2CC"/>
            </a:solidFill>
            <a:ln>
              <a:noFill/>
            </a:ln>
          </p:spPr>
          <p:txBody>
            <a:bodyPr spcFirstLastPara="1" wrap="square" lIns="91426" tIns="91426" rIns="91426" bIns="91426" anchor="ctr" anchorCtr="0">
              <a:noAutofit/>
            </a:bodyPr>
            <a:lstStyle/>
            <a:p>
              <a:endParaRPr sz="1401">
                <a:latin typeface="Raleway Thin"/>
                <a:ea typeface="Raleway Thin"/>
                <a:cs typeface="Raleway Thin"/>
                <a:sym typeface="Raleway Thin"/>
              </a:endParaRPr>
            </a:p>
          </p:txBody>
        </p:sp>
        <p:sp>
          <p:nvSpPr>
            <p:cNvPr id="181" name="Google Shape;181;p24"/>
            <p:cNvSpPr/>
            <p:nvPr/>
          </p:nvSpPr>
          <p:spPr>
            <a:xfrm rot="15000614">
              <a:off x="5604721" y="1693283"/>
              <a:ext cx="440541" cy="440541"/>
            </a:xfrm>
            <a:prstGeom prst="ellipse">
              <a:avLst/>
            </a:prstGeom>
            <a:solidFill>
              <a:srgbClr val="FFF2CC"/>
            </a:solidFill>
            <a:ln>
              <a:noFill/>
            </a:ln>
          </p:spPr>
          <p:txBody>
            <a:bodyPr spcFirstLastPara="1" wrap="square" lIns="91426" tIns="91426" rIns="91426" bIns="91426" anchor="ctr" anchorCtr="0">
              <a:noAutofit/>
            </a:bodyPr>
            <a:lstStyle/>
            <a:p>
              <a:endParaRPr sz="1401">
                <a:latin typeface="Raleway Thin"/>
                <a:ea typeface="Raleway Thin"/>
                <a:cs typeface="Raleway Thin"/>
                <a:sym typeface="Raleway Thin"/>
              </a:endParaRPr>
            </a:p>
          </p:txBody>
        </p:sp>
        <p:sp>
          <p:nvSpPr>
            <p:cNvPr id="183" name="Google Shape;183;p24"/>
            <p:cNvSpPr/>
            <p:nvPr/>
          </p:nvSpPr>
          <p:spPr>
            <a:xfrm>
              <a:off x="4679715" y="447038"/>
              <a:ext cx="1681581" cy="1681581"/>
            </a:xfrm>
            <a:prstGeom prst="ellipse">
              <a:avLst/>
            </a:prstGeom>
            <a:solidFill>
              <a:srgbClr val="FFE599"/>
            </a:solidFill>
            <a:ln>
              <a:noFill/>
            </a:ln>
          </p:spPr>
          <p:txBody>
            <a:bodyPr spcFirstLastPara="1" wrap="square" lIns="91426" tIns="91426" rIns="91426" bIns="91426" anchor="ctr" anchorCtr="0">
              <a:noAutofit/>
            </a:bodyPr>
            <a:lstStyle/>
            <a:p>
              <a:pPr marL="266700" indent="-266700" algn="ctr"/>
              <a:r>
                <a:rPr lang="el-GR" sz="900" b="1" dirty="0" smtClean="0">
                  <a:solidFill>
                    <a:schemeClr val="bg1"/>
                  </a:solidFill>
                  <a:latin typeface="Calibri" panose="020F0502020204030204" pitchFamily="34" charset="0"/>
                  <a:ea typeface="Raleway Thin"/>
                  <a:cs typeface="Calibri" panose="020F0502020204030204" pitchFamily="34" charset="0"/>
                  <a:sym typeface="Raleway Thin"/>
                </a:rPr>
                <a:t>Προστιθέμενη </a:t>
              </a:r>
              <a:r>
                <a:rPr lang="el-GR" sz="900" b="1" dirty="0" smtClean="0">
                  <a:solidFill>
                    <a:schemeClr val="bg1"/>
                  </a:solidFill>
                  <a:latin typeface="Calibri" panose="020F0502020204030204" pitchFamily="34" charset="0"/>
                  <a:ea typeface="Raleway Thin"/>
                  <a:cs typeface="Calibri" panose="020F0502020204030204" pitchFamily="34" charset="0"/>
                  <a:sym typeface="Raleway Thin"/>
                </a:rPr>
                <a:t>αξία</a:t>
              </a:r>
              <a:endParaRPr sz="900" b="1" dirty="0">
                <a:solidFill>
                  <a:schemeClr val="bg1"/>
                </a:solidFill>
                <a:latin typeface="Calibri" panose="020F0502020204030204" pitchFamily="34" charset="0"/>
                <a:ea typeface="Raleway Thin"/>
                <a:cs typeface="Calibri" panose="020F0502020204030204" pitchFamily="34" charset="0"/>
                <a:sym typeface="Raleway Thin"/>
              </a:endParaRPr>
            </a:p>
          </p:txBody>
        </p:sp>
        <p:sp>
          <p:nvSpPr>
            <p:cNvPr id="184" name="Google Shape;184;p24"/>
            <p:cNvSpPr/>
            <p:nvPr/>
          </p:nvSpPr>
          <p:spPr>
            <a:xfrm rot="15002134">
              <a:off x="6176554" y="1208090"/>
              <a:ext cx="629106" cy="629106"/>
            </a:xfrm>
            <a:prstGeom prst="ellipse">
              <a:avLst/>
            </a:prstGeom>
            <a:solidFill>
              <a:schemeClr val="accent1"/>
            </a:solidFill>
            <a:ln>
              <a:noFill/>
            </a:ln>
          </p:spPr>
          <p:txBody>
            <a:bodyPr spcFirstLastPara="1" wrap="square" lIns="91426" tIns="91426" rIns="91426" bIns="91426" anchor="ctr" anchorCtr="0">
              <a:noAutofit/>
            </a:bodyPr>
            <a:lstStyle/>
            <a:p>
              <a:endParaRPr sz="1401">
                <a:latin typeface="Raleway Thin"/>
                <a:ea typeface="Raleway Thin"/>
                <a:cs typeface="Raleway Thin"/>
                <a:sym typeface="Raleway Thin"/>
              </a:endParaRPr>
            </a:p>
          </p:txBody>
        </p:sp>
        <p:sp>
          <p:nvSpPr>
            <p:cNvPr id="185" name="Google Shape;185;p24"/>
            <p:cNvSpPr/>
            <p:nvPr/>
          </p:nvSpPr>
          <p:spPr>
            <a:xfrm rot="15002299">
              <a:off x="6753775" y="2437793"/>
              <a:ext cx="274172" cy="274172"/>
            </a:xfrm>
            <a:prstGeom prst="ellipse">
              <a:avLst/>
            </a:prstGeom>
            <a:solidFill>
              <a:srgbClr val="FFE599"/>
            </a:solidFill>
            <a:ln>
              <a:noFill/>
            </a:ln>
          </p:spPr>
          <p:txBody>
            <a:bodyPr spcFirstLastPara="1" wrap="square" lIns="91426" tIns="91426" rIns="91426" bIns="91426" anchor="ctr" anchorCtr="0">
              <a:noAutofit/>
            </a:bodyPr>
            <a:lstStyle/>
            <a:p>
              <a:endParaRPr sz="1401">
                <a:latin typeface="Raleway Thin"/>
                <a:ea typeface="Raleway Thin"/>
                <a:cs typeface="Raleway Thin"/>
                <a:sym typeface="Raleway Thin"/>
              </a:endParaRPr>
            </a:p>
          </p:txBody>
        </p:sp>
        <p:sp>
          <p:nvSpPr>
            <p:cNvPr id="182" name="Google Shape;182;p24"/>
            <p:cNvSpPr/>
            <p:nvPr/>
          </p:nvSpPr>
          <p:spPr>
            <a:xfrm>
              <a:off x="5988538" y="1580022"/>
              <a:ext cx="1339075" cy="1199287"/>
            </a:xfrm>
            <a:prstGeom prst="ellipse">
              <a:avLst/>
            </a:prstGeom>
            <a:solidFill>
              <a:srgbClr val="FFE599"/>
            </a:solidFill>
            <a:ln>
              <a:noFill/>
            </a:ln>
          </p:spPr>
          <p:txBody>
            <a:bodyPr spcFirstLastPara="1" wrap="square" lIns="91426" tIns="91426" rIns="91426" bIns="91426" anchor="ctr" anchorCtr="0">
              <a:noAutofit/>
            </a:bodyPr>
            <a:lstStyle/>
            <a:p>
              <a:r>
                <a:rPr lang="el-GR" sz="1200" b="1" dirty="0" smtClean="0">
                  <a:solidFill>
                    <a:schemeClr val="bg1"/>
                  </a:solidFill>
                  <a:latin typeface="Calibri" panose="020F0502020204030204" pitchFamily="34" charset="0"/>
                  <a:ea typeface="Raleway Thin"/>
                  <a:cs typeface="Calibri" panose="020F0502020204030204" pitchFamily="34" charset="0"/>
                  <a:sym typeface="Raleway Thin"/>
                </a:rPr>
                <a:t>Εμπειρία</a:t>
              </a:r>
              <a:endParaRPr sz="1200" b="1" dirty="0">
                <a:solidFill>
                  <a:schemeClr val="bg1"/>
                </a:solidFill>
                <a:latin typeface="Calibri" panose="020F0502020204030204" pitchFamily="34" charset="0"/>
                <a:ea typeface="Raleway Thin"/>
                <a:cs typeface="Calibri" panose="020F0502020204030204" pitchFamily="34" charset="0"/>
                <a:sym typeface="Raleway Thin"/>
              </a:endParaRPr>
            </a:p>
          </p:txBody>
        </p:sp>
      </p:grpSp>
      <p:grpSp>
        <p:nvGrpSpPr>
          <p:cNvPr id="6" name="Google Shape;189;p24"/>
          <p:cNvGrpSpPr/>
          <p:nvPr/>
        </p:nvGrpSpPr>
        <p:grpSpPr>
          <a:xfrm>
            <a:off x="5354548" y="1425002"/>
            <a:ext cx="1423801" cy="1423801"/>
            <a:chOff x="3490737" y="1374053"/>
            <a:chExt cx="1423800" cy="1423800"/>
          </a:xfrm>
        </p:grpSpPr>
        <p:sp>
          <p:nvSpPr>
            <p:cNvPr id="190" name="Google Shape;190;p24"/>
            <p:cNvSpPr/>
            <p:nvPr/>
          </p:nvSpPr>
          <p:spPr>
            <a:xfrm>
              <a:off x="3490737" y="1374053"/>
              <a:ext cx="1423800" cy="14238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91426" tIns="91426" rIns="91426" bIns="91426" anchor="ctr" anchorCtr="0">
              <a:noAutofit/>
            </a:bodyPr>
            <a:lstStyle/>
            <a:p>
              <a:endParaRPr sz="900">
                <a:solidFill>
                  <a:srgbClr val="00695C"/>
                </a:solidFill>
                <a:latin typeface="Raleway Thin"/>
                <a:ea typeface="Raleway Thin"/>
                <a:cs typeface="Raleway Thin"/>
                <a:sym typeface="Raleway Thin"/>
              </a:endParaRPr>
            </a:p>
          </p:txBody>
        </p:sp>
        <p:sp>
          <p:nvSpPr>
            <p:cNvPr id="191" name="Google Shape;191;p24"/>
            <p:cNvSpPr txBox="1"/>
            <p:nvPr/>
          </p:nvSpPr>
          <p:spPr>
            <a:xfrm>
              <a:off x="3718754" y="1613603"/>
              <a:ext cx="1045070" cy="944700"/>
            </a:xfrm>
            <a:prstGeom prst="rect">
              <a:avLst/>
            </a:prstGeom>
            <a:noFill/>
            <a:ln>
              <a:noFill/>
            </a:ln>
          </p:spPr>
          <p:txBody>
            <a:bodyPr spcFirstLastPara="1" wrap="square" lIns="91426" tIns="91426" rIns="91426" bIns="91426" anchor="ctr" anchorCtr="0">
              <a:noAutofit/>
            </a:bodyPr>
            <a:lstStyle/>
            <a:p>
              <a:pPr algn="ctr"/>
              <a:r>
                <a:rPr lang="el-GR" sz="1050" b="1" dirty="0" smtClean="0">
                  <a:solidFill>
                    <a:srgbClr val="FFFFFF"/>
                  </a:solidFill>
                  <a:latin typeface="Calibri" panose="020F0502020204030204" pitchFamily="34" charset="0"/>
                  <a:ea typeface="Raleway Thin"/>
                  <a:cs typeface="Calibri" panose="020F0502020204030204" pitchFamily="34" charset="0"/>
                  <a:sym typeface="Raleway Thin"/>
                </a:rPr>
                <a:t>Εκστρατεία</a:t>
              </a:r>
              <a:endParaRPr sz="1050" b="1" dirty="0">
                <a:solidFill>
                  <a:srgbClr val="FFFFFF"/>
                </a:solidFill>
                <a:latin typeface="Calibri" panose="020F0502020204030204" pitchFamily="34" charset="0"/>
                <a:ea typeface="Raleway Thin"/>
                <a:cs typeface="Calibri" panose="020F0502020204030204" pitchFamily="34" charset="0"/>
                <a:sym typeface="Raleway Thin"/>
              </a:endParaRPr>
            </a:p>
          </p:txBody>
        </p:sp>
      </p:grpSp>
      <p:grpSp>
        <p:nvGrpSpPr>
          <p:cNvPr id="8" name="Google Shape;192;p24"/>
          <p:cNvGrpSpPr/>
          <p:nvPr/>
        </p:nvGrpSpPr>
        <p:grpSpPr>
          <a:xfrm>
            <a:off x="7320907" y="3186582"/>
            <a:ext cx="1498800" cy="1498800"/>
            <a:chOff x="702082" y="3871856"/>
            <a:chExt cx="1498800" cy="1498800"/>
          </a:xfrm>
        </p:grpSpPr>
        <p:sp>
          <p:nvSpPr>
            <p:cNvPr id="193" name="Google Shape;193;p24"/>
            <p:cNvSpPr/>
            <p:nvPr/>
          </p:nvSpPr>
          <p:spPr>
            <a:xfrm>
              <a:off x="702082" y="3871856"/>
              <a:ext cx="1498800" cy="14988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91426" tIns="91426" rIns="91426" bIns="91426" anchor="ctr" anchorCtr="0">
              <a:noAutofit/>
            </a:bodyPr>
            <a:lstStyle/>
            <a:p>
              <a:endParaRPr sz="900">
                <a:solidFill>
                  <a:srgbClr val="00695C"/>
                </a:solidFill>
                <a:latin typeface="Raleway Thin"/>
                <a:ea typeface="Raleway Thin"/>
                <a:cs typeface="Raleway Thin"/>
                <a:sym typeface="Raleway Thin"/>
              </a:endParaRPr>
            </a:p>
          </p:txBody>
        </p:sp>
        <p:sp>
          <p:nvSpPr>
            <p:cNvPr id="194" name="Google Shape;194;p24"/>
            <p:cNvSpPr txBox="1"/>
            <p:nvPr/>
          </p:nvSpPr>
          <p:spPr>
            <a:xfrm>
              <a:off x="915827" y="4150652"/>
              <a:ext cx="1110176" cy="944700"/>
            </a:xfrm>
            <a:prstGeom prst="rect">
              <a:avLst/>
            </a:prstGeom>
            <a:noFill/>
            <a:ln>
              <a:noFill/>
            </a:ln>
          </p:spPr>
          <p:txBody>
            <a:bodyPr spcFirstLastPara="1" wrap="square" lIns="91426" tIns="91426" rIns="91426" bIns="91426" anchor="ctr" anchorCtr="0">
              <a:noAutofit/>
            </a:bodyPr>
            <a:lstStyle/>
            <a:p>
              <a:pPr algn="ctr"/>
              <a:r>
                <a:rPr lang="el-GR" sz="1100" b="1" dirty="0" smtClean="0">
                  <a:solidFill>
                    <a:srgbClr val="FFFFFF"/>
                  </a:solidFill>
                  <a:latin typeface="Calibri" panose="020F0502020204030204" pitchFamily="34" charset="0"/>
                  <a:ea typeface="Raleway Thin"/>
                  <a:cs typeface="Calibri" panose="020F0502020204030204" pitchFamily="34" charset="0"/>
                  <a:sym typeface="Raleway Thin"/>
                </a:rPr>
                <a:t>Εισαγωγικό επίπεδο</a:t>
              </a:r>
              <a:endParaRPr sz="1100" b="1" dirty="0">
                <a:solidFill>
                  <a:srgbClr val="FFFFFF"/>
                </a:solidFill>
                <a:latin typeface="Calibri" panose="020F0502020204030204" pitchFamily="34" charset="0"/>
                <a:ea typeface="Raleway Thin"/>
                <a:cs typeface="Calibri" panose="020F0502020204030204" pitchFamily="34" charset="0"/>
                <a:sym typeface="Raleway Thin"/>
              </a:endParaRPr>
            </a:p>
          </p:txBody>
        </p:sp>
      </p:grpSp>
      <p:sp>
        <p:nvSpPr>
          <p:cNvPr id="2" name="Google Shape;392;p35">
            <a:extLst>
              <a:ext uri="{FF2B5EF4-FFF2-40B4-BE49-F238E27FC236}">
                <a16:creationId xmlns:a16="http://schemas.microsoft.com/office/drawing/2014/main" id="{33D6A9A1-1E28-FAC4-81D2-444967BB35EF}"/>
              </a:ext>
            </a:extLst>
          </p:cNvPr>
          <p:cNvSpPr/>
          <p:nvPr/>
        </p:nvSpPr>
        <p:spPr>
          <a:xfrm>
            <a:off x="8063761" y="327816"/>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7" name="Google Shape;158;p22">
            <a:extLst>
              <a:ext uri="{FF2B5EF4-FFF2-40B4-BE49-F238E27FC236}">
                <a16:creationId xmlns:a16="http://schemas.microsoft.com/office/drawing/2014/main" id="{DB35BB5F-02AC-32B3-E4F9-B706C60B7941}"/>
              </a:ext>
            </a:extLst>
          </p:cNvPr>
          <p:cNvSpPr txBox="1">
            <a:spLocks/>
          </p:cNvSpPr>
          <p:nvPr/>
        </p:nvSpPr>
        <p:spPr>
          <a:xfrm>
            <a:off x="2941299" y="826771"/>
            <a:ext cx="2303801" cy="2005329"/>
          </a:xfrm>
          <a:prstGeom prst="rect">
            <a:avLst/>
          </a:prstGeom>
        </p:spPr>
        <p:txBody>
          <a:bodyPr spcFirstLastPara="1" wrap="square" lIns="91426" tIns="91426" rIns="91426" bIns="9142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a:lstStyle>
          <a:p>
            <a:pPr algn="ctr">
              <a:spcBef>
                <a:spcPts val="601"/>
              </a:spcBef>
              <a:buClr>
                <a:srgbClr val="FFB600"/>
              </a:buClr>
              <a:buSzPts val="1800"/>
            </a:pPr>
            <a:r>
              <a:rPr lang="el-GR" sz="1300" dirty="0" smtClean="0">
                <a:solidFill>
                  <a:schemeClr val="dk2"/>
                </a:solidFill>
                <a:latin typeface="Calibri" panose="020F0502020204030204" pitchFamily="34" charset="0"/>
                <a:cs typeface="Calibri" panose="020F0502020204030204" pitchFamily="34" charset="0"/>
                <a:sym typeface="Raleway Thin"/>
              </a:rPr>
              <a:t>Το βιογραφικό σημείωμα περιλαμβάνει την εργασιακή σας εμπειρία, την εκπαίδευση και τις δεξιότητές σας, ενώ η συνοδευτική επιστολή είναι μια ολόκληρη εκστρατεία μάρκετινγκ</a:t>
            </a:r>
            <a:r>
              <a:rPr lang="en-US" sz="1300" dirty="0" smtClean="0">
                <a:solidFill>
                  <a:schemeClr val="dk2"/>
                </a:solidFill>
                <a:latin typeface="Calibri" panose="020F0502020204030204" pitchFamily="34" charset="0"/>
                <a:cs typeface="Calibri" panose="020F0502020204030204" pitchFamily="34" charset="0"/>
                <a:sym typeface="Raleway Thin"/>
              </a:rPr>
              <a:t>.</a:t>
            </a:r>
            <a:endParaRPr lang="en-GB" sz="1300" dirty="0">
              <a:solidFill>
                <a:schemeClr val="dk2"/>
              </a:solidFill>
              <a:latin typeface="Raleway Light" pitchFamily="2" charset="0"/>
              <a:sym typeface="Raleway Thin"/>
            </a:endParaRPr>
          </a:p>
          <a:p>
            <a:pPr>
              <a:spcBef>
                <a:spcPts val="601"/>
              </a:spcBef>
              <a:buClr>
                <a:srgbClr val="FFB600"/>
              </a:buClr>
              <a:buSzPts val="1800"/>
            </a:pPr>
            <a:endParaRPr lang="en-GB" sz="1300" dirty="0">
              <a:solidFill>
                <a:schemeClr val="dk2"/>
              </a:solidFill>
              <a:latin typeface="Raleway Light" pitchFamily="2" charset="0"/>
              <a:sym typeface="Raleway Thin"/>
            </a:endParaRPr>
          </a:p>
          <a:p>
            <a:pPr>
              <a:spcBef>
                <a:spcPts val="601"/>
              </a:spcBef>
              <a:buClr>
                <a:srgbClr val="FFB600"/>
              </a:buClr>
              <a:buSzPts val="1800"/>
            </a:pPr>
            <a:endParaRPr lang="en-GB" sz="1300" dirty="0">
              <a:solidFill>
                <a:schemeClr val="dk2"/>
              </a:solidFill>
              <a:latin typeface="Raleway Light" pitchFamily="2" charset="0"/>
              <a:sym typeface="Raleway Thin"/>
            </a:endParaRPr>
          </a:p>
          <a:p>
            <a:pPr>
              <a:spcBef>
                <a:spcPts val="601"/>
              </a:spcBef>
              <a:buClr>
                <a:srgbClr val="FFB600"/>
              </a:buClr>
              <a:buSzPts val="1800"/>
            </a:pPr>
            <a:endParaRPr lang="en-GB" sz="1300" dirty="0">
              <a:latin typeface="Raleway Light" pitchFamily="2" charset="0"/>
            </a:endParaRPr>
          </a:p>
        </p:txBody>
      </p:sp>
      <p:sp>
        <p:nvSpPr>
          <p:cNvPr id="25" name="Rounded Rectangle 24"/>
          <p:cNvSpPr/>
          <p:nvPr/>
        </p:nvSpPr>
        <p:spPr>
          <a:xfrm>
            <a:off x="685799" y="930275"/>
            <a:ext cx="2105025" cy="479425"/>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3">
                    <a:lumMod val="50000"/>
                  </a:schemeClr>
                </a:solidFill>
                <a:latin typeface="Calibri" panose="020F0502020204030204" pitchFamily="34" charset="0"/>
                <a:cs typeface="Calibri" panose="020F0502020204030204" pitchFamily="34" charset="0"/>
              </a:rPr>
              <a:t>Προσφώνηση</a:t>
            </a:r>
            <a:r>
              <a:rPr lang="en-US" dirty="0" smtClean="0"/>
              <a:t>ng</a:t>
            </a:r>
            <a:endParaRPr lang="en-US" dirty="0"/>
          </a:p>
        </p:txBody>
      </p:sp>
      <p:sp>
        <p:nvSpPr>
          <p:cNvPr id="32" name="Rectangle 31"/>
          <p:cNvSpPr/>
          <p:nvPr/>
        </p:nvSpPr>
        <p:spPr>
          <a:xfrm>
            <a:off x="554513" y="532643"/>
            <a:ext cx="2494594" cy="307777"/>
          </a:xfrm>
          <a:prstGeom prst="rect">
            <a:avLst/>
          </a:prstGeom>
        </p:spPr>
        <p:txBody>
          <a:bodyPr wrap="none">
            <a:spAutoFit/>
          </a:bodyPr>
          <a:lstStyle/>
          <a:p>
            <a:pPr>
              <a:spcBef>
                <a:spcPts val="601"/>
              </a:spcBef>
              <a:buClr>
                <a:srgbClr val="FFB600"/>
              </a:buClr>
              <a:buSzPts val="1800"/>
            </a:pPr>
            <a:r>
              <a:rPr lang="el-GR" dirty="0" smtClean="0">
                <a:solidFill>
                  <a:schemeClr val="dk2"/>
                </a:solidFill>
                <a:latin typeface="Calibri" panose="020F0502020204030204" pitchFamily="34" charset="0"/>
                <a:cs typeface="Calibri" panose="020F0502020204030204" pitchFamily="34" charset="0"/>
                <a:sym typeface="Raleway Thin"/>
              </a:rPr>
              <a:t>Πλάνο συνοδευτικής επιστολής</a:t>
            </a:r>
            <a:endParaRPr lang="en-GB" dirty="0">
              <a:solidFill>
                <a:schemeClr val="dk2"/>
              </a:solidFill>
              <a:latin typeface="Calibri" panose="020F0502020204030204" pitchFamily="34" charset="0"/>
              <a:cs typeface="Calibri" panose="020F0502020204030204" pitchFamily="34" charset="0"/>
              <a:sym typeface="Raleway Thin"/>
            </a:endParaRPr>
          </a:p>
        </p:txBody>
      </p:sp>
      <p:sp>
        <p:nvSpPr>
          <p:cNvPr id="30" name="Rounded Rectangle 29"/>
          <p:cNvSpPr/>
          <p:nvPr/>
        </p:nvSpPr>
        <p:spPr>
          <a:xfrm>
            <a:off x="698499" y="1552575"/>
            <a:ext cx="2105025" cy="619125"/>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3">
                    <a:lumMod val="50000"/>
                  </a:schemeClr>
                </a:solidFill>
                <a:latin typeface="Calibri" panose="020F0502020204030204" pitchFamily="34" charset="0"/>
                <a:cs typeface="Calibri" panose="020F0502020204030204" pitchFamily="34" charset="0"/>
              </a:rPr>
              <a:t>Παράγραφος</a:t>
            </a:r>
            <a:r>
              <a:rPr lang="en-US" dirty="0" smtClean="0">
                <a:solidFill>
                  <a:schemeClr val="accent3">
                    <a:lumMod val="50000"/>
                  </a:schemeClr>
                </a:solidFill>
                <a:latin typeface="Calibri" panose="020F0502020204030204" pitchFamily="34" charset="0"/>
                <a:cs typeface="Calibri" panose="020F0502020204030204" pitchFamily="34" charset="0"/>
              </a:rPr>
              <a:t> 1</a:t>
            </a:r>
          </a:p>
          <a:p>
            <a:pPr algn="ctr"/>
            <a:r>
              <a:rPr lang="el-GR" dirty="0" smtClean="0">
                <a:solidFill>
                  <a:schemeClr val="accent3">
                    <a:lumMod val="50000"/>
                  </a:schemeClr>
                </a:solidFill>
                <a:latin typeface="Calibri" panose="020F0502020204030204" pitchFamily="34" charset="0"/>
                <a:cs typeface="Calibri" panose="020F0502020204030204" pitchFamily="34" charset="0"/>
              </a:rPr>
              <a:t>Λόγος για τον οποίο γράφετε</a:t>
            </a:r>
            <a:endParaRPr lang="en-US" dirty="0">
              <a:solidFill>
                <a:schemeClr val="accent3">
                  <a:lumMod val="50000"/>
                </a:schemeClr>
              </a:solidFill>
              <a:latin typeface="Calibri" panose="020F0502020204030204" pitchFamily="34" charset="0"/>
              <a:cs typeface="Calibri" panose="020F0502020204030204" pitchFamily="34" charset="0"/>
            </a:endParaRPr>
          </a:p>
        </p:txBody>
      </p:sp>
      <p:sp>
        <p:nvSpPr>
          <p:cNvPr id="33" name="Rounded Rectangle 32"/>
          <p:cNvSpPr/>
          <p:nvPr/>
        </p:nvSpPr>
        <p:spPr>
          <a:xfrm>
            <a:off x="698499" y="2339975"/>
            <a:ext cx="2105025" cy="809625"/>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3">
                    <a:lumMod val="50000"/>
                  </a:schemeClr>
                </a:solidFill>
                <a:latin typeface="Calibri" panose="020F0502020204030204" pitchFamily="34" charset="0"/>
                <a:cs typeface="Calibri" panose="020F0502020204030204" pitchFamily="34" charset="0"/>
              </a:rPr>
              <a:t>Παράγραφοι</a:t>
            </a:r>
            <a:r>
              <a:rPr lang="en-US" dirty="0" smtClean="0">
                <a:solidFill>
                  <a:schemeClr val="accent3">
                    <a:lumMod val="50000"/>
                  </a:schemeClr>
                </a:solidFill>
                <a:latin typeface="Calibri" panose="020F0502020204030204" pitchFamily="34" charset="0"/>
                <a:cs typeface="Calibri" panose="020F0502020204030204" pitchFamily="34" charset="0"/>
              </a:rPr>
              <a:t> 2,3</a:t>
            </a:r>
          </a:p>
          <a:p>
            <a:pPr algn="ctr"/>
            <a:r>
              <a:rPr lang="el-GR" dirty="0" smtClean="0">
                <a:solidFill>
                  <a:schemeClr val="accent3">
                    <a:lumMod val="50000"/>
                  </a:schemeClr>
                </a:solidFill>
                <a:latin typeface="Calibri" panose="020F0502020204030204" pitchFamily="34" charset="0"/>
                <a:cs typeface="Calibri" panose="020F0502020204030204" pitchFamily="34" charset="0"/>
              </a:rPr>
              <a:t>Προσόντα</a:t>
            </a:r>
            <a:r>
              <a:rPr lang="en-US" dirty="0" smtClean="0">
                <a:solidFill>
                  <a:schemeClr val="accent3">
                    <a:lumMod val="50000"/>
                  </a:schemeClr>
                </a:solidFill>
                <a:latin typeface="Calibri" panose="020F0502020204030204" pitchFamily="34" charset="0"/>
                <a:cs typeface="Calibri" panose="020F0502020204030204" pitchFamily="34" charset="0"/>
              </a:rPr>
              <a:t>/ </a:t>
            </a:r>
            <a:r>
              <a:rPr lang="el-GR" dirty="0" smtClean="0">
                <a:solidFill>
                  <a:schemeClr val="accent3">
                    <a:lumMod val="50000"/>
                  </a:schemeClr>
                </a:solidFill>
                <a:latin typeface="Calibri" panose="020F0502020204030204" pitchFamily="34" charset="0"/>
                <a:cs typeface="Calibri" panose="020F0502020204030204" pitchFamily="34" charset="0"/>
              </a:rPr>
              <a:t>Προηγούμενη εμπειρία</a:t>
            </a:r>
            <a:endParaRPr lang="en-US" dirty="0" smtClean="0">
              <a:solidFill>
                <a:schemeClr val="accent3">
                  <a:lumMod val="50000"/>
                </a:schemeClr>
              </a:solidFill>
              <a:latin typeface="Calibri" panose="020F0502020204030204" pitchFamily="34" charset="0"/>
              <a:cs typeface="Calibri" panose="020F0502020204030204" pitchFamily="34" charset="0"/>
            </a:endParaRPr>
          </a:p>
        </p:txBody>
      </p:sp>
      <p:sp>
        <p:nvSpPr>
          <p:cNvPr id="34" name="Rounded Rectangle 33"/>
          <p:cNvSpPr/>
          <p:nvPr/>
        </p:nvSpPr>
        <p:spPr>
          <a:xfrm>
            <a:off x="749298" y="3317875"/>
            <a:ext cx="2105025" cy="502078"/>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3">
                  <a:lumMod val="50000"/>
                </a:schemeClr>
              </a:solidFill>
            </a:endParaRPr>
          </a:p>
          <a:p>
            <a:pPr algn="ctr"/>
            <a:r>
              <a:rPr lang="el-GR" dirty="0">
                <a:solidFill>
                  <a:schemeClr val="accent3">
                    <a:lumMod val="50000"/>
                  </a:schemeClr>
                </a:solidFill>
                <a:latin typeface="Calibri" panose="020F0502020204030204" pitchFamily="34" charset="0"/>
                <a:cs typeface="Calibri" panose="020F0502020204030204" pitchFamily="34" charset="0"/>
              </a:rPr>
              <a:t>Τελευταία παράγραφος</a:t>
            </a:r>
          </a:p>
          <a:p>
            <a:pPr algn="ctr"/>
            <a:r>
              <a:rPr lang="el-GR" dirty="0">
                <a:solidFill>
                  <a:schemeClr val="accent3">
                    <a:lumMod val="50000"/>
                  </a:schemeClr>
                </a:solidFill>
                <a:latin typeface="Calibri" panose="020F0502020204030204" pitchFamily="34" charset="0"/>
                <a:cs typeface="Calibri" panose="020F0502020204030204" pitchFamily="34" charset="0"/>
              </a:rPr>
              <a:t>Τελικές </a:t>
            </a:r>
            <a:r>
              <a:rPr lang="el-GR" dirty="0" smtClean="0">
                <a:solidFill>
                  <a:schemeClr val="accent3">
                    <a:lumMod val="50000"/>
                  </a:schemeClr>
                </a:solidFill>
                <a:latin typeface="Calibri" panose="020F0502020204030204" pitchFamily="34" charset="0"/>
                <a:cs typeface="Calibri" panose="020F0502020204030204" pitchFamily="34" charset="0"/>
              </a:rPr>
              <a:t>παρατηρήσεις</a:t>
            </a:r>
            <a:r>
              <a:rPr lang="en-US" dirty="0" smtClean="0">
                <a:solidFill>
                  <a:schemeClr val="accent3">
                    <a:lumMod val="50000"/>
                  </a:schemeClr>
                </a:solidFill>
                <a:latin typeface="Calibri" panose="020F0502020204030204" pitchFamily="34" charset="0"/>
                <a:cs typeface="Calibri" panose="020F0502020204030204" pitchFamily="34" charset="0"/>
              </a:rPr>
              <a:t> </a:t>
            </a:r>
            <a:r>
              <a:rPr lang="en-US" dirty="0"/>
              <a:t>1</a:t>
            </a:r>
          </a:p>
          <a:p>
            <a:pPr algn="ctr"/>
            <a:r>
              <a:rPr lang="en-US" dirty="0"/>
              <a:t>Reason for writing</a:t>
            </a:r>
          </a:p>
        </p:txBody>
      </p:sp>
      <p:sp>
        <p:nvSpPr>
          <p:cNvPr id="35" name="Rounded Rectangle 34"/>
          <p:cNvSpPr/>
          <p:nvPr/>
        </p:nvSpPr>
        <p:spPr>
          <a:xfrm>
            <a:off x="749299" y="4003675"/>
            <a:ext cx="2105025" cy="479425"/>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3">
                    <a:lumMod val="50000"/>
                  </a:schemeClr>
                </a:solidFill>
                <a:latin typeface="Calibri" panose="020F0502020204030204" pitchFamily="34" charset="0"/>
                <a:cs typeface="Calibri" panose="020F0502020204030204" pitchFamily="34" charset="0"/>
              </a:rPr>
              <a:t>Όνομα</a:t>
            </a:r>
            <a:r>
              <a:rPr lang="en-US" dirty="0" smtClean="0">
                <a:latin typeface="Calibri" panose="020F0502020204030204" pitchFamily="34" charset="0"/>
                <a:cs typeface="Calibri" panose="020F0502020204030204" pitchFamily="34" charset="0"/>
              </a:rPr>
              <a:t> 1</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2995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2"/>
          <p:cNvSpPr txBox="1">
            <a:spLocks noGrp="1"/>
          </p:cNvSpPr>
          <p:nvPr>
            <p:ph type="title"/>
          </p:nvPr>
        </p:nvSpPr>
        <p:spPr>
          <a:xfrm>
            <a:off x="836469" y="583045"/>
            <a:ext cx="6829800" cy="1199900"/>
          </a:xfrm>
          <a:prstGeom prst="rect">
            <a:avLst/>
          </a:prstGeom>
          <a:noFill/>
          <a:ln>
            <a:noFill/>
          </a:ln>
        </p:spPr>
        <p:txBody>
          <a:bodyPr spcFirstLastPara="1" wrap="square" lIns="91425" tIns="91425" rIns="91425" bIns="91425" anchor="b" anchorCtr="0">
            <a:noAutofit/>
          </a:bodyPr>
          <a:lstStyle/>
          <a:p>
            <a:pPr marL="0" lvl="0" indent="0" rtl="0">
              <a:lnSpc>
                <a:spcPct val="100000"/>
              </a:lnSpc>
              <a:spcBef>
                <a:spcPts val="0"/>
              </a:spcBef>
              <a:spcAft>
                <a:spcPts val="0"/>
              </a:spcAft>
              <a:buSzPts val="5800"/>
              <a:buNone/>
            </a:pPr>
            <a:r>
              <a:rPr lang="el-GR" sz="1600" b="1" dirty="0" smtClean="0">
                <a:solidFill>
                  <a:schemeClr val="accent1"/>
                </a:solidFill>
                <a:latin typeface="Calibri" panose="020F0502020204030204" pitchFamily="34" charset="0"/>
                <a:ea typeface="Raleway ExtraLight"/>
                <a:cs typeface="Calibri" panose="020F0502020204030204" pitchFamily="34" charset="0"/>
                <a:sym typeface="Raleway ExtraLight"/>
              </a:rPr>
              <a:t>Γράψτε μία επαγγελματική συστατική επιστολή</a:t>
            </a:r>
            <a:r>
              <a:rPr lang="en-GB" sz="1600" b="1" dirty="0" smtClean="0">
                <a:solidFill>
                  <a:schemeClr val="accent1"/>
                </a:solidFill>
                <a:latin typeface="Calibri" panose="020F0502020204030204" pitchFamily="34" charset="0"/>
                <a:ea typeface="Raleway ExtraLight"/>
                <a:cs typeface="Calibri" panose="020F0502020204030204" pitchFamily="34" charset="0"/>
                <a:sym typeface="Raleway ExtraLight"/>
              </a:rPr>
              <a:t/>
            </a:r>
            <a:br>
              <a:rPr lang="en-GB" sz="1600" b="1" dirty="0" smtClean="0">
                <a:solidFill>
                  <a:schemeClr val="accent1"/>
                </a:solidFill>
                <a:latin typeface="Calibri" panose="020F0502020204030204" pitchFamily="34" charset="0"/>
                <a:ea typeface="Raleway ExtraLight"/>
                <a:cs typeface="Calibri" panose="020F0502020204030204" pitchFamily="34" charset="0"/>
                <a:sym typeface="Raleway ExtraLight"/>
              </a:rPr>
            </a:br>
            <a:r>
              <a:rPr lang="el-GR" sz="1300" dirty="0" smtClean="0">
                <a:latin typeface="Calibri" panose="020F0502020204030204" pitchFamily="34" charset="0"/>
                <a:ea typeface="Raleway Light"/>
                <a:cs typeface="Calibri" panose="020F0502020204030204" pitchFamily="34" charset="0"/>
                <a:sym typeface="Raleway Light"/>
              </a:rPr>
              <a:t>Ενδιαφέρεστε για μια θέση εργασίας</a:t>
            </a:r>
            <a:r>
              <a:rPr lang="en-GB" sz="1300" dirty="0" smtClean="0">
                <a:solidFill>
                  <a:schemeClr val="dk1"/>
                </a:solidFill>
                <a:latin typeface="Calibri" panose="020F0502020204030204" pitchFamily="34" charset="0"/>
                <a:ea typeface="Raleway Light"/>
                <a:cs typeface="Calibri" panose="020F0502020204030204" pitchFamily="34" charset="0"/>
                <a:sym typeface="Raleway Light"/>
              </a:rPr>
              <a:t> … </a:t>
            </a:r>
            <a:r>
              <a:rPr lang="el-GR" sz="1300" dirty="0" smtClean="0">
                <a:solidFill>
                  <a:schemeClr val="dk1"/>
                </a:solidFill>
                <a:latin typeface="Calibri" panose="020F0502020204030204" pitchFamily="34" charset="0"/>
                <a:ea typeface="Raleway Light"/>
                <a:cs typeface="Calibri" panose="020F0502020204030204" pitchFamily="34" charset="0"/>
                <a:sym typeface="Raleway Light"/>
              </a:rPr>
              <a:t>Αφού ολοκληρώσετε το βιογραφικό σας, το οποίο θα περιλαμβάνει όλη την προηγούμενη εμπειρία σας και την εκπαίδευσή σας, θα πρέπει να συμπληρώσετε και μια συστατική επιστολή. Μια τέτοια κίνηση δείχνει το πόσο θέλετε </a:t>
            </a:r>
            <a:r>
              <a:rPr lang="el-GR" sz="1300" dirty="0" smtClean="0">
                <a:solidFill>
                  <a:schemeClr val="dk1"/>
                </a:solidFill>
                <a:latin typeface="Calibri" panose="020F0502020204030204" pitchFamily="34" charset="0"/>
                <a:ea typeface="Raleway Light"/>
                <a:cs typeface="Calibri" panose="020F0502020204030204" pitchFamily="34" charset="0"/>
                <a:sym typeface="Raleway Light"/>
              </a:rPr>
              <a:t>την </a:t>
            </a:r>
            <a:r>
              <a:rPr lang="el-GR" sz="1300" dirty="0" smtClean="0">
                <a:solidFill>
                  <a:schemeClr val="dk1"/>
                </a:solidFill>
                <a:latin typeface="Calibri" panose="020F0502020204030204" pitchFamily="34" charset="0"/>
                <a:ea typeface="Raleway Light"/>
                <a:cs typeface="Calibri" panose="020F0502020204030204" pitchFamily="34" charset="0"/>
                <a:sym typeface="Raleway Light"/>
              </a:rPr>
              <a:t>συγκεκριμένη θέση</a:t>
            </a:r>
            <a:r>
              <a:rPr lang="en-GB" sz="1300" dirty="0" smtClean="0">
                <a:solidFill>
                  <a:schemeClr val="dk1"/>
                </a:solidFill>
                <a:latin typeface="Calibri" panose="020F0502020204030204" pitchFamily="34" charset="0"/>
                <a:ea typeface="Raleway Light"/>
                <a:cs typeface="Calibri" panose="020F0502020204030204" pitchFamily="34" charset="0"/>
                <a:sym typeface="Raleway Light"/>
              </a:rPr>
              <a:t>.</a:t>
            </a:r>
            <a:endParaRPr sz="1300" dirty="0">
              <a:solidFill>
                <a:schemeClr val="dk1"/>
              </a:solidFill>
              <a:latin typeface="Calibri" panose="020F0502020204030204" pitchFamily="34" charset="0"/>
              <a:ea typeface="Raleway Light"/>
              <a:cs typeface="Calibri" panose="020F0502020204030204" pitchFamily="34" charset="0"/>
              <a:sym typeface="Raleway Light"/>
            </a:endParaRPr>
          </a:p>
        </p:txBody>
      </p:sp>
      <p:sp>
        <p:nvSpPr>
          <p:cNvPr id="289" name="Google Shape;289;p22"/>
          <p:cNvSpPr txBox="1">
            <a:spLocks noGrp="1"/>
          </p:cNvSpPr>
          <p:nvPr>
            <p:ph type="body" idx="1"/>
          </p:nvPr>
        </p:nvSpPr>
        <p:spPr>
          <a:xfrm>
            <a:off x="922000" y="1887378"/>
            <a:ext cx="3543300" cy="28217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Βήματα για την ολοκλήρωση της δραστηριότητας</a:t>
            </a:r>
          </a:p>
          <a:p>
            <a:pPr marL="0" lvl="0" indent="0" algn="l" rtl="0">
              <a:lnSpc>
                <a:spcPct val="100000"/>
              </a:lnSpc>
              <a:spcBef>
                <a:spcPts val="601"/>
              </a:spcBef>
              <a:spcAft>
                <a:spcPts val="0"/>
              </a:spcAft>
              <a:buSzPts val="1800"/>
              <a:buNone/>
            </a:pPr>
            <a:r>
              <a:rPr lang="el-GR" sz="1100" b="1" dirty="0" smtClean="0">
                <a:latin typeface="Calibri" panose="020F0502020204030204" pitchFamily="34" charset="0"/>
                <a:ea typeface="Raleway"/>
                <a:cs typeface="Calibri" panose="020F0502020204030204" pitchFamily="34" charset="0"/>
                <a:sym typeface="Raleway"/>
              </a:rPr>
              <a:t>Βήμα </a:t>
            </a:r>
            <a:r>
              <a:rPr lang="en-GB" sz="1100" b="1" dirty="0" smtClean="0">
                <a:latin typeface="Calibri" panose="020F0502020204030204" pitchFamily="34" charset="0"/>
                <a:ea typeface="Raleway"/>
                <a:cs typeface="Calibri" panose="020F0502020204030204" pitchFamily="34" charset="0"/>
                <a:sym typeface="Raleway"/>
              </a:rPr>
              <a:t>1</a:t>
            </a:r>
            <a:r>
              <a:rPr lang="en-GB" sz="1100" b="1" dirty="0">
                <a:latin typeface="Calibri" panose="020F0502020204030204" pitchFamily="34" charset="0"/>
                <a:ea typeface="Raleway Light"/>
                <a:cs typeface="Calibri" panose="020F0502020204030204" pitchFamily="34" charset="0"/>
                <a:sym typeface="Raleway Light"/>
              </a:rPr>
              <a:t>: </a:t>
            </a:r>
            <a:r>
              <a:rPr lang="el-GR" sz="1100" dirty="0" smtClean="0">
                <a:latin typeface="Calibri" panose="020F0502020204030204" pitchFamily="34" charset="0"/>
                <a:ea typeface="Raleway Light"/>
                <a:cs typeface="Calibri" panose="020F0502020204030204" pitchFamily="34" charset="0"/>
                <a:sym typeface="Raleway Light"/>
              </a:rPr>
              <a:t>Επιλέξτε μια αγγελία που είναι κατάλληλη για εσάς</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r>
              <a:rPr lang="el-GR" sz="1100" b="1" dirty="0" smtClean="0">
                <a:latin typeface="Calibri" panose="020F0502020204030204" pitchFamily="34" charset="0"/>
                <a:ea typeface="Raleway"/>
                <a:cs typeface="Calibri" panose="020F0502020204030204" pitchFamily="34" charset="0"/>
                <a:sym typeface="Raleway"/>
              </a:rPr>
              <a:t>Βήμα </a:t>
            </a:r>
            <a:r>
              <a:rPr lang="en-GB" sz="1100" b="1" dirty="0" smtClean="0">
                <a:latin typeface="Calibri" panose="020F0502020204030204" pitchFamily="34" charset="0"/>
                <a:ea typeface="Raleway"/>
                <a:cs typeface="Calibri" panose="020F0502020204030204" pitchFamily="34" charset="0"/>
                <a:sym typeface="Raleway"/>
              </a:rPr>
              <a:t>2</a:t>
            </a:r>
            <a:r>
              <a:rPr lang="en-GB" sz="1100" b="1" dirty="0">
                <a:latin typeface="Calibri" panose="020F0502020204030204" pitchFamily="34" charset="0"/>
                <a:ea typeface="Raleway Light"/>
                <a:cs typeface="Calibri" panose="020F0502020204030204" pitchFamily="34" charset="0"/>
                <a:sym typeface="Raleway Light"/>
              </a:rPr>
              <a:t>: </a:t>
            </a:r>
            <a:r>
              <a:rPr lang="el-GR" sz="1100" dirty="0" smtClean="0">
                <a:latin typeface="Calibri" panose="020F0502020204030204" pitchFamily="34" charset="0"/>
                <a:ea typeface="Raleway Light"/>
                <a:cs typeface="Calibri" panose="020F0502020204030204" pitchFamily="34" charset="0"/>
                <a:sym typeface="Raleway Light"/>
              </a:rPr>
              <a:t>Χρησιμοποιείστε τα δεδομένα σχετικά με την εταιρία όπως μάθαμε στην προηγούμενη ενότητα</a:t>
            </a:r>
          </a:p>
          <a:p>
            <a:pPr marL="0" lvl="0" indent="0" algn="l" rtl="0">
              <a:lnSpc>
                <a:spcPct val="100000"/>
              </a:lnSpc>
              <a:spcBef>
                <a:spcPts val="601"/>
              </a:spcBef>
              <a:spcAft>
                <a:spcPts val="0"/>
              </a:spcAft>
              <a:buSzPts val="1800"/>
              <a:buNone/>
            </a:pPr>
            <a:r>
              <a:rPr lang="el-GR" sz="1100" b="1" dirty="0" smtClean="0">
                <a:latin typeface="Calibri" panose="020F0502020204030204" pitchFamily="34" charset="0"/>
                <a:ea typeface="Raleway"/>
                <a:cs typeface="Calibri" panose="020F0502020204030204" pitchFamily="34" charset="0"/>
                <a:sym typeface="Raleway"/>
              </a:rPr>
              <a:t>Βήμα </a:t>
            </a:r>
            <a:r>
              <a:rPr lang="en-GB" sz="1100" b="1" dirty="0" smtClean="0">
                <a:latin typeface="Calibri" panose="020F0502020204030204" pitchFamily="34" charset="0"/>
                <a:ea typeface="Raleway"/>
                <a:cs typeface="Calibri" panose="020F0502020204030204" pitchFamily="34" charset="0"/>
                <a:sym typeface="Raleway"/>
              </a:rPr>
              <a:t>3</a:t>
            </a:r>
            <a:r>
              <a:rPr lang="en-GB" sz="1100" b="1" dirty="0">
                <a:latin typeface="Calibri" panose="020F0502020204030204" pitchFamily="34" charset="0"/>
                <a:ea typeface="Raleway Light"/>
                <a:cs typeface="Calibri" panose="020F0502020204030204" pitchFamily="34" charset="0"/>
                <a:sym typeface="Raleway Light"/>
              </a:rPr>
              <a:t>: </a:t>
            </a:r>
            <a:r>
              <a:rPr lang="el-GR" sz="1100" dirty="0" smtClean="0">
                <a:latin typeface="Calibri" panose="020F0502020204030204" pitchFamily="34" charset="0"/>
                <a:ea typeface="Raleway Light"/>
                <a:cs typeface="Calibri" panose="020F0502020204030204" pitchFamily="34" charset="0"/>
                <a:sym typeface="Raleway Light"/>
              </a:rPr>
              <a:t>Αναγνωρίστε τις δεξιότητες που κατέχετε και είναι συναφείς με αυτή </a:t>
            </a:r>
            <a:r>
              <a:rPr lang="el-GR" sz="1100" dirty="0" smtClean="0">
                <a:latin typeface="Calibri" panose="020F0502020204030204" pitchFamily="34" charset="0"/>
                <a:ea typeface="Raleway Light"/>
                <a:cs typeface="Calibri" panose="020F0502020204030204" pitchFamily="34" charset="0"/>
                <a:sym typeface="Raleway Light"/>
              </a:rPr>
              <a:t>τη </a:t>
            </a:r>
            <a:r>
              <a:rPr lang="el-GR" sz="1100" dirty="0" smtClean="0">
                <a:latin typeface="Calibri" panose="020F0502020204030204" pitchFamily="34" charset="0"/>
                <a:ea typeface="Raleway Light"/>
                <a:cs typeface="Calibri" panose="020F0502020204030204" pitchFamily="34" charset="0"/>
                <a:sym typeface="Raleway Light"/>
              </a:rPr>
              <a:t>θέση</a:t>
            </a:r>
            <a:r>
              <a:rPr lang="en-GB" sz="1100" dirty="0" smtClean="0">
                <a:latin typeface="Calibri" panose="020F0502020204030204" pitchFamily="34" charset="0"/>
                <a:ea typeface="Raleway Light"/>
                <a:cs typeface="Calibri" panose="020F0502020204030204" pitchFamily="34" charset="0"/>
                <a:sym typeface="Raleway Light"/>
              </a:rPr>
              <a:t> </a:t>
            </a:r>
            <a:endParaRPr lang="el-GR" sz="1100" dirty="0" smtClean="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l-GR" sz="1100" b="1" dirty="0" smtClean="0">
                <a:latin typeface="Calibri" panose="020F0502020204030204" pitchFamily="34" charset="0"/>
                <a:ea typeface="Raleway"/>
                <a:cs typeface="Calibri" panose="020F0502020204030204" pitchFamily="34" charset="0"/>
                <a:sym typeface="Raleway"/>
              </a:rPr>
              <a:t>Βήμα </a:t>
            </a:r>
            <a:r>
              <a:rPr lang="en-GB" sz="1100" b="1" dirty="0" smtClean="0">
                <a:latin typeface="Calibri" panose="020F0502020204030204" pitchFamily="34" charset="0"/>
                <a:ea typeface="Raleway"/>
                <a:cs typeface="Calibri" panose="020F0502020204030204" pitchFamily="34" charset="0"/>
                <a:sym typeface="Raleway"/>
              </a:rPr>
              <a:t>4</a:t>
            </a:r>
            <a:r>
              <a:rPr lang="en-GB" sz="1100" b="1" dirty="0">
                <a:latin typeface="Calibri" panose="020F0502020204030204" pitchFamily="34" charset="0"/>
                <a:ea typeface="Raleway Light"/>
                <a:cs typeface="Calibri" panose="020F0502020204030204" pitchFamily="34" charset="0"/>
                <a:sym typeface="Raleway Light"/>
              </a:rPr>
              <a:t>: </a:t>
            </a:r>
            <a:r>
              <a:rPr lang="el-GR" sz="1100" dirty="0" smtClean="0">
                <a:latin typeface="Calibri" panose="020F0502020204030204" pitchFamily="34" charset="0"/>
                <a:ea typeface="Raleway Light"/>
                <a:cs typeface="Calibri" panose="020F0502020204030204" pitchFamily="34" charset="0"/>
                <a:sym typeface="Raleway Light"/>
              </a:rPr>
              <a:t>Γράψτε </a:t>
            </a:r>
            <a:r>
              <a:rPr lang="el-GR" sz="1100" dirty="0" smtClean="0">
                <a:latin typeface="Calibri" panose="020F0502020204030204" pitchFamily="34" charset="0"/>
                <a:ea typeface="Raleway Light"/>
                <a:cs typeface="Calibri" panose="020F0502020204030204" pitchFamily="34" charset="0"/>
                <a:sym typeface="Raleway Light"/>
              </a:rPr>
              <a:t>τη </a:t>
            </a:r>
            <a:r>
              <a:rPr lang="el-GR" sz="1100" dirty="0" smtClean="0">
                <a:latin typeface="Calibri" panose="020F0502020204030204" pitchFamily="34" charset="0"/>
                <a:ea typeface="Raleway Light"/>
                <a:cs typeface="Calibri" panose="020F0502020204030204" pitchFamily="34" charset="0"/>
                <a:sym typeface="Raleway Light"/>
              </a:rPr>
              <a:t>συστατική επιστολή σας</a:t>
            </a:r>
            <a:endParaRPr sz="12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l-GR" sz="1200"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ΧΡΟΝΟΣ</a:t>
            </a:r>
            <a:r>
              <a:rPr lang="en-GB" sz="1200"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a:t>
            </a:r>
            <a:r>
              <a:rPr lang="en-GB" sz="1200" dirty="0" smtClean="0">
                <a:solidFill>
                  <a:schemeClr val="lt1"/>
                </a:solidFill>
                <a:latin typeface="Calibri" panose="020F0502020204030204" pitchFamily="34" charset="0"/>
                <a:ea typeface="Raleway Light"/>
                <a:cs typeface="Calibri" panose="020F0502020204030204" pitchFamily="34" charset="0"/>
                <a:sym typeface="Raleway Light"/>
              </a:rPr>
              <a:t> </a:t>
            </a:r>
            <a:r>
              <a:rPr lang="en-GB" sz="1200" dirty="0">
                <a:solidFill>
                  <a:schemeClr val="dk1"/>
                </a:solidFill>
                <a:latin typeface="Calibri" panose="020F0502020204030204" pitchFamily="34" charset="0"/>
                <a:ea typeface="Raleway Light"/>
                <a:cs typeface="Calibri" panose="020F0502020204030204" pitchFamily="34" charset="0"/>
                <a:sym typeface="Raleway Light"/>
              </a:rPr>
              <a:t>20 </a:t>
            </a: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λεπτά</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endParaRPr sz="1200" b="1" dirty="0">
              <a:solidFill>
                <a:srgbClr val="FFB600"/>
              </a:solidFill>
            </a:endParaRPr>
          </a:p>
        </p:txBody>
      </p:sp>
      <p:sp>
        <p:nvSpPr>
          <p:cNvPr id="290" name="Google Shape;290;p22"/>
          <p:cNvSpPr txBox="1">
            <a:spLocks noGrp="1"/>
          </p:cNvSpPr>
          <p:nvPr>
            <p:ph type="body" idx="2"/>
          </p:nvPr>
        </p:nvSpPr>
        <p:spPr>
          <a:xfrm>
            <a:off x="5180250" y="1887375"/>
            <a:ext cx="2728200" cy="2821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Πηγές και εργαλεία</a:t>
            </a: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n-GB" sz="1200" b="1" dirty="0">
                <a:latin typeface="Calibri" panose="020F0502020204030204" pitchFamily="34" charset="0"/>
                <a:cs typeface="Calibri" panose="020F0502020204030204" pitchFamily="34" charset="0"/>
              </a:rPr>
              <a:t>Looking for a job? Highlight your ability, not your experience -</a:t>
            </a:r>
            <a:r>
              <a:rPr lang="en-GB" sz="1200" b="1" dirty="0" err="1">
                <a:latin typeface="Calibri" panose="020F0502020204030204" pitchFamily="34" charset="0"/>
                <a:cs typeface="Calibri" panose="020F0502020204030204" pitchFamily="34" charset="0"/>
              </a:rPr>
              <a:t>TEDx</a:t>
            </a:r>
            <a:endParaRPr sz="1200" b="1"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r>
              <a:rPr lang="en-GB" sz="1200" u="sng" dirty="0">
                <a:solidFill>
                  <a:schemeClr val="hlink"/>
                </a:solidFill>
                <a:latin typeface="Calibri" panose="020F0502020204030204" pitchFamily="34" charset="0"/>
                <a:ea typeface="Raleway Light"/>
                <a:cs typeface="Calibri" panose="020F0502020204030204" pitchFamily="34" charset="0"/>
                <a:sym typeface="Raleway Light"/>
                <a:hlinkClick r:id="rId3"/>
              </a:rPr>
              <a:t>www.youtube.com/watch?v=guXxy8LH2QM</a:t>
            </a:r>
            <a:endParaRPr sz="12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endParaRPr sz="12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n-GB" sz="1200" b="1" dirty="0">
                <a:latin typeface="Calibri" panose="020F0502020204030204" pitchFamily="34" charset="0"/>
                <a:cs typeface="Calibri" panose="020F0502020204030204" pitchFamily="34" charset="0"/>
              </a:rPr>
              <a:t>Cover letter template</a:t>
            </a:r>
            <a:endParaRPr sz="12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n-GB" sz="1200" u="sng" dirty="0">
                <a:solidFill>
                  <a:schemeClr val="hlink"/>
                </a:solidFill>
                <a:latin typeface="Calibri" panose="020F0502020204030204" pitchFamily="34" charset="0"/>
                <a:ea typeface="Raleway Light"/>
                <a:cs typeface="Calibri" panose="020F0502020204030204" pitchFamily="34" charset="0"/>
                <a:sym typeface="Raleway Light"/>
                <a:hlinkClick r:id="rId4"/>
              </a:rPr>
              <a:t>www.cover-letter-now.com/build-letter/contact?doctypecode=LETR</a:t>
            </a:r>
            <a:r>
              <a:rPr lang="en-GB" sz="1200" dirty="0">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endParaRPr sz="1200" dirty="0">
              <a:latin typeface="Raleway Light"/>
              <a:ea typeface="Raleway Light"/>
              <a:cs typeface="Raleway Light"/>
              <a:sym typeface="Raleway Light"/>
            </a:endParaRPr>
          </a:p>
          <a:p>
            <a:pPr marL="0" lvl="0" indent="0" algn="l" rtl="0">
              <a:lnSpc>
                <a:spcPct val="100000"/>
              </a:lnSpc>
              <a:spcBef>
                <a:spcPts val="601"/>
              </a:spcBef>
              <a:spcAft>
                <a:spcPts val="0"/>
              </a:spcAft>
              <a:buSzPts val="1800"/>
              <a:buNone/>
            </a:pPr>
            <a:endParaRPr sz="1200" dirty="0">
              <a:latin typeface="Raleway Light"/>
              <a:ea typeface="Raleway Light"/>
              <a:cs typeface="Raleway Light"/>
              <a:sym typeface="Raleway Light"/>
            </a:endParaRPr>
          </a:p>
          <a:p>
            <a:pPr marL="139702" lvl="0" indent="0" algn="l" rtl="0">
              <a:lnSpc>
                <a:spcPct val="100000"/>
              </a:lnSpc>
              <a:spcBef>
                <a:spcPts val="601"/>
              </a:spcBef>
              <a:spcAft>
                <a:spcPts val="0"/>
              </a:spcAft>
              <a:buSzPts val="1800"/>
              <a:buNone/>
            </a:pPr>
            <a:endParaRPr dirty="0">
              <a:latin typeface="Raleway Light"/>
              <a:ea typeface="Raleway Light"/>
              <a:cs typeface="Raleway Light"/>
              <a:sym typeface="Raleway Light"/>
            </a:endParaRPr>
          </a:p>
        </p:txBody>
      </p:sp>
      <p:grpSp>
        <p:nvGrpSpPr>
          <p:cNvPr id="291" name="Google Shape;291;p22"/>
          <p:cNvGrpSpPr/>
          <p:nvPr/>
        </p:nvGrpSpPr>
        <p:grpSpPr>
          <a:xfrm>
            <a:off x="7964732" y="329097"/>
            <a:ext cx="977040" cy="722852"/>
            <a:chOff x="5255200" y="3006475"/>
            <a:chExt cx="511700" cy="378575"/>
          </a:xfrm>
        </p:grpSpPr>
        <p:sp>
          <p:nvSpPr>
            <p:cNvPr id="292" name="Google Shape;292;p22"/>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293" name="Google Shape;293;p22"/>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922001" y="891776"/>
            <a:ext cx="6866100" cy="52554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800"/>
              <a:buNone/>
            </a:pPr>
            <a:r>
              <a:rPr lang="el-GR" sz="1600" b="1" dirty="0" smtClean="0">
                <a:solidFill>
                  <a:schemeClr val="accent1"/>
                </a:solidFill>
                <a:latin typeface="Calibri" panose="020F0502020204030204" pitchFamily="34" charset="0"/>
                <a:ea typeface="Raleway Light"/>
                <a:cs typeface="Calibri" panose="020F0502020204030204" pitchFamily="34" charset="0"/>
                <a:sym typeface="Raleway Light"/>
              </a:rPr>
              <a:t>Αυτοπροβολή </a:t>
            </a:r>
            <a:r>
              <a:rPr lang="el-GR" sz="1600" b="1" dirty="0" smtClean="0">
                <a:solidFill>
                  <a:schemeClr val="accent1"/>
                </a:solidFill>
                <a:latin typeface="Calibri" panose="020F0502020204030204" pitchFamily="34" charset="0"/>
                <a:ea typeface="Raleway Light"/>
                <a:cs typeface="Calibri" panose="020F0502020204030204" pitchFamily="34" charset="0"/>
                <a:sym typeface="Raleway Light"/>
              </a:rPr>
              <a:t>μέσω γραπτού </a:t>
            </a:r>
            <a:r>
              <a:rPr lang="en-GB" sz="1600" b="1" dirty="0" smtClean="0">
                <a:solidFill>
                  <a:schemeClr val="accent1"/>
                </a:solidFill>
                <a:latin typeface="Calibri" panose="020F0502020204030204" pitchFamily="34" charset="0"/>
                <a:ea typeface="Raleway Light"/>
                <a:cs typeface="Calibri" panose="020F0502020204030204" pitchFamily="34" charset="0"/>
                <a:sym typeface="Raleway Light"/>
              </a:rPr>
              <a:t>vs </a:t>
            </a:r>
            <a:r>
              <a:rPr lang="el-GR" sz="1600" b="1" dirty="0" smtClean="0">
                <a:solidFill>
                  <a:schemeClr val="accent1"/>
                </a:solidFill>
                <a:latin typeface="Calibri" panose="020F0502020204030204" pitchFamily="34" charset="0"/>
                <a:ea typeface="Raleway Light"/>
                <a:cs typeface="Calibri" panose="020F0502020204030204" pitchFamily="34" charset="0"/>
                <a:sym typeface="Raleway Light"/>
              </a:rPr>
              <a:t>αυτό προβολή μέσω παρουσίασης</a:t>
            </a:r>
            <a:endParaRPr sz="1200" b="1" dirty="0">
              <a:solidFill>
                <a:schemeClr val="accent1"/>
              </a:solidFill>
              <a:latin typeface="Calibri" panose="020F0502020204030204" pitchFamily="34" charset="0"/>
              <a:ea typeface="Raleway Light"/>
              <a:cs typeface="Calibri" panose="020F0502020204030204" pitchFamily="34" charset="0"/>
              <a:sym typeface="Raleway Light"/>
            </a:endParaRPr>
          </a:p>
        </p:txBody>
      </p:sp>
      <p:sp>
        <p:nvSpPr>
          <p:cNvPr id="299" name="Google Shape;299;p23"/>
          <p:cNvSpPr txBox="1">
            <a:spLocks noGrp="1"/>
          </p:cNvSpPr>
          <p:nvPr>
            <p:ph type="body" idx="1"/>
          </p:nvPr>
        </p:nvSpPr>
        <p:spPr>
          <a:xfrm>
            <a:off x="922000" y="1539240"/>
            <a:ext cx="3543300" cy="31699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Συλλογισμοί</a:t>
            </a: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285750" lvl="0" indent="-285750" algn="l"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Σας ήταν εύκολο να καταλάβετε τι σας κάνει κατάλληλους για μια θέση</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285750" lvl="0" indent="-285750" algn="l"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Πόσο δύσκολο ήταν να εκφράσετε τα κίνητρά σας σε ένα γραπτό</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285750" lvl="0" indent="-285750" algn="l" rtl="0">
              <a:lnSpc>
                <a:spcPct val="100000"/>
              </a:lnSpc>
              <a:spcBef>
                <a:spcPts val="601"/>
              </a:spcBef>
              <a:spcAft>
                <a:spcPts val="0"/>
              </a:spcAft>
              <a:buSzPts val="1800"/>
              <a:buFont typeface="Noto Sans Symbols"/>
              <a:buChar char="▪"/>
            </a:pP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Νιώθετε έτοιμοι για το επόμενο βήμα</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 </a:t>
            </a: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Για </a:t>
            </a:r>
            <a:r>
              <a:rPr lang="el-GR" sz="1200" dirty="0" smtClean="0">
                <a:solidFill>
                  <a:schemeClr val="dk1"/>
                </a:solidFill>
                <a:latin typeface="Calibri" panose="020F0502020204030204" pitchFamily="34" charset="0"/>
                <a:ea typeface="Raleway Light"/>
                <a:cs typeface="Calibri" panose="020F0502020204030204" pitchFamily="34" charset="0"/>
                <a:sym typeface="Raleway Light"/>
              </a:rPr>
              <a:t>τη συνέντευξη</a:t>
            </a:r>
            <a:r>
              <a:rPr lang="en-GB" sz="1200" dirty="0" smtClean="0">
                <a:solidFill>
                  <a:schemeClr val="dk1"/>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285750" lvl="0" indent="-171450" algn="l" rtl="0">
              <a:lnSpc>
                <a:spcPct val="100000"/>
              </a:lnSpc>
              <a:spcBef>
                <a:spcPts val="601"/>
              </a:spcBef>
              <a:spcAft>
                <a:spcPts val="0"/>
              </a:spcAft>
              <a:buSzPts val="1800"/>
              <a:buFont typeface="Noto Sans Symbols"/>
              <a:buNone/>
            </a:pPr>
            <a:endParaRPr sz="13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endParaRPr sz="1200" b="1" dirty="0">
              <a:solidFill>
                <a:srgbClr val="FFB600"/>
              </a:solidFill>
              <a:latin typeface="Calibri" panose="020F0502020204030204" pitchFamily="34" charset="0"/>
              <a:cs typeface="Calibri" panose="020F0502020204030204" pitchFamily="34" charset="0"/>
            </a:endParaRPr>
          </a:p>
        </p:txBody>
      </p:sp>
      <p:sp>
        <p:nvSpPr>
          <p:cNvPr id="300" name="Google Shape;300;p23"/>
          <p:cNvSpPr txBox="1">
            <a:spLocks noGrp="1"/>
          </p:cNvSpPr>
          <p:nvPr>
            <p:ph type="body" idx="2"/>
          </p:nvPr>
        </p:nvSpPr>
        <p:spPr>
          <a:xfrm>
            <a:off x="4678688" y="1577340"/>
            <a:ext cx="3543300" cy="246126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1"/>
              </a:spcBef>
              <a:spcAft>
                <a:spcPts val="0"/>
              </a:spcAft>
              <a:buSzPts val="1800"/>
              <a:buNone/>
            </a:pPr>
            <a:r>
              <a:rPr lang="el-GR" sz="1600" b="1" dirty="0" smtClean="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rPr>
              <a:t>Δράση</a:t>
            </a:r>
            <a:endParaRPr sz="1600" b="1" dirty="0">
              <a:solidFill>
                <a:schemeClr val="lt1"/>
              </a:solidFill>
              <a:highlight>
                <a:srgbClr val="FFB600"/>
              </a:highlight>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endParaRPr sz="1200" dirty="0">
              <a:latin typeface="Calibri" panose="020F0502020204030204" pitchFamily="34" charset="0"/>
              <a:ea typeface="Raleway Light"/>
              <a:cs typeface="Calibri" panose="020F0502020204030204" pitchFamily="34" charset="0"/>
              <a:sym typeface="Raleway Light"/>
            </a:endParaRPr>
          </a:p>
          <a:p>
            <a:pPr marL="0" lvl="0" indent="0" algn="l" rtl="0">
              <a:lnSpc>
                <a:spcPct val="100000"/>
              </a:lnSpc>
              <a:spcBef>
                <a:spcPts val="601"/>
              </a:spcBef>
              <a:spcAft>
                <a:spcPts val="0"/>
              </a:spcAft>
              <a:buSzPts val="1800"/>
              <a:buNone/>
            </a:pPr>
            <a:r>
              <a:rPr lang="el-GR" sz="1200" b="1" dirty="0" smtClean="0">
                <a:solidFill>
                  <a:srgbClr val="FFB600"/>
                </a:solidFill>
                <a:latin typeface="Calibri" panose="020F0502020204030204" pitchFamily="34" charset="0"/>
                <a:ea typeface="Raleway Light"/>
                <a:cs typeface="Calibri" panose="020F0502020204030204" pitchFamily="34" charset="0"/>
                <a:sym typeface="Raleway Light"/>
              </a:rPr>
              <a:t>Μετά από όλα αυτά</a:t>
            </a:r>
            <a:r>
              <a:rPr lang="en-GB" sz="1200" b="1" dirty="0" smtClean="0">
                <a:solidFill>
                  <a:srgbClr val="FFB600"/>
                </a:solidFill>
                <a:latin typeface="Calibri" panose="020F0502020204030204" pitchFamily="34" charset="0"/>
                <a:ea typeface="Raleway Light"/>
                <a:cs typeface="Calibri" panose="020F0502020204030204" pitchFamily="34" charset="0"/>
                <a:sym typeface="Raleway Light"/>
              </a:rPr>
              <a:t> </a:t>
            </a:r>
            <a:r>
              <a:rPr lang="el-GR" sz="1200" dirty="0" smtClean="0">
                <a:latin typeface="Calibri" panose="020F0502020204030204" pitchFamily="34" charset="0"/>
                <a:ea typeface="Raleway Light"/>
                <a:cs typeface="Calibri" panose="020F0502020204030204" pitchFamily="34" charset="0"/>
                <a:sym typeface="Raleway Light"/>
              </a:rPr>
              <a:t>θα είστε σε θέση να παρουσιάσετε τον εαυτό σας σε μια συνέντευξη</a:t>
            </a:r>
            <a:r>
              <a:rPr lang="en-GB" sz="1200" dirty="0" smtClean="0">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endParaRPr sz="1200" dirty="0">
              <a:latin typeface="Calibri" panose="020F0502020204030204" pitchFamily="34" charset="0"/>
              <a:ea typeface="Raleway Light"/>
              <a:cs typeface="Calibri" panose="020F0502020204030204" pitchFamily="34" charset="0"/>
              <a:sym typeface="Raleway Light"/>
            </a:endParaRPr>
          </a:p>
          <a:p>
            <a:pPr marL="139702" lvl="0" indent="0" algn="l" rtl="0">
              <a:lnSpc>
                <a:spcPct val="100000"/>
              </a:lnSpc>
              <a:spcBef>
                <a:spcPts val="601"/>
              </a:spcBef>
              <a:spcAft>
                <a:spcPts val="0"/>
              </a:spcAft>
              <a:buSzPts val="1800"/>
              <a:buNone/>
            </a:pPr>
            <a:endParaRPr dirty="0"/>
          </a:p>
        </p:txBody>
      </p:sp>
      <p:grpSp>
        <p:nvGrpSpPr>
          <p:cNvPr id="301" name="Google Shape;301;p23"/>
          <p:cNvGrpSpPr/>
          <p:nvPr/>
        </p:nvGrpSpPr>
        <p:grpSpPr>
          <a:xfrm>
            <a:off x="7964732" y="329097"/>
            <a:ext cx="977040" cy="722852"/>
            <a:chOff x="5255200" y="3006475"/>
            <a:chExt cx="511700" cy="378575"/>
          </a:xfrm>
        </p:grpSpPr>
        <p:sp>
          <p:nvSpPr>
            <p:cNvPr id="302" name="Google Shape;302;p23"/>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303" name="Google Shape;303;p23"/>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4"/>
          <p:cNvSpPr txBox="1">
            <a:spLocks noGrp="1"/>
          </p:cNvSpPr>
          <p:nvPr>
            <p:ph type="title"/>
          </p:nvPr>
        </p:nvSpPr>
        <p:spPr>
          <a:xfrm>
            <a:off x="967926" y="588675"/>
            <a:ext cx="6866100" cy="63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800"/>
              <a:buNone/>
            </a:pPr>
            <a:r>
              <a:rPr lang="el-GR" sz="2400" dirty="0" smtClean="0">
                <a:solidFill>
                  <a:srgbClr val="FFB600"/>
                </a:solidFill>
                <a:latin typeface="Calibri" panose="020F0502020204030204" pitchFamily="34" charset="0"/>
                <a:ea typeface="Raleway Medium"/>
                <a:cs typeface="Calibri" panose="020F0502020204030204" pitchFamily="34" charset="0"/>
                <a:sym typeface="Raleway Medium"/>
              </a:rPr>
              <a:t>Για να μάθετε περισσότερα για αυτή την ενότητα</a:t>
            </a:r>
            <a:r>
              <a:rPr lang="en-GB" sz="2400" dirty="0" smtClean="0">
                <a:solidFill>
                  <a:srgbClr val="FFB600"/>
                </a:solidFill>
                <a:latin typeface="Calibri" panose="020F0502020204030204" pitchFamily="34" charset="0"/>
                <a:ea typeface="Raleway Medium"/>
                <a:cs typeface="Calibri" panose="020F0502020204030204" pitchFamily="34" charset="0"/>
                <a:sym typeface="Raleway Medium"/>
              </a:rPr>
              <a:t>:</a:t>
            </a:r>
            <a:endParaRPr sz="2400" dirty="0">
              <a:solidFill>
                <a:srgbClr val="FFB600"/>
              </a:solidFill>
              <a:latin typeface="Calibri" panose="020F0502020204030204" pitchFamily="34" charset="0"/>
              <a:ea typeface="Raleway Medium"/>
              <a:cs typeface="Calibri" panose="020F0502020204030204" pitchFamily="34" charset="0"/>
              <a:sym typeface="Raleway Medium"/>
            </a:endParaRPr>
          </a:p>
        </p:txBody>
      </p:sp>
      <p:sp>
        <p:nvSpPr>
          <p:cNvPr id="309" name="Google Shape;309;p24"/>
          <p:cNvSpPr txBox="1">
            <a:spLocks noGrp="1"/>
          </p:cNvSpPr>
          <p:nvPr>
            <p:ph type="body" idx="1"/>
          </p:nvPr>
        </p:nvSpPr>
        <p:spPr>
          <a:xfrm>
            <a:off x="876075" y="1223475"/>
            <a:ext cx="7567200" cy="2562900"/>
          </a:xfrm>
          <a:prstGeom prst="rect">
            <a:avLst/>
          </a:prstGeom>
          <a:noFill/>
          <a:ln>
            <a:noFill/>
          </a:ln>
        </p:spPr>
        <p:txBody>
          <a:bodyPr spcFirstLastPara="1" wrap="square" lIns="91425" tIns="91425" rIns="91425" bIns="91425" anchor="t" anchorCtr="0">
            <a:noAutofit/>
          </a:bodyPr>
          <a:lstStyle/>
          <a:p>
            <a:pPr marL="114302" lvl="0" indent="0" algn="l" rtl="0">
              <a:lnSpc>
                <a:spcPct val="100000"/>
              </a:lnSpc>
              <a:spcBef>
                <a:spcPts val="601"/>
              </a:spcBef>
              <a:spcAft>
                <a:spcPts val="0"/>
              </a:spcAft>
              <a:buSzPts val="1800"/>
              <a:buNone/>
            </a:pPr>
            <a:r>
              <a:rPr lang="en-GB" sz="1300" b="1" dirty="0">
                <a:solidFill>
                  <a:srgbClr val="FFB600"/>
                </a:solidFill>
                <a:latin typeface="Calibri" panose="020F0502020204030204" pitchFamily="34" charset="0"/>
                <a:cs typeface="Calibri" panose="020F0502020204030204" pitchFamily="34" charset="0"/>
              </a:rPr>
              <a:t>Increase your self-awareness with one simple fix- </a:t>
            </a:r>
            <a:r>
              <a:rPr lang="en-GB" sz="1300" b="1" dirty="0" err="1">
                <a:solidFill>
                  <a:srgbClr val="FFB600"/>
                </a:solidFill>
                <a:latin typeface="Calibri" panose="020F0502020204030204" pitchFamily="34" charset="0"/>
                <a:cs typeface="Calibri" panose="020F0502020204030204" pitchFamily="34" charset="0"/>
              </a:rPr>
              <a:t>TEDx</a:t>
            </a:r>
            <a:r>
              <a:rPr lang="en-GB" sz="1300" b="1" dirty="0">
                <a:solidFill>
                  <a:srgbClr val="FFB600"/>
                </a:solidFill>
                <a:latin typeface="Calibri" panose="020F0502020204030204" pitchFamily="34" charset="0"/>
                <a:cs typeface="Calibri" panose="020F0502020204030204" pitchFamily="34" charset="0"/>
              </a:rPr>
              <a:t>: </a:t>
            </a:r>
            <a:r>
              <a:rPr lang="en-GB" sz="1300" dirty="0">
                <a:solidFill>
                  <a:srgbClr val="1A1714"/>
                </a:solidFill>
                <a:uFill>
                  <a:noFill/>
                </a:uFill>
                <a:latin typeface="Calibri" panose="020F0502020204030204" pitchFamily="34" charset="0"/>
                <a:cs typeface="Calibri" panose="020F0502020204030204" pitchFamily="34" charset="0"/>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www.youtube.com/watch?v=tGdsOXZpyWE</a:t>
            </a:r>
            <a:r>
              <a:rPr lang="en-GB" sz="1300" dirty="0">
                <a:solidFill>
                  <a:srgbClr val="1A1714"/>
                </a:solidFill>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a:p>
            <a:pPr marL="114302" lvl="0" indent="0" algn="l" rtl="0">
              <a:lnSpc>
                <a:spcPct val="100000"/>
              </a:lnSpc>
              <a:spcBef>
                <a:spcPts val="601"/>
              </a:spcBef>
              <a:spcAft>
                <a:spcPts val="0"/>
              </a:spcAft>
              <a:buSzPts val="1800"/>
              <a:buNone/>
            </a:pPr>
            <a:r>
              <a:rPr lang="en-GB" sz="1300" b="1" dirty="0">
                <a:solidFill>
                  <a:srgbClr val="FFB600"/>
                </a:solidFill>
                <a:latin typeface="Calibri" panose="020F0502020204030204" pitchFamily="34" charset="0"/>
                <a:cs typeface="Calibri" panose="020F0502020204030204" pitchFamily="34" charset="0"/>
              </a:rPr>
              <a:t>Job search platform example: </a:t>
            </a:r>
            <a:endParaRPr sz="1300" b="1" dirty="0">
              <a:solidFill>
                <a:srgbClr val="FFB600"/>
              </a:solidFill>
              <a:latin typeface="Calibri" panose="020F0502020204030204" pitchFamily="34" charset="0"/>
              <a:cs typeface="Calibri" panose="020F0502020204030204" pitchFamily="34" charset="0"/>
            </a:endParaRPr>
          </a:p>
          <a:p>
            <a:pPr marL="114302" lvl="0" indent="0" algn="l" rtl="0">
              <a:lnSpc>
                <a:spcPct val="100000"/>
              </a:lnSpc>
              <a:spcBef>
                <a:spcPts val="601"/>
              </a:spcBef>
              <a:spcAft>
                <a:spcPts val="0"/>
              </a:spcAft>
              <a:buSzPts val="1800"/>
              <a:buNone/>
            </a:pPr>
            <a:r>
              <a:rPr lang="en-GB" sz="1300" dirty="0">
                <a:solidFill>
                  <a:srgbClr val="000000"/>
                </a:solidFill>
                <a:uFill>
                  <a:noFill/>
                </a:uFill>
                <a:latin typeface="Calibri" panose="020F0502020204030204" pitchFamily="34" charset="0"/>
                <a:cs typeface="Calibri" panose="020F0502020204030204" pitchFamily="34" charset="0"/>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www.linkedin.com/jobs/search</a:t>
            </a:r>
            <a:r>
              <a:rPr lang="en-GB" sz="1300" dirty="0">
                <a:solidFill>
                  <a:srgbClr val="000000"/>
                </a:solidFill>
                <a:latin typeface="Calibri" panose="020F0502020204030204" pitchFamily="34" charset="0"/>
                <a:cs typeface="Calibri" panose="020F0502020204030204" pitchFamily="34" charset="0"/>
              </a:rPr>
              <a:t> </a:t>
            </a:r>
            <a:endParaRPr sz="1300" dirty="0">
              <a:solidFill>
                <a:srgbClr val="000000"/>
              </a:solidFill>
              <a:latin typeface="Calibri" panose="020F0502020204030204" pitchFamily="34" charset="0"/>
              <a:cs typeface="Calibri" panose="020F0502020204030204" pitchFamily="34" charset="0"/>
            </a:endParaRPr>
          </a:p>
          <a:p>
            <a:pPr marL="114302" lvl="0" indent="0" algn="l" rtl="0">
              <a:lnSpc>
                <a:spcPct val="100000"/>
              </a:lnSpc>
              <a:spcBef>
                <a:spcPts val="601"/>
              </a:spcBef>
              <a:spcAft>
                <a:spcPts val="0"/>
              </a:spcAft>
              <a:buSzPts val="1800"/>
              <a:buNone/>
            </a:pPr>
            <a:r>
              <a:rPr lang="en-GB" sz="1300" b="1" dirty="0" err="1">
                <a:solidFill>
                  <a:srgbClr val="FFB600"/>
                </a:solidFill>
                <a:latin typeface="Calibri" panose="020F0502020204030204" pitchFamily="34" charset="0"/>
                <a:cs typeface="Calibri" panose="020F0502020204030204" pitchFamily="34" charset="0"/>
              </a:rPr>
              <a:t>Europass</a:t>
            </a:r>
            <a:r>
              <a:rPr lang="en-GB" sz="1300" b="1" dirty="0">
                <a:solidFill>
                  <a:srgbClr val="FFB600"/>
                </a:solidFill>
                <a:latin typeface="Calibri" panose="020F0502020204030204" pitchFamily="34" charset="0"/>
                <a:cs typeface="Calibri" panose="020F0502020204030204" pitchFamily="34" charset="0"/>
              </a:rPr>
              <a:t> CV format: </a:t>
            </a:r>
            <a:endParaRPr sz="1300" b="1" dirty="0">
              <a:solidFill>
                <a:srgbClr val="FFB600"/>
              </a:solidFill>
              <a:latin typeface="Calibri" panose="020F0502020204030204" pitchFamily="34" charset="0"/>
              <a:cs typeface="Calibri" panose="020F0502020204030204" pitchFamily="34" charset="0"/>
            </a:endParaRPr>
          </a:p>
          <a:p>
            <a:pPr marL="114302" lvl="0" indent="0" algn="l" rtl="0">
              <a:lnSpc>
                <a:spcPct val="100000"/>
              </a:lnSpc>
              <a:spcBef>
                <a:spcPts val="601"/>
              </a:spcBef>
              <a:spcAft>
                <a:spcPts val="0"/>
              </a:spcAft>
              <a:buSzPts val="1800"/>
              <a:buNone/>
            </a:pPr>
            <a:r>
              <a:rPr lang="en-GB" sz="1300" dirty="0">
                <a:solidFill>
                  <a:schemeClr val="hlink"/>
                </a:solidFill>
                <a:uFill>
                  <a:noFill/>
                </a:uFill>
                <a:latin typeface="Calibri" panose="020F0502020204030204" pitchFamily="34" charset="0"/>
                <a:cs typeface="Calibri" panose="020F0502020204030204" pitchFamily="34" charset="0"/>
                <a:hlinkClick r:id="rId5"/>
              </a:rPr>
              <a:t>europa.eu/</a:t>
            </a:r>
            <a:r>
              <a:rPr lang="en-GB" sz="1300" dirty="0" err="1">
                <a:solidFill>
                  <a:schemeClr val="hlink"/>
                </a:solidFill>
                <a:uFill>
                  <a:noFill/>
                </a:uFill>
                <a:latin typeface="Calibri" panose="020F0502020204030204" pitchFamily="34" charset="0"/>
                <a:cs typeface="Calibri" panose="020F0502020204030204" pitchFamily="34" charset="0"/>
                <a:hlinkClick r:id="rId5"/>
              </a:rPr>
              <a:t>europass</a:t>
            </a:r>
            <a:r>
              <a:rPr lang="en-GB" sz="1300" dirty="0">
                <a:solidFill>
                  <a:schemeClr val="hlink"/>
                </a:solidFill>
                <a:uFill>
                  <a:noFill/>
                </a:uFill>
                <a:latin typeface="Calibri" panose="020F0502020204030204" pitchFamily="34" charset="0"/>
                <a:cs typeface="Calibri" panose="020F0502020204030204" pitchFamily="34" charset="0"/>
                <a:hlinkClick r:id="rId5"/>
              </a:rPr>
              <a:t>/</a:t>
            </a:r>
            <a:r>
              <a:rPr lang="en-GB" sz="1300" dirty="0" err="1">
                <a:solidFill>
                  <a:schemeClr val="hlink"/>
                </a:solidFill>
                <a:uFill>
                  <a:noFill/>
                </a:uFill>
                <a:latin typeface="Calibri" panose="020F0502020204030204" pitchFamily="34" charset="0"/>
                <a:cs typeface="Calibri" panose="020F0502020204030204" pitchFamily="34" charset="0"/>
                <a:hlinkClick r:id="rId5"/>
              </a:rPr>
              <a:t>en</a:t>
            </a:r>
            <a:r>
              <a:rPr lang="en-GB" sz="1300" dirty="0">
                <a:solidFill>
                  <a:schemeClr val="hlink"/>
                </a:solidFill>
                <a:uFill>
                  <a:noFill/>
                </a:uFill>
                <a:latin typeface="Calibri" panose="020F0502020204030204" pitchFamily="34" charset="0"/>
                <a:cs typeface="Calibri" panose="020F0502020204030204" pitchFamily="34" charset="0"/>
                <a:hlinkClick r:id="rId5"/>
              </a:rPr>
              <a:t>/create-</a:t>
            </a:r>
            <a:r>
              <a:rPr lang="en-GB" sz="1300" dirty="0" err="1">
                <a:solidFill>
                  <a:schemeClr val="hlink"/>
                </a:solidFill>
                <a:uFill>
                  <a:noFill/>
                </a:uFill>
                <a:latin typeface="Calibri" panose="020F0502020204030204" pitchFamily="34" charset="0"/>
                <a:cs typeface="Calibri" panose="020F0502020204030204" pitchFamily="34" charset="0"/>
                <a:hlinkClick r:id="rId5"/>
              </a:rPr>
              <a:t>europass</a:t>
            </a:r>
            <a:r>
              <a:rPr lang="en-GB" sz="1300" dirty="0">
                <a:solidFill>
                  <a:schemeClr val="hlink"/>
                </a:solidFill>
                <a:uFill>
                  <a:noFill/>
                </a:uFill>
                <a:latin typeface="Calibri" panose="020F0502020204030204" pitchFamily="34" charset="0"/>
                <a:cs typeface="Calibri" panose="020F0502020204030204" pitchFamily="34" charset="0"/>
                <a:hlinkClick r:id="rId5"/>
              </a:rPr>
              <a:t>-cv</a:t>
            </a:r>
            <a:endParaRPr sz="1300" dirty="0">
              <a:latin typeface="Calibri" panose="020F0502020204030204" pitchFamily="34" charset="0"/>
              <a:cs typeface="Calibri" panose="020F0502020204030204" pitchFamily="34" charset="0"/>
            </a:endParaRPr>
          </a:p>
          <a:p>
            <a:pPr marL="114302" lvl="0" indent="0" algn="l" rtl="0">
              <a:lnSpc>
                <a:spcPct val="100000"/>
              </a:lnSpc>
              <a:spcBef>
                <a:spcPts val="601"/>
              </a:spcBef>
              <a:spcAft>
                <a:spcPts val="0"/>
              </a:spcAft>
              <a:buSzPts val="1800"/>
              <a:buNone/>
            </a:pPr>
            <a:r>
              <a:rPr lang="en-GB" sz="1300" b="1" dirty="0">
                <a:solidFill>
                  <a:srgbClr val="FFB600"/>
                </a:solidFill>
                <a:latin typeface="Calibri" panose="020F0502020204030204" pitchFamily="34" charset="0"/>
                <a:cs typeface="Calibri" panose="020F0502020204030204" pitchFamily="34" charset="0"/>
              </a:rPr>
              <a:t>Cover letter editor: </a:t>
            </a:r>
            <a:endParaRPr sz="1300" b="1" dirty="0">
              <a:solidFill>
                <a:srgbClr val="FFB600"/>
              </a:solidFill>
              <a:latin typeface="Calibri" panose="020F0502020204030204" pitchFamily="34" charset="0"/>
              <a:cs typeface="Calibri" panose="020F0502020204030204" pitchFamily="34" charset="0"/>
            </a:endParaRPr>
          </a:p>
          <a:p>
            <a:pPr marL="114302" lvl="0" indent="0" algn="l" rtl="0">
              <a:lnSpc>
                <a:spcPct val="100000"/>
              </a:lnSpc>
              <a:spcBef>
                <a:spcPts val="601"/>
              </a:spcBef>
              <a:spcAft>
                <a:spcPts val="0"/>
              </a:spcAft>
              <a:buSzPts val="1800"/>
              <a:buNone/>
            </a:pPr>
            <a:r>
              <a:rPr lang="en-GB" sz="1300" dirty="0">
                <a:solidFill>
                  <a:schemeClr val="hlink"/>
                </a:solidFill>
                <a:uFill>
                  <a:noFill/>
                </a:uFill>
                <a:latin typeface="Calibri" panose="020F0502020204030204" pitchFamily="34" charset="0"/>
                <a:cs typeface="Calibri" panose="020F0502020204030204" pitchFamily="34" charset="0"/>
                <a:hlinkClick r:id="rId6"/>
              </a:rPr>
              <a:t>www.cover-letter-now.com/build-letter/contact?doctypecode=LETR</a:t>
            </a:r>
            <a:r>
              <a:rPr lang="en-GB" sz="1300"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a:p>
            <a:pPr marL="114302" lvl="0" indent="0" algn="l" rtl="0">
              <a:lnSpc>
                <a:spcPct val="100000"/>
              </a:lnSpc>
              <a:spcBef>
                <a:spcPts val="601"/>
              </a:spcBef>
              <a:spcAft>
                <a:spcPts val="0"/>
              </a:spcAft>
              <a:buSzPts val="1800"/>
              <a:buNone/>
            </a:pPr>
            <a:r>
              <a:rPr lang="en-GB" sz="1300" b="1" dirty="0">
                <a:solidFill>
                  <a:srgbClr val="FFB600"/>
                </a:solidFill>
                <a:latin typeface="Calibri" panose="020F0502020204030204" pitchFamily="34" charset="0"/>
                <a:cs typeface="Calibri" panose="020F0502020204030204" pitchFamily="34" charset="0"/>
              </a:rPr>
              <a:t>Cover letter editor: </a:t>
            </a:r>
            <a:r>
              <a:rPr lang="en-GB" sz="1300" dirty="0">
                <a:solidFill>
                  <a:schemeClr val="hlink"/>
                </a:solidFill>
                <a:uFill>
                  <a:noFill/>
                </a:uFill>
                <a:latin typeface="Calibri" panose="020F0502020204030204" pitchFamily="34" charset="0"/>
                <a:cs typeface="Calibri" panose="020F0502020204030204" pitchFamily="34" charset="0"/>
                <a:hlinkClick r:id="rId7"/>
              </a:rPr>
              <a:t>www.jobseeker.com/app/letters/36a3126f-5cc5-4352-9b06-a64920a6d018/edit</a:t>
            </a:r>
            <a:r>
              <a:rPr lang="en-GB" sz="1300"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a:p>
            <a:pPr marL="114302" lvl="0" indent="0" algn="l" rtl="0">
              <a:lnSpc>
                <a:spcPct val="100000"/>
              </a:lnSpc>
              <a:spcBef>
                <a:spcPts val="601"/>
              </a:spcBef>
              <a:spcAft>
                <a:spcPts val="0"/>
              </a:spcAft>
              <a:buSzPts val="1800"/>
              <a:buNone/>
            </a:pPr>
            <a:endParaRPr sz="1200" dirty="0"/>
          </a:p>
          <a:p>
            <a:pPr marL="0" lvl="0" indent="0" algn="l" rtl="0">
              <a:lnSpc>
                <a:spcPct val="100000"/>
              </a:lnSpc>
              <a:spcBef>
                <a:spcPts val="601"/>
              </a:spcBef>
              <a:spcAft>
                <a:spcPts val="0"/>
              </a:spcAft>
              <a:buSzPts val="1800"/>
              <a:buNone/>
            </a:pPr>
            <a:endParaRPr sz="1200" dirty="0"/>
          </a:p>
        </p:txBody>
      </p:sp>
      <p:grpSp>
        <p:nvGrpSpPr>
          <p:cNvPr id="310" name="Google Shape;310;p24"/>
          <p:cNvGrpSpPr/>
          <p:nvPr/>
        </p:nvGrpSpPr>
        <p:grpSpPr>
          <a:xfrm>
            <a:off x="8089119" y="319162"/>
            <a:ext cx="728350" cy="743348"/>
            <a:chOff x="3955900" y="2984500"/>
            <a:chExt cx="414000" cy="422525"/>
          </a:xfrm>
        </p:grpSpPr>
        <p:sp>
          <p:nvSpPr>
            <p:cNvPr id="311" name="Google Shape;311;p24"/>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312" name="Google Shape;312;p24"/>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313" name="Google Shape;313;p24"/>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5"/>
          <p:cNvSpPr txBox="1">
            <a:spLocks noGrp="1"/>
          </p:cNvSpPr>
          <p:nvPr>
            <p:ph type="body" idx="1"/>
          </p:nvPr>
        </p:nvSpPr>
        <p:spPr>
          <a:xfrm>
            <a:off x="1757201" y="1877291"/>
            <a:ext cx="5629801" cy="110440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601"/>
              </a:spcBef>
              <a:spcAft>
                <a:spcPts val="0"/>
              </a:spcAft>
              <a:buSzPts val="3000"/>
              <a:buNone/>
            </a:pPr>
            <a:r>
              <a:rPr lang="el-GR" b="1" dirty="0" smtClean="0">
                <a:solidFill>
                  <a:srgbClr val="981C22"/>
                </a:solidFill>
                <a:latin typeface="Calibri" panose="020F0502020204030204" pitchFamily="34" charset="0"/>
                <a:ea typeface="Raleway ExtraBold"/>
                <a:cs typeface="Calibri" panose="020F0502020204030204" pitchFamily="34" charset="0"/>
                <a:sym typeface="Raleway ExtraBold"/>
              </a:rPr>
              <a:t>Οι άνθρωποι συνήθως βασίζονται στην πρώτη εικόνα που έχουν για </a:t>
            </a:r>
            <a:r>
              <a:rPr lang="el-GR" b="1" dirty="0" smtClean="0">
                <a:solidFill>
                  <a:srgbClr val="981C22"/>
                </a:solidFill>
                <a:latin typeface="Calibri" panose="020F0502020204030204" pitchFamily="34" charset="0"/>
                <a:ea typeface="Raleway ExtraBold"/>
                <a:cs typeface="Calibri" panose="020F0502020204030204" pitchFamily="34" charset="0"/>
                <a:sym typeface="Raleway ExtraBold"/>
              </a:rPr>
              <a:t>κάποιον </a:t>
            </a:r>
            <a:r>
              <a:rPr lang="en-GB" b="1" dirty="0" smtClean="0">
                <a:solidFill>
                  <a:srgbClr val="981C22"/>
                </a:solidFill>
                <a:latin typeface="Calibri" panose="020F0502020204030204" pitchFamily="34" charset="0"/>
                <a:ea typeface="Raleway ExtraBold"/>
                <a:cs typeface="Calibri" panose="020F0502020204030204" pitchFamily="34" charset="0"/>
                <a:sym typeface="Raleway ExtraBold"/>
              </a:rPr>
              <a:t>– </a:t>
            </a:r>
            <a:r>
              <a:rPr lang="el-GR" b="1" dirty="0" smtClean="0">
                <a:solidFill>
                  <a:srgbClr val="981C22"/>
                </a:solidFill>
                <a:latin typeface="Calibri" panose="020F0502020204030204" pitchFamily="34" charset="0"/>
                <a:ea typeface="Raleway ExtraBold"/>
                <a:cs typeface="Calibri" panose="020F0502020204030204" pitchFamily="34" charset="0"/>
                <a:sym typeface="Raleway ExtraBold"/>
              </a:rPr>
              <a:t>για αυτόν </a:t>
            </a:r>
            <a:r>
              <a:rPr lang="el-GR" b="1" dirty="0" smtClean="0">
                <a:solidFill>
                  <a:srgbClr val="981C22"/>
                </a:solidFill>
                <a:latin typeface="Calibri" panose="020F0502020204030204" pitchFamily="34" charset="0"/>
                <a:ea typeface="Raleway ExtraBold"/>
                <a:cs typeface="Calibri" panose="020F0502020204030204" pitchFamily="34" charset="0"/>
                <a:sym typeface="Raleway ExtraBold"/>
              </a:rPr>
              <a:t>το </a:t>
            </a:r>
            <a:r>
              <a:rPr lang="el-GR" b="1" dirty="0" smtClean="0">
                <a:solidFill>
                  <a:srgbClr val="981C22"/>
                </a:solidFill>
                <a:latin typeface="Calibri" panose="020F0502020204030204" pitchFamily="34" charset="0"/>
                <a:ea typeface="Raleway ExtraBold"/>
                <a:cs typeface="Calibri" panose="020F0502020204030204" pitchFamily="34" charset="0"/>
                <a:sym typeface="Raleway ExtraBold"/>
              </a:rPr>
              <a:t>λόγο αυτές οι πρώτες περιγραφές μπορούν να είναι τόσο σημαντικές</a:t>
            </a:r>
            <a:r>
              <a:rPr lang="en-GB" b="1" dirty="0" smtClean="0">
                <a:solidFill>
                  <a:srgbClr val="981C22"/>
                </a:solidFill>
                <a:latin typeface="Calibri" panose="020F0502020204030204" pitchFamily="34" charset="0"/>
                <a:ea typeface="Raleway ExtraBold"/>
                <a:cs typeface="Calibri" panose="020F0502020204030204" pitchFamily="34" charset="0"/>
                <a:sym typeface="Raleway ExtraBold"/>
              </a:rPr>
              <a:t>. </a:t>
            </a:r>
            <a:endParaRPr lang="el-GR" b="1" dirty="0" smtClean="0">
              <a:solidFill>
                <a:srgbClr val="981C22"/>
              </a:solidFill>
              <a:latin typeface="Calibri" panose="020F0502020204030204" pitchFamily="34" charset="0"/>
              <a:ea typeface="Raleway ExtraBold"/>
              <a:cs typeface="Calibri" panose="020F0502020204030204" pitchFamily="34" charset="0"/>
              <a:sym typeface="Raleway ExtraBold"/>
            </a:endParaRPr>
          </a:p>
          <a:p>
            <a:pPr marL="0" lvl="0" indent="0" algn="ctr" rtl="0">
              <a:lnSpc>
                <a:spcPct val="100000"/>
              </a:lnSpc>
              <a:spcBef>
                <a:spcPts val="601"/>
              </a:spcBef>
              <a:spcAft>
                <a:spcPts val="0"/>
              </a:spcAft>
              <a:buSzPts val="3000"/>
              <a:buNone/>
            </a:pPr>
            <a:r>
              <a:rPr lang="en-GB" b="1" i="0" dirty="0" smtClean="0">
                <a:solidFill>
                  <a:srgbClr val="981C22"/>
                </a:solidFill>
                <a:latin typeface="Calibri" panose="020F0502020204030204" pitchFamily="34" charset="0"/>
                <a:ea typeface="Raleway ExtraBold"/>
                <a:cs typeface="Calibri" panose="020F0502020204030204" pitchFamily="34" charset="0"/>
                <a:sym typeface="Raleway ExtraBold"/>
              </a:rPr>
              <a:t>Miranda </a:t>
            </a:r>
            <a:r>
              <a:rPr lang="en-GB" b="1" i="0" dirty="0">
                <a:solidFill>
                  <a:srgbClr val="981C22"/>
                </a:solidFill>
                <a:latin typeface="Calibri" panose="020F0502020204030204" pitchFamily="34" charset="0"/>
                <a:ea typeface="Raleway ExtraBold"/>
                <a:cs typeface="Calibri" panose="020F0502020204030204" pitchFamily="34" charset="0"/>
                <a:sym typeface="Raleway ExtraBold"/>
              </a:rPr>
              <a:t>July</a:t>
            </a:r>
            <a:endParaRPr b="1" dirty="0">
              <a:latin typeface="Calibri" panose="020F0502020204030204" pitchFamily="34" charset="0"/>
              <a:ea typeface="Raleway ExtraBold"/>
              <a:cs typeface="Calibri" panose="020F0502020204030204" pitchFamily="34" charset="0"/>
              <a:sym typeface="Raleway Extra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6"/>
          <p:cNvSpPr txBox="1">
            <a:spLocks noGrp="1"/>
          </p:cNvSpPr>
          <p:nvPr>
            <p:ph type="title"/>
          </p:nvPr>
        </p:nvSpPr>
        <p:spPr>
          <a:xfrm>
            <a:off x="922001" y="891775"/>
            <a:ext cx="2711700" cy="857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800"/>
              <a:buNone/>
            </a:pPr>
            <a:r>
              <a:rPr lang="el-GR" sz="3200" dirty="0" smtClean="0">
                <a:latin typeface="Calibri" panose="020F0502020204030204" pitchFamily="34" charset="0"/>
                <a:cs typeface="Calibri" panose="020F0502020204030204" pitchFamily="34" charset="0"/>
              </a:rPr>
              <a:t>Ορίστε</a:t>
            </a:r>
            <a:r>
              <a:rPr lang="en-GB" sz="3200" dirty="0" smtClean="0">
                <a:latin typeface="Calibri" panose="020F0502020204030204" pitchFamily="34" charset="0"/>
                <a:cs typeface="Calibri" panose="020F0502020204030204" pitchFamily="34" charset="0"/>
              </a:rPr>
              <a:t> </a:t>
            </a:r>
            <a:r>
              <a:rPr lang="el-GR" sz="3200" dirty="0" smtClean="0">
                <a:latin typeface="Calibri" panose="020F0502020204030204" pitchFamily="34" charset="0"/>
                <a:cs typeface="Calibri" panose="020F0502020204030204" pitchFamily="34" charset="0"/>
              </a:rPr>
              <a:t>έναν</a:t>
            </a:r>
            <a:r>
              <a:rPr lang="en-GB" sz="3200" dirty="0" smtClean="0">
                <a:latin typeface="Calibri" panose="020F0502020204030204" pitchFamily="34" charset="0"/>
                <a:cs typeface="Calibri" panose="020F0502020204030204" pitchFamily="34" charset="0"/>
              </a:rPr>
              <a:t> </a:t>
            </a:r>
            <a:r>
              <a:rPr lang="el-GR" sz="3200" dirty="0" smtClean="0">
                <a:solidFill>
                  <a:srgbClr val="FFB600"/>
                </a:solidFill>
                <a:latin typeface="Calibri" panose="020F0502020204030204" pitchFamily="34" charset="0"/>
                <a:cs typeface="Calibri" panose="020F0502020204030204" pitchFamily="34" charset="0"/>
              </a:rPr>
              <a:t>καινούριο στόχο</a:t>
            </a:r>
            <a:r>
              <a:rPr lang="en-GB" sz="3200" dirty="0" smtClean="0">
                <a:solidFill>
                  <a:srgbClr val="FFB600"/>
                </a:solidFill>
                <a:latin typeface="Calibri" panose="020F0502020204030204" pitchFamily="34" charset="0"/>
                <a:cs typeface="Calibri" panose="020F0502020204030204" pitchFamily="34" charset="0"/>
              </a:rPr>
              <a:t> </a:t>
            </a:r>
            <a:r>
              <a:rPr lang="el-GR" sz="3200" dirty="0" smtClean="0">
                <a:latin typeface="Calibri" panose="020F0502020204030204" pitchFamily="34" charset="0"/>
                <a:cs typeface="Calibri" panose="020F0502020204030204" pitchFamily="34" charset="0"/>
              </a:rPr>
              <a:t>και</a:t>
            </a:r>
            <a:r>
              <a:rPr lang="en-GB" sz="3200" dirty="0" smtClean="0">
                <a:latin typeface="Calibri" panose="020F0502020204030204" pitchFamily="34" charset="0"/>
                <a:cs typeface="Calibri" panose="020F0502020204030204" pitchFamily="34" charset="0"/>
              </a:rPr>
              <a:t> </a:t>
            </a:r>
            <a:r>
              <a:rPr lang="el-GR" sz="3200" dirty="0" smtClean="0">
                <a:latin typeface="Calibri" panose="020F0502020204030204" pitchFamily="34" charset="0"/>
                <a:cs typeface="Calibri" panose="020F0502020204030204" pitchFamily="34" charset="0"/>
              </a:rPr>
              <a:t>ολοκληρώστε ακόμα μια ενότητα</a:t>
            </a:r>
            <a:r>
              <a:rPr lang="en-GB" sz="3200" dirty="0" smtClean="0">
                <a:latin typeface="Calibri" panose="020F0502020204030204" pitchFamily="34" charset="0"/>
                <a:cs typeface="Calibri" panose="020F0502020204030204" pitchFamily="34" charset="0"/>
              </a:rPr>
              <a:t>!</a:t>
            </a:r>
            <a:endParaRPr sz="3200" dirty="0">
              <a:latin typeface="Calibri" panose="020F0502020204030204" pitchFamily="34" charset="0"/>
              <a:cs typeface="Calibri" panose="020F0502020204030204" pitchFamily="34" charset="0"/>
            </a:endParaRPr>
          </a:p>
        </p:txBody>
      </p:sp>
      <p:sp>
        <p:nvSpPr>
          <p:cNvPr id="324" name="Google Shape;324;p26"/>
          <p:cNvSpPr txBox="1">
            <a:spLocks noGrp="1"/>
          </p:cNvSpPr>
          <p:nvPr>
            <p:ph type="sldNum" idx="12"/>
          </p:nvPr>
        </p:nvSpPr>
        <p:spPr>
          <a:xfrm>
            <a:off x="8604401" y="4590300"/>
            <a:ext cx="539700" cy="553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300"/>
              <a:buNone/>
            </a:pPr>
            <a:fld id="{00000000-1234-1234-1234-123412341234}" type="slidenum">
              <a:rPr lang="en-GB"/>
              <a:pPr marL="0" lvl="0" indent="0" algn="ctr" rtl="0">
                <a:lnSpc>
                  <a:spcPct val="100000"/>
                </a:lnSpc>
                <a:spcBef>
                  <a:spcPts val="0"/>
                </a:spcBef>
                <a:spcAft>
                  <a:spcPts val="0"/>
                </a:spcAft>
                <a:buSzPts val="1300"/>
                <a:buNone/>
              </a:pPr>
              <a:t>26</a:t>
            </a:fld>
            <a:endParaRPr/>
          </a:p>
        </p:txBody>
      </p:sp>
      <p:grpSp>
        <p:nvGrpSpPr>
          <p:cNvPr id="325" name="Google Shape;325;p26"/>
          <p:cNvGrpSpPr/>
          <p:nvPr/>
        </p:nvGrpSpPr>
        <p:grpSpPr>
          <a:xfrm>
            <a:off x="8152039" y="369833"/>
            <a:ext cx="602425" cy="641836"/>
            <a:chOff x="5970800" y="1619250"/>
            <a:chExt cx="428650" cy="456725"/>
          </a:xfrm>
        </p:grpSpPr>
        <p:sp>
          <p:nvSpPr>
            <p:cNvPr id="326" name="Google Shape;326;p26"/>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327" name="Google Shape;327;p26"/>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328" name="Google Shape;328;p26"/>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329" name="Google Shape;329;p26"/>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330" name="Google Shape;330;p26"/>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grpSp>
      <p:graphicFrame>
        <p:nvGraphicFramePr>
          <p:cNvPr id="331" name="Google Shape;331;p26"/>
          <p:cNvGraphicFramePr/>
          <p:nvPr>
            <p:extLst>
              <p:ext uri="{D42A27DB-BD31-4B8C-83A1-F6EECF244321}">
                <p14:modId xmlns:p14="http://schemas.microsoft.com/office/powerpoint/2010/main" val="283790879"/>
              </p:ext>
            </p:extLst>
          </p:nvPr>
        </p:nvGraphicFramePr>
        <p:xfrm>
          <a:off x="3882562" y="572403"/>
          <a:ext cx="3819725" cy="4303525"/>
        </p:xfrm>
        <a:graphic>
          <a:graphicData uri="http://schemas.openxmlformats.org/drawingml/2006/table">
            <a:tbl>
              <a:tblPr firstRow="1" bandRow="1">
                <a:noFill/>
                <a:tableStyleId>{74DF0417-A93C-488A-8B53-084079101CB2}</a:tableStyleId>
              </a:tblPr>
              <a:tblGrid>
                <a:gridCol w="3819725">
                  <a:extLst>
                    <a:ext uri="{9D8B030D-6E8A-4147-A177-3AD203B41FA5}">
                      <a16:colId xmlns:a16="http://schemas.microsoft.com/office/drawing/2014/main" val="20000"/>
                    </a:ext>
                  </a:extLst>
                </a:gridCol>
              </a:tblGrid>
              <a:tr h="466275">
                <a:tc>
                  <a:txBody>
                    <a:bodyPr/>
                    <a:lstStyle/>
                    <a:p>
                      <a:pPr marL="0" marR="0" lvl="0" indent="0" algn="l" rtl="0">
                        <a:lnSpc>
                          <a:spcPct val="100000"/>
                        </a:lnSpc>
                        <a:spcBef>
                          <a:spcPts val="0"/>
                        </a:spcBef>
                        <a:spcAft>
                          <a:spcPts val="0"/>
                        </a:spcAft>
                        <a:buClr>
                          <a:schemeClr val="dk1"/>
                        </a:buClr>
                        <a:buSzPts val="5800"/>
                        <a:buFont typeface="Raleway Thin"/>
                        <a:buNone/>
                      </a:pPr>
                      <a:r>
                        <a:rPr lang="el-GR" sz="2250" b="1" i="0" u="none" strike="noStrike" cap="none" dirty="0" smtClean="0">
                          <a:solidFill>
                            <a:schemeClr val="lt1"/>
                          </a:solidFill>
                          <a:latin typeface="Calibri" panose="020F0502020204030204" pitchFamily="34" charset="0"/>
                          <a:ea typeface="Raleway Thin"/>
                          <a:cs typeface="Calibri" panose="020F0502020204030204" pitchFamily="34" charset="0"/>
                          <a:sym typeface="Raleway Thin"/>
                        </a:rPr>
                        <a:t>Αναβάθμιση</a:t>
                      </a:r>
                      <a:r>
                        <a:rPr lang="el-GR" sz="2250" b="1" i="0" u="none" strike="noStrike" cap="none" baseline="0" dirty="0" smtClean="0">
                          <a:solidFill>
                            <a:schemeClr val="lt1"/>
                          </a:solidFill>
                          <a:latin typeface="Calibri" panose="020F0502020204030204" pitchFamily="34" charset="0"/>
                          <a:ea typeface="Raleway Thin"/>
                          <a:cs typeface="Calibri" panose="020F0502020204030204" pitchFamily="34" charset="0"/>
                          <a:sym typeface="Raleway Thin"/>
                        </a:rPr>
                        <a:t> κοινωνικών δεξιοτήτων</a:t>
                      </a:r>
                      <a:endParaRPr dirty="0">
                        <a:latin typeface="Calibri" panose="020F0502020204030204" pitchFamily="34" charset="0"/>
                        <a:cs typeface="Calibri" panose="020F050202020403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B600"/>
                    </a:solidFill>
                  </a:tcPr>
                </a:tc>
                <a:extLst>
                  <a:ext uri="{0D108BD9-81ED-4DB2-BD59-A6C34878D82A}">
                    <a16:rowId xmlns:a16="http://schemas.microsoft.com/office/drawing/2014/main" val="10000"/>
                  </a:ext>
                </a:extLst>
              </a:tr>
              <a:tr h="425375">
                <a:tc>
                  <a:txBody>
                    <a:bodyPr/>
                    <a:lstStyle/>
                    <a:p>
                      <a:pPr marL="0" marR="0" lvl="0" indent="0" algn="l" rtl="0">
                        <a:lnSpc>
                          <a:spcPct val="100000"/>
                        </a:lnSpc>
                        <a:spcBef>
                          <a:spcPts val="0"/>
                        </a:spcBef>
                        <a:spcAft>
                          <a:spcPts val="0"/>
                        </a:spcAft>
                        <a:buNone/>
                      </a:pPr>
                      <a:endParaRPr lang="el-GR" sz="1000" b="1" i="0" u="none" strike="noStrike" cap="none" dirty="0" smtClean="0">
                        <a:solidFill>
                          <a:srgbClr val="FFB600"/>
                        </a:solidFill>
                        <a:latin typeface="Calibri" panose="020F0502020204030204" pitchFamily="34" charset="0"/>
                        <a:ea typeface="Raleway Thin"/>
                        <a:cs typeface="Calibri" panose="020F0502020204030204" pitchFamily="34" charset="0"/>
                        <a:sym typeface="Raleway Thin"/>
                      </a:endParaRPr>
                    </a:p>
                    <a:p>
                      <a:pPr marL="0" marR="0" lvl="0" indent="0" algn="l" rtl="0">
                        <a:lnSpc>
                          <a:spcPct val="100000"/>
                        </a:lnSpc>
                        <a:spcBef>
                          <a:spcPts val="0"/>
                        </a:spcBef>
                        <a:spcAft>
                          <a:spcPts val="0"/>
                        </a:spcAft>
                        <a:buNone/>
                      </a:pPr>
                      <a:r>
                        <a:rPr lang="en-GB" sz="1000" b="1" i="0" u="none" strike="noStrike" cap="none" dirty="0" smtClean="0">
                          <a:solidFill>
                            <a:srgbClr val="FFB600"/>
                          </a:solidFill>
                          <a:latin typeface="Calibri" panose="020F0502020204030204" pitchFamily="34" charset="0"/>
                          <a:ea typeface="Raleway Thin"/>
                          <a:cs typeface="Calibri" panose="020F0502020204030204" pitchFamily="34" charset="0"/>
                          <a:sym typeface="Raleway Thin"/>
                        </a:rPr>
                        <a:t>M6</a:t>
                      </a:r>
                      <a:r>
                        <a:rPr lang="en-GB" sz="1000" b="1" i="0" u="none" strike="noStrike" cap="none" dirty="0">
                          <a:solidFill>
                            <a:srgbClr val="FFB600"/>
                          </a:solidFill>
                          <a:latin typeface="Calibri" panose="020F0502020204030204" pitchFamily="34" charset="0"/>
                          <a:ea typeface="Raleway Thin"/>
                          <a:cs typeface="Calibri" panose="020F0502020204030204" pitchFamily="34" charset="0"/>
                          <a:sym typeface="Raleway Thin"/>
                        </a:rPr>
                        <a:t>: </a:t>
                      </a:r>
                      <a:r>
                        <a:rPr lang="el-GR" sz="1000" b="1" i="0" u="none" strike="noStrike" cap="none" dirty="0" smtClean="0">
                          <a:solidFill>
                            <a:srgbClr val="000000"/>
                          </a:solidFill>
                          <a:latin typeface="Calibri" panose="020F0502020204030204" pitchFamily="34" charset="0"/>
                          <a:ea typeface="Raleway Thin"/>
                          <a:cs typeface="Calibri" panose="020F0502020204030204" pitchFamily="34" charset="0"/>
                          <a:sym typeface="Raleway Thin"/>
                        </a:rPr>
                        <a:t>Επικοινωνιακές</a:t>
                      </a:r>
                      <a:r>
                        <a:rPr lang="el-GR" sz="1000" b="1" i="0" u="none" strike="noStrike" cap="none" baseline="0" dirty="0" smtClean="0">
                          <a:solidFill>
                            <a:srgbClr val="000000"/>
                          </a:solidFill>
                          <a:latin typeface="Calibri" panose="020F0502020204030204" pitchFamily="34" charset="0"/>
                          <a:ea typeface="Raleway Thin"/>
                          <a:cs typeface="Calibri" panose="020F0502020204030204" pitchFamily="34" charset="0"/>
                          <a:sym typeface="Raleway Thin"/>
                        </a:rPr>
                        <a:t> δεξιότητες</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1000" b="1" i="0" u="none" strike="noStrike" cap="none" dirty="0">
                        <a:solidFill>
                          <a:srgbClr val="000000"/>
                        </a:solidFill>
                        <a:latin typeface="Calibri" panose="020F0502020204030204" pitchFamily="34" charset="0"/>
                        <a:ea typeface="Raleway Thin"/>
                        <a:cs typeface="Calibri" panose="020F0502020204030204" pitchFamily="34" charset="0"/>
                        <a:sym typeface="Raleway Thi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25375">
                <a:tc>
                  <a:txBody>
                    <a:bodyPr/>
                    <a:lstStyle/>
                    <a:p>
                      <a:pPr marL="0" marR="0" lvl="0" indent="0" algn="l" rtl="0">
                        <a:lnSpc>
                          <a:spcPct val="100000"/>
                        </a:lnSpc>
                        <a:spcBef>
                          <a:spcPts val="0"/>
                        </a:spcBef>
                        <a:spcAft>
                          <a:spcPts val="0"/>
                        </a:spcAft>
                        <a:buNone/>
                      </a:pPr>
                      <a:r>
                        <a:rPr lang="en-GB" sz="1000" b="1" i="0" u="none" strike="noStrike" cap="none" dirty="0">
                          <a:solidFill>
                            <a:srgbClr val="FFB600"/>
                          </a:solidFill>
                          <a:latin typeface="Calibri" panose="020F0502020204030204" pitchFamily="34" charset="0"/>
                          <a:ea typeface="Raleway Thin"/>
                          <a:cs typeface="Calibri" panose="020F0502020204030204" pitchFamily="34" charset="0"/>
                          <a:sym typeface="Raleway Thin"/>
                        </a:rPr>
                        <a:t>M7: </a:t>
                      </a:r>
                      <a:r>
                        <a:rPr lang="el-GR" sz="1000" b="1" i="0" u="none" strike="noStrike" cap="none" dirty="0" smtClean="0">
                          <a:solidFill>
                            <a:srgbClr val="000000"/>
                          </a:solidFill>
                          <a:latin typeface="Calibri" panose="020F0502020204030204" pitchFamily="34" charset="0"/>
                          <a:ea typeface="Raleway Thin"/>
                          <a:cs typeface="Calibri" panose="020F0502020204030204" pitchFamily="34" charset="0"/>
                          <a:sym typeface="Raleway Thin"/>
                        </a:rPr>
                        <a:t>Κινητοποίηση και προσωπική ενδυνάμωση</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1000" b="1" i="0" u="none" strike="noStrike" cap="none" dirty="0">
                        <a:solidFill>
                          <a:srgbClr val="000000"/>
                        </a:solidFill>
                        <a:latin typeface="Calibri" panose="020F0502020204030204" pitchFamily="34" charset="0"/>
                        <a:ea typeface="Raleway Thin"/>
                        <a:cs typeface="Calibri" panose="020F0502020204030204" pitchFamily="34" charset="0"/>
                        <a:sym typeface="Raleway Thi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25375">
                <a:tc>
                  <a:txBody>
                    <a:bodyPr/>
                    <a:lstStyle/>
                    <a:p>
                      <a:pPr marL="0" marR="0" lvl="0" indent="0" algn="l" rtl="0">
                        <a:lnSpc>
                          <a:spcPct val="100000"/>
                        </a:lnSpc>
                        <a:spcBef>
                          <a:spcPts val="0"/>
                        </a:spcBef>
                        <a:spcAft>
                          <a:spcPts val="0"/>
                        </a:spcAft>
                        <a:buNone/>
                      </a:pPr>
                      <a:r>
                        <a:rPr lang="en-GB" sz="1000" b="1" i="0" u="none" strike="noStrike" cap="none" dirty="0">
                          <a:solidFill>
                            <a:srgbClr val="FFB600"/>
                          </a:solidFill>
                          <a:latin typeface="Calibri" panose="020F0502020204030204" pitchFamily="34" charset="0"/>
                          <a:ea typeface="Raleway Thin"/>
                          <a:cs typeface="Calibri" panose="020F0502020204030204" pitchFamily="34" charset="0"/>
                          <a:sym typeface="Raleway Thin"/>
                        </a:rPr>
                        <a:t>M8: </a:t>
                      </a:r>
                      <a:r>
                        <a:rPr lang="el-GR" sz="1000" b="1" i="0" u="none" strike="noStrike" cap="none" dirty="0" smtClean="0">
                          <a:solidFill>
                            <a:srgbClr val="000000"/>
                          </a:solidFill>
                          <a:latin typeface="Calibri" panose="020F0502020204030204" pitchFamily="34" charset="0"/>
                          <a:ea typeface="Raleway Thin"/>
                          <a:cs typeface="Calibri" panose="020F0502020204030204" pitchFamily="34" charset="0"/>
                          <a:sym typeface="Raleway Thin"/>
                        </a:rPr>
                        <a:t>Διαχείριση</a:t>
                      </a:r>
                      <a:r>
                        <a:rPr lang="el-GR" sz="1000" b="1" i="0" u="none" strike="noStrike" cap="none" baseline="0" dirty="0" smtClean="0">
                          <a:solidFill>
                            <a:srgbClr val="000000"/>
                          </a:solidFill>
                          <a:latin typeface="Calibri" panose="020F0502020204030204" pitchFamily="34" charset="0"/>
                          <a:ea typeface="Raleway Thin"/>
                          <a:cs typeface="Calibri" panose="020F0502020204030204" pitchFamily="34" charset="0"/>
                          <a:sym typeface="Raleway Thin"/>
                        </a:rPr>
                        <a:t> χρόνου</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1000" b="1" i="0" u="none" strike="noStrike" cap="none" dirty="0">
                        <a:solidFill>
                          <a:srgbClr val="000000"/>
                        </a:solidFill>
                        <a:latin typeface="Calibri" panose="020F0502020204030204" pitchFamily="34" charset="0"/>
                        <a:ea typeface="Raleway Thin"/>
                        <a:cs typeface="Calibri" panose="020F0502020204030204" pitchFamily="34" charset="0"/>
                        <a:sym typeface="Raleway Thi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25375">
                <a:tc>
                  <a:txBody>
                    <a:bodyPr/>
                    <a:lstStyle/>
                    <a:p>
                      <a:pPr marL="0" marR="0" lvl="0" indent="0" algn="l" rtl="0">
                        <a:lnSpc>
                          <a:spcPct val="100000"/>
                        </a:lnSpc>
                        <a:spcBef>
                          <a:spcPts val="0"/>
                        </a:spcBef>
                        <a:spcAft>
                          <a:spcPts val="0"/>
                        </a:spcAft>
                        <a:buNone/>
                      </a:pPr>
                      <a:r>
                        <a:rPr lang="en-GB" sz="1000" b="1" i="0" u="none" strike="noStrike" cap="none" dirty="0">
                          <a:solidFill>
                            <a:srgbClr val="FFB600"/>
                          </a:solidFill>
                          <a:latin typeface="Calibri" panose="020F0502020204030204" pitchFamily="34" charset="0"/>
                          <a:ea typeface="Raleway Thin"/>
                          <a:cs typeface="Calibri" panose="020F0502020204030204" pitchFamily="34" charset="0"/>
                          <a:sym typeface="Raleway Thin"/>
                        </a:rPr>
                        <a:t>M9: </a:t>
                      </a:r>
                      <a:r>
                        <a:rPr lang="el-GR" sz="1000" b="1" i="0" u="none" strike="noStrike" cap="none" dirty="0" smtClean="0">
                          <a:solidFill>
                            <a:srgbClr val="000000"/>
                          </a:solidFill>
                          <a:latin typeface="Calibri" panose="020F0502020204030204" pitchFamily="34" charset="0"/>
                          <a:ea typeface="Raleway Thin"/>
                          <a:cs typeface="Calibri" panose="020F0502020204030204" pitchFamily="34" charset="0"/>
                          <a:sym typeface="Raleway Thin"/>
                        </a:rPr>
                        <a:t>Ισορροπία</a:t>
                      </a:r>
                      <a:r>
                        <a:rPr lang="el-GR" sz="1000" b="1" i="0" u="none" strike="noStrike" cap="none" baseline="0" dirty="0" smtClean="0">
                          <a:solidFill>
                            <a:srgbClr val="000000"/>
                          </a:solidFill>
                          <a:latin typeface="Calibri" panose="020F0502020204030204" pitchFamily="34" charset="0"/>
                          <a:ea typeface="Raleway Thin"/>
                          <a:cs typeface="Calibri" panose="020F0502020204030204" pitchFamily="34" charset="0"/>
                          <a:sym typeface="Raleway Thin"/>
                        </a:rPr>
                        <a:t> επαγγελματικής και προσωπικής ζωής</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1000" b="1" i="0" u="none" strike="noStrike" cap="none" dirty="0">
                        <a:solidFill>
                          <a:srgbClr val="000000"/>
                        </a:solidFill>
                        <a:latin typeface="Calibri" panose="020F0502020204030204" pitchFamily="34" charset="0"/>
                        <a:ea typeface="Raleway Thin"/>
                        <a:cs typeface="Calibri" panose="020F0502020204030204" pitchFamily="34" charset="0"/>
                        <a:sym typeface="Raleway Thi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25375">
                <a:tc>
                  <a:txBody>
                    <a:bodyPr/>
                    <a:lstStyle/>
                    <a:p>
                      <a:pPr marL="0" marR="0" lvl="0" indent="0" algn="l" rtl="0">
                        <a:lnSpc>
                          <a:spcPct val="100000"/>
                        </a:lnSpc>
                        <a:spcBef>
                          <a:spcPts val="0"/>
                        </a:spcBef>
                        <a:spcAft>
                          <a:spcPts val="0"/>
                        </a:spcAft>
                        <a:buNone/>
                      </a:pPr>
                      <a:r>
                        <a:rPr lang="en-GB" sz="1000" b="1" i="0" u="none" strike="noStrike" cap="none" dirty="0">
                          <a:solidFill>
                            <a:srgbClr val="FFB600"/>
                          </a:solidFill>
                          <a:latin typeface="Calibri" panose="020F0502020204030204" pitchFamily="34" charset="0"/>
                          <a:ea typeface="Raleway Thin"/>
                          <a:cs typeface="Calibri" panose="020F0502020204030204" pitchFamily="34" charset="0"/>
                          <a:sym typeface="Raleway Thin"/>
                        </a:rPr>
                        <a:t>M10: </a:t>
                      </a:r>
                      <a:r>
                        <a:rPr lang="el-GR" sz="1000" b="1" i="0" u="none" strike="noStrike" cap="none" dirty="0" smtClean="0">
                          <a:solidFill>
                            <a:srgbClr val="000000"/>
                          </a:solidFill>
                          <a:latin typeface="Calibri" panose="020F0502020204030204" pitchFamily="34" charset="0"/>
                          <a:ea typeface="Raleway Thin"/>
                          <a:cs typeface="Calibri" panose="020F0502020204030204" pitchFamily="34" charset="0"/>
                          <a:sym typeface="Raleway Thin"/>
                        </a:rPr>
                        <a:t>Στοχοθεσία</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1000" b="1" i="0" u="none" strike="noStrike" cap="none" dirty="0">
                        <a:solidFill>
                          <a:srgbClr val="000000"/>
                        </a:solidFill>
                        <a:latin typeface="Calibri" panose="020F0502020204030204" pitchFamily="34" charset="0"/>
                        <a:ea typeface="Raleway Thin"/>
                        <a:cs typeface="Calibri" panose="020F0502020204030204" pitchFamily="34" charset="0"/>
                        <a:sym typeface="Raleway Thi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25375">
                <a:tc>
                  <a:txBody>
                    <a:bodyPr/>
                    <a:lstStyle/>
                    <a:p>
                      <a:pPr marL="0" marR="0" lvl="0" indent="0" algn="l" rtl="0">
                        <a:lnSpc>
                          <a:spcPct val="100000"/>
                        </a:lnSpc>
                        <a:spcBef>
                          <a:spcPts val="0"/>
                        </a:spcBef>
                        <a:spcAft>
                          <a:spcPts val="0"/>
                        </a:spcAft>
                        <a:buNone/>
                      </a:pPr>
                      <a:r>
                        <a:rPr lang="en-GB" sz="1000" b="1" i="0" u="none" strike="noStrike" cap="none" dirty="0">
                          <a:solidFill>
                            <a:srgbClr val="FFB600"/>
                          </a:solidFill>
                          <a:latin typeface="Calibri" panose="020F0502020204030204" pitchFamily="34" charset="0"/>
                          <a:ea typeface="Raleway Thin"/>
                          <a:cs typeface="Calibri" panose="020F0502020204030204" pitchFamily="34" charset="0"/>
                          <a:sym typeface="Raleway Thin"/>
                        </a:rPr>
                        <a:t>M11: </a:t>
                      </a:r>
                      <a:r>
                        <a:rPr lang="el-GR" sz="1000" b="1" i="0" u="none" strike="noStrike" cap="none" dirty="0" smtClean="0">
                          <a:solidFill>
                            <a:srgbClr val="000000"/>
                          </a:solidFill>
                          <a:latin typeface="Calibri" panose="020F0502020204030204" pitchFamily="34" charset="0"/>
                          <a:ea typeface="Raleway Thin"/>
                          <a:cs typeface="Calibri" panose="020F0502020204030204" pitchFamily="34" charset="0"/>
                          <a:sym typeface="Raleway Thin"/>
                        </a:rPr>
                        <a:t>Επίλυση</a:t>
                      </a:r>
                      <a:r>
                        <a:rPr lang="el-GR" sz="1000" b="1" i="0" u="none" strike="noStrike" cap="none" baseline="0" dirty="0" smtClean="0">
                          <a:solidFill>
                            <a:srgbClr val="000000"/>
                          </a:solidFill>
                          <a:latin typeface="Calibri" panose="020F0502020204030204" pitchFamily="34" charset="0"/>
                          <a:ea typeface="Raleway Thin"/>
                          <a:cs typeface="Calibri" panose="020F0502020204030204" pitchFamily="34" charset="0"/>
                          <a:sym typeface="Raleway Thin"/>
                        </a:rPr>
                        <a:t> προβλημάτων</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1000" b="1" i="0" u="none" strike="noStrike" cap="none" dirty="0">
                        <a:solidFill>
                          <a:srgbClr val="000000"/>
                        </a:solidFill>
                        <a:latin typeface="Calibri" panose="020F0502020204030204" pitchFamily="34" charset="0"/>
                        <a:ea typeface="Raleway Thin"/>
                        <a:cs typeface="Calibri" panose="020F0502020204030204" pitchFamily="34" charset="0"/>
                        <a:sym typeface="Raleway Thi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25375">
                <a:tc>
                  <a:txBody>
                    <a:bodyPr/>
                    <a:lstStyle/>
                    <a:p>
                      <a:pPr marL="0" marR="0" lvl="0" indent="0" algn="l" rtl="0">
                        <a:lnSpc>
                          <a:spcPct val="100000"/>
                        </a:lnSpc>
                        <a:spcBef>
                          <a:spcPts val="0"/>
                        </a:spcBef>
                        <a:spcAft>
                          <a:spcPts val="0"/>
                        </a:spcAft>
                        <a:buNone/>
                      </a:pPr>
                      <a:r>
                        <a:rPr lang="en-GB" sz="1000" b="1" i="0" u="none" strike="noStrike" cap="none" dirty="0">
                          <a:solidFill>
                            <a:srgbClr val="FFB600"/>
                          </a:solidFill>
                          <a:latin typeface="Calibri" panose="020F0502020204030204" pitchFamily="34" charset="0"/>
                          <a:ea typeface="Raleway Thin"/>
                          <a:cs typeface="Calibri" panose="020F0502020204030204" pitchFamily="34" charset="0"/>
                          <a:sym typeface="Raleway Thin"/>
                        </a:rPr>
                        <a:t>M12: </a:t>
                      </a:r>
                      <a:r>
                        <a:rPr lang="el-GR" sz="1000" b="1" i="0" u="none" strike="noStrike" cap="none" dirty="0" smtClean="0">
                          <a:solidFill>
                            <a:srgbClr val="000000"/>
                          </a:solidFill>
                          <a:latin typeface="Calibri" panose="020F0502020204030204" pitchFamily="34" charset="0"/>
                          <a:ea typeface="Raleway Thin"/>
                          <a:cs typeface="Calibri" panose="020F0502020204030204" pitchFamily="34" charset="0"/>
                          <a:sym typeface="Raleway Thin"/>
                        </a:rPr>
                        <a:t>Προώθηση</a:t>
                      </a:r>
                      <a:r>
                        <a:rPr lang="el-GR" sz="1000" b="1" i="0" u="none" strike="noStrike" cap="none" baseline="0" dirty="0" smtClean="0">
                          <a:solidFill>
                            <a:srgbClr val="000000"/>
                          </a:solidFill>
                          <a:latin typeface="Calibri" panose="020F0502020204030204" pitchFamily="34" charset="0"/>
                          <a:ea typeface="Raleway Thin"/>
                          <a:cs typeface="Calibri" panose="020F0502020204030204" pitchFamily="34" charset="0"/>
                          <a:sym typeface="Raleway Thin"/>
                        </a:rPr>
                        <a:t> εαυτού</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1000" b="1" i="0" u="none" strike="noStrike" cap="none" dirty="0">
                        <a:solidFill>
                          <a:srgbClr val="000000"/>
                        </a:solidFill>
                        <a:latin typeface="Calibri" panose="020F0502020204030204" pitchFamily="34" charset="0"/>
                        <a:ea typeface="Raleway Thin"/>
                        <a:cs typeface="Calibri" panose="020F0502020204030204" pitchFamily="34" charset="0"/>
                        <a:sym typeface="Raleway Thi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25375">
                <a:tc>
                  <a:txBody>
                    <a:bodyPr/>
                    <a:lstStyle/>
                    <a:p>
                      <a:pPr marL="0" marR="0" lvl="0" indent="0" algn="l" rtl="0">
                        <a:lnSpc>
                          <a:spcPct val="100000"/>
                        </a:lnSpc>
                        <a:spcBef>
                          <a:spcPts val="0"/>
                        </a:spcBef>
                        <a:spcAft>
                          <a:spcPts val="0"/>
                        </a:spcAft>
                        <a:buNone/>
                      </a:pPr>
                      <a:r>
                        <a:rPr lang="en-GB" sz="1000" b="1" i="0" u="none" strike="noStrike" cap="none" dirty="0">
                          <a:solidFill>
                            <a:srgbClr val="FFB600"/>
                          </a:solidFill>
                          <a:latin typeface="Calibri" panose="020F0502020204030204" pitchFamily="34" charset="0"/>
                          <a:ea typeface="Raleway Thin"/>
                          <a:cs typeface="Calibri" panose="020F0502020204030204" pitchFamily="34" charset="0"/>
                          <a:sym typeface="Raleway Thin"/>
                        </a:rPr>
                        <a:t>M13: </a:t>
                      </a:r>
                      <a:r>
                        <a:rPr lang="el-GR" sz="1000" b="1" i="0" u="none" strike="noStrike" cap="none" dirty="0" smtClean="0">
                          <a:solidFill>
                            <a:srgbClr val="000000"/>
                          </a:solidFill>
                          <a:latin typeface="Calibri" panose="020F0502020204030204" pitchFamily="34" charset="0"/>
                          <a:ea typeface="Raleway Thin"/>
                          <a:cs typeface="Calibri" panose="020F0502020204030204" pitchFamily="34" charset="0"/>
                          <a:sym typeface="Raleway Thin"/>
                        </a:rPr>
                        <a:t>Δεξιότητες</a:t>
                      </a:r>
                      <a:r>
                        <a:rPr lang="el-GR" sz="1000" b="1" i="0" u="none" strike="noStrike" cap="none" baseline="0" dirty="0" smtClean="0">
                          <a:solidFill>
                            <a:srgbClr val="000000"/>
                          </a:solidFill>
                          <a:latin typeface="Calibri" panose="020F0502020204030204" pitchFamily="34" charset="0"/>
                          <a:ea typeface="Raleway Thin"/>
                          <a:cs typeface="Calibri" panose="020F0502020204030204" pitchFamily="34" charset="0"/>
                          <a:sym typeface="Raleway Thin"/>
                        </a:rPr>
                        <a:t> παρουσίασης</a:t>
                      </a:r>
                      <a:endParaRPr sz="1000" b="1" i="0" u="none" strike="noStrike" cap="none" dirty="0">
                        <a:solidFill>
                          <a:srgbClr val="000000"/>
                        </a:solidFill>
                        <a:latin typeface="Calibri" panose="020F0502020204030204" pitchFamily="34" charset="0"/>
                        <a:ea typeface="Raleway Thin"/>
                        <a:cs typeface="Calibri" panose="020F0502020204030204" pitchFamily="34" charset="0"/>
                        <a:sym typeface="Raleway Thin"/>
                      </a:endParaRPr>
                    </a:p>
                    <a:p>
                      <a:pPr marL="0" marR="0" lvl="0" indent="0" algn="l" rtl="0">
                        <a:lnSpc>
                          <a:spcPct val="100000"/>
                        </a:lnSpc>
                        <a:spcBef>
                          <a:spcPts val="0"/>
                        </a:spcBef>
                        <a:spcAft>
                          <a:spcPts val="0"/>
                        </a:spcAft>
                        <a:buNone/>
                      </a:pPr>
                      <a:endParaRPr sz="1000" b="1" i="0" u="none" strike="noStrike" cap="none" dirty="0">
                        <a:solidFill>
                          <a:srgbClr val="000000"/>
                        </a:solidFill>
                        <a:latin typeface="Calibri" panose="020F0502020204030204" pitchFamily="34" charset="0"/>
                        <a:ea typeface="Raleway Thin"/>
                        <a:cs typeface="Calibri" panose="020F0502020204030204" pitchFamily="34" charset="0"/>
                        <a:sym typeface="Raleway Thin"/>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7"/>
          <p:cNvSpPr txBox="1">
            <a:spLocks noGrp="1"/>
          </p:cNvSpPr>
          <p:nvPr>
            <p:ph type="body" idx="1"/>
          </p:nvPr>
        </p:nvSpPr>
        <p:spPr>
          <a:xfrm>
            <a:off x="3848430" y="4031027"/>
            <a:ext cx="4643562" cy="5955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GB" sz="70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a:t>
            </a:r>
            <a:endParaRPr/>
          </a:p>
          <a:p>
            <a:pPr marL="0" lvl="0" indent="0" algn="l" rtl="0">
              <a:lnSpc>
                <a:spcPct val="100000"/>
              </a:lnSpc>
              <a:spcBef>
                <a:spcPts val="0"/>
              </a:spcBef>
              <a:spcAft>
                <a:spcPts val="0"/>
              </a:spcAft>
              <a:buSzPts val="1800"/>
              <a:buNone/>
            </a:pPr>
            <a:r>
              <a:rPr lang="en-GB" sz="700">
                <a:solidFill>
                  <a:srgbClr val="981C22"/>
                </a:solidFill>
              </a:rPr>
              <a:t>Project number 2021-1-RO01-KA220-ADU-000026741</a:t>
            </a:r>
            <a:endParaRPr/>
          </a:p>
          <a:p>
            <a:pPr marL="0" lvl="0" indent="0" algn="l" rtl="0">
              <a:lnSpc>
                <a:spcPct val="100000"/>
              </a:lnSpc>
              <a:spcBef>
                <a:spcPts val="601"/>
              </a:spcBef>
              <a:spcAft>
                <a:spcPts val="0"/>
              </a:spcAft>
              <a:buSzPts val="1800"/>
              <a:buNone/>
            </a:pPr>
            <a:endParaRPr/>
          </a:p>
          <a:p>
            <a:pPr marL="0" lvl="0" indent="0" algn="l" rtl="0">
              <a:lnSpc>
                <a:spcPct val="100000"/>
              </a:lnSpc>
              <a:spcBef>
                <a:spcPts val="601"/>
              </a:spcBef>
              <a:spcAft>
                <a:spcPts val="0"/>
              </a:spcAft>
              <a:buSzPts val="1800"/>
              <a:buNone/>
            </a:pPr>
            <a:endParaRPr/>
          </a:p>
          <a:p>
            <a:pPr marL="0" lvl="0" indent="0" algn="l" rtl="0">
              <a:lnSpc>
                <a:spcPct val="100000"/>
              </a:lnSpc>
              <a:spcBef>
                <a:spcPts val="601"/>
              </a:spcBef>
              <a:spcAft>
                <a:spcPts val="0"/>
              </a:spcAft>
              <a:buSzPts val="1800"/>
              <a:buNone/>
            </a:pPr>
            <a:endParaRPr/>
          </a:p>
          <a:p>
            <a:pPr marL="0" lvl="0" indent="0" algn="l" rtl="0">
              <a:lnSpc>
                <a:spcPct val="100000"/>
              </a:lnSpc>
              <a:spcBef>
                <a:spcPts val="601"/>
              </a:spcBef>
              <a:spcAft>
                <a:spcPts val="0"/>
              </a:spcAft>
              <a:buSzPts val="1800"/>
              <a:buNone/>
            </a:pPr>
            <a:endParaRPr/>
          </a:p>
          <a:p>
            <a:pPr marL="0" lvl="0" indent="0" algn="l" rtl="0">
              <a:lnSpc>
                <a:spcPct val="100000"/>
              </a:lnSpc>
              <a:spcBef>
                <a:spcPts val="601"/>
              </a:spcBef>
              <a:spcAft>
                <a:spcPts val="0"/>
              </a:spcAft>
              <a:buSzPts val="1800"/>
              <a:buNone/>
            </a:pPr>
            <a:endParaRPr/>
          </a:p>
          <a:p>
            <a:pPr marL="0" lvl="0" indent="0" algn="l" rtl="0">
              <a:lnSpc>
                <a:spcPct val="100000"/>
              </a:lnSpc>
              <a:spcBef>
                <a:spcPts val="601"/>
              </a:spcBef>
              <a:spcAft>
                <a:spcPts val="0"/>
              </a:spcAft>
              <a:buSzPts val="1800"/>
              <a:buNone/>
            </a:pPr>
            <a:endParaRPr/>
          </a:p>
        </p:txBody>
      </p:sp>
      <p:pic>
        <p:nvPicPr>
          <p:cNvPr id="337" name="Google Shape;337;p27"/>
          <p:cNvPicPr preferRelativeResize="0"/>
          <p:nvPr/>
        </p:nvPicPr>
        <p:blipFill rotWithShape="1">
          <a:blip r:embed="rId3">
            <a:alphaModFix/>
          </a:blip>
          <a:srcRect/>
          <a:stretch/>
        </p:blipFill>
        <p:spPr>
          <a:xfrm>
            <a:off x="6997148" y="416610"/>
            <a:ext cx="1763711" cy="1324726"/>
          </a:xfrm>
          <a:prstGeom prst="rect">
            <a:avLst/>
          </a:prstGeom>
          <a:noFill/>
          <a:ln>
            <a:noFill/>
          </a:ln>
        </p:spPr>
      </p:pic>
      <p:pic>
        <p:nvPicPr>
          <p:cNvPr id="338" name="Google Shape;338;p27" descr="Text&#10;&#10;Description automatically generated with medium confidence"/>
          <p:cNvPicPr preferRelativeResize="0"/>
          <p:nvPr/>
        </p:nvPicPr>
        <p:blipFill rotWithShape="1">
          <a:blip r:embed="rId4">
            <a:alphaModFix/>
          </a:blip>
          <a:srcRect/>
          <a:stretch/>
        </p:blipFill>
        <p:spPr>
          <a:xfrm>
            <a:off x="922001" y="4031027"/>
            <a:ext cx="2838616" cy="595528"/>
          </a:xfrm>
          <a:prstGeom prst="rect">
            <a:avLst/>
          </a:prstGeom>
          <a:noFill/>
          <a:ln>
            <a:noFill/>
          </a:ln>
        </p:spPr>
      </p:pic>
      <p:pic>
        <p:nvPicPr>
          <p:cNvPr id="339" name="Google Shape;339;p27"/>
          <p:cNvPicPr preferRelativeResize="0"/>
          <p:nvPr/>
        </p:nvPicPr>
        <p:blipFill rotWithShape="1">
          <a:blip r:embed="rId5">
            <a:alphaModFix/>
          </a:blip>
          <a:srcRect/>
          <a:stretch/>
        </p:blipFill>
        <p:spPr>
          <a:xfrm>
            <a:off x="922001" y="795261"/>
            <a:ext cx="5894599" cy="27535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3"/>
          <p:cNvSpPr txBox="1">
            <a:spLocks noGrp="1"/>
          </p:cNvSpPr>
          <p:nvPr>
            <p:ph type="body" idx="1"/>
          </p:nvPr>
        </p:nvSpPr>
        <p:spPr>
          <a:xfrm>
            <a:off x="1445473" y="2223655"/>
            <a:ext cx="6139024" cy="848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601"/>
              </a:spcBef>
              <a:spcAft>
                <a:spcPts val="0"/>
              </a:spcAft>
              <a:buSzPts val="3000"/>
              <a:buNone/>
            </a:pPr>
            <a:r>
              <a:rPr lang="el-GR" dirty="0" smtClean="0">
                <a:latin typeface="Calibri" panose="020F0502020204030204" pitchFamily="34" charset="0"/>
                <a:ea typeface="Raleway Medium"/>
                <a:cs typeface="Calibri" panose="020F0502020204030204" pitchFamily="34" charset="0"/>
                <a:sym typeface="Raleway Medium"/>
              </a:rPr>
              <a:t>Οι εργαζόμενοι συνήθως δεν παίρνουν προαγωγή επειδή είναι </a:t>
            </a:r>
            <a:r>
              <a:rPr lang="el-GR" b="1" dirty="0" smtClean="0">
                <a:latin typeface="Calibri" panose="020F0502020204030204" pitchFamily="34" charset="0"/>
                <a:ea typeface="Raleway Medium"/>
                <a:cs typeface="Calibri" panose="020F0502020204030204" pitchFamily="34" charset="0"/>
                <a:sym typeface="Raleway Medium"/>
              </a:rPr>
              <a:t>πολύ καλοί </a:t>
            </a:r>
            <a:r>
              <a:rPr lang="el-GR" b="1" dirty="0" smtClean="0">
                <a:latin typeface="Calibri" panose="020F0502020204030204" pitchFamily="34" charset="0"/>
                <a:ea typeface="Raleway Medium"/>
                <a:cs typeface="Calibri" panose="020F0502020204030204" pitchFamily="34" charset="0"/>
                <a:sym typeface="Raleway Medium"/>
              </a:rPr>
              <a:t>στη </a:t>
            </a:r>
            <a:r>
              <a:rPr lang="el-GR" b="1" dirty="0" smtClean="0">
                <a:latin typeface="Calibri" panose="020F0502020204030204" pitchFamily="34" charset="0"/>
                <a:ea typeface="Raleway Medium"/>
                <a:cs typeface="Calibri" panose="020F0502020204030204" pitchFamily="34" charset="0"/>
                <a:sym typeface="Raleway Medium"/>
              </a:rPr>
              <a:t>δουλειά τους. </a:t>
            </a:r>
            <a:r>
              <a:rPr lang="el-GR" dirty="0" smtClean="0">
                <a:latin typeface="Calibri" panose="020F0502020204030204" pitchFamily="34" charset="0"/>
                <a:ea typeface="Raleway Medium"/>
                <a:cs typeface="Calibri" panose="020F0502020204030204" pitchFamily="34" charset="0"/>
                <a:sym typeface="Raleway Medium"/>
              </a:rPr>
              <a:t>Αλλά επειδή αποδεικνύουν ότι μπορούν να κάνουν </a:t>
            </a:r>
            <a:r>
              <a:rPr lang="el-GR" b="1" dirty="0" smtClean="0">
                <a:latin typeface="Calibri" panose="020F0502020204030204" pitchFamily="34" charset="0"/>
                <a:ea typeface="Raleway Medium"/>
                <a:cs typeface="Calibri" panose="020F0502020204030204" pitchFamily="34" charset="0"/>
                <a:sym typeface="Raleway Medium"/>
              </a:rPr>
              <a:t>κάτι παραπάνω</a:t>
            </a:r>
            <a:r>
              <a:rPr lang="en-GB" dirty="0" smtClean="0">
                <a:latin typeface="Calibri" panose="020F0502020204030204" pitchFamily="34" charset="0"/>
                <a:ea typeface="Raleway Medium"/>
                <a:cs typeface="Calibri" panose="020F0502020204030204" pitchFamily="34" charset="0"/>
                <a:sym typeface="Raleway Medium"/>
              </a:rPr>
              <a:t>.</a:t>
            </a:r>
            <a:endParaRPr dirty="0">
              <a:latin typeface="Calibri" panose="020F0502020204030204" pitchFamily="34" charset="0"/>
              <a:cs typeface="Calibri" panose="020F0502020204030204" pitchFamily="34" charset="0"/>
            </a:endParaRPr>
          </a:p>
          <a:p>
            <a:pPr marL="0" lvl="0" indent="0" algn="ctr" rtl="0">
              <a:lnSpc>
                <a:spcPct val="100000"/>
              </a:lnSpc>
              <a:spcBef>
                <a:spcPts val="601"/>
              </a:spcBef>
              <a:spcAft>
                <a:spcPts val="0"/>
              </a:spcAft>
              <a:buSzPts val="3000"/>
              <a:buNone/>
            </a:pPr>
            <a:r>
              <a:rPr lang="en-GB" i="0" dirty="0">
                <a:latin typeface="Calibri" panose="020F0502020204030204" pitchFamily="34" charset="0"/>
                <a:ea typeface="Raleway Medium"/>
                <a:cs typeface="Calibri" panose="020F0502020204030204" pitchFamily="34" charset="0"/>
                <a:sym typeface="Raleway Medium"/>
              </a:rPr>
              <a:t>Tara </a:t>
            </a:r>
            <a:r>
              <a:rPr lang="en-GB" i="0" dirty="0" err="1">
                <a:latin typeface="Calibri" panose="020F0502020204030204" pitchFamily="34" charset="0"/>
                <a:ea typeface="Raleway Medium"/>
                <a:cs typeface="Calibri" panose="020F0502020204030204" pitchFamily="34" charset="0"/>
                <a:sym typeface="Raleway Medium"/>
              </a:rPr>
              <a:t>Jaye</a:t>
            </a:r>
            <a:r>
              <a:rPr lang="en-GB" i="0" dirty="0">
                <a:latin typeface="Calibri" panose="020F0502020204030204" pitchFamily="34" charset="0"/>
                <a:ea typeface="Raleway Medium"/>
                <a:cs typeface="Calibri" panose="020F0502020204030204" pitchFamily="34" charset="0"/>
                <a:sym typeface="Raleway Medium"/>
              </a:rPr>
              <a:t> Frank</a:t>
            </a:r>
            <a:endParaRPr i="0" dirty="0">
              <a:latin typeface="Calibri" panose="020F0502020204030204" pitchFamily="34" charset="0"/>
              <a:ea typeface="Raleway Medium"/>
              <a:cs typeface="Calibri" panose="020F0502020204030204" pitchFamily="34" charset="0"/>
              <a:sym typeface="Raleway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4"/>
          <p:cNvSpPr txBox="1">
            <a:spLocks noGrp="1"/>
          </p:cNvSpPr>
          <p:nvPr>
            <p:ph type="ctrTitle"/>
          </p:nvPr>
        </p:nvSpPr>
        <p:spPr>
          <a:xfrm>
            <a:off x="685802" y="2726342"/>
            <a:ext cx="7772400" cy="1159801"/>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l-GR" dirty="0" smtClean="0">
                <a:solidFill>
                  <a:srgbClr val="981C22"/>
                </a:solidFill>
                <a:latin typeface="Calibri" panose="020F0502020204030204" pitchFamily="34" charset="0"/>
                <a:cs typeface="Calibri" panose="020F0502020204030204" pitchFamily="34" charset="0"/>
              </a:rPr>
              <a:t>Προώθηση του εαυτού</a:t>
            </a:r>
            <a:endParaRPr dirty="0">
              <a:latin typeface="Calibri" panose="020F0502020204030204" pitchFamily="34" charset="0"/>
              <a:cs typeface="Calibri" panose="020F0502020204030204" pitchFamily="34" charset="0"/>
            </a:endParaRPr>
          </a:p>
        </p:txBody>
      </p:sp>
      <p:sp>
        <p:nvSpPr>
          <p:cNvPr id="84" name="Google Shape;84;p4"/>
          <p:cNvSpPr txBox="1">
            <a:spLocks noGrp="1"/>
          </p:cNvSpPr>
          <p:nvPr>
            <p:ph type="subTitle" idx="1"/>
          </p:nvPr>
        </p:nvSpPr>
        <p:spPr>
          <a:xfrm>
            <a:off x="685802" y="3830653"/>
            <a:ext cx="7772400" cy="7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l-GR" sz="2800" b="1" dirty="0" smtClean="0">
                <a:latin typeface="Calibri" panose="020F0502020204030204" pitchFamily="34" charset="0"/>
                <a:cs typeface="Calibri" panose="020F0502020204030204" pitchFamily="34" charset="0"/>
              </a:rPr>
              <a:t>Οργανισμός εταίρος</a:t>
            </a:r>
            <a:r>
              <a:rPr lang="en-GB" sz="2800" b="1" dirty="0" smtClean="0">
                <a:latin typeface="Calibri" panose="020F0502020204030204" pitchFamily="34" charset="0"/>
                <a:cs typeface="Calibri" panose="020F0502020204030204" pitchFamily="34" charset="0"/>
              </a:rPr>
              <a:t>: </a:t>
            </a:r>
            <a:r>
              <a:rPr lang="en-GB" sz="2800" b="1" dirty="0" err="1">
                <a:latin typeface="Calibri" panose="020F0502020204030204" pitchFamily="34" charset="0"/>
                <a:cs typeface="Calibri" panose="020F0502020204030204" pitchFamily="34" charset="0"/>
              </a:rPr>
              <a:t>Asociatia</a:t>
            </a:r>
            <a:r>
              <a:rPr lang="en-GB" sz="2800" b="1" dirty="0">
                <a:latin typeface="Calibri" panose="020F0502020204030204" pitchFamily="34" charset="0"/>
                <a:cs typeface="Calibri" panose="020F0502020204030204" pitchFamily="34" charset="0"/>
              </a:rPr>
              <a:t> </a:t>
            </a:r>
            <a:r>
              <a:rPr lang="en-GB" sz="2800" b="1" dirty="0" err="1">
                <a:latin typeface="Calibri" panose="020F0502020204030204" pitchFamily="34" charset="0"/>
                <a:cs typeface="Calibri" panose="020F0502020204030204" pitchFamily="34" charset="0"/>
              </a:rPr>
              <a:t>Culturala</a:t>
            </a:r>
            <a:r>
              <a:rPr lang="en-GB" sz="2800" b="1" dirty="0">
                <a:latin typeface="Calibri" panose="020F0502020204030204" pitchFamily="34" charset="0"/>
                <a:cs typeface="Calibri" panose="020F0502020204030204" pitchFamily="34" charset="0"/>
              </a:rPr>
              <a:t> ARTEC</a:t>
            </a:r>
            <a:endParaRPr dirty="0">
              <a:latin typeface="Calibri" panose="020F0502020204030204" pitchFamily="34" charset="0"/>
              <a:cs typeface="Calibri" panose="020F0502020204030204" pitchFamily="34" charset="0"/>
            </a:endParaRPr>
          </a:p>
        </p:txBody>
      </p:sp>
      <p:sp>
        <p:nvSpPr>
          <p:cNvPr id="85" name="Google Shape;85;p4"/>
          <p:cNvSpPr txBox="1"/>
          <p:nvPr/>
        </p:nvSpPr>
        <p:spPr>
          <a:xfrm>
            <a:off x="7811324" y="0"/>
            <a:ext cx="960900" cy="139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5400" b="0" i="0" u="none" strike="noStrike" cap="none">
                <a:solidFill>
                  <a:srgbClr val="981C22"/>
                </a:solidFill>
                <a:latin typeface="Raleway Thin"/>
                <a:ea typeface="Raleway Thin"/>
                <a:cs typeface="Raleway Thin"/>
                <a:sym typeface="Raleway Thin"/>
              </a:rPr>
              <a:t>12</a:t>
            </a:r>
            <a:endParaRPr sz="5400" b="0" i="0" u="none" strike="noStrike" cap="none">
              <a:solidFill>
                <a:srgbClr val="981C22"/>
              </a:solidFill>
              <a:latin typeface="Raleway Thin"/>
              <a:ea typeface="Raleway Thin"/>
              <a:cs typeface="Raleway Thin"/>
              <a:sym typeface="Raleway Th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5"/>
          <p:cNvSpPr txBox="1">
            <a:spLocks noGrp="1"/>
          </p:cNvSpPr>
          <p:nvPr>
            <p:ph type="title"/>
          </p:nvPr>
        </p:nvSpPr>
        <p:spPr>
          <a:xfrm>
            <a:off x="922000" y="677030"/>
            <a:ext cx="68661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800"/>
              <a:buNone/>
            </a:pPr>
            <a:r>
              <a:rPr lang="el-GR" sz="2800" dirty="0" smtClean="0">
                <a:latin typeface="Calibri" panose="020F0502020204030204" pitchFamily="34" charset="0"/>
                <a:ea typeface="Raleway ExtraLight"/>
                <a:cs typeface="Calibri" panose="020F0502020204030204" pitchFamily="34" charset="0"/>
                <a:sym typeface="Raleway ExtraLight"/>
              </a:rPr>
              <a:t>Μετά το πέρας αυτής της ενότητας</a:t>
            </a:r>
            <a:r>
              <a:rPr lang="en-GB" sz="2800" dirty="0">
                <a:latin typeface="Calibri" panose="020F0502020204030204" pitchFamily="34" charset="0"/>
                <a:ea typeface="Raleway ExtraLight"/>
                <a:cs typeface="Calibri" panose="020F0502020204030204" pitchFamily="34" charset="0"/>
                <a:sym typeface="Raleway ExtraLight"/>
              </a:rPr>
              <a:t/>
            </a:r>
            <a:br>
              <a:rPr lang="en-GB" sz="2800" dirty="0">
                <a:latin typeface="Calibri" panose="020F0502020204030204" pitchFamily="34" charset="0"/>
                <a:ea typeface="Raleway ExtraLight"/>
                <a:cs typeface="Calibri" panose="020F0502020204030204" pitchFamily="34" charset="0"/>
                <a:sym typeface="Raleway ExtraLight"/>
              </a:rPr>
            </a:br>
            <a:r>
              <a:rPr lang="el-GR" sz="2800" dirty="0" smtClean="0">
                <a:solidFill>
                  <a:srgbClr val="FFB600"/>
                </a:solidFill>
                <a:latin typeface="Calibri" panose="020F0502020204030204" pitchFamily="34" charset="0"/>
                <a:ea typeface="Raleway ExtraLight"/>
                <a:cs typeface="Calibri" panose="020F0502020204030204" pitchFamily="34" charset="0"/>
                <a:sym typeface="Raleway ExtraLight"/>
              </a:rPr>
              <a:t>θα είστε σε θέση</a:t>
            </a:r>
            <a:r>
              <a:rPr lang="en-GB" sz="2800" dirty="0" smtClean="0">
                <a:solidFill>
                  <a:srgbClr val="FFB600"/>
                </a:solidFill>
                <a:latin typeface="Calibri" panose="020F0502020204030204" pitchFamily="34" charset="0"/>
                <a:ea typeface="Raleway ExtraLight"/>
                <a:cs typeface="Calibri" panose="020F0502020204030204" pitchFamily="34" charset="0"/>
                <a:sym typeface="Raleway ExtraLight"/>
              </a:rPr>
              <a:t> </a:t>
            </a:r>
            <a:r>
              <a:rPr lang="el-GR" sz="2800" dirty="0" smtClean="0">
                <a:latin typeface="Calibri" panose="020F0502020204030204" pitchFamily="34" charset="0"/>
                <a:ea typeface="Raleway ExtraLight"/>
                <a:cs typeface="Calibri" panose="020F0502020204030204" pitchFamily="34" charset="0"/>
                <a:sym typeface="Raleway ExtraLight"/>
              </a:rPr>
              <a:t>να</a:t>
            </a:r>
            <a:r>
              <a:rPr lang="en-GB" sz="2800" dirty="0" smtClean="0">
                <a:latin typeface="Calibri" panose="020F0502020204030204" pitchFamily="34" charset="0"/>
                <a:ea typeface="Raleway ExtraLight"/>
                <a:cs typeface="Calibri" panose="020F0502020204030204" pitchFamily="34" charset="0"/>
                <a:sym typeface="Raleway ExtraLight"/>
              </a:rPr>
              <a:t>:</a:t>
            </a:r>
            <a:endParaRPr sz="2800" dirty="0">
              <a:latin typeface="Calibri" panose="020F0502020204030204" pitchFamily="34" charset="0"/>
              <a:ea typeface="Raleway ExtraLight"/>
              <a:cs typeface="Calibri" panose="020F0502020204030204" pitchFamily="34" charset="0"/>
              <a:sym typeface="Raleway ExtraLight"/>
            </a:endParaRPr>
          </a:p>
        </p:txBody>
      </p:sp>
      <p:sp>
        <p:nvSpPr>
          <p:cNvPr id="91" name="Google Shape;91;p5"/>
          <p:cNvSpPr txBox="1">
            <a:spLocks noGrp="1"/>
          </p:cNvSpPr>
          <p:nvPr>
            <p:ph type="body" idx="1"/>
          </p:nvPr>
        </p:nvSpPr>
        <p:spPr>
          <a:xfrm>
            <a:off x="922000" y="1667264"/>
            <a:ext cx="2332201" cy="2778660"/>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601"/>
              </a:spcBef>
              <a:spcAft>
                <a:spcPts val="0"/>
              </a:spcAft>
              <a:buSzPts val="1400"/>
              <a:buFont typeface="Noto Sans Symbols"/>
              <a:buChar char="▪"/>
            </a:pPr>
            <a:r>
              <a:rPr lang="el-GR" sz="1400" dirty="0" smtClean="0">
                <a:latin typeface="Calibri" panose="020F0502020204030204" pitchFamily="34" charset="0"/>
                <a:ea typeface="Raleway Light"/>
                <a:cs typeface="Calibri" panose="020F0502020204030204" pitchFamily="34" charset="0"/>
                <a:sym typeface="Raleway Light"/>
              </a:rPr>
              <a:t>Προσδιορίσετε </a:t>
            </a:r>
            <a:r>
              <a:rPr lang="el-GR" sz="1400" dirty="0" smtClean="0">
                <a:latin typeface="Calibri" panose="020F0502020204030204" pitchFamily="34" charset="0"/>
                <a:ea typeface="Raleway Light"/>
                <a:cs typeface="Calibri" panose="020F0502020204030204" pitchFamily="34" charset="0"/>
                <a:sym typeface="Raleway Light"/>
              </a:rPr>
              <a:t>τις δεξιότητες και ικανότητές σας</a:t>
            </a:r>
            <a:r>
              <a:rPr lang="el-GR" sz="1400" dirty="0">
                <a:latin typeface="Calibri" panose="020F0502020204030204" pitchFamily="34" charset="0"/>
                <a:ea typeface="Raleway Light"/>
                <a:cs typeface="Calibri" panose="020F0502020204030204" pitchFamily="34" charset="0"/>
                <a:sym typeface="Raleway Light"/>
              </a:rPr>
              <a:t>.</a:t>
            </a:r>
            <a:r>
              <a:rPr lang="en-GB" sz="1400" dirty="0" smtClean="0">
                <a:latin typeface="Calibri" panose="020F0502020204030204" pitchFamily="34" charset="0"/>
                <a:ea typeface="Raleway Light"/>
                <a:cs typeface="Calibri" panose="020F0502020204030204" pitchFamily="34" charset="0"/>
                <a:sym typeface="Raleway Light"/>
              </a:rPr>
              <a:t> </a:t>
            </a:r>
            <a:r>
              <a:rPr lang="el-GR" sz="1400" dirty="0" smtClean="0">
                <a:latin typeface="Calibri" panose="020F0502020204030204" pitchFamily="34" charset="0"/>
                <a:ea typeface="Raleway Light"/>
                <a:cs typeface="Calibri" panose="020F0502020204030204" pitchFamily="34" charset="0"/>
                <a:sym typeface="Raleway Light"/>
              </a:rPr>
              <a:t>Να καταγράψετε τους μαθησιακούς σας στόχους</a:t>
            </a:r>
          </a:p>
          <a:p>
            <a:pPr marL="285750" lvl="0" indent="-285750" algn="l" rtl="0">
              <a:lnSpc>
                <a:spcPct val="100000"/>
              </a:lnSpc>
              <a:spcBef>
                <a:spcPts val="601"/>
              </a:spcBef>
              <a:spcAft>
                <a:spcPts val="0"/>
              </a:spcAft>
              <a:buSzPts val="1400"/>
              <a:buFont typeface="Noto Sans Symbols"/>
              <a:buChar char="▪"/>
            </a:pPr>
            <a:r>
              <a:rPr lang="el-GR" sz="1400" dirty="0" smtClean="0">
                <a:latin typeface="Calibri" panose="020F0502020204030204" pitchFamily="34" charset="0"/>
                <a:ea typeface="Raleway Light"/>
                <a:cs typeface="Calibri" panose="020F0502020204030204" pitchFamily="34" charset="0"/>
                <a:sym typeface="Raleway Light"/>
              </a:rPr>
              <a:t>Αναγνωρίσετε ασφαλής ιστοσελίδες και εργοδότες</a:t>
            </a:r>
          </a:p>
          <a:p>
            <a:pPr marL="285750" lvl="0" indent="-285750" algn="l" rtl="0">
              <a:lnSpc>
                <a:spcPct val="100000"/>
              </a:lnSpc>
              <a:spcBef>
                <a:spcPts val="601"/>
              </a:spcBef>
              <a:spcAft>
                <a:spcPts val="0"/>
              </a:spcAft>
              <a:buSzPts val="1400"/>
              <a:buFont typeface="Noto Sans Symbols"/>
              <a:buChar char="▪"/>
            </a:pPr>
            <a:r>
              <a:rPr lang="el-GR" sz="1400" dirty="0" smtClean="0">
                <a:latin typeface="Calibri" panose="020F0502020204030204" pitchFamily="34" charset="0"/>
                <a:ea typeface="Raleway Light"/>
                <a:cs typeface="Calibri" panose="020F0502020204030204" pitchFamily="34" charset="0"/>
                <a:sym typeface="Raleway Light"/>
              </a:rPr>
              <a:t>Κατανοήσετε τη σωστή δομή ενός </a:t>
            </a:r>
            <a:r>
              <a:rPr lang="en-US" sz="1400" dirty="0" smtClean="0">
                <a:latin typeface="Calibri" panose="020F0502020204030204" pitchFamily="34" charset="0"/>
                <a:ea typeface="Raleway Light"/>
                <a:cs typeface="Calibri" panose="020F0502020204030204" pitchFamily="34" charset="0"/>
                <a:sym typeface="Raleway Light"/>
              </a:rPr>
              <a:t>CV</a:t>
            </a:r>
            <a:r>
              <a:rPr lang="el-GR" sz="1400" dirty="0" smtClean="0">
                <a:latin typeface="Calibri" panose="020F0502020204030204" pitchFamily="34" charset="0"/>
                <a:ea typeface="Raleway Light"/>
                <a:cs typeface="Calibri" panose="020F0502020204030204" pitchFamily="34" charset="0"/>
                <a:sym typeface="Raleway Light"/>
              </a:rPr>
              <a:t> και της συνοδευτικής επιστολής</a:t>
            </a:r>
            <a:endParaRPr dirty="0">
              <a:latin typeface="Calibri" panose="020F0502020204030204" pitchFamily="34" charset="0"/>
              <a:ea typeface="Raleway Medium"/>
              <a:cs typeface="Calibri" panose="020F0502020204030204" pitchFamily="34" charset="0"/>
              <a:sym typeface="Raleway Medium"/>
            </a:endParaRPr>
          </a:p>
        </p:txBody>
      </p:sp>
      <p:sp>
        <p:nvSpPr>
          <p:cNvPr id="92" name="Google Shape;92;p5"/>
          <p:cNvSpPr txBox="1">
            <a:spLocks noGrp="1"/>
          </p:cNvSpPr>
          <p:nvPr>
            <p:ph type="body" idx="2"/>
          </p:nvPr>
        </p:nvSpPr>
        <p:spPr>
          <a:xfrm>
            <a:off x="3405899" y="1727400"/>
            <a:ext cx="2332201" cy="3213000"/>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601"/>
              </a:spcBef>
              <a:spcAft>
                <a:spcPts val="0"/>
              </a:spcAft>
              <a:buSzPts val="1400"/>
              <a:buFont typeface="Noto Sans Symbols"/>
              <a:buChar char="▪"/>
            </a:pPr>
            <a:r>
              <a:rPr lang="el-GR" dirty="0" smtClean="0">
                <a:latin typeface="Calibri" panose="020F0502020204030204" pitchFamily="34" charset="0"/>
                <a:ea typeface="Raleway Light"/>
                <a:cs typeface="Calibri" panose="020F0502020204030204" pitchFamily="34" charset="0"/>
                <a:sym typeface="Raleway Light"/>
              </a:rPr>
              <a:t>Δημιουργήσετε </a:t>
            </a:r>
            <a:r>
              <a:rPr lang="el-GR" dirty="0" smtClean="0">
                <a:latin typeface="Calibri" panose="020F0502020204030204" pitchFamily="34" charset="0"/>
                <a:ea typeface="Raleway Light"/>
                <a:cs typeface="Calibri" panose="020F0502020204030204" pitchFamily="34" charset="0"/>
                <a:sym typeface="Raleway Light"/>
              </a:rPr>
              <a:t>μια ανάλυση</a:t>
            </a:r>
            <a:r>
              <a:rPr lang="en-US" dirty="0" smtClean="0">
                <a:latin typeface="Calibri" panose="020F0502020204030204" pitchFamily="34" charset="0"/>
                <a:ea typeface="Raleway Light"/>
                <a:cs typeface="Calibri" panose="020F0502020204030204" pitchFamily="34" charset="0"/>
                <a:sym typeface="Raleway Light"/>
              </a:rPr>
              <a:t> </a:t>
            </a:r>
            <a:r>
              <a:rPr lang="en-GB" dirty="0" smtClean="0">
                <a:latin typeface="Calibri" panose="020F0502020204030204" pitchFamily="34" charset="0"/>
                <a:ea typeface="Raleway Light"/>
                <a:cs typeface="Calibri" panose="020F0502020204030204" pitchFamily="34" charset="0"/>
                <a:sym typeface="Raleway Light"/>
              </a:rPr>
              <a:t>SWO</a:t>
            </a:r>
            <a:r>
              <a:rPr lang="en-US" dirty="0">
                <a:latin typeface="Calibri" panose="020F0502020204030204" pitchFamily="34" charset="0"/>
                <a:ea typeface="Raleway Light"/>
                <a:cs typeface="Calibri" panose="020F0502020204030204" pitchFamily="34" charset="0"/>
                <a:sym typeface="Raleway Light"/>
              </a:rPr>
              <a:t>T</a:t>
            </a:r>
            <a:r>
              <a:rPr lang="en-GB" dirty="0" smtClean="0">
                <a:latin typeface="Calibri" panose="020F0502020204030204" pitchFamily="34" charset="0"/>
                <a:ea typeface="Raleway Light"/>
                <a:cs typeface="Calibri" panose="020F0502020204030204" pitchFamily="34" charset="0"/>
                <a:sym typeface="Raleway Light"/>
              </a:rPr>
              <a:t>; </a:t>
            </a:r>
            <a:r>
              <a:rPr lang="el-GR" dirty="0" smtClean="0">
                <a:latin typeface="Calibri" panose="020F0502020204030204" pitchFamily="34" charset="0"/>
                <a:ea typeface="Raleway Light"/>
                <a:cs typeface="Calibri" panose="020F0502020204030204" pitchFamily="34" charset="0"/>
                <a:sym typeface="Raleway Light"/>
              </a:rPr>
              <a:t>Και να θέσετε προσωπικούς στόχους</a:t>
            </a:r>
          </a:p>
          <a:p>
            <a:pPr marL="285750" lvl="0" indent="-285750" algn="l" rtl="0">
              <a:lnSpc>
                <a:spcPct val="100000"/>
              </a:lnSpc>
              <a:spcBef>
                <a:spcPts val="601"/>
              </a:spcBef>
              <a:spcAft>
                <a:spcPts val="0"/>
              </a:spcAft>
              <a:buSzPts val="1400"/>
              <a:buFont typeface="Noto Sans Symbols"/>
              <a:buChar char="▪"/>
            </a:pPr>
            <a:r>
              <a:rPr lang="el-GR" dirty="0" smtClean="0">
                <a:latin typeface="Calibri" panose="020F0502020204030204" pitchFamily="34" charset="0"/>
                <a:ea typeface="Raleway Light"/>
                <a:cs typeface="Calibri" panose="020F0502020204030204" pitchFamily="34" charset="0"/>
                <a:sym typeface="Raleway Light"/>
              </a:rPr>
              <a:t>Χρησιμοποιείτε </a:t>
            </a:r>
            <a:r>
              <a:rPr lang="el-GR" dirty="0" smtClean="0">
                <a:latin typeface="Calibri" panose="020F0502020204030204" pitchFamily="34" charset="0"/>
                <a:ea typeface="Raleway Light"/>
                <a:cs typeface="Calibri" panose="020F0502020204030204" pitchFamily="34" charset="0"/>
                <a:sym typeface="Raleway Light"/>
              </a:rPr>
              <a:t>ιστοσελίδες και μέσα κοινωνικής δικτύωσης για την εύρεση εργασίας</a:t>
            </a:r>
          </a:p>
          <a:p>
            <a:pPr marL="285750" indent="-285750">
              <a:buFont typeface="Noto Sans Symbols"/>
              <a:buChar char="▪"/>
            </a:pPr>
            <a:r>
              <a:rPr lang="el-GR" dirty="0">
                <a:latin typeface="Calibri" panose="020F0502020204030204" pitchFamily="34" charset="0"/>
                <a:ea typeface="Raleway Light"/>
                <a:cs typeface="Calibri" panose="020F0502020204030204" pitchFamily="34" charset="0"/>
                <a:sym typeface="Raleway Light"/>
              </a:rPr>
              <a:t>Κ</a:t>
            </a:r>
            <a:r>
              <a:rPr lang="el-GR" dirty="0" smtClean="0">
                <a:latin typeface="Calibri" panose="020F0502020204030204" pitchFamily="34" charset="0"/>
                <a:ea typeface="Raleway Light"/>
                <a:cs typeface="Calibri" panose="020F0502020204030204" pitchFamily="34" charset="0"/>
                <a:sym typeface="Raleway Light"/>
              </a:rPr>
              <a:t>άνετε σαφείς </a:t>
            </a:r>
            <a:r>
              <a:rPr lang="el-GR" dirty="0">
                <a:latin typeface="Calibri" panose="020F0502020204030204" pitchFamily="34" charset="0"/>
                <a:ea typeface="Raleway Light"/>
                <a:cs typeface="Calibri" panose="020F0502020204030204" pitchFamily="34" charset="0"/>
                <a:sym typeface="Raleway Light"/>
              </a:rPr>
              <a:t>και </a:t>
            </a:r>
            <a:r>
              <a:rPr lang="el-GR" dirty="0" smtClean="0">
                <a:latin typeface="Calibri" panose="020F0502020204030204" pitchFamily="34" charset="0"/>
                <a:ea typeface="Raleway Light"/>
                <a:cs typeface="Calibri" panose="020F0502020204030204" pitchFamily="34" charset="0"/>
                <a:sym typeface="Raleway Light"/>
              </a:rPr>
              <a:t>πειστικές</a:t>
            </a:r>
            <a:r>
              <a:rPr lang="el-GR" dirty="0" smtClean="0">
                <a:latin typeface="Calibri" panose="020F0502020204030204" pitchFamily="34" charset="0"/>
                <a:ea typeface="Raleway Light"/>
                <a:cs typeface="Calibri" panose="020F0502020204030204" pitchFamily="34" charset="0"/>
                <a:sym typeface="Raleway Medium"/>
              </a:rPr>
              <a:t> </a:t>
            </a:r>
            <a:r>
              <a:rPr lang="el-GR" dirty="0" smtClean="0">
                <a:latin typeface="Calibri" panose="020F0502020204030204" pitchFamily="34" charset="0"/>
                <a:ea typeface="Raleway Light"/>
                <a:cs typeface="Calibri" panose="020F0502020204030204" pitchFamily="34" charset="0"/>
                <a:sym typeface="Raleway Light"/>
              </a:rPr>
              <a:t>δηλώσεις</a:t>
            </a:r>
            <a:endParaRPr dirty="0">
              <a:latin typeface="Calibri" panose="020F0502020204030204" pitchFamily="34" charset="0"/>
              <a:ea typeface="Raleway Medium"/>
              <a:cs typeface="Calibri" panose="020F0502020204030204" pitchFamily="34" charset="0"/>
              <a:sym typeface="Raleway Medium"/>
            </a:endParaRPr>
          </a:p>
        </p:txBody>
      </p:sp>
      <p:sp>
        <p:nvSpPr>
          <p:cNvPr id="93" name="Google Shape;93;p5"/>
          <p:cNvSpPr txBox="1">
            <a:spLocks noGrp="1"/>
          </p:cNvSpPr>
          <p:nvPr>
            <p:ph type="body" idx="3"/>
          </p:nvPr>
        </p:nvSpPr>
        <p:spPr>
          <a:xfrm>
            <a:off x="5889798" y="1727400"/>
            <a:ext cx="2332201" cy="2778660"/>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601"/>
              </a:spcBef>
              <a:spcAft>
                <a:spcPts val="0"/>
              </a:spcAft>
              <a:buSzPts val="1400"/>
              <a:buFont typeface="Noto Sans Symbols"/>
              <a:buChar char="▪"/>
            </a:pPr>
            <a:r>
              <a:rPr lang="el-GR" dirty="0" smtClean="0">
                <a:latin typeface="Calibri" panose="020F0502020204030204" pitchFamily="34" charset="0"/>
                <a:ea typeface="Raleway Light"/>
                <a:cs typeface="Calibri" panose="020F0502020204030204" pitchFamily="34" charset="0"/>
                <a:sym typeface="Raleway Light"/>
              </a:rPr>
              <a:t>Είστε </a:t>
            </a:r>
            <a:r>
              <a:rPr lang="el-GR" dirty="0" smtClean="0">
                <a:latin typeface="Calibri" panose="020F0502020204030204" pitchFamily="34" charset="0"/>
                <a:ea typeface="Raleway Light"/>
                <a:cs typeface="Calibri" panose="020F0502020204030204" pitchFamily="34" charset="0"/>
                <a:sym typeface="Raleway Light"/>
              </a:rPr>
              <a:t>υπεύθυνοι για την ρεαλιστική αυτοαξιολόγησή σας</a:t>
            </a:r>
            <a:r>
              <a:rPr lang="el-GR" dirty="0">
                <a:latin typeface="Calibri" panose="020F0502020204030204" pitchFamily="34" charset="0"/>
                <a:ea typeface="Raleway Light"/>
                <a:cs typeface="Calibri" panose="020F0502020204030204" pitchFamily="34" charset="0"/>
                <a:sym typeface="Raleway Light"/>
              </a:rPr>
              <a:t>.</a:t>
            </a:r>
            <a:r>
              <a:rPr lang="en-GB" dirty="0" smtClean="0">
                <a:latin typeface="Calibri" panose="020F0502020204030204" pitchFamily="34" charset="0"/>
                <a:ea typeface="Raleway Light"/>
                <a:cs typeface="Calibri" panose="020F0502020204030204" pitchFamily="34" charset="0"/>
                <a:sym typeface="Raleway Light"/>
              </a:rPr>
              <a:t> </a:t>
            </a:r>
            <a:r>
              <a:rPr lang="el-GR" dirty="0" smtClean="0">
                <a:latin typeface="Calibri" panose="020F0502020204030204" pitchFamily="34" charset="0"/>
                <a:ea typeface="Raleway Light"/>
                <a:cs typeface="Calibri" panose="020F0502020204030204" pitchFamily="34" charset="0"/>
                <a:sym typeface="Raleway Light"/>
              </a:rPr>
              <a:t>Δημιουργείτε </a:t>
            </a:r>
            <a:r>
              <a:rPr lang="el-GR" dirty="0" smtClean="0">
                <a:latin typeface="Calibri" panose="020F0502020204030204" pitchFamily="34" charset="0"/>
                <a:ea typeface="Raleway Light"/>
                <a:cs typeface="Calibri" panose="020F0502020204030204" pitchFamily="34" charset="0"/>
                <a:sym typeface="Raleway Light"/>
              </a:rPr>
              <a:t>ένα προσωπικό σχέδιο ανάπτυξης</a:t>
            </a:r>
          </a:p>
          <a:p>
            <a:pPr marL="285750" lvl="0" indent="-285750" algn="l" rtl="0">
              <a:lnSpc>
                <a:spcPct val="100000"/>
              </a:lnSpc>
              <a:spcBef>
                <a:spcPts val="601"/>
              </a:spcBef>
              <a:spcAft>
                <a:spcPts val="0"/>
              </a:spcAft>
              <a:buSzPts val="1400"/>
              <a:buFont typeface="Noto Sans Symbols"/>
              <a:buChar char="▪"/>
            </a:pPr>
            <a:r>
              <a:rPr lang="el-GR" dirty="0" smtClean="0">
                <a:latin typeface="Calibri" panose="020F0502020204030204" pitchFamily="34" charset="0"/>
                <a:ea typeface="Raleway Light"/>
                <a:cs typeface="Calibri" panose="020F0502020204030204" pitchFamily="34" charset="0"/>
                <a:sym typeface="Raleway Light"/>
              </a:rPr>
              <a:t>Επιλέγετε </a:t>
            </a:r>
            <a:r>
              <a:rPr lang="el-GR" dirty="0" smtClean="0">
                <a:latin typeface="Calibri" panose="020F0502020204030204" pitchFamily="34" charset="0"/>
                <a:ea typeface="Raleway Light"/>
                <a:cs typeface="Calibri" panose="020F0502020204030204" pitchFamily="34" charset="0"/>
                <a:sym typeface="Raleway Light"/>
              </a:rPr>
              <a:t>ανάμεσα στις διαθέσιμες αγγελίες</a:t>
            </a:r>
          </a:p>
          <a:p>
            <a:pPr marL="285750" lvl="0" indent="-285750" algn="l" rtl="0">
              <a:lnSpc>
                <a:spcPct val="100000"/>
              </a:lnSpc>
              <a:spcBef>
                <a:spcPts val="601"/>
              </a:spcBef>
              <a:spcAft>
                <a:spcPts val="0"/>
              </a:spcAft>
              <a:buSzPts val="1400"/>
              <a:buFont typeface="Noto Sans Symbols"/>
              <a:buChar char="▪"/>
            </a:pPr>
            <a:r>
              <a:rPr lang="el-GR" dirty="0" smtClean="0">
                <a:latin typeface="Calibri" panose="020F0502020204030204" pitchFamily="34" charset="0"/>
                <a:ea typeface="Raleway Light"/>
                <a:cs typeface="Calibri" panose="020F0502020204030204" pitchFamily="34" charset="0"/>
                <a:sym typeface="Raleway Light"/>
              </a:rPr>
              <a:t>Προετοιμάσετε το </a:t>
            </a:r>
            <a:r>
              <a:rPr lang="en-GB" dirty="0" smtClean="0">
                <a:latin typeface="Calibri" panose="020F0502020204030204" pitchFamily="34" charset="0"/>
                <a:ea typeface="Raleway Light"/>
                <a:cs typeface="Calibri" panose="020F0502020204030204" pitchFamily="34" charset="0"/>
                <a:sym typeface="Raleway Light"/>
              </a:rPr>
              <a:t>CV </a:t>
            </a:r>
            <a:r>
              <a:rPr lang="el-GR" dirty="0" smtClean="0">
                <a:latin typeface="Calibri" panose="020F0502020204030204" pitchFamily="34" charset="0"/>
                <a:ea typeface="Raleway Light"/>
                <a:cs typeface="Calibri" panose="020F0502020204030204" pitchFamily="34" charset="0"/>
                <a:sym typeface="Raleway Light"/>
              </a:rPr>
              <a:t>σας και μια συνοδευτική επιστολή</a:t>
            </a:r>
            <a:endParaRPr dirty="0">
              <a:latin typeface="Calibri" panose="020F0502020204030204" pitchFamily="34" charset="0"/>
              <a:ea typeface="Raleway Medium"/>
              <a:cs typeface="Calibri" panose="020F0502020204030204" pitchFamily="34" charset="0"/>
              <a:sym typeface="Raleway Medium"/>
            </a:endParaRPr>
          </a:p>
        </p:txBody>
      </p:sp>
      <p:pic>
        <p:nvPicPr>
          <p:cNvPr id="94" name="Google Shape;94;p5"/>
          <p:cNvPicPr preferRelativeResize="0"/>
          <p:nvPr/>
        </p:nvPicPr>
        <p:blipFill rotWithShape="1">
          <a:blip r:embed="rId3">
            <a:alphaModFix/>
          </a:blip>
          <a:srcRect/>
          <a:stretch/>
        </p:blipFill>
        <p:spPr>
          <a:xfrm>
            <a:off x="7760474" y="377738"/>
            <a:ext cx="952452" cy="9885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6"/>
          <p:cNvSpPr txBox="1">
            <a:spLocks noGrp="1"/>
          </p:cNvSpPr>
          <p:nvPr>
            <p:ph type="ctrTitle"/>
          </p:nvPr>
        </p:nvSpPr>
        <p:spPr>
          <a:xfrm>
            <a:off x="685802" y="3287213"/>
            <a:ext cx="777240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lt1"/>
              </a:buClr>
              <a:buSzPts val="6000"/>
              <a:buNone/>
            </a:pPr>
            <a:r>
              <a:rPr lang="el-GR" b="1" dirty="0" smtClean="0">
                <a:solidFill>
                  <a:schemeClr val="lt1"/>
                </a:solidFill>
                <a:latin typeface="Calibri" panose="020F0502020204030204" pitchFamily="34" charset="0"/>
                <a:cs typeface="Calibri" panose="020F0502020204030204" pitchFamily="34" charset="0"/>
              </a:rPr>
              <a:t>Τι σημαίνει ρεαλιστική αυτό-αξιολόγηση</a:t>
            </a:r>
            <a:r>
              <a:rPr lang="en-GB" b="1" dirty="0" smtClean="0">
                <a:solidFill>
                  <a:schemeClr val="lt1"/>
                </a:solidFill>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p:txBody>
      </p:sp>
      <p:pic>
        <p:nvPicPr>
          <p:cNvPr id="100" name="Google Shape;100;p6"/>
          <p:cNvPicPr preferRelativeResize="0"/>
          <p:nvPr/>
        </p:nvPicPr>
        <p:blipFill rotWithShape="1">
          <a:blip r:embed="rId3">
            <a:alphaModFix/>
          </a:blip>
          <a:srcRect/>
          <a:stretch/>
        </p:blipFill>
        <p:spPr>
          <a:xfrm>
            <a:off x="7489247" y="389614"/>
            <a:ext cx="1263188" cy="13193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7"/>
          <p:cNvSpPr txBox="1">
            <a:spLocks noGrp="1"/>
          </p:cNvSpPr>
          <p:nvPr>
            <p:ph type="title"/>
          </p:nvPr>
        </p:nvSpPr>
        <p:spPr>
          <a:xfrm>
            <a:off x="825600" y="624951"/>
            <a:ext cx="68661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800"/>
              <a:buNone/>
            </a:pPr>
            <a:r>
              <a:rPr lang="el-GR" sz="3200" dirty="0" smtClean="0">
                <a:latin typeface="Calibri" panose="020F0502020204030204" pitchFamily="34" charset="0"/>
                <a:ea typeface="Raleway ExtraLight"/>
                <a:cs typeface="Calibri" panose="020F0502020204030204" pitchFamily="34" charset="0"/>
                <a:sym typeface="Raleway ExtraLight"/>
              </a:rPr>
              <a:t>Τι γνωρίζετε σχετικά με την </a:t>
            </a:r>
            <a:r>
              <a:rPr lang="en-GB" sz="3200" dirty="0">
                <a:latin typeface="Calibri" panose="020F0502020204030204" pitchFamily="34" charset="0"/>
                <a:ea typeface="Raleway ExtraLight"/>
                <a:cs typeface="Calibri" panose="020F0502020204030204" pitchFamily="34" charset="0"/>
                <a:sym typeface="Raleway ExtraLight"/>
              </a:rPr>
              <a:t/>
            </a:r>
            <a:br>
              <a:rPr lang="en-GB" sz="3200" dirty="0">
                <a:latin typeface="Calibri" panose="020F0502020204030204" pitchFamily="34" charset="0"/>
                <a:ea typeface="Raleway ExtraLight"/>
                <a:cs typeface="Calibri" panose="020F0502020204030204" pitchFamily="34" charset="0"/>
                <a:sym typeface="Raleway ExtraLight"/>
              </a:rPr>
            </a:br>
            <a:r>
              <a:rPr lang="el-GR" sz="3200" dirty="0" smtClean="0">
                <a:solidFill>
                  <a:srgbClr val="FFB600"/>
                </a:solidFill>
                <a:latin typeface="Calibri" panose="020F0502020204030204" pitchFamily="34" charset="0"/>
                <a:ea typeface="Raleway ExtraLight"/>
                <a:cs typeface="Calibri" panose="020F0502020204030204" pitchFamily="34" charset="0"/>
                <a:sym typeface="Raleway ExtraLight"/>
              </a:rPr>
              <a:t>αυτογνωσία</a:t>
            </a:r>
            <a:r>
              <a:rPr lang="en-GB" sz="3200" dirty="0" smtClean="0">
                <a:solidFill>
                  <a:srgbClr val="FFC000"/>
                </a:solidFill>
                <a:latin typeface="Calibri" panose="020F0502020204030204" pitchFamily="34" charset="0"/>
                <a:ea typeface="Raleway ExtraLight"/>
                <a:cs typeface="Calibri" panose="020F0502020204030204" pitchFamily="34" charset="0"/>
                <a:sym typeface="Raleway ExtraLight"/>
              </a:rPr>
              <a:t>?</a:t>
            </a:r>
            <a:endParaRPr sz="3200" dirty="0">
              <a:solidFill>
                <a:srgbClr val="FFC000"/>
              </a:solidFill>
              <a:latin typeface="Calibri" panose="020F0502020204030204" pitchFamily="34" charset="0"/>
              <a:ea typeface="Raleway ExtraLight"/>
              <a:cs typeface="Calibri" panose="020F0502020204030204" pitchFamily="34" charset="0"/>
              <a:sym typeface="Raleway ExtraLight"/>
            </a:endParaRPr>
          </a:p>
        </p:txBody>
      </p:sp>
      <p:sp>
        <p:nvSpPr>
          <p:cNvPr id="106" name="Google Shape;106;p7"/>
          <p:cNvSpPr txBox="1">
            <a:spLocks noGrp="1"/>
          </p:cNvSpPr>
          <p:nvPr>
            <p:ph type="body" idx="1"/>
          </p:nvPr>
        </p:nvSpPr>
        <p:spPr>
          <a:xfrm>
            <a:off x="825600" y="1653020"/>
            <a:ext cx="7627639" cy="27581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601"/>
              </a:spcBef>
              <a:spcAft>
                <a:spcPts val="0"/>
              </a:spcAft>
              <a:buSzPts val="1800"/>
              <a:buNone/>
            </a:pPr>
            <a:r>
              <a:rPr lang="el-GR" sz="1400" dirty="0" smtClean="0">
                <a:latin typeface="Calibri" panose="020F0502020204030204" pitchFamily="34" charset="0"/>
                <a:ea typeface="Raleway Light"/>
                <a:cs typeface="Calibri" panose="020F0502020204030204" pitchFamily="34" charset="0"/>
                <a:sym typeface="Raleway Light"/>
              </a:rPr>
              <a:t>Δεν νιώθουν όλοι οι άνθρωποι άνετα με το να προωθούν τον εαυτό τους. Αρκετοί ταλαντούχοι εργαζόμενοι θεωρούν πως το να προωθήσουν τον εαυτό τους σημαίνει πως καυχιούνται.</a:t>
            </a:r>
          </a:p>
          <a:p>
            <a:pPr marL="0" lvl="0" indent="0" algn="just" rtl="0">
              <a:lnSpc>
                <a:spcPct val="100000"/>
              </a:lnSpc>
              <a:spcBef>
                <a:spcPts val="601"/>
              </a:spcBef>
              <a:spcAft>
                <a:spcPts val="0"/>
              </a:spcAft>
              <a:buSzPts val="1800"/>
              <a:buNone/>
            </a:pPr>
            <a:r>
              <a:rPr lang="el-GR" sz="1400" dirty="0" smtClean="0">
                <a:latin typeface="Calibri" panose="020F0502020204030204" pitchFamily="34" charset="0"/>
                <a:ea typeface="Raleway Light"/>
                <a:cs typeface="Calibri" panose="020F0502020204030204" pitchFamily="34" charset="0"/>
                <a:sym typeface="Raleway Light"/>
              </a:rPr>
              <a:t>Όσοι είναι εσωστρεφείς θα χαρούν να μάθουν ότι ο πιο αποτελεσματικός τρόπος προώθησης του εαυτού δεν είναι αυτός που εστιάζει στους ίδιους. Αντίθετα, αποτελεσματικός είναι αυτός που εστιάζει στο πάθος, στο ενδιαφέρον και στο όραμα που έχετε.</a:t>
            </a:r>
            <a:r>
              <a:rPr lang="en-GB" sz="1400" dirty="0" smtClean="0">
                <a:latin typeface="Calibri" panose="020F0502020204030204" pitchFamily="34" charset="0"/>
                <a:ea typeface="Raleway Light"/>
                <a:cs typeface="Calibri" panose="020F0502020204030204" pitchFamily="34" charset="0"/>
                <a:sym typeface="Raleway Light"/>
              </a:rPr>
              <a:t> </a:t>
            </a:r>
            <a:r>
              <a:rPr lang="el-GR" sz="1400" dirty="0" smtClean="0">
                <a:latin typeface="Calibri" panose="020F0502020204030204" pitchFamily="34" charset="0"/>
                <a:ea typeface="Raleway Light"/>
                <a:cs typeface="Calibri" panose="020F0502020204030204" pitchFamily="34" charset="0"/>
                <a:sym typeface="Raleway Light"/>
              </a:rPr>
              <a:t>Δεν χρειάζεται να επικεντρωθείτε στο να ‘’πουλήσετε τον εαυτό σας’’ αλλά στο να προωθήσετε τις αξίες και την μοναδική οπτική που έχετε για τον κόσμο. Ουσιαστικά αυτό είναι που θέλετε να ‘’πουλήσετε’’ στους άλλους, είτε είναι ο τωρινός ή ένας πιθανός εργοδότης.</a:t>
            </a:r>
            <a:r>
              <a:rPr lang="en-GB" sz="1400" dirty="0" smtClean="0">
                <a:latin typeface="Calibri" panose="020F0502020204030204" pitchFamily="34" charset="0"/>
                <a:ea typeface="Raleway Light"/>
                <a:cs typeface="Calibri" panose="020F0502020204030204" pitchFamily="34" charset="0"/>
                <a:sym typeface="Raleway Light"/>
              </a:rPr>
              <a:t> </a:t>
            </a:r>
            <a:endParaRPr dirty="0">
              <a:latin typeface="Calibri" panose="020F0502020204030204" pitchFamily="34" charset="0"/>
              <a:cs typeface="Calibri" panose="020F0502020204030204" pitchFamily="34" charset="0"/>
            </a:endParaRPr>
          </a:p>
          <a:p>
            <a:pPr marL="0" lvl="0" indent="0" algn="just" rtl="0">
              <a:lnSpc>
                <a:spcPct val="100000"/>
              </a:lnSpc>
              <a:spcBef>
                <a:spcPts val="601"/>
              </a:spcBef>
              <a:spcAft>
                <a:spcPts val="0"/>
              </a:spcAft>
              <a:buSzPts val="1800"/>
              <a:buNone/>
            </a:pPr>
            <a:r>
              <a:rPr lang="el-GR" sz="1400" dirty="0" smtClean="0">
                <a:latin typeface="Calibri" panose="020F0502020204030204" pitchFamily="34" charset="0"/>
                <a:ea typeface="Raleway Light"/>
                <a:cs typeface="Calibri" panose="020F0502020204030204" pitchFamily="34" charset="0"/>
                <a:sym typeface="Raleway Light"/>
              </a:rPr>
              <a:t>Αν συχνά νιώθετε αποξενωμένοι, ότι σας υποτιμούν και δεν αναγνωρίζουν </a:t>
            </a:r>
            <a:r>
              <a:rPr lang="el-GR" sz="1400" dirty="0" smtClean="0">
                <a:latin typeface="Calibri" panose="020F0502020204030204" pitchFamily="34" charset="0"/>
                <a:ea typeface="Raleway Light"/>
                <a:cs typeface="Calibri" panose="020F0502020204030204" pitchFamily="34" charset="0"/>
                <a:sym typeface="Raleway Light"/>
              </a:rPr>
              <a:t>τη </a:t>
            </a:r>
            <a:r>
              <a:rPr lang="el-GR" sz="1400" dirty="0" smtClean="0">
                <a:latin typeface="Calibri" panose="020F0502020204030204" pitchFamily="34" charset="0"/>
                <a:ea typeface="Raleway Light"/>
                <a:cs typeface="Calibri" panose="020F0502020204030204" pitchFamily="34" charset="0"/>
                <a:sym typeface="Raleway Light"/>
              </a:rPr>
              <a:t>δουλειά σας, αλλά νιώθετε επίσης άβολα με την έννοια της αυτοπροβολής, θα πρέπει να επαναπροσδιορίσετε τα παλιά πιστεύω </a:t>
            </a:r>
            <a:r>
              <a:rPr lang="el-GR" sz="1400" dirty="0" smtClean="0">
                <a:latin typeface="Calibri" panose="020F0502020204030204" pitchFamily="34" charset="0"/>
                <a:ea typeface="Raleway Light"/>
                <a:cs typeface="Calibri" panose="020F0502020204030204" pitchFamily="34" charset="0"/>
                <a:sym typeface="Raleway Light"/>
              </a:rPr>
              <a:t>σας</a:t>
            </a:r>
            <a:r>
              <a:rPr lang="en-GB" sz="1400" dirty="0" smtClean="0">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l" rtl="0">
              <a:lnSpc>
                <a:spcPct val="100000"/>
              </a:lnSpc>
              <a:spcBef>
                <a:spcPts val="601"/>
              </a:spcBef>
              <a:spcAft>
                <a:spcPts val="0"/>
              </a:spcAft>
              <a:buSzPts val="1800"/>
              <a:buNone/>
            </a:pPr>
            <a:endParaRPr sz="1300" dirty="0">
              <a:latin typeface="Raleway ExtraLight"/>
              <a:ea typeface="Raleway ExtraLight"/>
              <a:cs typeface="Raleway ExtraLight"/>
              <a:sym typeface="Raleway ExtraLight"/>
            </a:endParaRPr>
          </a:p>
        </p:txBody>
      </p:sp>
      <p:sp>
        <p:nvSpPr>
          <p:cNvPr id="107" name="Google Shape;107;p7"/>
          <p:cNvSpPr/>
          <p:nvPr/>
        </p:nvSpPr>
        <p:spPr>
          <a:xfrm>
            <a:off x="8054236" y="327816"/>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8"/>
          <p:cNvSpPr txBox="1">
            <a:spLocks noGrp="1"/>
          </p:cNvSpPr>
          <p:nvPr>
            <p:ph type="body" idx="1"/>
          </p:nvPr>
        </p:nvSpPr>
        <p:spPr>
          <a:xfrm>
            <a:off x="521468" y="490207"/>
            <a:ext cx="5895300" cy="29814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601"/>
              </a:spcBef>
              <a:spcAft>
                <a:spcPts val="0"/>
              </a:spcAft>
              <a:buSzPts val="1800"/>
              <a:buNone/>
            </a:pPr>
            <a:r>
              <a:rPr lang="el-GR" sz="1300" b="1" dirty="0" smtClean="0">
                <a:solidFill>
                  <a:srgbClr val="1A1714"/>
                </a:solidFill>
                <a:latin typeface="Calibri" panose="020F0502020204030204" pitchFamily="34" charset="0"/>
                <a:ea typeface="Raleway Light"/>
                <a:cs typeface="Calibri" panose="020F0502020204030204" pitchFamily="34" charset="0"/>
                <a:sym typeface="Raleway Light"/>
              </a:rPr>
              <a:t>Περιοριστική πεποίθηση </a:t>
            </a:r>
            <a:r>
              <a:rPr lang="en-GB" sz="1300" b="1" dirty="0" smtClean="0">
                <a:solidFill>
                  <a:srgbClr val="1A1714"/>
                </a:solidFill>
                <a:latin typeface="Calibri" panose="020F0502020204030204" pitchFamily="34" charset="0"/>
                <a:ea typeface="Raleway Light"/>
                <a:cs typeface="Calibri" panose="020F0502020204030204" pitchFamily="34" charset="0"/>
                <a:sym typeface="Raleway Light"/>
              </a:rPr>
              <a:t>#1</a:t>
            </a:r>
            <a:r>
              <a:rPr lang="en-GB" sz="1300" b="1" dirty="0">
                <a:solidFill>
                  <a:srgbClr val="1A1714"/>
                </a:solidFill>
                <a:latin typeface="Calibri" panose="020F0502020204030204" pitchFamily="34" charset="0"/>
                <a:ea typeface="Raleway Light"/>
                <a:cs typeface="Calibri" panose="020F0502020204030204" pitchFamily="34" charset="0"/>
                <a:sym typeface="Raleway Light"/>
              </a:rPr>
              <a:t>: </a:t>
            </a:r>
            <a:r>
              <a:rPr lang="en-GB" sz="1300" b="1" dirty="0" smtClean="0">
                <a:solidFill>
                  <a:srgbClr val="1A1714"/>
                </a:solidFill>
                <a:latin typeface="Calibri" panose="020F0502020204030204" pitchFamily="34" charset="0"/>
                <a:ea typeface="Raleway Light"/>
                <a:cs typeface="Calibri" panose="020F0502020204030204" pitchFamily="34" charset="0"/>
                <a:sym typeface="Raleway Light"/>
              </a:rPr>
              <a:t>“</a:t>
            </a:r>
            <a:r>
              <a:rPr lang="el-GR" sz="1300" b="1" dirty="0" smtClean="0">
                <a:solidFill>
                  <a:srgbClr val="1A1714"/>
                </a:solidFill>
                <a:latin typeface="Calibri" panose="020F0502020204030204" pitchFamily="34" charset="0"/>
                <a:ea typeface="Raleway Light"/>
                <a:cs typeface="Calibri" panose="020F0502020204030204" pitchFamily="34" charset="0"/>
                <a:sym typeface="Raleway Light"/>
              </a:rPr>
              <a:t>Δεν νιώθω άνετα να προωθώ τον εαυτό μου</a:t>
            </a:r>
            <a:r>
              <a:rPr lang="en-GB" sz="1300" b="1" dirty="0" smtClean="0">
                <a:solidFill>
                  <a:srgbClr val="1A1714"/>
                </a:solidFill>
                <a:latin typeface="Calibri" panose="020F0502020204030204" pitchFamily="34" charset="0"/>
                <a:ea typeface="Raleway Light"/>
                <a:cs typeface="Calibri" panose="020F0502020204030204" pitchFamily="34" charset="0"/>
                <a:sym typeface="Raleway Light"/>
              </a:rPr>
              <a:t>.”</a:t>
            </a:r>
            <a:endParaRPr sz="1300" dirty="0">
              <a:solidFill>
                <a:srgbClr val="1A1714"/>
              </a:solidFill>
              <a:latin typeface="Calibri" panose="020F0502020204030204" pitchFamily="34" charset="0"/>
              <a:ea typeface="Raleway Light"/>
              <a:cs typeface="Calibri" panose="020F0502020204030204" pitchFamily="34" charset="0"/>
              <a:sym typeface="Raleway Light"/>
            </a:endParaRPr>
          </a:p>
          <a:p>
            <a:pPr marL="0" lvl="0" indent="0" algn="just" rtl="0">
              <a:lnSpc>
                <a:spcPct val="100000"/>
              </a:lnSpc>
              <a:spcBef>
                <a:spcPts val="601"/>
              </a:spcBef>
              <a:spcAft>
                <a:spcPts val="0"/>
              </a:spcAft>
              <a:buSzPts val="1800"/>
              <a:buNone/>
            </a:pPr>
            <a:r>
              <a:rPr lang="el-GR" sz="1300" dirty="0" smtClean="0">
                <a:solidFill>
                  <a:srgbClr val="1A1714"/>
                </a:solidFill>
                <a:latin typeface="Calibri" panose="020F0502020204030204" pitchFamily="34" charset="0"/>
                <a:ea typeface="Raleway Light"/>
                <a:cs typeface="Calibri" panose="020F0502020204030204" pitchFamily="34" charset="0"/>
                <a:sym typeface="Raleway Light"/>
              </a:rPr>
              <a:t>Κάποιοι άνθρωποι για πολλούς λόγους δεν νιώθουν άνετα να μιλούν σχετικά με το τι έχουν καταφέρει. Ο σκοπός είναι να χρησιμοποιηθούν τακτικές που είναι αποτελεσματικές και ταυτόχρονα </a:t>
            </a:r>
            <a:r>
              <a:rPr lang="el-GR" sz="1300" dirty="0">
                <a:solidFill>
                  <a:srgbClr val="1A1714"/>
                </a:solidFill>
                <a:latin typeface="Calibri" panose="020F0502020204030204" pitchFamily="34" charset="0"/>
                <a:ea typeface="Raleway Light"/>
                <a:cs typeface="Calibri" panose="020F0502020204030204" pitchFamily="34" charset="0"/>
                <a:sym typeface="Raleway Light"/>
              </a:rPr>
              <a:t>ν</a:t>
            </a:r>
            <a:r>
              <a:rPr lang="el-GR" sz="1300" dirty="0" smtClean="0">
                <a:solidFill>
                  <a:srgbClr val="1A1714"/>
                </a:solidFill>
                <a:latin typeface="Calibri" panose="020F0502020204030204" pitchFamily="34" charset="0"/>
                <a:ea typeface="Raleway Light"/>
                <a:cs typeface="Calibri" panose="020F0502020204030204" pitchFamily="34" charset="0"/>
                <a:sym typeface="Raleway Light"/>
              </a:rPr>
              <a:t>α διατηρηθεί </a:t>
            </a:r>
            <a:r>
              <a:rPr lang="el-GR" sz="1300" dirty="0" smtClean="0">
                <a:solidFill>
                  <a:srgbClr val="1A1714"/>
                </a:solidFill>
                <a:latin typeface="Calibri" panose="020F0502020204030204" pitchFamily="34" charset="0"/>
                <a:ea typeface="Raleway Light"/>
                <a:cs typeface="Calibri" panose="020F0502020204030204" pitchFamily="34" charset="0"/>
                <a:sym typeface="Raleway Light"/>
              </a:rPr>
              <a:t>μια αίσθηση αυθεντικότητας και ακεραιότητας</a:t>
            </a:r>
            <a:r>
              <a:rPr lang="en-GB" sz="1300" dirty="0" smtClean="0">
                <a:solidFill>
                  <a:srgbClr val="1A1714"/>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just" rtl="0">
              <a:lnSpc>
                <a:spcPct val="100000"/>
              </a:lnSpc>
              <a:spcBef>
                <a:spcPts val="600"/>
              </a:spcBef>
              <a:spcAft>
                <a:spcPts val="0"/>
              </a:spcAft>
              <a:buSzPts val="1800"/>
              <a:buNone/>
            </a:pPr>
            <a:r>
              <a:rPr lang="el-GR" sz="1300" b="1" dirty="0" smtClean="0">
                <a:solidFill>
                  <a:srgbClr val="1A1714"/>
                </a:solidFill>
                <a:latin typeface="Calibri" panose="020F0502020204030204" pitchFamily="34" charset="0"/>
                <a:ea typeface="Raleway Light"/>
                <a:cs typeface="Calibri" panose="020F0502020204030204" pitchFamily="34" charset="0"/>
                <a:sym typeface="Raleway Light"/>
              </a:rPr>
              <a:t>Περιοριστική πεποίθηση</a:t>
            </a:r>
            <a:r>
              <a:rPr lang="en-GB" sz="1300" b="1" dirty="0" smtClean="0">
                <a:solidFill>
                  <a:srgbClr val="1A1714"/>
                </a:solidFill>
                <a:latin typeface="Calibri" panose="020F0502020204030204" pitchFamily="34" charset="0"/>
                <a:ea typeface="Raleway Light"/>
                <a:cs typeface="Calibri" panose="020F0502020204030204" pitchFamily="34" charset="0"/>
                <a:sym typeface="Raleway Light"/>
              </a:rPr>
              <a:t> </a:t>
            </a:r>
            <a:r>
              <a:rPr lang="en-GB" sz="1300" b="1" dirty="0">
                <a:solidFill>
                  <a:srgbClr val="1A1714"/>
                </a:solidFill>
                <a:latin typeface="Calibri" panose="020F0502020204030204" pitchFamily="34" charset="0"/>
                <a:ea typeface="Raleway Light"/>
                <a:cs typeface="Calibri" panose="020F0502020204030204" pitchFamily="34" charset="0"/>
                <a:sym typeface="Raleway Light"/>
              </a:rPr>
              <a:t>#2: </a:t>
            </a:r>
            <a:r>
              <a:rPr lang="en-GB" sz="1300" b="1" dirty="0" smtClean="0">
                <a:solidFill>
                  <a:srgbClr val="1A1714"/>
                </a:solidFill>
                <a:latin typeface="Calibri" panose="020F0502020204030204" pitchFamily="34" charset="0"/>
                <a:ea typeface="Raleway Light"/>
                <a:cs typeface="Calibri" panose="020F0502020204030204" pitchFamily="34" charset="0"/>
                <a:sym typeface="Raleway Light"/>
              </a:rPr>
              <a:t>“</a:t>
            </a:r>
            <a:r>
              <a:rPr lang="el-GR" sz="1300" b="1" dirty="0" smtClean="0">
                <a:solidFill>
                  <a:srgbClr val="1A1714"/>
                </a:solidFill>
                <a:latin typeface="Calibri" panose="020F0502020204030204" pitchFamily="34" charset="0"/>
                <a:ea typeface="Raleway Light"/>
                <a:cs typeface="Calibri" panose="020F0502020204030204" pitchFamily="34" charset="0"/>
                <a:sym typeface="Raleway Light"/>
              </a:rPr>
              <a:t>Δεν θέλω να περιαυτολογώ</a:t>
            </a:r>
            <a:r>
              <a:rPr lang="en-GB" sz="1300" b="1" dirty="0" smtClean="0">
                <a:solidFill>
                  <a:srgbClr val="1A1714"/>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lvl="0" indent="0" algn="just" rtl="0">
              <a:lnSpc>
                <a:spcPct val="100000"/>
              </a:lnSpc>
              <a:spcBef>
                <a:spcPts val="600"/>
              </a:spcBef>
              <a:spcAft>
                <a:spcPts val="0"/>
              </a:spcAft>
              <a:buSzPts val="1800"/>
              <a:buNone/>
            </a:pPr>
            <a:r>
              <a:rPr lang="el-GR" sz="1300" dirty="0" smtClean="0">
                <a:solidFill>
                  <a:srgbClr val="1A1714"/>
                </a:solidFill>
                <a:latin typeface="Calibri" panose="020F0502020204030204" pitchFamily="34" charset="0"/>
                <a:ea typeface="Raleway Light"/>
                <a:cs typeface="Calibri" panose="020F0502020204030204" pitchFamily="34" charset="0"/>
                <a:sym typeface="Raleway Light"/>
              </a:rPr>
              <a:t>Αλλάξτε την νοοτροπία σας και προωθείστε τον εαυτό σας. Για να καταφέρουν οι εργαζόμενοι να αναπτύξουν δεξιότητες αυτοπροβολής, θα πρέπει να βρουν την ισορροπία ανάμεσα στην ανυπόφορη περιαυτολογία και την υπερβολική μετριοπάθεια.</a:t>
            </a:r>
            <a:endParaRPr dirty="0">
              <a:latin typeface="Calibri" panose="020F0502020204030204" pitchFamily="34" charset="0"/>
              <a:cs typeface="Calibri" panose="020F0502020204030204" pitchFamily="34" charset="0"/>
            </a:endParaRPr>
          </a:p>
          <a:p>
            <a:pPr marL="457206" lvl="0" indent="-342904" algn="just" rtl="0">
              <a:lnSpc>
                <a:spcPct val="100000"/>
              </a:lnSpc>
              <a:spcBef>
                <a:spcPts val="601"/>
              </a:spcBef>
              <a:spcAft>
                <a:spcPts val="0"/>
              </a:spcAft>
              <a:buSzPts val="1800"/>
              <a:buNone/>
            </a:pPr>
            <a:endParaRPr sz="1400" b="1" dirty="0">
              <a:latin typeface="Raleway Light"/>
              <a:ea typeface="Raleway Light"/>
              <a:cs typeface="Raleway Light"/>
              <a:sym typeface="Raleway Light"/>
            </a:endParaRPr>
          </a:p>
          <a:p>
            <a:pPr marL="457206" lvl="0" indent="-228604" algn="l" rtl="0">
              <a:lnSpc>
                <a:spcPct val="100000"/>
              </a:lnSpc>
              <a:spcBef>
                <a:spcPts val="601"/>
              </a:spcBef>
              <a:spcAft>
                <a:spcPts val="0"/>
              </a:spcAft>
              <a:buClr>
                <a:srgbClr val="FFB600"/>
              </a:buClr>
              <a:buSzPts val="1800"/>
              <a:buNone/>
            </a:pPr>
            <a:endParaRPr sz="1400" b="1" dirty="0">
              <a:latin typeface="Raleway Light"/>
              <a:ea typeface="Raleway Light"/>
              <a:cs typeface="Raleway Light"/>
              <a:sym typeface="Raleway Light"/>
            </a:endParaRPr>
          </a:p>
          <a:p>
            <a:pPr marL="457206" lvl="0" indent="-342904" algn="l" rtl="0">
              <a:lnSpc>
                <a:spcPct val="100000"/>
              </a:lnSpc>
              <a:spcBef>
                <a:spcPts val="601"/>
              </a:spcBef>
              <a:spcAft>
                <a:spcPts val="0"/>
              </a:spcAft>
              <a:buSzPts val="1800"/>
              <a:buNone/>
            </a:pPr>
            <a:endParaRPr sz="1400" dirty="0">
              <a:latin typeface="Raleway Light"/>
              <a:ea typeface="Raleway Light"/>
              <a:cs typeface="Raleway Light"/>
              <a:sym typeface="Raleway Light"/>
            </a:endParaRPr>
          </a:p>
        </p:txBody>
      </p:sp>
      <p:pic>
        <p:nvPicPr>
          <p:cNvPr id="113" name="Google Shape;113;p8" descr="photo-1481456384069-0effc539ab7e"/>
          <p:cNvPicPr preferRelativeResize="0"/>
          <p:nvPr/>
        </p:nvPicPr>
        <p:blipFill rotWithShape="1">
          <a:blip r:embed="rId3">
            <a:alphaModFix/>
          </a:blip>
          <a:srcRect/>
          <a:stretch/>
        </p:blipFill>
        <p:spPr>
          <a:xfrm>
            <a:off x="6497352" y="555976"/>
            <a:ext cx="1476300" cy="1962300"/>
          </a:xfrm>
          <a:prstGeom prst="ellipse">
            <a:avLst/>
          </a:prstGeom>
          <a:noFill/>
          <a:ln>
            <a:noFill/>
          </a:ln>
        </p:spPr>
      </p:pic>
      <p:sp>
        <p:nvSpPr>
          <p:cNvPr id="114" name="Google Shape;114;p8"/>
          <p:cNvSpPr/>
          <p:nvPr/>
        </p:nvSpPr>
        <p:spPr>
          <a:xfrm>
            <a:off x="8054236" y="327816"/>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115" name="Google Shape;115;p8"/>
          <p:cNvSpPr txBox="1"/>
          <p:nvPr/>
        </p:nvSpPr>
        <p:spPr>
          <a:xfrm>
            <a:off x="523800" y="2482147"/>
            <a:ext cx="8096400" cy="2250811"/>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600"/>
              </a:spcBef>
              <a:spcAft>
                <a:spcPts val="0"/>
              </a:spcAft>
              <a:buNone/>
            </a:pPr>
            <a:endParaRPr lang="el-GR" sz="1300" b="1" i="0" u="none" strike="noStrike" cap="none" dirty="0" smtClean="0">
              <a:solidFill>
                <a:srgbClr val="000000"/>
              </a:solidFill>
              <a:latin typeface="Raleway Light"/>
              <a:ea typeface="Raleway Light"/>
              <a:cs typeface="Raleway Light"/>
              <a:sym typeface="Raleway Light"/>
            </a:endParaRPr>
          </a:p>
          <a:p>
            <a:pPr marL="0" marR="0" lvl="0" indent="0" algn="just" rtl="0">
              <a:lnSpc>
                <a:spcPct val="100000"/>
              </a:lnSpc>
              <a:spcBef>
                <a:spcPts val="600"/>
              </a:spcBef>
              <a:spcAft>
                <a:spcPts val="0"/>
              </a:spcAft>
              <a:buNone/>
            </a:pPr>
            <a:r>
              <a:rPr lang="el-GR" sz="1300" b="1" dirty="0" smtClean="0">
                <a:latin typeface="Calibri" panose="020F0502020204030204" pitchFamily="34" charset="0"/>
                <a:ea typeface="Raleway Light"/>
                <a:cs typeface="Calibri" panose="020F0502020204030204" pitchFamily="34" charset="0"/>
                <a:sym typeface="Raleway Light"/>
              </a:rPr>
              <a:t>Περιοριστική πεποίθηση</a:t>
            </a:r>
            <a:r>
              <a:rPr lang="en-GB"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 </a:t>
            </a:r>
            <a:r>
              <a:rPr lang="en-GB" sz="1300" b="1" i="0" u="none" strike="noStrike" cap="none" dirty="0">
                <a:solidFill>
                  <a:srgbClr val="000000"/>
                </a:solidFill>
                <a:latin typeface="Calibri" panose="020F0502020204030204" pitchFamily="34" charset="0"/>
                <a:ea typeface="Raleway Light"/>
                <a:cs typeface="Calibri" panose="020F0502020204030204" pitchFamily="34" charset="0"/>
                <a:sym typeface="Raleway Light"/>
              </a:rPr>
              <a:t>#3: </a:t>
            </a:r>
            <a:r>
              <a:rPr lang="en-GB"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Όσοι δουλεύουν ομαδικά δεν παίρνουν τα εύσημα που τους αναλογούν’’</a:t>
            </a:r>
          </a:p>
          <a:p>
            <a:pPr marL="0" marR="0" lvl="0" indent="0" algn="just" rtl="0">
              <a:lnSpc>
                <a:spcPct val="100000"/>
              </a:lnSpc>
              <a:spcBef>
                <a:spcPts val="600"/>
              </a:spcBef>
              <a:spcAft>
                <a:spcPts val="0"/>
              </a:spcAft>
              <a:buNone/>
            </a:pP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Η αναγνώριση </a:t>
            </a: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βοηθά </a:t>
            </a: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τη </a:t>
            </a: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συνολική απόδοση της ομάδας. Θα πρέπει</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 </a:t>
            </a: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να επικοινωνείτε συχνά την αξία που έχει η ομάδα αλλά και το ταλέντο όλων όσων περιλαμβάνονται σε </a:t>
            </a: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αυτήν.</a:t>
            </a:r>
            <a:endParaRPr dirty="0">
              <a:latin typeface="Calibri" panose="020F0502020204030204" pitchFamily="34" charset="0"/>
              <a:cs typeface="Calibri" panose="020F0502020204030204" pitchFamily="34" charset="0"/>
            </a:endParaRPr>
          </a:p>
          <a:p>
            <a:pPr marL="0" marR="0" lvl="0" indent="0" algn="just" rtl="0">
              <a:lnSpc>
                <a:spcPct val="100000"/>
              </a:lnSpc>
              <a:spcBef>
                <a:spcPts val="600"/>
              </a:spcBef>
              <a:spcAft>
                <a:spcPts val="0"/>
              </a:spcAft>
              <a:buNone/>
            </a:pPr>
            <a:r>
              <a:rPr lang="el-GR" sz="1300" b="1" dirty="0" smtClean="0">
                <a:latin typeface="Calibri" panose="020F0502020204030204" pitchFamily="34" charset="0"/>
                <a:ea typeface="Raleway Light"/>
                <a:cs typeface="Calibri" panose="020F0502020204030204" pitchFamily="34" charset="0"/>
                <a:sym typeface="Raleway Light"/>
              </a:rPr>
              <a:t>Περιοριστική πεποίθηση</a:t>
            </a:r>
            <a:r>
              <a:rPr lang="en-GB"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 </a:t>
            </a:r>
            <a:r>
              <a:rPr lang="en-GB" sz="1300" b="1" i="0" u="none" strike="noStrike" cap="none" dirty="0">
                <a:solidFill>
                  <a:srgbClr val="000000"/>
                </a:solidFill>
                <a:latin typeface="Calibri" panose="020F0502020204030204" pitchFamily="34" charset="0"/>
                <a:ea typeface="Raleway Light"/>
                <a:cs typeface="Calibri" panose="020F0502020204030204" pitchFamily="34" charset="0"/>
                <a:sym typeface="Raleway Light"/>
              </a:rPr>
              <a:t>#4: </a:t>
            </a:r>
            <a:r>
              <a:rPr lang="en-GB"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r>
              <a:rPr lang="el-GR"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Τα κατορθώματα μιλούν από μόνα τους</a:t>
            </a:r>
            <a:r>
              <a:rPr lang="en-GB" sz="1300" b="1"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0" marR="0" lvl="0" indent="0" algn="just" rtl="0">
              <a:lnSpc>
                <a:spcPct val="100000"/>
              </a:lnSpc>
              <a:spcBef>
                <a:spcPts val="600"/>
              </a:spcBef>
              <a:spcAft>
                <a:spcPts val="0"/>
              </a:spcAft>
              <a:buNone/>
            </a:pP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Η αλήθεια είναι πως η περισσότερη δουλειά που κάνετε συχνά μένει απαρατήρητη. </a:t>
            </a:r>
            <a:r>
              <a:rPr lang="el-GR" sz="1300" dirty="0" smtClean="0">
                <a:latin typeface="Calibri" panose="020F0502020204030204" pitchFamily="34" charset="0"/>
                <a:ea typeface="Raleway Light"/>
                <a:cs typeface="Calibri" panose="020F0502020204030204" pitchFamily="34" charset="0"/>
                <a:sym typeface="Raleway Light"/>
              </a:rPr>
              <a:t>Αρκετοί πιστεύουν πως δεν χρειάζεται να προωθήσουν τον εαυτό τους καθώς η δουλειά που κάνουν θα μιλήσει από μόνη της.</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 </a:t>
            </a:r>
            <a:r>
              <a:rPr lang="el-GR"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Είναι όμως δική σας υποχρέωση να ενημερώσετε τους ανθρώπους γύρω σας γιατί είναι σημαντική η δουλειά σας και πως μπορεί να ωφελήσει και άλλους τους</a:t>
            </a:r>
            <a:r>
              <a:rPr lang="en-GB" sz="1300" b="0" i="0" u="none" strike="noStrike" cap="none" dirty="0" smtClean="0">
                <a:solidFill>
                  <a:srgbClr val="000000"/>
                </a:solidFill>
                <a:latin typeface="Calibri" panose="020F0502020204030204" pitchFamily="34" charset="0"/>
                <a:ea typeface="Raleway Light"/>
                <a:cs typeface="Calibri" panose="020F0502020204030204" pitchFamily="34" charset="0"/>
                <a:sym typeface="Raleway Light"/>
              </a:rPr>
              <a:t>.</a:t>
            </a:r>
            <a:endParaRPr dirty="0">
              <a:latin typeface="Calibri" panose="020F0502020204030204" pitchFamily="34" charset="0"/>
              <a:cs typeface="Calibri" panose="020F0502020204030204" pitchFamily="34" charset="0"/>
            </a:endParaRPr>
          </a:p>
          <a:p>
            <a:pPr marL="457206" marR="0" lvl="0" indent="-342904" algn="just" rtl="0">
              <a:lnSpc>
                <a:spcPct val="100000"/>
              </a:lnSpc>
              <a:spcBef>
                <a:spcPts val="601"/>
              </a:spcBef>
              <a:spcAft>
                <a:spcPts val="0"/>
              </a:spcAft>
              <a:buClr>
                <a:srgbClr val="FFB600"/>
              </a:buClr>
              <a:buSzPts val="1800"/>
              <a:buFont typeface="Raleway Thin"/>
              <a:buNone/>
            </a:pPr>
            <a:endParaRPr sz="1400" b="1" i="0" u="none" strike="noStrike" cap="none" dirty="0">
              <a:solidFill>
                <a:schemeClr val="dk2"/>
              </a:solidFill>
              <a:latin typeface="Raleway Light"/>
              <a:ea typeface="Raleway Light"/>
              <a:cs typeface="Raleway Light"/>
              <a:sym typeface="Raleway Light"/>
            </a:endParaRPr>
          </a:p>
          <a:p>
            <a:pPr marL="457206" marR="0" lvl="0" indent="-228604" algn="l" rtl="0">
              <a:lnSpc>
                <a:spcPct val="100000"/>
              </a:lnSpc>
              <a:spcBef>
                <a:spcPts val="601"/>
              </a:spcBef>
              <a:spcAft>
                <a:spcPts val="0"/>
              </a:spcAft>
              <a:buClr>
                <a:srgbClr val="FFB600"/>
              </a:buClr>
              <a:buSzPts val="1800"/>
              <a:buFont typeface="Raleway Thin"/>
              <a:buNone/>
            </a:pPr>
            <a:endParaRPr sz="1400" b="1" i="0" u="none" strike="noStrike" cap="none" dirty="0">
              <a:solidFill>
                <a:schemeClr val="dk2"/>
              </a:solidFill>
              <a:latin typeface="Raleway Light"/>
              <a:ea typeface="Raleway Light"/>
              <a:cs typeface="Raleway Light"/>
              <a:sym typeface="Raleway Light"/>
            </a:endParaRPr>
          </a:p>
          <a:p>
            <a:pPr marL="457206" marR="0" lvl="0" indent="-342904" algn="l" rtl="0">
              <a:lnSpc>
                <a:spcPct val="100000"/>
              </a:lnSpc>
              <a:spcBef>
                <a:spcPts val="601"/>
              </a:spcBef>
              <a:spcAft>
                <a:spcPts val="0"/>
              </a:spcAft>
              <a:buClr>
                <a:srgbClr val="FFB600"/>
              </a:buClr>
              <a:buSzPts val="1800"/>
              <a:buFont typeface="Raleway Thin"/>
              <a:buNone/>
            </a:pPr>
            <a:endParaRPr sz="1400" b="0" i="0" u="none" strike="noStrike" cap="none" dirty="0">
              <a:solidFill>
                <a:schemeClr val="dk2"/>
              </a:solidFill>
              <a:latin typeface="Raleway Light"/>
              <a:ea typeface="Raleway Light"/>
              <a:cs typeface="Raleway Light"/>
              <a:sym typeface="Raleway Light"/>
            </a:endParaRPr>
          </a:p>
        </p:txBody>
      </p:sp>
      <p:sp>
        <p:nvSpPr>
          <p:cNvPr id="116" name="Google Shape;116;p8"/>
          <p:cNvSpPr txBox="1"/>
          <p:nvPr/>
        </p:nvSpPr>
        <p:spPr>
          <a:xfrm>
            <a:off x="6416768" y="2497666"/>
            <a:ext cx="2427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dirty="0">
                <a:solidFill>
                  <a:schemeClr val="accent1"/>
                </a:solidFill>
                <a:latin typeface="Raleway Thin"/>
                <a:ea typeface="Raleway Thin"/>
                <a:cs typeface="Raleway Thin"/>
                <a:sym typeface="Raleway Thin"/>
              </a:rPr>
              <a:t>Source</a:t>
            </a:r>
            <a:r>
              <a:rPr lang="en-GB" sz="700" dirty="0">
                <a:latin typeface="Raleway Thin"/>
                <a:ea typeface="Raleway Thin"/>
                <a:cs typeface="Raleway Thin"/>
                <a:sym typeface="Raleway Thin"/>
              </a:rPr>
              <a:t>: https://unsplash.com/photos/PaOwNEGgS08</a:t>
            </a:r>
            <a:endParaRPr sz="700" dirty="0">
              <a:latin typeface="Raleway Thin"/>
              <a:ea typeface="Raleway Thin"/>
              <a:cs typeface="Raleway Thin"/>
              <a:sym typeface="Raleway Th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121" name="Google Shape;121;p9"/>
          <p:cNvGrpSpPr/>
          <p:nvPr/>
        </p:nvGrpSpPr>
        <p:grpSpPr>
          <a:xfrm>
            <a:off x="3703042" y="494663"/>
            <a:ext cx="3818898" cy="4047915"/>
            <a:chOff x="2256567" y="570863"/>
            <a:chExt cx="3818898" cy="4047915"/>
          </a:xfrm>
        </p:grpSpPr>
        <p:sp>
          <p:nvSpPr>
            <p:cNvPr id="122" name="Google Shape;122;p9"/>
            <p:cNvSpPr/>
            <p:nvPr/>
          </p:nvSpPr>
          <p:spPr>
            <a:xfrm rot="-6597333">
              <a:off x="4296826" y="3950027"/>
              <a:ext cx="586303" cy="586303"/>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Raleway Thin"/>
                <a:ea typeface="Raleway Thin"/>
                <a:cs typeface="Raleway Thin"/>
                <a:sym typeface="Raleway Thin"/>
              </a:endParaRPr>
            </a:p>
          </p:txBody>
        </p:sp>
        <p:sp>
          <p:nvSpPr>
            <p:cNvPr id="123" name="Google Shape;123;p9"/>
            <p:cNvSpPr/>
            <p:nvPr/>
          </p:nvSpPr>
          <p:spPr>
            <a:xfrm rot="-6599386">
              <a:off x="2318596" y="1407533"/>
              <a:ext cx="440541" cy="440541"/>
            </a:xfrm>
            <a:prstGeom prst="ellipse">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Raleway Thin"/>
                <a:ea typeface="Raleway Thin"/>
                <a:cs typeface="Raleway Thin"/>
                <a:sym typeface="Raleway Thin"/>
              </a:endParaRPr>
            </a:p>
          </p:txBody>
        </p:sp>
        <p:sp>
          <p:nvSpPr>
            <p:cNvPr id="124" name="Google Shape;124;p9"/>
            <p:cNvSpPr/>
            <p:nvPr/>
          </p:nvSpPr>
          <p:spPr>
            <a:xfrm>
              <a:off x="4393965" y="570863"/>
              <a:ext cx="1681500" cy="1681500"/>
            </a:xfrm>
            <a:prstGeom prst="ellipse">
              <a:avLst/>
            </a:prstGeom>
            <a:solidFill>
              <a:srgbClr val="FFE599"/>
            </a:solidFill>
            <a:ln>
              <a:noFill/>
            </a:ln>
          </p:spPr>
          <p:txBody>
            <a:bodyPr spcFirstLastPara="1" wrap="square" lIns="91425" tIns="91425" rIns="91425" bIns="91425" anchor="ctr" anchorCtr="0">
              <a:noAutofit/>
            </a:bodyPr>
            <a:lstStyle/>
            <a:p>
              <a:pPr marL="266700" marR="0" lvl="0" indent="-266700" algn="l" rtl="0">
                <a:lnSpc>
                  <a:spcPct val="100000"/>
                </a:lnSpc>
                <a:spcBef>
                  <a:spcPts val="0"/>
                </a:spcBef>
                <a:spcAft>
                  <a:spcPts val="0"/>
                </a:spcAft>
                <a:buNone/>
              </a:pPr>
              <a:r>
                <a:rPr lang="en-GB" sz="1200" b="1" i="0" u="none" strike="noStrike" cap="none" dirty="0">
                  <a:solidFill>
                    <a:schemeClr val="lt1"/>
                  </a:solidFill>
                  <a:latin typeface="Arial Black"/>
                  <a:ea typeface="Arial Black"/>
                  <a:cs typeface="Arial Black"/>
                  <a:sym typeface="Arial Black"/>
                </a:rPr>
                <a:t>   </a:t>
              </a:r>
              <a:r>
                <a:rPr lang="el-GR" sz="1050" b="1" dirty="0" smtClean="0">
                  <a:solidFill>
                    <a:schemeClr val="lt1"/>
                  </a:solidFill>
                  <a:latin typeface="Calibri" panose="020F0502020204030204" pitchFamily="34" charset="0"/>
                  <a:ea typeface="Arial Black"/>
                  <a:cs typeface="Calibri" panose="020F0502020204030204" pitchFamily="34" charset="0"/>
                  <a:sym typeface="Arial Black"/>
                </a:rPr>
                <a:t>Προηγούμενες αποτυχίες</a:t>
              </a:r>
              <a:r>
                <a:rPr lang="en-GB" sz="1050" b="1" i="0" u="none" strike="noStrike" cap="none" dirty="0" smtClean="0">
                  <a:solidFill>
                    <a:schemeClr val="lt1"/>
                  </a:solidFill>
                  <a:latin typeface="Calibri" panose="020F0502020204030204" pitchFamily="34" charset="0"/>
                  <a:ea typeface="Arial Black"/>
                  <a:cs typeface="Calibri" panose="020F0502020204030204" pitchFamily="34" charset="0"/>
                  <a:sym typeface="Arial Black"/>
                </a:rPr>
                <a:t>                                    </a:t>
              </a:r>
              <a:endParaRPr sz="1050" b="1" i="0" u="none" strike="noStrike" cap="none" dirty="0">
                <a:solidFill>
                  <a:schemeClr val="lt1"/>
                </a:solidFill>
                <a:latin typeface="Calibri" panose="020F0502020204030204" pitchFamily="34" charset="0"/>
                <a:ea typeface="Arial Black"/>
                <a:cs typeface="Calibri" panose="020F0502020204030204" pitchFamily="34" charset="0"/>
                <a:sym typeface="Arial Black"/>
              </a:endParaRPr>
            </a:p>
          </p:txBody>
        </p:sp>
        <p:sp>
          <p:nvSpPr>
            <p:cNvPr id="125" name="Google Shape;125;p9"/>
            <p:cNvSpPr/>
            <p:nvPr/>
          </p:nvSpPr>
          <p:spPr>
            <a:xfrm rot="-6597866">
              <a:off x="2661829" y="2208216"/>
              <a:ext cx="629106" cy="629106"/>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Raleway Thin"/>
                <a:ea typeface="Raleway Thin"/>
                <a:cs typeface="Raleway Thin"/>
                <a:sym typeface="Raleway Thin"/>
              </a:endParaRPr>
            </a:p>
          </p:txBody>
        </p:sp>
        <p:sp>
          <p:nvSpPr>
            <p:cNvPr id="126" name="Google Shape;126;p9"/>
            <p:cNvSpPr/>
            <p:nvPr/>
          </p:nvSpPr>
          <p:spPr>
            <a:xfrm rot="-6597701">
              <a:off x="3267625" y="1113818"/>
              <a:ext cx="274172" cy="274172"/>
            </a:xfrm>
            <a:prstGeom prst="ellipse">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Raleway Thin"/>
                <a:ea typeface="Raleway Thin"/>
                <a:cs typeface="Raleway Thin"/>
                <a:sym typeface="Raleway Thin"/>
              </a:endParaRPr>
            </a:p>
          </p:txBody>
        </p:sp>
        <p:sp>
          <p:nvSpPr>
            <p:cNvPr id="127" name="Google Shape;127;p9"/>
            <p:cNvSpPr/>
            <p:nvPr/>
          </p:nvSpPr>
          <p:spPr>
            <a:xfrm>
              <a:off x="2741401" y="2300825"/>
              <a:ext cx="1326600" cy="1199400"/>
            </a:xfrm>
            <a:prstGeom prst="ellipse">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l-GR" sz="1200" b="1" dirty="0" smtClean="0">
                  <a:solidFill>
                    <a:schemeClr val="lt1"/>
                  </a:solidFill>
                  <a:latin typeface="Calibri" panose="020F0502020204030204" pitchFamily="34" charset="0"/>
                  <a:cs typeface="Calibri" panose="020F0502020204030204" pitchFamily="34" charset="0"/>
                </a:rPr>
                <a:t>Εμπειρία</a:t>
              </a:r>
              <a:endParaRPr sz="1200" b="1" i="0" u="none" strike="noStrike" cap="none" dirty="0">
                <a:solidFill>
                  <a:schemeClr val="lt1"/>
                </a:solidFill>
                <a:latin typeface="Calibri" panose="020F0502020204030204" pitchFamily="34" charset="0"/>
                <a:cs typeface="Calibri" panose="020F0502020204030204" pitchFamily="34" charset="0"/>
                <a:sym typeface="Arial"/>
              </a:endParaRPr>
            </a:p>
          </p:txBody>
        </p:sp>
      </p:grpSp>
      <p:grpSp>
        <p:nvGrpSpPr>
          <p:cNvPr id="128" name="Google Shape;128;p9"/>
          <p:cNvGrpSpPr/>
          <p:nvPr/>
        </p:nvGrpSpPr>
        <p:grpSpPr>
          <a:xfrm>
            <a:off x="5893670" y="1739566"/>
            <a:ext cx="2440201" cy="2440201"/>
            <a:chOff x="4447194" y="1815766"/>
            <a:chExt cx="2440200" cy="2440200"/>
          </a:xfrm>
        </p:grpSpPr>
        <p:sp>
          <p:nvSpPr>
            <p:cNvPr id="129" name="Google Shape;129;p9"/>
            <p:cNvSpPr/>
            <p:nvPr/>
          </p:nvSpPr>
          <p:spPr>
            <a:xfrm>
              <a:off x="4447194" y="1815766"/>
              <a:ext cx="2440200" cy="2440200"/>
            </a:xfrm>
            <a:prstGeom prst="ellipse">
              <a:avLst/>
            </a:prstGeom>
            <a:solidFill>
              <a:schemeClr val="accent1"/>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900" b="0" i="0" u="none" strike="noStrike" cap="none">
                <a:solidFill>
                  <a:srgbClr val="00695C"/>
                </a:solidFill>
                <a:latin typeface="Raleway Thin"/>
                <a:ea typeface="Raleway Thin"/>
                <a:cs typeface="Raleway Thin"/>
                <a:sym typeface="Raleway Thin"/>
              </a:endParaRPr>
            </a:p>
          </p:txBody>
        </p:sp>
        <p:sp>
          <p:nvSpPr>
            <p:cNvPr id="130" name="Google Shape;130;p9"/>
            <p:cNvSpPr txBox="1"/>
            <p:nvPr/>
          </p:nvSpPr>
          <p:spPr>
            <a:xfrm>
              <a:off x="4735950" y="2504275"/>
              <a:ext cx="1862700" cy="1163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2800" dirty="0" smtClean="0">
                  <a:solidFill>
                    <a:srgbClr val="FFFFFF"/>
                  </a:solidFill>
                  <a:latin typeface="Calibri" panose="020F0502020204030204" pitchFamily="34" charset="0"/>
                  <a:ea typeface="Arial Black"/>
                  <a:cs typeface="Calibri" panose="020F0502020204030204" pitchFamily="34" charset="0"/>
                  <a:sym typeface="Arial Black"/>
                </a:rPr>
                <a:t>Στόχοι</a:t>
              </a:r>
              <a:endParaRPr sz="2800" b="0" i="0" u="none" strike="noStrike" cap="none" dirty="0">
                <a:solidFill>
                  <a:srgbClr val="FFFFFF"/>
                </a:solidFill>
                <a:latin typeface="Calibri" panose="020F0502020204030204" pitchFamily="34" charset="0"/>
                <a:ea typeface="Arial Black"/>
                <a:cs typeface="Calibri" panose="020F0502020204030204" pitchFamily="34" charset="0"/>
                <a:sym typeface="Arial Black"/>
              </a:endParaRPr>
            </a:p>
          </p:txBody>
        </p:sp>
      </p:grpSp>
      <p:grpSp>
        <p:nvGrpSpPr>
          <p:cNvPr id="131" name="Google Shape;131;p9"/>
          <p:cNvGrpSpPr/>
          <p:nvPr/>
        </p:nvGrpSpPr>
        <p:grpSpPr>
          <a:xfrm>
            <a:off x="5125406" y="1286760"/>
            <a:ext cx="1423801" cy="1423801"/>
            <a:chOff x="3282701" y="1364284"/>
            <a:chExt cx="1423800" cy="1423800"/>
          </a:xfrm>
        </p:grpSpPr>
        <p:sp>
          <p:nvSpPr>
            <p:cNvPr id="132" name="Google Shape;132;p9"/>
            <p:cNvSpPr/>
            <p:nvPr/>
          </p:nvSpPr>
          <p:spPr>
            <a:xfrm>
              <a:off x="3282701" y="1364284"/>
              <a:ext cx="1423800" cy="1423800"/>
            </a:xfrm>
            <a:prstGeom prst="ellipse">
              <a:avLst/>
            </a:prstGeom>
            <a:solidFill>
              <a:srgbClr val="F1C232"/>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900" b="0" i="0" u="none" strike="noStrike" cap="none">
                <a:solidFill>
                  <a:srgbClr val="00695C"/>
                </a:solidFill>
                <a:latin typeface="Raleway Thin"/>
                <a:ea typeface="Raleway Thin"/>
                <a:cs typeface="Raleway Thin"/>
                <a:sym typeface="Raleway Thin"/>
              </a:endParaRPr>
            </a:p>
          </p:txBody>
        </p:sp>
        <p:sp>
          <p:nvSpPr>
            <p:cNvPr id="133" name="Google Shape;133;p9"/>
            <p:cNvSpPr txBox="1"/>
            <p:nvPr/>
          </p:nvSpPr>
          <p:spPr>
            <a:xfrm>
              <a:off x="3453492" y="1621151"/>
              <a:ext cx="967800" cy="94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1050" b="1" dirty="0" smtClean="0">
                  <a:solidFill>
                    <a:srgbClr val="FFFFFF"/>
                  </a:solidFill>
                  <a:latin typeface="Calibri" panose="020F0502020204030204" pitchFamily="34" charset="0"/>
                  <a:ea typeface="Arial Black"/>
                  <a:cs typeface="Calibri" panose="020F0502020204030204" pitchFamily="34" charset="0"/>
                  <a:sym typeface="Arial Black"/>
                </a:rPr>
                <a:t>Πόροι</a:t>
              </a:r>
              <a:r>
                <a:rPr lang="en-GB" sz="1050" b="0" i="0" u="none" strike="noStrike" cap="none" dirty="0" smtClean="0">
                  <a:solidFill>
                    <a:srgbClr val="FFFFFF"/>
                  </a:solidFill>
                  <a:latin typeface="Arial Black"/>
                  <a:ea typeface="Arial Black"/>
                  <a:cs typeface="Arial Black"/>
                  <a:sym typeface="Arial Black"/>
                </a:rPr>
                <a:t> </a:t>
              </a:r>
              <a:endParaRPr sz="1050" b="0" i="0" u="none" strike="noStrike" cap="none" dirty="0">
                <a:solidFill>
                  <a:srgbClr val="FFFFFF"/>
                </a:solidFill>
                <a:latin typeface="Arial Black"/>
                <a:ea typeface="Arial Black"/>
                <a:cs typeface="Arial Black"/>
                <a:sym typeface="Arial Black"/>
              </a:endParaRPr>
            </a:p>
          </p:txBody>
        </p:sp>
      </p:grpSp>
      <p:grpSp>
        <p:nvGrpSpPr>
          <p:cNvPr id="134" name="Google Shape;134;p9"/>
          <p:cNvGrpSpPr/>
          <p:nvPr/>
        </p:nvGrpSpPr>
        <p:grpSpPr>
          <a:xfrm>
            <a:off x="4672228" y="2862090"/>
            <a:ext cx="1498800" cy="1498800"/>
            <a:chOff x="644203" y="3718814"/>
            <a:chExt cx="1498800" cy="1498800"/>
          </a:xfrm>
        </p:grpSpPr>
        <p:sp>
          <p:nvSpPr>
            <p:cNvPr id="135" name="Google Shape;135;p9"/>
            <p:cNvSpPr/>
            <p:nvPr/>
          </p:nvSpPr>
          <p:spPr>
            <a:xfrm>
              <a:off x="644203" y="3718814"/>
              <a:ext cx="1498800" cy="1498800"/>
            </a:xfrm>
            <a:prstGeom prst="ellipse">
              <a:avLst/>
            </a:prstGeom>
            <a:solidFill>
              <a:srgbClr val="F1C232"/>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900" b="0" i="0" u="none" strike="noStrike" cap="none">
                <a:solidFill>
                  <a:srgbClr val="00695C"/>
                </a:solidFill>
                <a:latin typeface="Raleway Thin"/>
                <a:ea typeface="Raleway Thin"/>
                <a:cs typeface="Raleway Thin"/>
                <a:sym typeface="Raleway Thin"/>
              </a:endParaRPr>
            </a:p>
          </p:txBody>
        </p:sp>
        <p:sp>
          <p:nvSpPr>
            <p:cNvPr id="136" name="Google Shape;136;p9"/>
            <p:cNvSpPr txBox="1"/>
            <p:nvPr/>
          </p:nvSpPr>
          <p:spPr>
            <a:xfrm>
              <a:off x="820200" y="3995875"/>
              <a:ext cx="1110176" cy="94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1200" b="1" dirty="0" smtClean="0">
                  <a:solidFill>
                    <a:srgbClr val="FFFFFF"/>
                  </a:solidFill>
                  <a:latin typeface="Calibri" panose="020F0502020204030204" pitchFamily="34" charset="0"/>
                  <a:ea typeface="Arial Black"/>
                  <a:cs typeface="Calibri" panose="020F0502020204030204" pitchFamily="34" charset="0"/>
                  <a:sym typeface="Arial Black"/>
                </a:rPr>
                <a:t>Ορόσημα</a:t>
              </a:r>
              <a:endParaRPr sz="1200" b="1" i="0" u="none" strike="noStrike" cap="none" dirty="0">
                <a:solidFill>
                  <a:srgbClr val="FFFFFF"/>
                </a:solidFill>
                <a:latin typeface="Calibri" panose="020F0502020204030204" pitchFamily="34" charset="0"/>
                <a:ea typeface="Arial Black"/>
                <a:cs typeface="Calibri" panose="020F0502020204030204" pitchFamily="34" charset="0"/>
                <a:sym typeface="Arial Black"/>
              </a:endParaRPr>
            </a:p>
          </p:txBody>
        </p:sp>
      </p:grpSp>
      <p:grpSp>
        <p:nvGrpSpPr>
          <p:cNvPr id="137" name="Google Shape;137;p9"/>
          <p:cNvGrpSpPr/>
          <p:nvPr/>
        </p:nvGrpSpPr>
        <p:grpSpPr>
          <a:xfrm>
            <a:off x="7371530" y="1075112"/>
            <a:ext cx="1044732" cy="1030261"/>
            <a:chOff x="3490737" y="1374053"/>
            <a:chExt cx="1443800" cy="1423800"/>
          </a:xfrm>
        </p:grpSpPr>
        <p:sp>
          <p:nvSpPr>
            <p:cNvPr id="138" name="Google Shape;138;p9"/>
            <p:cNvSpPr/>
            <p:nvPr/>
          </p:nvSpPr>
          <p:spPr>
            <a:xfrm>
              <a:off x="3490737" y="1374053"/>
              <a:ext cx="1423800" cy="1423800"/>
            </a:xfrm>
            <a:prstGeom prst="ellipse">
              <a:avLst/>
            </a:prstGeom>
            <a:solidFill>
              <a:srgbClr val="F1C232"/>
            </a:solidFill>
            <a:ln>
              <a:noFill/>
            </a:ln>
            <a:effectLst>
              <a:outerShdw blurRad="228600" dist="50800" dir="5400000" algn="tl" rotWithShape="0">
                <a:srgbClr val="000000">
                  <a:alpha val="5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900" b="0" i="0" u="none" strike="noStrike" cap="none">
                <a:solidFill>
                  <a:srgbClr val="00695C"/>
                </a:solidFill>
                <a:latin typeface="Raleway Thin"/>
                <a:ea typeface="Raleway Thin"/>
                <a:cs typeface="Raleway Thin"/>
                <a:sym typeface="Raleway Thin"/>
              </a:endParaRPr>
            </a:p>
          </p:txBody>
        </p:sp>
        <p:sp>
          <p:nvSpPr>
            <p:cNvPr id="139" name="Google Shape;139;p9"/>
            <p:cNvSpPr txBox="1"/>
            <p:nvPr/>
          </p:nvSpPr>
          <p:spPr>
            <a:xfrm>
              <a:off x="3510738" y="1613603"/>
              <a:ext cx="1423799" cy="9446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dirty="0" smtClean="0">
                  <a:solidFill>
                    <a:srgbClr val="FFFFFF"/>
                  </a:solidFill>
                  <a:latin typeface="Calibri" panose="020F0502020204030204" pitchFamily="34" charset="0"/>
                  <a:cs typeface="Calibri" panose="020F0502020204030204" pitchFamily="34" charset="0"/>
                </a:rPr>
                <a:t>Εμπόδια</a:t>
              </a:r>
              <a:endParaRPr sz="1400" b="0" i="0" u="none" strike="noStrike" cap="none" dirty="0">
                <a:solidFill>
                  <a:srgbClr val="FFFFFF"/>
                </a:solidFill>
                <a:latin typeface="Calibri" panose="020F0502020204030204" pitchFamily="34" charset="0"/>
                <a:cs typeface="Calibri" panose="020F0502020204030204" pitchFamily="34" charset="0"/>
                <a:sym typeface="Arial"/>
              </a:endParaRPr>
            </a:p>
          </p:txBody>
        </p:sp>
      </p:grpSp>
      <p:sp>
        <p:nvSpPr>
          <p:cNvPr id="140" name="Google Shape;140;p9"/>
          <p:cNvSpPr/>
          <p:nvPr/>
        </p:nvSpPr>
        <p:spPr>
          <a:xfrm>
            <a:off x="8054236" y="327816"/>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141" name="Google Shape;141;p9"/>
          <p:cNvSpPr txBox="1"/>
          <p:nvPr/>
        </p:nvSpPr>
        <p:spPr>
          <a:xfrm>
            <a:off x="736847" y="637921"/>
            <a:ext cx="3037367" cy="4145279"/>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601"/>
              </a:spcBef>
              <a:spcAft>
                <a:spcPts val="0"/>
              </a:spcAft>
              <a:buNone/>
            </a:pPr>
            <a:r>
              <a:rPr lang="el-GR" sz="1300" b="0" i="0" u="none" strike="noStrike" cap="none" dirty="0" smtClean="0">
                <a:solidFill>
                  <a:schemeClr val="dk2"/>
                </a:solidFill>
                <a:latin typeface="Calibri" panose="020F0502020204030204" pitchFamily="34" charset="0"/>
                <a:ea typeface="Raleway Light"/>
                <a:cs typeface="Calibri" panose="020F0502020204030204" pitchFamily="34" charset="0"/>
                <a:sym typeface="Raleway Light"/>
              </a:rPr>
              <a:t>Για να μπορέσεις να βρεις την κατάλληλη για τις δυνατότητές σου εργασία, σε ένα ικανοποιητικό και σταθερό εργασιακό περιβάλλον, θα πρέπει να θέσεις ρεαλιστικούς στόχους και να σχεδιάσεις τα μελλοντικά σου βήματα.</a:t>
            </a:r>
          </a:p>
          <a:p>
            <a:pPr marL="0" marR="0" lvl="0" indent="0" algn="just" rtl="0">
              <a:lnSpc>
                <a:spcPct val="100000"/>
              </a:lnSpc>
              <a:spcBef>
                <a:spcPts val="601"/>
              </a:spcBef>
              <a:spcAft>
                <a:spcPts val="0"/>
              </a:spcAft>
              <a:buNone/>
            </a:pPr>
            <a:r>
              <a:rPr lang="en-GB" sz="1300" b="0" i="0" u="none" strike="noStrike" cap="none" dirty="0" smtClean="0">
                <a:solidFill>
                  <a:schemeClr val="dk2"/>
                </a:solidFill>
                <a:latin typeface="Calibri" panose="020F0502020204030204" pitchFamily="34" charset="0"/>
                <a:ea typeface="Raleway Light"/>
                <a:cs typeface="Calibri" panose="020F0502020204030204" pitchFamily="34" charset="0"/>
                <a:sym typeface="Raleway Light"/>
              </a:rPr>
              <a:t> </a:t>
            </a:r>
            <a:r>
              <a:rPr lang="el-GR" sz="1300" dirty="0" smtClean="0">
                <a:solidFill>
                  <a:schemeClr val="dk2"/>
                </a:solidFill>
                <a:latin typeface="Calibri" panose="020F0502020204030204" pitchFamily="34" charset="0"/>
                <a:ea typeface="Raleway Light"/>
                <a:cs typeface="Calibri" panose="020F0502020204030204" pitchFamily="34" charset="0"/>
                <a:sym typeface="Raleway Light"/>
              </a:rPr>
              <a:t>Τα δυνατά σου σημεία είναι οι δεξιότητες και η εμπειρία σου.</a:t>
            </a:r>
            <a:r>
              <a:rPr lang="en-GB" sz="1300" b="0" i="0" u="none" strike="noStrike" cap="none" dirty="0" smtClean="0">
                <a:solidFill>
                  <a:schemeClr val="dk2"/>
                </a:solidFill>
                <a:latin typeface="Calibri" panose="020F0502020204030204" pitchFamily="34" charset="0"/>
                <a:ea typeface="Raleway Light"/>
                <a:cs typeface="Calibri" panose="020F0502020204030204" pitchFamily="34" charset="0"/>
                <a:sym typeface="Raleway Light"/>
              </a:rPr>
              <a:t> </a:t>
            </a:r>
            <a:r>
              <a:rPr lang="el-GR" sz="1300" b="0" i="0" u="none" strike="noStrike" cap="none" dirty="0" smtClean="0">
                <a:solidFill>
                  <a:schemeClr val="dk2"/>
                </a:solidFill>
                <a:latin typeface="Calibri" panose="020F0502020204030204" pitchFamily="34" charset="0"/>
                <a:ea typeface="Raleway Light"/>
                <a:cs typeface="Calibri" panose="020F0502020204030204" pitchFamily="34" charset="0"/>
                <a:sym typeface="Raleway Light"/>
              </a:rPr>
              <a:t>Αν ξεκαθαρίσεις τι είδους δουλειά ψάχνεις θα είναι προφανές και τι είδους δεξιότητες θα χρειαστεί να αναπτύξεις, με περαιτέρω κατάρτιση ή εκπαίδευση.</a:t>
            </a:r>
          </a:p>
          <a:p>
            <a:pPr marL="0" marR="0" lvl="0" indent="0" algn="just" rtl="0">
              <a:lnSpc>
                <a:spcPct val="100000"/>
              </a:lnSpc>
              <a:spcBef>
                <a:spcPts val="601"/>
              </a:spcBef>
              <a:spcAft>
                <a:spcPts val="0"/>
              </a:spcAft>
              <a:buNone/>
            </a:pPr>
            <a:r>
              <a:rPr lang="el-GR" sz="1300" dirty="0" smtClean="0">
                <a:solidFill>
                  <a:schemeClr val="dk2"/>
                </a:solidFill>
                <a:latin typeface="Calibri" panose="020F0502020204030204" pitchFamily="34" charset="0"/>
                <a:ea typeface="Raleway Light"/>
                <a:cs typeface="Calibri" panose="020F0502020204030204" pitchFamily="34" charset="0"/>
                <a:sym typeface="Raleway Light"/>
              </a:rPr>
              <a:t>Θυμηθείτε ότι για να πετύχετε τους στόχους σας θα ήταν βοηθητικό να θέσετε μικρότερους στόχους που είναι πιο εύκολο να πετύχουν. Κάτι τέτοιο θα βοηθήσει την αυτοπεποίθησή σας.</a:t>
            </a:r>
            <a:endParaRPr sz="1300" b="0" i="0" u="none" strike="noStrike" cap="none" dirty="0">
              <a:solidFill>
                <a:schemeClr val="dk2"/>
              </a:solidFill>
              <a:latin typeface="Calibri" panose="020F0502020204030204" pitchFamily="34" charset="0"/>
              <a:ea typeface="Raleway Light"/>
              <a:cs typeface="Calibri" panose="020F0502020204030204" pitchFamily="34" charset="0"/>
              <a:sym typeface="Raleway Light"/>
            </a:endParaRPr>
          </a:p>
          <a:p>
            <a:pPr marL="0" marR="0" lvl="0" indent="0" algn="l" rtl="0">
              <a:lnSpc>
                <a:spcPct val="100000"/>
              </a:lnSpc>
              <a:spcBef>
                <a:spcPts val="601"/>
              </a:spcBef>
              <a:spcAft>
                <a:spcPts val="0"/>
              </a:spcAft>
              <a:buNone/>
            </a:pPr>
            <a:endParaRPr sz="1300" b="0" i="0" u="none" strike="noStrike" cap="none" dirty="0">
              <a:solidFill>
                <a:srgbClr val="000000"/>
              </a:solidFill>
              <a:latin typeface="Raleway Light"/>
              <a:ea typeface="Raleway Light"/>
              <a:cs typeface="Raleway Light"/>
              <a:sym typeface="Raleway Light"/>
            </a:endParaRPr>
          </a:p>
        </p:txBody>
      </p:sp>
    </p:spTree>
  </p:cSld>
  <p:clrMapOvr>
    <a:masterClrMapping/>
  </p:clrMapOvr>
</p:sld>
</file>

<file path=ppt/theme/theme1.xml><?xml version="1.0" encoding="utf-8"?>
<a:theme xmlns:a="http://schemas.openxmlformats.org/drawingml/2006/main" name="Olivia template">
  <a:themeElements>
    <a:clrScheme name="Custom 347">
      <a:dk1>
        <a:srgbClr val="434343"/>
      </a:dk1>
      <a:lt1>
        <a:srgbClr val="FFFFFF"/>
      </a:lt1>
      <a:dk2>
        <a:srgbClr val="666666"/>
      </a:dk2>
      <a:lt2>
        <a:srgbClr val="ECE9E6"/>
      </a:lt2>
      <a:accent1>
        <a:srgbClr val="FFB600"/>
      </a:accent1>
      <a:accent2>
        <a:srgbClr val="FF8400"/>
      </a:accent2>
      <a:accent3>
        <a:srgbClr val="FA5E5E"/>
      </a:accent3>
      <a:accent4>
        <a:srgbClr val="E42A87"/>
      </a:accent4>
      <a:accent5>
        <a:srgbClr val="B143C7"/>
      </a:accent5>
      <a:accent6>
        <a:srgbClr val="7241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livia template">
  <a:themeElements>
    <a:clrScheme name="Custom 347">
      <a:dk1>
        <a:srgbClr val="434343"/>
      </a:dk1>
      <a:lt1>
        <a:srgbClr val="FFFFFF"/>
      </a:lt1>
      <a:dk2>
        <a:srgbClr val="666666"/>
      </a:dk2>
      <a:lt2>
        <a:srgbClr val="ECE9E6"/>
      </a:lt2>
      <a:accent1>
        <a:srgbClr val="FFB600"/>
      </a:accent1>
      <a:accent2>
        <a:srgbClr val="FF8400"/>
      </a:accent2>
      <a:accent3>
        <a:srgbClr val="FA5E5E"/>
      </a:accent3>
      <a:accent4>
        <a:srgbClr val="E42A87"/>
      </a:accent4>
      <a:accent5>
        <a:srgbClr val="B143C7"/>
      </a:accent5>
      <a:accent6>
        <a:srgbClr val="7241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TotalTime>
  <Words>2091</Words>
  <Application>Microsoft Office PowerPoint</Application>
  <PresentationFormat>On-screen Show (16:9)</PresentationFormat>
  <Paragraphs>227</Paragraphs>
  <Slides>27</Slides>
  <Notes>27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Raleway ExtraLight</vt:lpstr>
      <vt:lpstr>Raleway ExtraBold</vt:lpstr>
      <vt:lpstr>Raleway</vt:lpstr>
      <vt:lpstr>Bahnschrift Condensed</vt:lpstr>
      <vt:lpstr>Raleway Thin</vt:lpstr>
      <vt:lpstr>Raleway Light</vt:lpstr>
      <vt:lpstr>Raleway Medium</vt:lpstr>
      <vt:lpstr>Calibri</vt:lpstr>
      <vt:lpstr>Arial Black</vt:lpstr>
      <vt:lpstr>Noto Sans Symbols</vt:lpstr>
      <vt:lpstr>Arial</vt:lpstr>
      <vt:lpstr>Pinyon Script</vt:lpstr>
      <vt:lpstr>Olivia template</vt:lpstr>
      <vt:lpstr>Olivia template</vt:lpstr>
      <vt:lpstr>Εκπαιδευτικό πρόγραμμα για γυναίκες Κοινωνικές Δεξιότητες</vt:lpstr>
      <vt:lpstr>PowerPoint Presentation</vt:lpstr>
      <vt:lpstr>PowerPoint Presentation</vt:lpstr>
      <vt:lpstr>Προώθηση του εαυτού</vt:lpstr>
      <vt:lpstr>Μετά το πέρας αυτής της ενότητας θα είστε σε θέση να:</vt:lpstr>
      <vt:lpstr>Τι σημαίνει ρεαλιστική αυτό-αξιολόγηση?</vt:lpstr>
      <vt:lpstr>Τι γνωρίζετε σχετικά με την  αυτογνωσία?</vt:lpstr>
      <vt:lpstr>PowerPoint Presentation</vt:lpstr>
      <vt:lpstr>PowerPoint Presentation</vt:lpstr>
      <vt:lpstr>Το προσωπικό μου σχέδιο ανάπτυξης Για να προωθήσετε τον εαυτό σας κατάλληλα, θα πρέπει να αντιληφθείτε τι χρειάζεται να διατηρήσετε ως έχει. Αυτή η δραστηριότητα θα σας βοηθήσει να προσδιορίσετε τους στόχους σας και τα βήματα για να τους πετύχετε. Βάζοντας ορόσημα κατά τη διάρκεια της επίτευξης του τελικού στόχου θα νιώσετε πιο ικανοποιημένοι εν τέλει. </vt:lpstr>
      <vt:lpstr>Αυτογνωσία και αυτοαξιολόγηση</vt:lpstr>
      <vt:lpstr>Ποιες είναι οι πιο ασφαλείς ιστοσελίδες αγγελιών?</vt:lpstr>
      <vt:lpstr>Τι γνωρίζετε σχετικά με τις διαφημίσεις αγγελιών?</vt:lpstr>
      <vt:lpstr>PowerPoint Presentation</vt:lpstr>
      <vt:lpstr>PowerPoint Presentation</vt:lpstr>
      <vt:lpstr> Ιστοσελίδες αγγελιών εργασίας Όταν ψάχνετε για μια θέση, θα αφιερώσετε αρκετό χρόνο και ψάξιμο. Ακόμα και αν φαίνεται πιο εύκολο να κοιτάτε αγγελίες ηλεκτρονικά, η πληθώρα πληροφοριών θα είναι κουραστική.</vt:lpstr>
      <vt:lpstr>Διαφημιστικές αγγελίες εργασίας</vt:lpstr>
      <vt:lpstr>Τι είναι το επαγγελματικό CV? Και πως γράφεις μια συστατική επιστολή?</vt:lpstr>
      <vt:lpstr>Τι γνωρίζετε σχετικά με το επαγγελματικό CV και τη συστατική επιστολή?</vt:lpstr>
      <vt:lpstr>PowerPoint Presentation</vt:lpstr>
      <vt:lpstr>PowerPoint Presentation</vt:lpstr>
      <vt:lpstr>Γράψτε μία επαγγελματική συστατική επιστολή Ενδιαφέρεστε για μια θέση εργασίας … Αφού ολοκληρώσετε το βιογραφικό σας, το οποίο θα περιλαμβάνει όλη την προηγούμενη εμπειρία σας και την εκπαίδευσή σας, θα πρέπει να συμπληρώσετε και μια συστατική επιστολή. Μια τέτοια κίνηση δείχνει το πόσο θέλετε την συγκεκριμένη θέση.</vt:lpstr>
      <vt:lpstr>Αυτοπροβολή μέσω γραπτού vs αυτό προβολή μέσω παρουσίασης</vt:lpstr>
      <vt:lpstr>Για να μάθετε περισσότερα για αυτή την ενότητα:</vt:lpstr>
      <vt:lpstr>PowerPoint Presentation</vt:lpstr>
      <vt:lpstr>Ορίστε έναν καινούριο στόχο και ολοκληρώστε ακόμα μια ενότητα!</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programme for women Soft skills</dc:title>
  <dc:creator>adina.demetrian</dc:creator>
  <cp:lastModifiedBy>user</cp:lastModifiedBy>
  <cp:revision>64</cp:revision>
  <dcterms:modified xsi:type="dcterms:W3CDTF">2023-03-08T20:25:57Z</dcterms:modified>
</cp:coreProperties>
</file>