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9"/>
  </p:notesMasterIdLst>
  <p:handoutMasterIdLst>
    <p:handoutMasterId r:id="rId30"/>
  </p:handoutMasterIdLst>
  <p:sldIdLst>
    <p:sldId id="256" r:id="rId2"/>
    <p:sldId id="258" r:id="rId3"/>
    <p:sldId id="260" r:id="rId4"/>
    <p:sldId id="297" r:id="rId5"/>
    <p:sldId id="301" r:id="rId6"/>
    <p:sldId id="259" r:id="rId7"/>
    <p:sldId id="347" r:id="rId8"/>
    <p:sldId id="357" r:id="rId9"/>
    <p:sldId id="351" r:id="rId10"/>
    <p:sldId id="322" r:id="rId11"/>
    <p:sldId id="328" r:id="rId12"/>
    <p:sldId id="345" r:id="rId13"/>
    <p:sldId id="348" r:id="rId14"/>
    <p:sldId id="325" r:id="rId15"/>
    <p:sldId id="358" r:id="rId16"/>
    <p:sldId id="353" r:id="rId17"/>
    <p:sldId id="355" r:id="rId18"/>
    <p:sldId id="346" r:id="rId19"/>
    <p:sldId id="324" r:id="rId20"/>
    <p:sldId id="350" r:id="rId21"/>
    <p:sldId id="327" r:id="rId22"/>
    <p:sldId id="359" r:id="rId23"/>
    <p:sldId id="356" r:id="rId24"/>
    <p:sldId id="311" r:id="rId25"/>
    <p:sldId id="339" r:id="rId26"/>
    <p:sldId id="267" r:id="rId27"/>
    <p:sldId id="342" r:id="rId28"/>
  </p:sldIdLst>
  <p:sldSz cx="9144000" cy="5143500" type="screen16x9"/>
  <p:notesSz cx="6858000" cy="9144000"/>
  <p:embeddedFontLst>
    <p:embeddedFont>
      <p:font typeface="Raleway Thin" panose="020B0604020202020204" charset="0"/>
      <p:regular r:id="rId31"/>
      <p:bold r:id="rId32"/>
      <p:italic r:id="rId33"/>
      <p:boldItalic r:id="rId34"/>
    </p:embeddedFont>
    <p:embeddedFont>
      <p:font typeface="Raleway Light" panose="020B0604020202020204" charset="0"/>
      <p:regular r:id="rId35"/>
      <p:bold r:id="rId36"/>
      <p:italic r:id="rId37"/>
      <p:boldItalic r:id="rId38"/>
    </p:embeddedFont>
    <p:embeddedFont>
      <p:font typeface="Raleway Medium" panose="020B0604020202020204" charset="0"/>
      <p:regular r:id="rId39"/>
      <p:bold r:id="rId40"/>
      <p:italic r:id="rId41"/>
      <p:boldItalic r:id="rId42"/>
    </p:embeddedFont>
    <p:embeddedFont>
      <p:font typeface="Raleway" panose="020B0604020202020204" charset="0"/>
      <p:regular r:id="rId43"/>
      <p:bold r:id="rId44"/>
      <p:italic r:id="rId45"/>
      <p:boldItalic r:id="rId46"/>
    </p:embeddedFont>
    <p:embeddedFont>
      <p:font typeface="Calibri" panose="020F0502020204030204" pitchFamily="34" charset="0"/>
      <p:regular r:id="rId47"/>
      <p:bold r:id="rId48"/>
      <p:italic r:id="rId49"/>
      <p:boldItalic r:id="rId50"/>
    </p:embeddedFont>
    <p:embeddedFont>
      <p:font typeface="Lato" panose="020B0604020202020204" charset="0"/>
      <p:regular r:id="rId51"/>
      <p:bold r:id="rId52"/>
      <p:italic r:id="rId53"/>
      <p:boldItalic r:id="rId54"/>
    </p:embeddedFont>
    <p:embeddedFont>
      <p:font typeface="Raleway ExtraLight" panose="020B060402020202020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600"/>
    <a:srgbClr val="FBFBFB"/>
    <a:srgbClr val="F39454"/>
    <a:srgbClr val="981C22"/>
    <a:srgbClr val="666666"/>
    <a:srgbClr val="0A8C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09CCD8-1189-4B57-BAC4-11DD3E7D6E7D}" v="17" dt="2022-10-27T13:53:03.762"/>
  </p1510:revLst>
</p1510:revInfo>
</file>

<file path=ppt/tableStyles.xml><?xml version="1.0" encoding="utf-8"?>
<a:tblStyleLst xmlns:a="http://schemas.openxmlformats.org/drawingml/2006/main" def="{C9FA97CD-A02D-469D-B682-1D2C58B7AE17}">
  <a:tblStyle styleId="{C9FA97CD-A02D-469D-B682-1D2C58B7AE1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854A9B8-337A-42F4-90EA-9A282D311C9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50" autoAdjust="0"/>
    <p:restoredTop sz="79347" autoAdjust="0"/>
  </p:normalViewPr>
  <p:slideViewPr>
    <p:cSldViewPr snapToGrid="0">
      <p:cViewPr varScale="1">
        <p:scale>
          <a:sx n="92" d="100"/>
          <a:sy n="92" d="100"/>
        </p:scale>
        <p:origin x="629" y="67"/>
      </p:cViewPr>
      <p:guideLst>
        <p:guide orient="horz" pos="1620"/>
        <p:guide pos="2880"/>
      </p:guideLst>
    </p:cSldViewPr>
  </p:slideViewPr>
  <p:notesTextViewPr>
    <p:cViewPr>
      <p:scale>
        <a:sx n="125" d="100"/>
        <a:sy n="125" d="100"/>
      </p:scale>
      <p:origin x="0" y="0"/>
    </p:cViewPr>
  </p:notesText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font" Target="fonts/font25.fntdata"/><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openxmlformats.org/officeDocument/2006/relationships/font" Target="fonts/font28.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font" Target="fonts/font26.fntdata"/><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1.fntdata"/><Relationship Id="rId54" Type="http://schemas.openxmlformats.org/officeDocument/2006/relationships/font" Target="fonts/font24.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font" Target="fonts/font27.fntdata"/><Relationship Id="rId10" Type="http://schemas.openxmlformats.org/officeDocument/2006/relationships/slide" Target="slides/slide9.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2E09A2-A23A-3206-8E65-258E433B4C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a:extLst>
              <a:ext uri="{FF2B5EF4-FFF2-40B4-BE49-F238E27FC236}">
                <a16:creationId xmlns:a16="http://schemas.microsoft.com/office/drawing/2014/main" id="{E249BD53-F462-61C0-EFE7-6D3521B960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ACC1A3-7AC7-4130-8C73-92E036EED51F}" type="datetimeFigureOut">
              <a:rPr lang="pt-PT" smtClean="0"/>
              <a:pPr/>
              <a:t>08/03/2023</a:t>
            </a:fld>
            <a:endParaRPr lang="pt-PT"/>
          </a:p>
        </p:txBody>
      </p:sp>
      <p:sp>
        <p:nvSpPr>
          <p:cNvPr id="4" name="Footer Placeholder 3">
            <a:extLst>
              <a:ext uri="{FF2B5EF4-FFF2-40B4-BE49-F238E27FC236}">
                <a16:creationId xmlns:a16="http://schemas.microsoft.com/office/drawing/2014/main" id="{7D770722-0428-68DD-02F9-296C29308C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Slide Number Placeholder 4">
            <a:extLst>
              <a:ext uri="{FF2B5EF4-FFF2-40B4-BE49-F238E27FC236}">
                <a16:creationId xmlns:a16="http://schemas.microsoft.com/office/drawing/2014/main" id="{BECC12F7-1BC6-C867-C02D-28C0314968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D7DB2A-AAF3-4C23-953C-BC405B6AE364}" type="slidenum">
              <a:rPr lang="pt-PT" smtClean="0"/>
              <a:pPr/>
              <a:t>‹#›</a:t>
            </a:fld>
            <a:endParaRPr lang="pt-PT"/>
          </a:p>
        </p:txBody>
      </p:sp>
    </p:spTree>
    <p:extLst>
      <p:ext uri="{BB962C8B-B14F-4D97-AF65-F5344CB8AC3E}">
        <p14:creationId xmlns:p14="http://schemas.microsoft.com/office/powerpoint/2010/main" val="2343291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1576506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3716029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88735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6399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87623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1576506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3716029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p:txBody>
      </p:sp>
    </p:spTree>
    <p:extLst>
      <p:ext uri="{BB962C8B-B14F-4D97-AF65-F5344CB8AC3E}">
        <p14:creationId xmlns:p14="http://schemas.microsoft.com/office/powerpoint/2010/main" val="1688735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6399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55458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i="0" dirty="0">
                <a:solidFill>
                  <a:srgbClr val="343E47"/>
                </a:solidFill>
                <a:effectLst/>
                <a:latin typeface="Lato" panose="020F0502020204030203" pitchFamily="34" charset="0"/>
              </a:rPr>
              <a:t>The Circle of Trust could be a good exercise here but it is a group exercise (https://cultureplusconsulting.com/2018/08/16/a-ha-activities-for-unconscious-bias-training/)</a:t>
            </a:r>
            <a:endParaRPr dirty="0"/>
          </a:p>
        </p:txBody>
      </p:sp>
    </p:spTree>
    <p:extLst>
      <p:ext uri="{BB962C8B-B14F-4D97-AF65-F5344CB8AC3E}">
        <p14:creationId xmlns:p14="http://schemas.microsoft.com/office/powerpoint/2010/main" val="4197341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3716029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pt-PT" dirty="0"/>
          </a:p>
        </p:txBody>
      </p:sp>
    </p:spTree>
    <p:extLst>
      <p:ext uri="{BB962C8B-B14F-4D97-AF65-F5344CB8AC3E}">
        <p14:creationId xmlns:p14="http://schemas.microsoft.com/office/powerpoint/2010/main" val="2403865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dirty="0"/>
          </a:p>
        </p:txBody>
      </p:sp>
    </p:spTree>
    <p:extLst>
      <p:ext uri="{BB962C8B-B14F-4D97-AF65-F5344CB8AC3E}">
        <p14:creationId xmlns:p14="http://schemas.microsoft.com/office/powerpoint/2010/main" val="2346017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dirty="0"/>
          </a:p>
        </p:txBody>
      </p:sp>
    </p:spTree>
    <p:extLst>
      <p:ext uri="{BB962C8B-B14F-4D97-AF65-F5344CB8AC3E}">
        <p14:creationId xmlns:p14="http://schemas.microsoft.com/office/powerpoint/2010/main" val="4067750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25393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36676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endParaRPr lang="en-GB" baseline="0" dirty="0"/>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endParaRPr lang="en-GB"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688735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06940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55458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lt1"/>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11" name="Google Shape;11;p2"/>
          <p:cNvSpPr txBox="1">
            <a:spLocks noGrp="1"/>
          </p:cNvSpPr>
          <p:nvPr>
            <p:ph type="ctrTitle"/>
          </p:nvPr>
        </p:nvSpPr>
        <p:spPr>
          <a:xfrm>
            <a:off x="685802" y="3287213"/>
            <a:ext cx="7772400" cy="1159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2"/>
        <p:cNvGrpSpPr/>
        <p:nvPr/>
      </p:nvGrpSpPr>
      <p:grpSpPr>
        <a:xfrm>
          <a:off x="0" y="0"/>
          <a:ext cx="0" cy="0"/>
          <a:chOff x="0" y="0"/>
          <a:chExt cx="0" cy="0"/>
        </a:xfrm>
      </p:grpSpPr>
      <p:sp>
        <p:nvSpPr>
          <p:cNvPr id="13" name="Google Shape;13;p3"/>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981C22"/>
          </a:solidFill>
          <a:ln w="19050" cap="flat" cmpd="sng">
            <a:solidFill>
              <a:srgbClr val="981C22"/>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14" name="Google Shape;14;p3"/>
          <p:cNvSpPr txBox="1">
            <a:spLocks noGrp="1"/>
          </p:cNvSpPr>
          <p:nvPr>
            <p:ph type="ctrTitle"/>
          </p:nvPr>
        </p:nvSpPr>
        <p:spPr>
          <a:xfrm>
            <a:off x="685802" y="2726342"/>
            <a:ext cx="7772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 name="Google Shape;15;p3"/>
          <p:cNvSpPr txBox="1">
            <a:spLocks noGrp="1"/>
          </p:cNvSpPr>
          <p:nvPr>
            <p:ph type="subTitle" idx="1"/>
          </p:nvPr>
        </p:nvSpPr>
        <p:spPr>
          <a:xfrm>
            <a:off x="685802" y="3830653"/>
            <a:ext cx="7772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a:solidFill>
                  <a:schemeClr val="lt1"/>
                </a:solidFill>
              </a:defRPr>
            </a:lvl1pPr>
            <a:lvl2pPr lvl="1" rtl="0">
              <a:spcBef>
                <a:spcPts val="0"/>
              </a:spcBef>
              <a:spcAft>
                <a:spcPts val="0"/>
              </a:spcAft>
              <a:buClr>
                <a:schemeClr val="lt1"/>
              </a:buClr>
              <a:buSzPts val="3000"/>
              <a:buNone/>
              <a:defRPr sz="3001">
                <a:solidFill>
                  <a:schemeClr val="lt1"/>
                </a:solidFill>
              </a:defRPr>
            </a:lvl2pPr>
            <a:lvl3pPr lvl="2" rtl="0">
              <a:spcBef>
                <a:spcPts val="0"/>
              </a:spcBef>
              <a:spcAft>
                <a:spcPts val="0"/>
              </a:spcAft>
              <a:buClr>
                <a:schemeClr val="lt1"/>
              </a:buClr>
              <a:buSzPts val="3000"/>
              <a:buNone/>
              <a:defRPr sz="3001">
                <a:solidFill>
                  <a:schemeClr val="lt1"/>
                </a:solidFill>
              </a:defRPr>
            </a:lvl3pPr>
            <a:lvl4pPr lvl="3" rtl="0">
              <a:spcBef>
                <a:spcPts val="0"/>
              </a:spcBef>
              <a:spcAft>
                <a:spcPts val="0"/>
              </a:spcAft>
              <a:buClr>
                <a:schemeClr val="lt1"/>
              </a:buClr>
              <a:buSzPts val="3000"/>
              <a:buNone/>
              <a:defRPr sz="3001">
                <a:solidFill>
                  <a:schemeClr val="lt1"/>
                </a:solidFill>
              </a:defRPr>
            </a:lvl4pPr>
            <a:lvl5pPr lvl="4" rtl="0">
              <a:spcBef>
                <a:spcPts val="0"/>
              </a:spcBef>
              <a:spcAft>
                <a:spcPts val="0"/>
              </a:spcAft>
              <a:buClr>
                <a:schemeClr val="lt1"/>
              </a:buClr>
              <a:buSzPts val="3000"/>
              <a:buNone/>
              <a:defRPr sz="3001">
                <a:solidFill>
                  <a:schemeClr val="lt1"/>
                </a:solidFill>
              </a:defRPr>
            </a:lvl5pPr>
            <a:lvl6pPr lvl="5" rtl="0">
              <a:spcBef>
                <a:spcPts val="0"/>
              </a:spcBef>
              <a:spcAft>
                <a:spcPts val="0"/>
              </a:spcAft>
              <a:buClr>
                <a:schemeClr val="lt1"/>
              </a:buClr>
              <a:buSzPts val="3000"/>
              <a:buNone/>
              <a:defRPr sz="3001">
                <a:solidFill>
                  <a:schemeClr val="lt1"/>
                </a:solidFill>
              </a:defRPr>
            </a:lvl6pPr>
            <a:lvl7pPr lvl="6" rtl="0">
              <a:spcBef>
                <a:spcPts val="0"/>
              </a:spcBef>
              <a:spcAft>
                <a:spcPts val="0"/>
              </a:spcAft>
              <a:buClr>
                <a:schemeClr val="lt1"/>
              </a:buClr>
              <a:buSzPts val="3000"/>
              <a:buNone/>
              <a:defRPr sz="3001">
                <a:solidFill>
                  <a:schemeClr val="lt1"/>
                </a:solidFill>
              </a:defRPr>
            </a:lvl7pPr>
            <a:lvl8pPr lvl="7" rtl="0">
              <a:spcBef>
                <a:spcPts val="0"/>
              </a:spcBef>
              <a:spcAft>
                <a:spcPts val="0"/>
              </a:spcAft>
              <a:buClr>
                <a:schemeClr val="lt1"/>
              </a:buClr>
              <a:buSzPts val="3000"/>
              <a:buNone/>
              <a:defRPr sz="3001">
                <a:solidFill>
                  <a:schemeClr val="lt1"/>
                </a:solidFill>
              </a:defRPr>
            </a:lvl8pPr>
            <a:lvl9pPr lvl="8" rtl="0">
              <a:spcBef>
                <a:spcPts val="0"/>
              </a:spcBef>
              <a:spcAft>
                <a:spcPts val="0"/>
              </a:spcAft>
              <a:buClr>
                <a:schemeClr val="lt1"/>
              </a:buClr>
              <a:buSzPts val="3000"/>
              <a:buNone/>
              <a:defRPr sz="3001">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Ref idx="1001">
        <a:schemeClr val="bg1"/>
      </p:bgRef>
    </p:bg>
    <p:spTree>
      <p:nvGrpSpPr>
        <p:cNvPr id="1" name="Shape 16"/>
        <p:cNvGrpSpPr/>
        <p:nvPr/>
      </p:nvGrpSpPr>
      <p:grpSpPr>
        <a:xfrm>
          <a:off x="0" y="0"/>
          <a:ext cx="0" cy="0"/>
          <a:chOff x="0" y="0"/>
          <a:chExt cx="0" cy="0"/>
        </a:xfrm>
      </p:grpSpPr>
      <p:sp>
        <p:nvSpPr>
          <p:cNvPr id="17" name="Google Shape;17;p4"/>
          <p:cNvSpPr/>
          <p:nvPr/>
        </p:nvSpPr>
        <p:spPr>
          <a:xfrm flipH="1">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18" name="Google Shape;18;p4"/>
          <p:cNvSpPr txBox="1">
            <a:spLocks noGrp="1"/>
          </p:cNvSpPr>
          <p:nvPr>
            <p:ph type="body" idx="1"/>
          </p:nvPr>
        </p:nvSpPr>
        <p:spPr>
          <a:xfrm>
            <a:off x="1757201" y="2161800"/>
            <a:ext cx="5629801" cy="819900"/>
          </a:xfrm>
          <a:prstGeom prst="rect">
            <a:avLst/>
          </a:prstGeom>
        </p:spPr>
        <p:txBody>
          <a:bodyPr spcFirstLastPara="1" wrap="square" lIns="91425" tIns="91425" rIns="91425" bIns="91425" anchor="ctr" anchorCtr="0">
            <a:noAutofit/>
          </a:bodyPr>
          <a:lstStyle>
            <a:lvl1pPr marL="38100" lvl="0" indent="0" algn="ctr" rtl="0">
              <a:spcBef>
                <a:spcPts val="601"/>
              </a:spcBef>
              <a:spcAft>
                <a:spcPts val="0"/>
              </a:spcAft>
              <a:buClr>
                <a:schemeClr val="dk1"/>
              </a:buClr>
              <a:buSzPts val="3000"/>
              <a:buFontTx/>
              <a:buNone/>
              <a:defRPr sz="2400" i="1">
                <a:solidFill>
                  <a:schemeClr val="dk1"/>
                </a:solidFill>
              </a:defRPr>
            </a:lvl1pPr>
            <a:lvl2pPr marL="914411" lvl="1" indent="-419106" algn="ctr" rtl="0">
              <a:spcBef>
                <a:spcPts val="0"/>
              </a:spcBef>
              <a:spcAft>
                <a:spcPts val="0"/>
              </a:spcAft>
              <a:buClr>
                <a:schemeClr val="dk1"/>
              </a:buClr>
              <a:buSzPts val="3000"/>
              <a:buChar char="○"/>
              <a:defRPr sz="3001" i="1">
                <a:solidFill>
                  <a:schemeClr val="dk1"/>
                </a:solidFill>
              </a:defRPr>
            </a:lvl2pPr>
            <a:lvl3pPr marL="1371617" lvl="2" indent="-419106" algn="ctr" rtl="0">
              <a:spcBef>
                <a:spcPts val="0"/>
              </a:spcBef>
              <a:spcAft>
                <a:spcPts val="0"/>
              </a:spcAft>
              <a:buClr>
                <a:schemeClr val="dk1"/>
              </a:buClr>
              <a:buSzPts val="3000"/>
              <a:buChar char="■"/>
              <a:defRPr sz="3001" i="1">
                <a:solidFill>
                  <a:schemeClr val="dk1"/>
                </a:solidFill>
              </a:defRPr>
            </a:lvl3pPr>
            <a:lvl4pPr marL="1828823" lvl="3" indent="-419106" algn="ctr" rtl="0">
              <a:spcBef>
                <a:spcPts val="0"/>
              </a:spcBef>
              <a:spcAft>
                <a:spcPts val="0"/>
              </a:spcAft>
              <a:buClr>
                <a:schemeClr val="dk1"/>
              </a:buClr>
              <a:buSzPts val="3000"/>
              <a:buChar char="●"/>
              <a:defRPr sz="3001" i="1">
                <a:solidFill>
                  <a:schemeClr val="dk1"/>
                </a:solidFill>
              </a:defRPr>
            </a:lvl4pPr>
            <a:lvl5pPr marL="2286029" lvl="4" indent="-419106" algn="ctr" rtl="0">
              <a:spcBef>
                <a:spcPts val="0"/>
              </a:spcBef>
              <a:spcAft>
                <a:spcPts val="0"/>
              </a:spcAft>
              <a:buClr>
                <a:schemeClr val="dk1"/>
              </a:buClr>
              <a:buSzPts val="3000"/>
              <a:buChar char="○"/>
              <a:defRPr sz="3001" i="1">
                <a:solidFill>
                  <a:schemeClr val="dk1"/>
                </a:solidFill>
              </a:defRPr>
            </a:lvl5pPr>
            <a:lvl6pPr marL="2743234" lvl="5" indent="-419106" algn="ctr" rtl="0">
              <a:spcBef>
                <a:spcPts val="0"/>
              </a:spcBef>
              <a:spcAft>
                <a:spcPts val="0"/>
              </a:spcAft>
              <a:buClr>
                <a:schemeClr val="dk1"/>
              </a:buClr>
              <a:buSzPts val="3000"/>
              <a:buChar char="■"/>
              <a:defRPr sz="3001" i="1">
                <a:solidFill>
                  <a:schemeClr val="dk1"/>
                </a:solidFill>
              </a:defRPr>
            </a:lvl6pPr>
            <a:lvl7pPr marL="3200440" lvl="6" indent="-419106" algn="ctr" rtl="0">
              <a:spcBef>
                <a:spcPts val="0"/>
              </a:spcBef>
              <a:spcAft>
                <a:spcPts val="0"/>
              </a:spcAft>
              <a:buClr>
                <a:schemeClr val="dk1"/>
              </a:buClr>
              <a:buSzPts val="3000"/>
              <a:buChar char="●"/>
              <a:defRPr sz="3001" i="1">
                <a:solidFill>
                  <a:schemeClr val="dk1"/>
                </a:solidFill>
              </a:defRPr>
            </a:lvl7pPr>
            <a:lvl8pPr marL="3657646" lvl="7" indent="-419106" algn="ctr" rtl="0">
              <a:spcBef>
                <a:spcPts val="0"/>
              </a:spcBef>
              <a:spcAft>
                <a:spcPts val="0"/>
              </a:spcAft>
              <a:buClr>
                <a:schemeClr val="dk1"/>
              </a:buClr>
              <a:buSzPts val="3000"/>
              <a:buChar char="○"/>
              <a:defRPr sz="3001" i="1">
                <a:solidFill>
                  <a:schemeClr val="dk1"/>
                </a:solidFill>
              </a:defRPr>
            </a:lvl8pPr>
            <a:lvl9pPr marL="4114851" lvl="8" indent="-419106" algn="ctr">
              <a:spcBef>
                <a:spcPts val="0"/>
              </a:spcBef>
              <a:spcAft>
                <a:spcPts val="0"/>
              </a:spcAft>
              <a:buClr>
                <a:schemeClr val="dk1"/>
              </a:buClr>
              <a:buSzPts val="3000"/>
              <a:buChar char="■"/>
              <a:defRPr sz="3001" i="1">
                <a:solidFill>
                  <a:schemeClr val="dk1"/>
                </a:solidFill>
              </a:defRPr>
            </a:lvl9pPr>
          </a:lstStyle>
          <a:p>
            <a:endParaRPr dirty="0"/>
          </a:p>
        </p:txBody>
      </p:sp>
      <p:sp>
        <p:nvSpPr>
          <p:cNvPr id="19" name="Google Shape;19;p4"/>
          <p:cNvSpPr txBox="1"/>
          <p:nvPr userDrawn="1"/>
        </p:nvSpPr>
        <p:spPr>
          <a:xfrm>
            <a:off x="205551" y="75075"/>
            <a:ext cx="799500" cy="653700"/>
          </a:xfrm>
          <a:prstGeom prst="rect">
            <a:avLst/>
          </a:prstGeom>
          <a:noFill/>
          <a:ln>
            <a:noFill/>
          </a:ln>
        </p:spPr>
        <p:txBody>
          <a:bodyPr spcFirstLastPara="1" wrap="square" lIns="91426" tIns="91426" rIns="91426" bIns="91426" anchor="t" anchorCtr="0">
            <a:noAutofit/>
          </a:bodyPr>
          <a:lstStyle/>
          <a:p>
            <a:pPr marL="0" lvl="0" indent="0" algn="ctr" rtl="0">
              <a:spcBef>
                <a:spcPts val="0"/>
              </a:spcBef>
              <a:spcAft>
                <a:spcPts val="0"/>
              </a:spcAft>
              <a:buNone/>
            </a:pPr>
            <a:r>
              <a:rPr lang="en" sz="12000" b="1" dirty="0">
                <a:solidFill>
                  <a:srgbClr val="FFB600"/>
                </a:solidFill>
                <a:latin typeface="Raleway"/>
                <a:ea typeface="Raleway"/>
                <a:cs typeface="Raleway"/>
                <a:sym typeface="Raleway"/>
              </a:rPr>
              <a:t>“</a:t>
            </a:r>
            <a:endParaRPr sz="12000" b="1" dirty="0">
              <a:solidFill>
                <a:srgbClr val="FFB600"/>
              </a:solidFill>
              <a:latin typeface="Raleway"/>
              <a:ea typeface="Raleway"/>
              <a:cs typeface="Raleway"/>
              <a:sym typeface="Raleway"/>
            </a:endParaRPr>
          </a:p>
        </p:txBody>
      </p:sp>
      <p:sp>
        <p:nvSpPr>
          <p:cNvPr id="20" name="Google Shape;20;p4"/>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reserve="1">
  <p:cSld name="1_Quote">
    <p:bg>
      <p:bgPr>
        <a:solidFill>
          <a:srgbClr val="FFB600"/>
        </a:solidFill>
        <a:effectLst/>
      </p:bgPr>
    </p:bg>
    <p:spTree>
      <p:nvGrpSpPr>
        <p:cNvPr id="1" name="Shape 16"/>
        <p:cNvGrpSpPr/>
        <p:nvPr/>
      </p:nvGrpSpPr>
      <p:grpSpPr>
        <a:xfrm>
          <a:off x="0" y="0"/>
          <a:ext cx="0" cy="0"/>
          <a:chOff x="0" y="0"/>
          <a:chExt cx="0" cy="0"/>
        </a:xfrm>
      </p:grpSpPr>
      <p:sp>
        <p:nvSpPr>
          <p:cNvPr id="17" name="Google Shape;17;p4"/>
          <p:cNvSpPr/>
          <p:nvPr/>
        </p:nvSpPr>
        <p:spPr>
          <a:xfrm flipH="1">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981C22"/>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18" name="Google Shape;18;p4"/>
          <p:cNvSpPr txBox="1">
            <a:spLocks noGrp="1"/>
          </p:cNvSpPr>
          <p:nvPr>
            <p:ph type="body" idx="1"/>
          </p:nvPr>
        </p:nvSpPr>
        <p:spPr>
          <a:xfrm>
            <a:off x="1757201" y="2161800"/>
            <a:ext cx="5629801" cy="819900"/>
          </a:xfrm>
          <a:prstGeom prst="rect">
            <a:avLst/>
          </a:prstGeom>
        </p:spPr>
        <p:txBody>
          <a:bodyPr spcFirstLastPara="1" wrap="square" lIns="91425" tIns="91425" rIns="91425" bIns="91425" anchor="ctr" anchorCtr="0">
            <a:noAutofit/>
          </a:bodyPr>
          <a:lstStyle>
            <a:lvl1pPr marL="38100" lvl="0" indent="0" algn="ctr" rtl="0">
              <a:spcBef>
                <a:spcPts val="601"/>
              </a:spcBef>
              <a:spcAft>
                <a:spcPts val="0"/>
              </a:spcAft>
              <a:buClr>
                <a:schemeClr val="dk1"/>
              </a:buClr>
              <a:buSzPts val="3000"/>
              <a:buFontTx/>
              <a:buNone/>
              <a:defRPr sz="2400" i="1">
                <a:solidFill>
                  <a:schemeClr val="dk1"/>
                </a:solidFill>
              </a:defRPr>
            </a:lvl1pPr>
            <a:lvl2pPr marL="914411" lvl="1" indent="-419106" algn="ctr" rtl="0">
              <a:spcBef>
                <a:spcPts val="0"/>
              </a:spcBef>
              <a:spcAft>
                <a:spcPts val="0"/>
              </a:spcAft>
              <a:buClr>
                <a:schemeClr val="dk1"/>
              </a:buClr>
              <a:buSzPts val="3000"/>
              <a:buChar char="○"/>
              <a:defRPr sz="3001" i="1">
                <a:solidFill>
                  <a:schemeClr val="dk1"/>
                </a:solidFill>
              </a:defRPr>
            </a:lvl2pPr>
            <a:lvl3pPr marL="1371617" lvl="2" indent="-419106" algn="ctr" rtl="0">
              <a:spcBef>
                <a:spcPts val="0"/>
              </a:spcBef>
              <a:spcAft>
                <a:spcPts val="0"/>
              </a:spcAft>
              <a:buClr>
                <a:schemeClr val="dk1"/>
              </a:buClr>
              <a:buSzPts val="3000"/>
              <a:buChar char="■"/>
              <a:defRPr sz="3001" i="1">
                <a:solidFill>
                  <a:schemeClr val="dk1"/>
                </a:solidFill>
              </a:defRPr>
            </a:lvl3pPr>
            <a:lvl4pPr marL="1828823" lvl="3" indent="-419106" algn="ctr" rtl="0">
              <a:spcBef>
                <a:spcPts val="0"/>
              </a:spcBef>
              <a:spcAft>
                <a:spcPts val="0"/>
              </a:spcAft>
              <a:buClr>
                <a:schemeClr val="dk1"/>
              </a:buClr>
              <a:buSzPts val="3000"/>
              <a:buChar char="●"/>
              <a:defRPr sz="3001" i="1">
                <a:solidFill>
                  <a:schemeClr val="dk1"/>
                </a:solidFill>
              </a:defRPr>
            </a:lvl4pPr>
            <a:lvl5pPr marL="2286029" lvl="4" indent="-419106" algn="ctr" rtl="0">
              <a:spcBef>
                <a:spcPts val="0"/>
              </a:spcBef>
              <a:spcAft>
                <a:spcPts val="0"/>
              </a:spcAft>
              <a:buClr>
                <a:schemeClr val="dk1"/>
              </a:buClr>
              <a:buSzPts val="3000"/>
              <a:buChar char="○"/>
              <a:defRPr sz="3001" i="1">
                <a:solidFill>
                  <a:schemeClr val="dk1"/>
                </a:solidFill>
              </a:defRPr>
            </a:lvl5pPr>
            <a:lvl6pPr marL="2743234" lvl="5" indent="-419106" algn="ctr" rtl="0">
              <a:spcBef>
                <a:spcPts val="0"/>
              </a:spcBef>
              <a:spcAft>
                <a:spcPts val="0"/>
              </a:spcAft>
              <a:buClr>
                <a:schemeClr val="dk1"/>
              </a:buClr>
              <a:buSzPts val="3000"/>
              <a:buChar char="■"/>
              <a:defRPr sz="3001" i="1">
                <a:solidFill>
                  <a:schemeClr val="dk1"/>
                </a:solidFill>
              </a:defRPr>
            </a:lvl6pPr>
            <a:lvl7pPr marL="3200440" lvl="6" indent="-419106" algn="ctr" rtl="0">
              <a:spcBef>
                <a:spcPts val="0"/>
              </a:spcBef>
              <a:spcAft>
                <a:spcPts val="0"/>
              </a:spcAft>
              <a:buClr>
                <a:schemeClr val="dk1"/>
              </a:buClr>
              <a:buSzPts val="3000"/>
              <a:buChar char="●"/>
              <a:defRPr sz="3001" i="1">
                <a:solidFill>
                  <a:schemeClr val="dk1"/>
                </a:solidFill>
              </a:defRPr>
            </a:lvl7pPr>
            <a:lvl8pPr marL="3657646" lvl="7" indent="-419106" algn="ctr" rtl="0">
              <a:spcBef>
                <a:spcPts val="0"/>
              </a:spcBef>
              <a:spcAft>
                <a:spcPts val="0"/>
              </a:spcAft>
              <a:buClr>
                <a:schemeClr val="dk1"/>
              </a:buClr>
              <a:buSzPts val="3000"/>
              <a:buChar char="○"/>
              <a:defRPr sz="3001" i="1">
                <a:solidFill>
                  <a:schemeClr val="dk1"/>
                </a:solidFill>
              </a:defRPr>
            </a:lvl8pPr>
            <a:lvl9pPr marL="4114851" lvl="8" indent="-419106" algn="ctr">
              <a:spcBef>
                <a:spcPts val="0"/>
              </a:spcBef>
              <a:spcAft>
                <a:spcPts val="0"/>
              </a:spcAft>
              <a:buClr>
                <a:schemeClr val="dk1"/>
              </a:buClr>
              <a:buSzPts val="3000"/>
              <a:buChar char="■"/>
              <a:defRPr sz="3001" i="1">
                <a:solidFill>
                  <a:schemeClr val="dk1"/>
                </a:solidFill>
              </a:defRPr>
            </a:lvl9pPr>
          </a:lstStyle>
          <a:p>
            <a:endParaRPr dirty="0"/>
          </a:p>
        </p:txBody>
      </p:sp>
      <p:sp>
        <p:nvSpPr>
          <p:cNvPr id="19" name="Google Shape;19;p4"/>
          <p:cNvSpPr txBox="1"/>
          <p:nvPr userDrawn="1"/>
        </p:nvSpPr>
        <p:spPr>
          <a:xfrm>
            <a:off x="205551" y="75075"/>
            <a:ext cx="799500" cy="653700"/>
          </a:xfrm>
          <a:prstGeom prst="rect">
            <a:avLst/>
          </a:prstGeom>
          <a:noFill/>
          <a:ln>
            <a:noFill/>
          </a:ln>
        </p:spPr>
        <p:txBody>
          <a:bodyPr spcFirstLastPara="1" wrap="square" lIns="91426" tIns="91426" rIns="91426" bIns="91426" anchor="t" anchorCtr="0">
            <a:noAutofit/>
          </a:bodyPr>
          <a:lstStyle/>
          <a:p>
            <a:pPr marL="0" lvl="0" indent="0" algn="ctr" rtl="0">
              <a:spcBef>
                <a:spcPts val="0"/>
              </a:spcBef>
              <a:spcAft>
                <a:spcPts val="0"/>
              </a:spcAft>
              <a:buNone/>
            </a:pPr>
            <a:r>
              <a:rPr lang="en" sz="12000" b="1" dirty="0">
                <a:solidFill>
                  <a:srgbClr val="981C22"/>
                </a:solidFill>
                <a:latin typeface="Raleway"/>
                <a:ea typeface="Raleway"/>
                <a:cs typeface="Raleway"/>
                <a:sym typeface="Raleway"/>
              </a:rPr>
              <a:t>“</a:t>
            </a:r>
            <a:endParaRPr sz="12000" b="1" dirty="0">
              <a:solidFill>
                <a:srgbClr val="981C22"/>
              </a:solidFill>
              <a:latin typeface="Raleway"/>
              <a:ea typeface="Raleway"/>
              <a:cs typeface="Raleway"/>
              <a:sym typeface="Raleway"/>
            </a:endParaRPr>
          </a:p>
        </p:txBody>
      </p:sp>
      <p:sp>
        <p:nvSpPr>
          <p:cNvPr id="20" name="Google Shape;20;p4"/>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9078996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sp>
        <p:nvSpPr>
          <p:cNvPr id="22" name="Google Shape;22;p5"/>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23" name="Google Shape;23;p5"/>
          <p:cNvSpPr txBox="1">
            <a:spLocks noGrp="1"/>
          </p:cNvSpPr>
          <p:nvPr>
            <p:ph type="title"/>
          </p:nvPr>
        </p:nvSpPr>
        <p:spPr>
          <a:xfrm>
            <a:off x="922001" y="891776"/>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4" name="Google Shape;24;p5"/>
          <p:cNvSpPr txBox="1">
            <a:spLocks noGrp="1"/>
          </p:cNvSpPr>
          <p:nvPr>
            <p:ph type="body" idx="1"/>
          </p:nvPr>
        </p:nvSpPr>
        <p:spPr>
          <a:xfrm>
            <a:off x="922001" y="1885951"/>
            <a:ext cx="6866100" cy="2366100"/>
          </a:xfrm>
          <a:prstGeom prst="rect">
            <a:avLst/>
          </a:prstGeom>
        </p:spPr>
        <p:txBody>
          <a:bodyPr spcFirstLastPara="1" wrap="square" lIns="91425" tIns="91425" rIns="91425" bIns="91425" anchor="t" anchorCtr="0">
            <a:noAutofit/>
          </a:bodyPr>
          <a:lstStyle>
            <a:lvl1pPr marL="457206" lvl="0" indent="-342904">
              <a:spcBef>
                <a:spcPts val="601"/>
              </a:spcBef>
              <a:spcAft>
                <a:spcPts val="0"/>
              </a:spcAft>
              <a:buClr>
                <a:srgbClr val="FFB600"/>
              </a:buClr>
              <a:buSzPts val="1800"/>
              <a:buChar char="●"/>
              <a:defRPr/>
            </a:lvl1pPr>
            <a:lvl2pPr marL="914411" lvl="1" indent="-342904">
              <a:spcBef>
                <a:spcPts val="0"/>
              </a:spcBef>
              <a:spcAft>
                <a:spcPts val="0"/>
              </a:spcAft>
              <a:buClr>
                <a:srgbClr val="FFB600"/>
              </a:buClr>
              <a:buSzPts val="1800"/>
              <a:buChar char="○"/>
              <a:defRPr/>
            </a:lvl2pPr>
            <a:lvl3pPr marL="1371617" lvl="2" indent="-342904">
              <a:spcBef>
                <a:spcPts val="0"/>
              </a:spcBef>
              <a:spcAft>
                <a:spcPts val="0"/>
              </a:spcAft>
              <a:buClr>
                <a:srgbClr val="FFB600"/>
              </a:buClr>
              <a:buSzPts val="1800"/>
              <a:buChar char="■"/>
              <a:defRPr/>
            </a:lvl3pPr>
            <a:lvl4pPr marL="1828823" lvl="3" indent="-342904">
              <a:spcBef>
                <a:spcPts val="0"/>
              </a:spcBef>
              <a:spcAft>
                <a:spcPts val="0"/>
              </a:spcAft>
              <a:buSzPts val="1800"/>
              <a:buChar char="●"/>
              <a:defRPr/>
            </a:lvl4pPr>
            <a:lvl5pPr marL="2286029" lvl="4" indent="-342904">
              <a:spcBef>
                <a:spcPts val="0"/>
              </a:spcBef>
              <a:spcAft>
                <a:spcPts val="0"/>
              </a:spcAft>
              <a:buSzPts val="1800"/>
              <a:buChar char="○"/>
              <a:defRPr/>
            </a:lvl5pPr>
            <a:lvl6pPr marL="2743234" lvl="5" indent="-342904">
              <a:spcBef>
                <a:spcPts val="0"/>
              </a:spcBef>
              <a:spcAft>
                <a:spcPts val="0"/>
              </a:spcAft>
              <a:buSzPts val="1800"/>
              <a:buChar char="■"/>
              <a:defRPr/>
            </a:lvl6pPr>
            <a:lvl7pPr marL="3200440" lvl="6" indent="-342904">
              <a:spcBef>
                <a:spcPts val="0"/>
              </a:spcBef>
              <a:spcAft>
                <a:spcPts val="0"/>
              </a:spcAft>
              <a:buSzPts val="1800"/>
              <a:buChar char="●"/>
              <a:defRPr/>
            </a:lvl7pPr>
            <a:lvl8pPr marL="3657646" lvl="7" indent="-342904">
              <a:spcBef>
                <a:spcPts val="0"/>
              </a:spcBef>
              <a:spcAft>
                <a:spcPts val="0"/>
              </a:spcAft>
              <a:buSzPts val="1800"/>
              <a:buChar char="○"/>
              <a:defRPr/>
            </a:lvl8pPr>
            <a:lvl9pPr marL="4114851" lvl="8" indent="-342904">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solidFill>
                  <a:srgbClr val="FFB600"/>
                </a:solidFill>
              </a:defRPr>
            </a:lvl1pPr>
            <a:lvl2pPr lvl="1">
              <a:buNone/>
              <a:defRPr>
                <a:solidFill>
                  <a:srgbClr val="FFB600"/>
                </a:solidFill>
              </a:defRPr>
            </a:lvl2pPr>
            <a:lvl3pPr lvl="2">
              <a:buNone/>
              <a:defRPr>
                <a:solidFill>
                  <a:srgbClr val="FFB600"/>
                </a:solidFill>
              </a:defRPr>
            </a:lvl3pPr>
            <a:lvl4pPr lvl="3">
              <a:buNone/>
              <a:defRPr>
                <a:solidFill>
                  <a:srgbClr val="FFB600"/>
                </a:solidFill>
              </a:defRPr>
            </a:lvl4pPr>
            <a:lvl5pPr lvl="4">
              <a:buNone/>
              <a:defRPr>
                <a:solidFill>
                  <a:srgbClr val="FFB600"/>
                </a:solidFill>
              </a:defRPr>
            </a:lvl5pPr>
            <a:lvl6pPr lvl="5">
              <a:buNone/>
              <a:defRPr>
                <a:solidFill>
                  <a:srgbClr val="FFB600"/>
                </a:solidFill>
              </a:defRPr>
            </a:lvl6pPr>
            <a:lvl7pPr lvl="6">
              <a:buNone/>
              <a:defRPr>
                <a:solidFill>
                  <a:srgbClr val="FFB600"/>
                </a:solidFill>
              </a:defRPr>
            </a:lvl7pPr>
            <a:lvl8pPr lvl="7">
              <a:buNone/>
              <a:defRPr>
                <a:solidFill>
                  <a:srgbClr val="FFB600"/>
                </a:solidFill>
              </a:defRPr>
            </a:lvl8pPr>
            <a:lvl9pPr lvl="8">
              <a:buNone/>
              <a:defRPr>
                <a:solidFill>
                  <a:srgbClr val="FFB600"/>
                </a:solidFill>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sp>
        <p:nvSpPr>
          <p:cNvPr id="27" name="Google Shape;27;p6"/>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FFB600"/>
          </a:solidFill>
          <a:ln w="19050" cap="flat" cmpd="sng">
            <a:solidFill>
              <a:srgbClr val="FFB600"/>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28" name="Google Shape;28;p6"/>
          <p:cNvSpPr txBox="1">
            <a:spLocks noGrp="1"/>
          </p:cNvSpPr>
          <p:nvPr>
            <p:ph type="title"/>
          </p:nvPr>
        </p:nvSpPr>
        <p:spPr>
          <a:xfrm>
            <a:off x="922001" y="891776"/>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9" name="Google Shape;29;p6"/>
          <p:cNvSpPr txBox="1">
            <a:spLocks noGrp="1"/>
          </p:cNvSpPr>
          <p:nvPr>
            <p:ph type="body" idx="1"/>
          </p:nvPr>
        </p:nvSpPr>
        <p:spPr>
          <a:xfrm>
            <a:off x="922000" y="1887378"/>
            <a:ext cx="3543300" cy="3027600"/>
          </a:xfrm>
          <a:prstGeom prst="rect">
            <a:avLst/>
          </a:prstGeom>
        </p:spPr>
        <p:txBody>
          <a:bodyPr spcFirstLastPara="1" wrap="square" lIns="91425" tIns="91425" rIns="91425" bIns="91425" anchor="t" anchorCtr="0">
            <a:noAutofit/>
          </a:bodyPr>
          <a:lstStyle>
            <a:lvl1pPr marL="457206" lvl="0" indent="-342904">
              <a:spcBef>
                <a:spcPts val="601"/>
              </a:spcBef>
              <a:spcAft>
                <a:spcPts val="0"/>
              </a:spcAft>
              <a:buSzPts val="1800"/>
              <a:buChar char="●"/>
              <a:defRPr/>
            </a:lvl1pPr>
            <a:lvl2pPr marL="914411" lvl="1" indent="-342904">
              <a:spcBef>
                <a:spcPts val="0"/>
              </a:spcBef>
              <a:spcAft>
                <a:spcPts val="0"/>
              </a:spcAft>
              <a:buSzPts val="1800"/>
              <a:buChar char="○"/>
              <a:defRPr/>
            </a:lvl2pPr>
            <a:lvl3pPr marL="1371617" lvl="2" indent="-342904">
              <a:spcBef>
                <a:spcPts val="0"/>
              </a:spcBef>
              <a:spcAft>
                <a:spcPts val="0"/>
              </a:spcAft>
              <a:buSzPts val="1800"/>
              <a:buChar char="■"/>
              <a:defRPr/>
            </a:lvl3pPr>
            <a:lvl4pPr marL="1828823" lvl="3" indent="-342904">
              <a:spcBef>
                <a:spcPts val="0"/>
              </a:spcBef>
              <a:spcAft>
                <a:spcPts val="0"/>
              </a:spcAft>
              <a:buSzPts val="1800"/>
              <a:buChar char="●"/>
              <a:defRPr/>
            </a:lvl4pPr>
            <a:lvl5pPr marL="2286029" lvl="4" indent="-342904">
              <a:spcBef>
                <a:spcPts val="0"/>
              </a:spcBef>
              <a:spcAft>
                <a:spcPts val="0"/>
              </a:spcAft>
              <a:buSzPts val="1800"/>
              <a:buChar char="○"/>
              <a:defRPr/>
            </a:lvl5pPr>
            <a:lvl6pPr marL="2743234" lvl="5" indent="-342904">
              <a:spcBef>
                <a:spcPts val="0"/>
              </a:spcBef>
              <a:spcAft>
                <a:spcPts val="0"/>
              </a:spcAft>
              <a:buSzPts val="1800"/>
              <a:buChar char="■"/>
              <a:defRPr/>
            </a:lvl6pPr>
            <a:lvl7pPr marL="3200440" lvl="6" indent="-342904">
              <a:spcBef>
                <a:spcPts val="0"/>
              </a:spcBef>
              <a:spcAft>
                <a:spcPts val="0"/>
              </a:spcAft>
              <a:buSzPts val="1800"/>
              <a:buChar char="●"/>
              <a:defRPr/>
            </a:lvl7pPr>
            <a:lvl8pPr marL="3657646" lvl="7" indent="-342904">
              <a:spcBef>
                <a:spcPts val="0"/>
              </a:spcBef>
              <a:spcAft>
                <a:spcPts val="0"/>
              </a:spcAft>
              <a:buSzPts val="1800"/>
              <a:buChar char="○"/>
              <a:defRPr/>
            </a:lvl8pPr>
            <a:lvl9pPr marL="4114851" lvl="8" indent="-342904">
              <a:spcBef>
                <a:spcPts val="0"/>
              </a:spcBef>
              <a:spcAft>
                <a:spcPts val="0"/>
              </a:spcAft>
              <a:buSzPts val="1800"/>
              <a:buChar char="■"/>
              <a:defRPr/>
            </a:lvl9pPr>
          </a:lstStyle>
          <a:p>
            <a:endParaRPr/>
          </a:p>
        </p:txBody>
      </p:sp>
      <p:sp>
        <p:nvSpPr>
          <p:cNvPr id="30" name="Google Shape;30;p6"/>
          <p:cNvSpPr txBox="1">
            <a:spLocks noGrp="1"/>
          </p:cNvSpPr>
          <p:nvPr>
            <p:ph type="body" idx="2"/>
          </p:nvPr>
        </p:nvSpPr>
        <p:spPr>
          <a:xfrm>
            <a:off x="4678688" y="1887378"/>
            <a:ext cx="3543300" cy="3027600"/>
          </a:xfrm>
          <a:prstGeom prst="rect">
            <a:avLst/>
          </a:prstGeom>
        </p:spPr>
        <p:txBody>
          <a:bodyPr spcFirstLastPara="1" wrap="square" lIns="91425" tIns="91425" rIns="91425" bIns="91425" anchor="t" anchorCtr="0">
            <a:noAutofit/>
          </a:bodyPr>
          <a:lstStyle>
            <a:lvl1pPr marL="457206" lvl="0" indent="-342904">
              <a:spcBef>
                <a:spcPts val="601"/>
              </a:spcBef>
              <a:spcAft>
                <a:spcPts val="0"/>
              </a:spcAft>
              <a:buSzPts val="1800"/>
              <a:buChar char="●"/>
              <a:defRPr/>
            </a:lvl1pPr>
            <a:lvl2pPr marL="914411" lvl="1" indent="-342904">
              <a:spcBef>
                <a:spcPts val="0"/>
              </a:spcBef>
              <a:spcAft>
                <a:spcPts val="0"/>
              </a:spcAft>
              <a:buSzPts val="1800"/>
              <a:buChar char="○"/>
              <a:defRPr/>
            </a:lvl2pPr>
            <a:lvl3pPr marL="1371617" lvl="2" indent="-342904">
              <a:spcBef>
                <a:spcPts val="0"/>
              </a:spcBef>
              <a:spcAft>
                <a:spcPts val="0"/>
              </a:spcAft>
              <a:buSzPts val="1800"/>
              <a:buChar char="■"/>
              <a:defRPr/>
            </a:lvl3pPr>
            <a:lvl4pPr marL="1828823" lvl="3" indent="-342904">
              <a:spcBef>
                <a:spcPts val="0"/>
              </a:spcBef>
              <a:spcAft>
                <a:spcPts val="0"/>
              </a:spcAft>
              <a:buSzPts val="1800"/>
              <a:buChar char="●"/>
              <a:defRPr/>
            </a:lvl4pPr>
            <a:lvl5pPr marL="2286029" lvl="4" indent="-342904">
              <a:spcBef>
                <a:spcPts val="0"/>
              </a:spcBef>
              <a:spcAft>
                <a:spcPts val="0"/>
              </a:spcAft>
              <a:buSzPts val="1800"/>
              <a:buChar char="○"/>
              <a:defRPr/>
            </a:lvl5pPr>
            <a:lvl6pPr marL="2743234" lvl="5" indent="-342904">
              <a:spcBef>
                <a:spcPts val="0"/>
              </a:spcBef>
              <a:spcAft>
                <a:spcPts val="0"/>
              </a:spcAft>
              <a:buSzPts val="1800"/>
              <a:buChar char="■"/>
              <a:defRPr/>
            </a:lvl6pPr>
            <a:lvl7pPr marL="3200440" lvl="6" indent="-342904">
              <a:spcBef>
                <a:spcPts val="0"/>
              </a:spcBef>
              <a:spcAft>
                <a:spcPts val="0"/>
              </a:spcAft>
              <a:buSzPts val="1800"/>
              <a:buChar char="●"/>
              <a:defRPr/>
            </a:lvl7pPr>
            <a:lvl8pPr marL="3657646" lvl="7" indent="-342904">
              <a:spcBef>
                <a:spcPts val="0"/>
              </a:spcBef>
              <a:spcAft>
                <a:spcPts val="0"/>
              </a:spcAft>
              <a:buSzPts val="1800"/>
              <a:buChar char="○"/>
              <a:defRPr/>
            </a:lvl8pPr>
            <a:lvl9pPr marL="4114851" lvl="8" indent="-342904">
              <a:spcBef>
                <a:spcPts val="0"/>
              </a:spcBef>
              <a:spcAft>
                <a:spcPts val="0"/>
              </a:spcAft>
              <a:buSzPts val="1800"/>
              <a:buChar char="■"/>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2"/>
        <p:cNvGrpSpPr/>
        <p:nvPr/>
      </p:nvGrpSpPr>
      <p:grpSpPr>
        <a:xfrm>
          <a:off x="0" y="0"/>
          <a:ext cx="0" cy="0"/>
          <a:chOff x="0" y="0"/>
          <a:chExt cx="0" cy="0"/>
        </a:xfrm>
      </p:grpSpPr>
      <p:sp>
        <p:nvSpPr>
          <p:cNvPr id="33" name="Google Shape;33;p7"/>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34" name="Google Shape;34;p7"/>
          <p:cNvSpPr txBox="1">
            <a:spLocks noGrp="1"/>
          </p:cNvSpPr>
          <p:nvPr>
            <p:ph type="title"/>
          </p:nvPr>
        </p:nvSpPr>
        <p:spPr>
          <a:xfrm>
            <a:off x="922001" y="891776"/>
            <a:ext cx="68661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a:endParaRPr/>
          </a:p>
        </p:txBody>
      </p:sp>
      <p:sp>
        <p:nvSpPr>
          <p:cNvPr id="35" name="Google Shape;35;p7"/>
          <p:cNvSpPr txBox="1">
            <a:spLocks noGrp="1"/>
          </p:cNvSpPr>
          <p:nvPr>
            <p:ph type="body" idx="1"/>
          </p:nvPr>
        </p:nvSpPr>
        <p:spPr>
          <a:xfrm>
            <a:off x="922001" y="1930500"/>
            <a:ext cx="2332201" cy="2919000"/>
          </a:xfrm>
          <a:prstGeom prst="rect">
            <a:avLst/>
          </a:prstGeom>
        </p:spPr>
        <p:txBody>
          <a:bodyPr spcFirstLastPara="1" wrap="square" lIns="91425" tIns="91425" rIns="91425" bIns="91425" anchor="t" anchorCtr="0">
            <a:noAutofit/>
          </a:bodyPr>
          <a:lstStyle>
            <a:lvl1pPr marL="457206" lvl="0" indent="-317504" rtl="0">
              <a:spcBef>
                <a:spcPts val="601"/>
              </a:spcBef>
              <a:spcAft>
                <a:spcPts val="0"/>
              </a:spcAft>
              <a:buSzPts val="1400"/>
              <a:buChar char="●"/>
              <a:defRPr sz="1401"/>
            </a:lvl1pPr>
            <a:lvl2pPr marL="914411" lvl="1" indent="-317504" rtl="0">
              <a:spcBef>
                <a:spcPts val="0"/>
              </a:spcBef>
              <a:spcAft>
                <a:spcPts val="0"/>
              </a:spcAft>
              <a:buSzPts val="1400"/>
              <a:buChar char="○"/>
              <a:defRPr sz="1401"/>
            </a:lvl2pPr>
            <a:lvl3pPr marL="1371617" lvl="2" indent="-317504" rtl="0">
              <a:spcBef>
                <a:spcPts val="0"/>
              </a:spcBef>
              <a:spcAft>
                <a:spcPts val="0"/>
              </a:spcAft>
              <a:buSzPts val="1400"/>
              <a:buChar char="■"/>
              <a:defRPr sz="1401"/>
            </a:lvl3pPr>
            <a:lvl4pPr marL="1828823" lvl="3" indent="-317504" rtl="0">
              <a:spcBef>
                <a:spcPts val="0"/>
              </a:spcBef>
              <a:spcAft>
                <a:spcPts val="0"/>
              </a:spcAft>
              <a:buSzPts val="1400"/>
              <a:buChar char="●"/>
              <a:defRPr sz="1401"/>
            </a:lvl4pPr>
            <a:lvl5pPr marL="2286029" lvl="4" indent="-317504" rtl="0">
              <a:spcBef>
                <a:spcPts val="0"/>
              </a:spcBef>
              <a:spcAft>
                <a:spcPts val="0"/>
              </a:spcAft>
              <a:buSzPts val="1400"/>
              <a:buChar char="○"/>
              <a:defRPr sz="1401"/>
            </a:lvl5pPr>
            <a:lvl6pPr marL="2743234" lvl="5" indent="-317504" rtl="0">
              <a:spcBef>
                <a:spcPts val="0"/>
              </a:spcBef>
              <a:spcAft>
                <a:spcPts val="0"/>
              </a:spcAft>
              <a:buSzPts val="1400"/>
              <a:buChar char="■"/>
              <a:defRPr sz="1401"/>
            </a:lvl6pPr>
            <a:lvl7pPr marL="3200440" lvl="6" indent="-317504" rtl="0">
              <a:spcBef>
                <a:spcPts val="0"/>
              </a:spcBef>
              <a:spcAft>
                <a:spcPts val="0"/>
              </a:spcAft>
              <a:buSzPts val="1400"/>
              <a:buChar char="●"/>
              <a:defRPr sz="1401"/>
            </a:lvl7pPr>
            <a:lvl8pPr marL="3657646" lvl="7" indent="-317504" rtl="0">
              <a:spcBef>
                <a:spcPts val="0"/>
              </a:spcBef>
              <a:spcAft>
                <a:spcPts val="0"/>
              </a:spcAft>
              <a:buSzPts val="1400"/>
              <a:buChar char="○"/>
              <a:defRPr sz="1401"/>
            </a:lvl8pPr>
            <a:lvl9pPr marL="4114851" lvl="8" indent="-317504" rtl="0">
              <a:spcBef>
                <a:spcPts val="0"/>
              </a:spcBef>
              <a:spcAft>
                <a:spcPts val="0"/>
              </a:spcAft>
              <a:buSzPts val="1400"/>
              <a:buChar char="■"/>
              <a:defRPr sz="1401"/>
            </a:lvl9pPr>
          </a:lstStyle>
          <a:p>
            <a:endParaRPr/>
          </a:p>
        </p:txBody>
      </p:sp>
      <p:sp>
        <p:nvSpPr>
          <p:cNvPr id="36" name="Google Shape;36;p7"/>
          <p:cNvSpPr txBox="1">
            <a:spLocks noGrp="1"/>
          </p:cNvSpPr>
          <p:nvPr>
            <p:ph type="body" idx="2"/>
          </p:nvPr>
        </p:nvSpPr>
        <p:spPr>
          <a:xfrm>
            <a:off x="3373779" y="1930500"/>
            <a:ext cx="2332201" cy="2919000"/>
          </a:xfrm>
          <a:prstGeom prst="rect">
            <a:avLst/>
          </a:prstGeom>
        </p:spPr>
        <p:txBody>
          <a:bodyPr spcFirstLastPara="1" wrap="square" lIns="91425" tIns="91425" rIns="91425" bIns="91425" anchor="t" anchorCtr="0">
            <a:noAutofit/>
          </a:bodyPr>
          <a:lstStyle>
            <a:lvl1pPr marL="457206" lvl="0" indent="-317504" rtl="0">
              <a:spcBef>
                <a:spcPts val="601"/>
              </a:spcBef>
              <a:spcAft>
                <a:spcPts val="0"/>
              </a:spcAft>
              <a:buSzPts val="1400"/>
              <a:buChar char="●"/>
              <a:defRPr sz="1401"/>
            </a:lvl1pPr>
            <a:lvl2pPr marL="914411" lvl="1" indent="-317504" rtl="0">
              <a:spcBef>
                <a:spcPts val="0"/>
              </a:spcBef>
              <a:spcAft>
                <a:spcPts val="0"/>
              </a:spcAft>
              <a:buSzPts val="1400"/>
              <a:buChar char="○"/>
              <a:defRPr sz="1401"/>
            </a:lvl2pPr>
            <a:lvl3pPr marL="1371617" lvl="2" indent="-317504" rtl="0">
              <a:spcBef>
                <a:spcPts val="0"/>
              </a:spcBef>
              <a:spcAft>
                <a:spcPts val="0"/>
              </a:spcAft>
              <a:buSzPts val="1400"/>
              <a:buChar char="■"/>
              <a:defRPr sz="1401"/>
            </a:lvl3pPr>
            <a:lvl4pPr marL="1828823" lvl="3" indent="-317504" rtl="0">
              <a:spcBef>
                <a:spcPts val="0"/>
              </a:spcBef>
              <a:spcAft>
                <a:spcPts val="0"/>
              </a:spcAft>
              <a:buSzPts val="1400"/>
              <a:buChar char="●"/>
              <a:defRPr sz="1401"/>
            </a:lvl4pPr>
            <a:lvl5pPr marL="2286029" lvl="4" indent="-317504" rtl="0">
              <a:spcBef>
                <a:spcPts val="0"/>
              </a:spcBef>
              <a:spcAft>
                <a:spcPts val="0"/>
              </a:spcAft>
              <a:buSzPts val="1400"/>
              <a:buChar char="○"/>
              <a:defRPr sz="1401"/>
            </a:lvl5pPr>
            <a:lvl6pPr marL="2743234" lvl="5" indent="-317504" rtl="0">
              <a:spcBef>
                <a:spcPts val="0"/>
              </a:spcBef>
              <a:spcAft>
                <a:spcPts val="0"/>
              </a:spcAft>
              <a:buSzPts val="1400"/>
              <a:buChar char="■"/>
              <a:defRPr sz="1401"/>
            </a:lvl6pPr>
            <a:lvl7pPr marL="3200440" lvl="6" indent="-317504" rtl="0">
              <a:spcBef>
                <a:spcPts val="0"/>
              </a:spcBef>
              <a:spcAft>
                <a:spcPts val="0"/>
              </a:spcAft>
              <a:buSzPts val="1400"/>
              <a:buChar char="●"/>
              <a:defRPr sz="1401"/>
            </a:lvl7pPr>
            <a:lvl8pPr marL="3657646" lvl="7" indent="-317504" rtl="0">
              <a:spcBef>
                <a:spcPts val="0"/>
              </a:spcBef>
              <a:spcAft>
                <a:spcPts val="0"/>
              </a:spcAft>
              <a:buSzPts val="1400"/>
              <a:buChar char="○"/>
              <a:defRPr sz="1401"/>
            </a:lvl8pPr>
            <a:lvl9pPr marL="4114851" lvl="8" indent="-317504" rtl="0">
              <a:spcBef>
                <a:spcPts val="0"/>
              </a:spcBef>
              <a:spcAft>
                <a:spcPts val="0"/>
              </a:spcAft>
              <a:buSzPts val="1400"/>
              <a:buChar char="■"/>
              <a:defRPr sz="1401"/>
            </a:lvl9pPr>
          </a:lstStyle>
          <a:p>
            <a:endParaRPr/>
          </a:p>
        </p:txBody>
      </p:sp>
      <p:sp>
        <p:nvSpPr>
          <p:cNvPr id="37" name="Google Shape;37;p7"/>
          <p:cNvSpPr txBox="1">
            <a:spLocks noGrp="1"/>
          </p:cNvSpPr>
          <p:nvPr>
            <p:ph type="body" idx="3"/>
          </p:nvPr>
        </p:nvSpPr>
        <p:spPr>
          <a:xfrm>
            <a:off x="5825558" y="1930500"/>
            <a:ext cx="2332201" cy="2919000"/>
          </a:xfrm>
          <a:prstGeom prst="rect">
            <a:avLst/>
          </a:prstGeom>
        </p:spPr>
        <p:txBody>
          <a:bodyPr spcFirstLastPara="1" wrap="square" lIns="91425" tIns="91425" rIns="91425" bIns="91425" anchor="t" anchorCtr="0">
            <a:noAutofit/>
          </a:bodyPr>
          <a:lstStyle>
            <a:lvl1pPr marL="457206" lvl="0" indent="-317504" rtl="0">
              <a:spcBef>
                <a:spcPts val="601"/>
              </a:spcBef>
              <a:spcAft>
                <a:spcPts val="0"/>
              </a:spcAft>
              <a:buSzPts val="1400"/>
              <a:buChar char="●"/>
              <a:defRPr sz="1401"/>
            </a:lvl1pPr>
            <a:lvl2pPr marL="914411" lvl="1" indent="-317504" rtl="0">
              <a:spcBef>
                <a:spcPts val="0"/>
              </a:spcBef>
              <a:spcAft>
                <a:spcPts val="0"/>
              </a:spcAft>
              <a:buSzPts val="1400"/>
              <a:buChar char="○"/>
              <a:defRPr sz="1401"/>
            </a:lvl2pPr>
            <a:lvl3pPr marL="1371617" lvl="2" indent="-317504" rtl="0">
              <a:spcBef>
                <a:spcPts val="0"/>
              </a:spcBef>
              <a:spcAft>
                <a:spcPts val="0"/>
              </a:spcAft>
              <a:buSzPts val="1400"/>
              <a:buChar char="■"/>
              <a:defRPr sz="1401"/>
            </a:lvl3pPr>
            <a:lvl4pPr marL="1828823" lvl="3" indent="-317504" rtl="0">
              <a:spcBef>
                <a:spcPts val="0"/>
              </a:spcBef>
              <a:spcAft>
                <a:spcPts val="0"/>
              </a:spcAft>
              <a:buSzPts val="1400"/>
              <a:buChar char="●"/>
              <a:defRPr sz="1401"/>
            </a:lvl4pPr>
            <a:lvl5pPr marL="2286029" lvl="4" indent="-317504" rtl="0">
              <a:spcBef>
                <a:spcPts val="0"/>
              </a:spcBef>
              <a:spcAft>
                <a:spcPts val="0"/>
              </a:spcAft>
              <a:buSzPts val="1400"/>
              <a:buChar char="○"/>
              <a:defRPr sz="1401"/>
            </a:lvl5pPr>
            <a:lvl6pPr marL="2743234" lvl="5" indent="-317504" rtl="0">
              <a:spcBef>
                <a:spcPts val="0"/>
              </a:spcBef>
              <a:spcAft>
                <a:spcPts val="0"/>
              </a:spcAft>
              <a:buSzPts val="1400"/>
              <a:buChar char="■"/>
              <a:defRPr sz="1401"/>
            </a:lvl6pPr>
            <a:lvl7pPr marL="3200440" lvl="6" indent="-317504" rtl="0">
              <a:spcBef>
                <a:spcPts val="0"/>
              </a:spcBef>
              <a:spcAft>
                <a:spcPts val="0"/>
              </a:spcAft>
              <a:buSzPts val="1400"/>
              <a:buChar char="●"/>
              <a:defRPr sz="1401"/>
            </a:lvl7pPr>
            <a:lvl8pPr marL="3657646" lvl="7" indent="-317504" rtl="0">
              <a:spcBef>
                <a:spcPts val="0"/>
              </a:spcBef>
              <a:spcAft>
                <a:spcPts val="0"/>
              </a:spcAft>
              <a:buSzPts val="1400"/>
              <a:buChar char="○"/>
              <a:defRPr sz="1401"/>
            </a:lvl8pPr>
            <a:lvl9pPr marL="4114851" lvl="8" indent="-317504" rtl="0">
              <a:spcBef>
                <a:spcPts val="0"/>
              </a:spcBef>
              <a:spcAft>
                <a:spcPts val="0"/>
              </a:spcAft>
              <a:buSzPts val="1400"/>
              <a:buChar char="■"/>
              <a:defRPr sz="1401"/>
            </a:lvl9pPr>
          </a:lstStyle>
          <a:p>
            <a:endParaRPr/>
          </a:p>
        </p:txBody>
      </p:sp>
      <p:sp>
        <p:nvSpPr>
          <p:cNvPr id="38" name="Google Shape;38;p7"/>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8"/>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41" name="Google Shape;41;p8"/>
          <p:cNvSpPr txBox="1">
            <a:spLocks noGrp="1"/>
          </p:cNvSpPr>
          <p:nvPr>
            <p:ph type="title"/>
          </p:nvPr>
        </p:nvSpPr>
        <p:spPr>
          <a:xfrm>
            <a:off x="922001" y="891776"/>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42" name="Google Shape;42;p8"/>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22001" y="891776"/>
            <a:ext cx="68661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1pPr>
            <a:lvl2pPr lvl="1">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2pPr>
            <a:lvl3pPr lvl="2">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3pPr>
            <a:lvl4pPr lvl="3">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4pPr>
            <a:lvl5pPr lvl="4">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5pPr>
            <a:lvl6pPr lvl="5">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6pPr>
            <a:lvl7pPr lvl="6">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7pPr>
            <a:lvl8pPr lvl="7">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8pPr>
            <a:lvl9pPr lvl="8">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922001" y="1885951"/>
            <a:ext cx="6866100" cy="23661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1pPr>
            <a:lvl2pPr marL="914400" lvl="1" indent="-342900">
              <a:spcBef>
                <a:spcPts val="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2pPr>
            <a:lvl3pPr marL="1371600" lvl="2" indent="-342900">
              <a:spcBef>
                <a:spcPts val="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3pPr>
            <a:lvl4pPr marL="1828800" lvl="3"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4pPr>
            <a:lvl5pPr marL="2286000" lvl="4"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5pPr>
            <a:lvl6pPr marL="2743200" lvl="5"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6pPr>
            <a:lvl7pPr marL="3200400" lvl="6"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7pPr>
            <a:lvl8pPr marL="3657600" lvl="7"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8pPr>
            <a:lvl9pPr marL="4114800" lvl="8"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9pPr>
          </a:lstStyle>
          <a:p>
            <a:endParaRPr/>
          </a:p>
        </p:txBody>
      </p:sp>
      <p:sp>
        <p:nvSpPr>
          <p:cNvPr id="8" name="Google Shape;8;p1"/>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lvl1pPr lvl="0" algn="ctr">
              <a:buNone/>
              <a:defRPr sz="1300">
                <a:solidFill>
                  <a:schemeClr val="accent1"/>
                </a:solidFill>
                <a:latin typeface="Raleway Thin"/>
                <a:ea typeface="Raleway Thin"/>
                <a:cs typeface="Raleway Thin"/>
                <a:sym typeface="Raleway Thin"/>
              </a:defRPr>
            </a:lvl1pPr>
            <a:lvl2pPr lvl="1" algn="ctr">
              <a:buNone/>
              <a:defRPr sz="1300">
                <a:solidFill>
                  <a:schemeClr val="accent1"/>
                </a:solidFill>
                <a:latin typeface="Raleway Thin"/>
                <a:ea typeface="Raleway Thin"/>
                <a:cs typeface="Raleway Thin"/>
                <a:sym typeface="Raleway Thin"/>
              </a:defRPr>
            </a:lvl2pPr>
            <a:lvl3pPr lvl="2" algn="ctr">
              <a:buNone/>
              <a:defRPr sz="1300">
                <a:solidFill>
                  <a:schemeClr val="accent1"/>
                </a:solidFill>
                <a:latin typeface="Raleway Thin"/>
                <a:ea typeface="Raleway Thin"/>
                <a:cs typeface="Raleway Thin"/>
                <a:sym typeface="Raleway Thin"/>
              </a:defRPr>
            </a:lvl3pPr>
            <a:lvl4pPr lvl="3" algn="ctr">
              <a:buNone/>
              <a:defRPr sz="1300">
                <a:solidFill>
                  <a:schemeClr val="accent1"/>
                </a:solidFill>
                <a:latin typeface="Raleway Thin"/>
                <a:ea typeface="Raleway Thin"/>
                <a:cs typeface="Raleway Thin"/>
                <a:sym typeface="Raleway Thin"/>
              </a:defRPr>
            </a:lvl4pPr>
            <a:lvl5pPr lvl="4" algn="ctr">
              <a:buNone/>
              <a:defRPr sz="1300">
                <a:solidFill>
                  <a:schemeClr val="accent1"/>
                </a:solidFill>
                <a:latin typeface="Raleway Thin"/>
                <a:ea typeface="Raleway Thin"/>
                <a:cs typeface="Raleway Thin"/>
                <a:sym typeface="Raleway Thin"/>
              </a:defRPr>
            </a:lvl5pPr>
            <a:lvl6pPr lvl="5" algn="ctr">
              <a:buNone/>
              <a:defRPr sz="1300">
                <a:solidFill>
                  <a:schemeClr val="accent1"/>
                </a:solidFill>
                <a:latin typeface="Raleway Thin"/>
                <a:ea typeface="Raleway Thin"/>
                <a:cs typeface="Raleway Thin"/>
                <a:sym typeface="Raleway Thin"/>
              </a:defRPr>
            </a:lvl6pPr>
            <a:lvl7pPr lvl="6" algn="ctr">
              <a:buNone/>
              <a:defRPr sz="1300">
                <a:solidFill>
                  <a:schemeClr val="accent1"/>
                </a:solidFill>
                <a:latin typeface="Raleway Thin"/>
                <a:ea typeface="Raleway Thin"/>
                <a:cs typeface="Raleway Thin"/>
                <a:sym typeface="Raleway Thin"/>
              </a:defRPr>
            </a:lvl7pPr>
            <a:lvl8pPr lvl="7" algn="ctr">
              <a:buNone/>
              <a:defRPr sz="1300">
                <a:solidFill>
                  <a:schemeClr val="accent1"/>
                </a:solidFill>
                <a:latin typeface="Raleway Thin"/>
                <a:ea typeface="Raleway Thin"/>
                <a:cs typeface="Raleway Thin"/>
                <a:sym typeface="Raleway Thin"/>
              </a:defRPr>
            </a:lvl8pPr>
            <a:lvl9pPr lvl="8" algn="ctr">
              <a:buNone/>
              <a:defRPr sz="1300">
                <a:solidFill>
                  <a:schemeClr val="accent1"/>
                </a:solidFill>
                <a:latin typeface="Raleway Thin"/>
                <a:ea typeface="Raleway Thin"/>
                <a:cs typeface="Raleway Thin"/>
                <a:sym typeface="Raleway Thin"/>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1" r:id="rId5"/>
    <p:sldLayoutId id="2147483652" r:id="rId6"/>
    <p:sldLayoutId id="2147483653" r:id="rId7"/>
    <p:sldLayoutId id="2147483654"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LaYVqj1El1A&amp;t=1s"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unsplash.com/photos/4Ennrbj1svk"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unsplash.com/photos/zoCDWPuiRuA" TargetMode="External"/><Relationship Id="rId5" Type="http://schemas.openxmlformats.org/officeDocument/2006/relationships/hyperlink" Target="https://unsplash.com/photos/zn4Pl32WgWM" TargetMode="Externa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unsplash.com/photos/4eBOAeFfY0w"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fPz6uvIbWZE"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s://www.youtube.com/watch?v=y-4LBeLduvA"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unsplash.com/photos/58Z17lnVS4U"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hyperlink" Target="http://www.entrepreneur.com/living/7-ways-to-remove-biases-from-your-decision-making-process/351497"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professional.dce.harvard.edu/blog/what-kind-of-problem-solver-are-you/"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hyperlink" Target="https://www.forbes.com/sites/forbescoachescouncil/2022/03/22/six-tips-for-solving-complex-problems/?sh=2bc611557e3c" TargetMode="External"/><Relationship Id="rId5" Type="http://schemas.openxmlformats.org/officeDocument/2006/relationships/hyperlink" Target="https://thedecisionlab.com/reference-guide/philosophy/system-1-and-system-2-thinking" TargetMode="External"/><Relationship Id="rId4" Type="http://schemas.openxmlformats.org/officeDocument/2006/relationships/hyperlink" Target="http://www.thebalancemoney.com/problem-solving-skills-with-examples-2063764"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dictionary.apa.org/problem-solving"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685802" y="3287213"/>
            <a:ext cx="7772400" cy="1159801"/>
          </a:xfrm>
          <a:prstGeom prst="rect">
            <a:avLst/>
          </a:prstGeom>
        </p:spPr>
        <p:txBody>
          <a:bodyPr spcFirstLastPara="1" wrap="square" lIns="91426" tIns="91426" rIns="91426" bIns="91426" anchor="b" anchorCtr="0">
            <a:noAutofit/>
          </a:bodyPr>
          <a:lstStyle/>
          <a:p>
            <a:r>
              <a:rPr lang="el-GR" sz="4000" dirty="0" smtClean="0">
                <a:latin typeface="Calibri" panose="020F0502020204030204" pitchFamily="34" charset="0"/>
                <a:cs typeface="Calibri" panose="020F0502020204030204" pitchFamily="34" charset="0"/>
              </a:rPr>
              <a:t>Πρόγραμμα κατάρτισης για γυναίκες</a:t>
            </a:r>
            <a:r>
              <a:rPr lang="en-GB" sz="4000" dirty="0">
                <a:latin typeface="Calibri" panose="020F0502020204030204" pitchFamily="34" charset="0"/>
                <a:cs typeface="Calibri" panose="020F0502020204030204" pitchFamily="34" charset="0"/>
              </a:rPr>
              <a:t/>
            </a:r>
            <a:br>
              <a:rPr lang="en-GB" sz="4000" dirty="0">
                <a:latin typeface="Calibri" panose="020F0502020204030204" pitchFamily="34" charset="0"/>
                <a:cs typeface="Calibri" panose="020F0502020204030204" pitchFamily="34" charset="0"/>
              </a:rPr>
            </a:br>
            <a:r>
              <a:rPr lang="el-GR" sz="4000" b="1" dirty="0" smtClean="0">
                <a:solidFill>
                  <a:srgbClr val="981C22"/>
                </a:solidFill>
                <a:latin typeface="Calibri" panose="020F0502020204030204" pitchFamily="34" charset="0"/>
                <a:cs typeface="Calibri" panose="020F0502020204030204" pitchFamily="34" charset="0"/>
              </a:rPr>
              <a:t>Κοινωνικές δεξιότητες</a:t>
            </a:r>
            <a:endParaRPr sz="4000" b="1" dirty="0">
              <a:solidFill>
                <a:srgbClr val="981C22"/>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42D9540-8A48-9784-238D-41642EC3F2AA}"/>
              </a:ext>
            </a:extLst>
          </p:cNvPr>
          <p:cNvPicPr>
            <a:picLocks noChangeAspect="1"/>
          </p:cNvPicPr>
          <p:nvPr/>
        </p:nvPicPr>
        <p:blipFill>
          <a:blip r:embed="rId3"/>
          <a:stretch>
            <a:fillRect/>
          </a:stretch>
        </p:blipFill>
        <p:spPr>
          <a:xfrm>
            <a:off x="7489247" y="389614"/>
            <a:ext cx="1263188" cy="13193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xfrm>
            <a:off x="845219" y="705621"/>
            <a:ext cx="6866100" cy="857400"/>
          </a:xfrm>
          <a:prstGeom prst="rect">
            <a:avLst/>
          </a:prstGeom>
        </p:spPr>
        <p:txBody>
          <a:bodyPr spcFirstLastPara="1" wrap="square" lIns="91426" tIns="91426" rIns="91426" bIns="91426" anchor="b" anchorCtr="0">
            <a:noAutofit/>
          </a:bodyPr>
          <a:lstStyle/>
          <a:p>
            <a:pPr marL="0" indent="0">
              <a:buNone/>
            </a:pPr>
            <a:r>
              <a:rPr lang="en-US" sz="1300" b="1" dirty="0">
                <a:solidFill>
                  <a:schemeClr val="tx1"/>
                </a:solidFill>
                <a:latin typeface="Raleway Light" charset="0"/>
              </a:rPr>
              <a:t/>
            </a:r>
            <a:br>
              <a:rPr lang="en-US" sz="1300" b="1" dirty="0">
                <a:solidFill>
                  <a:schemeClr val="tx1"/>
                </a:solidFill>
                <a:latin typeface="Raleway Light" charset="0"/>
              </a:rPr>
            </a:br>
            <a:r>
              <a:rPr lang="el-GR" sz="1300" dirty="0" smtClean="0">
                <a:solidFill>
                  <a:schemeClr val="tx1"/>
                </a:solidFill>
                <a:latin typeface="Calibri" panose="020F0502020204030204" pitchFamily="34" charset="0"/>
                <a:cs typeface="Calibri" panose="020F0502020204030204" pitchFamily="34" charset="0"/>
              </a:rPr>
              <a:t>Για να μπορέσετε να επιλύετε προβλήματα, θα πρέπει να προσδιορίσετε τον τύπο στον οποίο ανήκετε, αλλά και εναλλακτικούς τρόπους που μπορείτε να δείτε ένα πρόβλημα.</a:t>
            </a:r>
            <a:endParaRPr sz="1300" dirty="0">
              <a:solidFill>
                <a:schemeClr val="tx1"/>
              </a:solidFill>
              <a:latin typeface="Calibri" panose="020F0502020204030204" pitchFamily="34" charset="0"/>
              <a:cs typeface="Calibri" panose="020F0502020204030204" pitchFamily="34" charset="0"/>
            </a:endParaRPr>
          </a:p>
        </p:txBody>
      </p:sp>
      <p:sp>
        <p:nvSpPr>
          <p:cNvPr id="391" name="Google Shape;391;p35"/>
          <p:cNvSpPr txBox="1">
            <a:spLocks noGrp="1"/>
          </p:cNvSpPr>
          <p:nvPr>
            <p:ph type="body" idx="1"/>
          </p:nvPr>
        </p:nvSpPr>
        <p:spPr>
          <a:xfrm>
            <a:off x="845219" y="1725453"/>
            <a:ext cx="3543300" cy="2921884"/>
          </a:xfrm>
          <a:prstGeom prst="rect">
            <a:avLst/>
          </a:prstGeom>
          <a:ln>
            <a:noFill/>
          </a:ln>
        </p:spPr>
        <p:txBody>
          <a:bodyPr spcFirstLastPara="1" wrap="square" lIns="91426" tIns="91426" rIns="91426" bIns="91426" anchor="t" anchorCtr="0">
            <a:noAutofit/>
          </a:bodyPr>
          <a:lstStyle/>
          <a:p>
            <a:pPr marL="0" indent="0">
              <a:spcBef>
                <a:spcPts val="601"/>
              </a:spcBef>
              <a:buNone/>
            </a:pPr>
            <a:r>
              <a:rPr lang="el-GR" sz="1200" b="1" dirty="0" smtClean="0">
                <a:solidFill>
                  <a:schemeClr val="bg1"/>
                </a:solidFill>
                <a:highlight>
                  <a:srgbClr val="FFB600"/>
                </a:highlight>
                <a:latin typeface="Calibri" panose="020F0502020204030204" pitchFamily="34" charset="0"/>
                <a:cs typeface="Calibri" panose="020F0502020204030204" pitchFamily="34" charset="0"/>
              </a:rPr>
              <a:t>Βήματα για την ολοκλήρωση </a:t>
            </a:r>
            <a:r>
              <a:rPr lang="el-GR" sz="1200" b="1" dirty="0">
                <a:solidFill>
                  <a:schemeClr val="bg1"/>
                </a:solidFill>
                <a:highlight>
                  <a:srgbClr val="FFB600"/>
                </a:highlight>
                <a:latin typeface="Calibri" panose="020F0502020204030204" pitchFamily="34" charset="0"/>
                <a:cs typeface="Calibri" panose="020F0502020204030204" pitchFamily="34" charset="0"/>
              </a:rPr>
              <a:t>δ</a:t>
            </a:r>
            <a:r>
              <a:rPr lang="el-GR" sz="1200" b="1" dirty="0" smtClean="0">
                <a:solidFill>
                  <a:schemeClr val="bg1"/>
                </a:solidFill>
                <a:highlight>
                  <a:srgbClr val="FFB600"/>
                </a:highlight>
                <a:latin typeface="Calibri" panose="020F0502020204030204" pitchFamily="34" charset="0"/>
                <a:cs typeface="Calibri" panose="020F0502020204030204" pitchFamily="34" charset="0"/>
              </a:rPr>
              <a:t>ραστηριοτήτων</a:t>
            </a:r>
            <a:endParaRPr lang="pt-PT" sz="1200" b="1" dirty="0">
              <a:solidFill>
                <a:schemeClr val="bg1"/>
              </a:solidFill>
              <a:highlight>
                <a:srgbClr val="FFB600"/>
              </a:highlight>
              <a:latin typeface="Calibri" panose="020F0502020204030204" pitchFamily="34" charset="0"/>
              <a:cs typeface="Calibri" panose="020F0502020204030204" pitchFamily="34" charset="0"/>
            </a:endParaRPr>
          </a:p>
          <a:p>
            <a:pPr marL="0" indent="0">
              <a:spcBef>
                <a:spcPts val="601"/>
              </a:spcBef>
              <a:buNone/>
            </a:pPr>
            <a:r>
              <a:rPr lang="el-GR" sz="1200" b="1" dirty="0" smtClean="0">
                <a:latin typeface="Calibri" panose="020F0502020204030204" pitchFamily="34" charset="0"/>
                <a:cs typeface="Calibri" panose="020F0502020204030204" pitchFamily="34" charset="0"/>
              </a:rPr>
              <a:t>Βήμα </a:t>
            </a:r>
            <a:r>
              <a:rPr lang="en-GB" sz="1200" b="1" dirty="0" smtClean="0">
                <a:latin typeface="Calibri" panose="020F0502020204030204" pitchFamily="34" charset="0"/>
                <a:cs typeface="Calibri" panose="020F0502020204030204" pitchFamily="34" charset="0"/>
              </a:rPr>
              <a:t>1</a:t>
            </a:r>
            <a:r>
              <a:rPr lang="en-GB" sz="1200" b="1" dirty="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Δείτε το</a:t>
            </a:r>
            <a:r>
              <a:rPr lang="en-US" sz="1200" dirty="0" smtClean="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“Find Problem, Solve Problem</a:t>
            </a:r>
            <a:r>
              <a:rPr lang="en-GB" sz="1200" dirty="0">
                <a:latin typeface="Calibri" panose="020F0502020204030204" pitchFamily="34" charset="0"/>
                <a:cs typeface="Calibri" panose="020F0502020204030204" pitchFamily="34" charset="0"/>
              </a:rPr>
              <a:t>.”</a:t>
            </a:r>
          </a:p>
          <a:p>
            <a:pPr marL="0" indent="0">
              <a:spcBef>
                <a:spcPts val="601"/>
              </a:spcBef>
              <a:buNone/>
            </a:pPr>
            <a:r>
              <a:rPr lang="el-GR" sz="1200" b="1" dirty="0" smtClean="0">
                <a:latin typeface="Calibri" panose="020F0502020204030204" pitchFamily="34" charset="0"/>
                <a:cs typeface="Calibri" panose="020F0502020204030204" pitchFamily="34" charset="0"/>
              </a:rPr>
              <a:t>Βήμα </a:t>
            </a:r>
            <a:r>
              <a:rPr lang="en-GB" sz="1200" b="1" dirty="0" smtClean="0">
                <a:latin typeface="Calibri" panose="020F0502020204030204" pitchFamily="34" charset="0"/>
                <a:cs typeface="Calibri" panose="020F0502020204030204" pitchFamily="34" charset="0"/>
              </a:rPr>
              <a:t>2</a:t>
            </a:r>
            <a:r>
              <a:rPr lang="en-GB" sz="1200" b="1" dirty="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Αναγνωρίστε τους τύπους επίλυσης προβλημάτων που αναλύει το βίντεο</a:t>
            </a:r>
            <a:r>
              <a:rPr lang="en-GB" sz="1200" dirty="0" smtClean="0">
                <a:latin typeface="Calibri" panose="020F0502020204030204" pitchFamily="34" charset="0"/>
                <a:cs typeface="Calibri" panose="020F0502020204030204" pitchFamily="34" charset="0"/>
              </a:rPr>
              <a:t> </a:t>
            </a:r>
            <a:r>
              <a:rPr lang="en-GB" sz="1200" dirty="0" err="1" smtClean="0">
                <a:latin typeface="Calibri" panose="020F0502020204030204" pitchFamily="34" charset="0"/>
                <a:cs typeface="Calibri" panose="020F0502020204030204" pitchFamily="34" charset="0"/>
              </a:rPr>
              <a:t>TEDx</a:t>
            </a:r>
            <a:r>
              <a:rPr lang="en-GB" sz="1200" dirty="0" smtClean="0">
                <a:latin typeface="Calibri" panose="020F0502020204030204" pitchFamily="34" charset="0"/>
                <a:cs typeface="Calibri" panose="020F0502020204030204" pitchFamily="34" charset="0"/>
              </a:rPr>
              <a:t> Talk.</a:t>
            </a:r>
            <a:endParaRPr lang="en-GB" sz="1200" dirty="0">
              <a:latin typeface="Calibri" panose="020F0502020204030204" pitchFamily="34" charset="0"/>
              <a:cs typeface="Calibri" panose="020F0502020204030204" pitchFamily="34" charset="0"/>
            </a:endParaRPr>
          </a:p>
          <a:p>
            <a:pPr marL="0" indent="0">
              <a:spcBef>
                <a:spcPts val="601"/>
              </a:spcBef>
              <a:buNone/>
            </a:pPr>
            <a:r>
              <a:rPr lang="el-GR" sz="1200" b="1" dirty="0" smtClean="0">
                <a:latin typeface="Calibri" panose="020F0502020204030204" pitchFamily="34" charset="0"/>
                <a:cs typeface="Calibri" panose="020F0502020204030204" pitchFamily="34" charset="0"/>
              </a:rPr>
              <a:t>Βήμα </a:t>
            </a:r>
            <a:r>
              <a:rPr lang="en-GB" sz="1200" b="1" dirty="0" smtClean="0">
                <a:latin typeface="Calibri" panose="020F0502020204030204" pitchFamily="34" charset="0"/>
                <a:cs typeface="Calibri" panose="020F0502020204030204" pitchFamily="34" charset="0"/>
              </a:rPr>
              <a:t>3</a:t>
            </a:r>
            <a:r>
              <a:rPr lang="en-GB" sz="1200" b="1" dirty="0">
                <a:latin typeface="Calibri" panose="020F0502020204030204" pitchFamily="34" charset="0"/>
                <a:cs typeface="Calibri" panose="020F0502020204030204" pitchFamily="34" charset="0"/>
              </a:rPr>
              <a:t>: </a:t>
            </a:r>
            <a:r>
              <a:rPr lang="en-GB" sz="1200" dirty="0" smtClean="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Προσδιορίστε τους τύπους επίλυσης προβλημάτων που έχετε χρησιμοποιήσει στην προσωπική και επαγγελματική σας ζωή</a:t>
            </a:r>
            <a:r>
              <a:rPr lang="en-US" sz="1200" dirty="0" smtClean="0">
                <a:solidFill>
                  <a:schemeClr val="tx1"/>
                </a:solidFill>
                <a:latin typeface="Calibri" panose="020F0502020204030204" pitchFamily="34" charset="0"/>
                <a:cs typeface="Calibri" panose="020F0502020204030204" pitchFamily="34" charset="0"/>
              </a:rPr>
              <a:t>.</a:t>
            </a:r>
            <a:endParaRPr lang="en-GB" sz="1200" dirty="0">
              <a:solidFill>
                <a:schemeClr val="tx1"/>
              </a:solidFill>
              <a:latin typeface="Calibri" panose="020F0502020204030204" pitchFamily="34" charset="0"/>
              <a:cs typeface="Calibri" panose="020F0502020204030204" pitchFamily="34" charset="0"/>
            </a:endParaRPr>
          </a:p>
          <a:p>
            <a:pPr marL="0" indent="0">
              <a:buNone/>
            </a:pPr>
            <a:r>
              <a:rPr lang="el-GR" sz="1200" b="1" dirty="0" smtClean="0">
                <a:latin typeface="Calibri" panose="020F0502020204030204" pitchFamily="34" charset="0"/>
                <a:cs typeface="Calibri" panose="020F0502020204030204" pitchFamily="34" charset="0"/>
              </a:rPr>
              <a:t>Βήμα </a:t>
            </a:r>
            <a:r>
              <a:rPr lang="en-GB" sz="1200" b="1" dirty="0" smtClean="0">
                <a:latin typeface="Calibri" panose="020F0502020204030204" pitchFamily="34" charset="0"/>
                <a:cs typeface="Calibri" panose="020F0502020204030204" pitchFamily="34" charset="0"/>
              </a:rPr>
              <a:t>4</a:t>
            </a:r>
            <a:r>
              <a:rPr lang="en-GB" sz="1200" b="1" dirty="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Σκεφτείτε εναλλακτικούς τύπους επίλυσης προβλημάτων</a:t>
            </a:r>
            <a:r>
              <a:rPr lang="en-GB" sz="1200" dirty="0" smtClean="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που θα μπορούσατε να χρησιμοποιήσετε στο μέλλον</a:t>
            </a:r>
            <a:r>
              <a:rPr lang="en-GB" sz="1200" dirty="0" smtClean="0">
                <a:latin typeface="Calibri" panose="020F0502020204030204" pitchFamily="34" charset="0"/>
                <a:cs typeface="Calibri" panose="020F0502020204030204" pitchFamily="34" charset="0"/>
              </a:rPr>
              <a:t>.</a:t>
            </a:r>
            <a:endParaRPr lang="en-GB" sz="1200" dirty="0">
              <a:latin typeface="Calibri" panose="020F0502020204030204" pitchFamily="34" charset="0"/>
              <a:cs typeface="Calibri" panose="020F0502020204030204" pitchFamily="34" charset="0"/>
            </a:endParaRPr>
          </a:p>
          <a:p>
            <a:pPr marL="0" indent="0">
              <a:buNone/>
            </a:pPr>
            <a:r>
              <a:rPr lang="el-GR" sz="1200" b="1" dirty="0" smtClean="0">
                <a:latin typeface="Calibri" panose="020F0502020204030204" pitchFamily="34" charset="0"/>
                <a:cs typeface="Calibri" panose="020F0502020204030204" pitchFamily="34" charset="0"/>
              </a:rPr>
              <a:t>Βήμα </a:t>
            </a:r>
            <a:r>
              <a:rPr lang="en-GB" sz="1200" b="1" dirty="0" smtClean="0">
                <a:latin typeface="Calibri" panose="020F0502020204030204" pitchFamily="34" charset="0"/>
                <a:cs typeface="Calibri" panose="020F0502020204030204" pitchFamily="34" charset="0"/>
              </a:rPr>
              <a:t>5</a:t>
            </a:r>
            <a:r>
              <a:rPr lang="en-GB" sz="1200" b="1" dirty="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Μοιραστείτε τις σκέψεις σας με άλλους</a:t>
            </a:r>
            <a:r>
              <a:rPr lang="en-GB" sz="1200" dirty="0" smtClean="0">
                <a:latin typeface="Calibri" panose="020F0502020204030204" pitchFamily="34" charset="0"/>
                <a:cs typeface="Calibri" panose="020F0502020204030204" pitchFamily="34" charset="0"/>
              </a:rPr>
              <a:t>.</a:t>
            </a:r>
            <a:endParaRPr lang="en-GB" sz="1200" dirty="0">
              <a:latin typeface="Calibri" panose="020F0502020204030204" pitchFamily="34" charset="0"/>
              <a:cs typeface="Calibri" panose="020F0502020204030204" pitchFamily="34" charset="0"/>
            </a:endParaRPr>
          </a:p>
          <a:p>
            <a:pPr marL="0" indent="0">
              <a:spcBef>
                <a:spcPts val="601"/>
              </a:spcBef>
              <a:buNone/>
            </a:pPr>
            <a:endParaRPr lang="en-GB" sz="1200" dirty="0">
              <a:latin typeface="Calibri" panose="020F0502020204030204" pitchFamily="34" charset="0"/>
              <a:cs typeface="Calibri" panose="020F0502020204030204" pitchFamily="34" charset="0"/>
            </a:endParaRPr>
          </a:p>
          <a:p>
            <a:pPr marL="0" indent="0">
              <a:buNone/>
            </a:pPr>
            <a:r>
              <a:rPr lang="el-GR" sz="1200" dirty="0" smtClean="0">
                <a:solidFill>
                  <a:schemeClr val="bg1"/>
                </a:solidFill>
                <a:highlight>
                  <a:srgbClr val="FFB600"/>
                </a:highlight>
                <a:latin typeface="Calibri" panose="020F0502020204030204" pitchFamily="34" charset="0"/>
                <a:cs typeface="Calibri" panose="020F0502020204030204" pitchFamily="34" charset="0"/>
              </a:rPr>
              <a:t>ΧΡΟΝΟΣ</a:t>
            </a:r>
            <a:r>
              <a:rPr lang="en-GB" sz="1200" dirty="0" smtClean="0">
                <a:solidFill>
                  <a:schemeClr val="bg1"/>
                </a:solidFill>
                <a:highlight>
                  <a:srgbClr val="FFB600"/>
                </a:highlight>
                <a:latin typeface="Calibri" panose="020F0502020204030204" pitchFamily="34" charset="0"/>
                <a:cs typeface="Calibri" panose="020F0502020204030204" pitchFamily="34" charset="0"/>
              </a:rPr>
              <a:t>:</a:t>
            </a:r>
            <a:r>
              <a:rPr lang="en-GB" sz="1200" dirty="0" smtClean="0">
                <a:solidFill>
                  <a:schemeClr val="bg1"/>
                </a:solidFill>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rPr>
              <a:t>20 </a:t>
            </a:r>
            <a:r>
              <a:rPr lang="el-GR" sz="1200" dirty="0" smtClean="0">
                <a:solidFill>
                  <a:schemeClr val="tx1"/>
                </a:solidFill>
                <a:latin typeface="Calibri" panose="020F0502020204030204" pitchFamily="34" charset="0"/>
                <a:cs typeface="Calibri" panose="020F0502020204030204" pitchFamily="34" charset="0"/>
              </a:rPr>
              <a:t>λεπτά</a:t>
            </a:r>
            <a:endParaRPr lang="en-GB" sz="1200" dirty="0">
              <a:solidFill>
                <a:schemeClr val="tx1"/>
              </a:solidFill>
              <a:latin typeface="Calibri" panose="020F0502020204030204" pitchFamily="34" charset="0"/>
              <a:cs typeface="Calibri" panose="020F0502020204030204" pitchFamily="34" charset="0"/>
            </a:endParaRPr>
          </a:p>
          <a:p>
            <a:pPr marL="0" indent="0">
              <a:spcBef>
                <a:spcPts val="601"/>
              </a:spcBef>
              <a:buNone/>
            </a:pPr>
            <a:endParaRPr lang="en-GB" sz="1200" b="1" dirty="0">
              <a:solidFill>
                <a:srgbClr val="FFB600"/>
              </a:solidFill>
              <a:latin typeface="Calibri" panose="020F0502020204030204" pitchFamily="34" charset="0"/>
              <a:cs typeface="Calibri" panose="020F0502020204030204" pitchFamily="34" charset="0"/>
            </a:endParaRPr>
          </a:p>
        </p:txBody>
      </p:sp>
      <p:sp>
        <p:nvSpPr>
          <p:cNvPr id="2" name="Text Placeholder 1">
            <a:extLst>
              <a:ext uri="{FF2B5EF4-FFF2-40B4-BE49-F238E27FC236}">
                <a16:creationId xmlns:a16="http://schemas.microsoft.com/office/drawing/2014/main" id="{7E2F646A-ACB0-7744-3EAF-0C3B8953080B}"/>
              </a:ext>
            </a:extLst>
          </p:cNvPr>
          <p:cNvSpPr>
            <a:spLocks noGrp="1"/>
          </p:cNvSpPr>
          <p:nvPr>
            <p:ph type="body" idx="2"/>
          </p:nvPr>
        </p:nvSpPr>
        <p:spPr>
          <a:xfrm>
            <a:off x="5038725" y="1725453"/>
            <a:ext cx="3415957" cy="2821782"/>
          </a:xfrm>
        </p:spPr>
        <p:txBody>
          <a:bodyPr/>
          <a:lstStyle/>
          <a:p>
            <a:pPr marL="0" indent="0">
              <a:buNone/>
            </a:pPr>
            <a:r>
              <a:rPr lang="el-GR" sz="1600" b="1" dirty="0" smtClean="0">
                <a:solidFill>
                  <a:schemeClr val="bg1"/>
                </a:solidFill>
                <a:highlight>
                  <a:srgbClr val="FFB600"/>
                </a:highlight>
                <a:latin typeface="Calibri" panose="020F0502020204030204" pitchFamily="34" charset="0"/>
                <a:cs typeface="Calibri" panose="020F0502020204030204" pitchFamily="34" charset="0"/>
              </a:rPr>
              <a:t>Πηγές και εργαλεία</a:t>
            </a: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0" indent="0">
              <a:buNone/>
            </a:pPr>
            <a:r>
              <a:rPr lang="en-US" sz="1200" dirty="0">
                <a:latin typeface="Calibri" panose="020F0502020204030204" pitchFamily="34" charset="0"/>
                <a:cs typeface="Calibri" panose="020F0502020204030204" pitchFamily="34" charset="0"/>
              </a:rPr>
              <a:t>Find Problem, Solve Problem</a:t>
            </a:r>
          </a:p>
          <a:p>
            <a:pPr marL="0" indent="0">
              <a:buNone/>
            </a:pPr>
            <a:r>
              <a:rPr lang="en-US" sz="1200" b="1" dirty="0">
                <a:latin typeface="Calibri" panose="020F0502020204030204" pitchFamily="34" charset="0"/>
                <a:cs typeface="Calibri" panose="020F0502020204030204" pitchFamily="34" charset="0"/>
                <a:hlinkClick r:id="rId3"/>
              </a:rPr>
              <a:t>www.youtube.com/watch?v=LaYVqj1El1A&amp;t=1s</a:t>
            </a:r>
            <a:r>
              <a:rPr lang="en-US" sz="1200" b="1" dirty="0">
                <a:latin typeface="Calibri" panose="020F0502020204030204" pitchFamily="34" charset="0"/>
                <a:cs typeface="Calibri" panose="020F0502020204030204" pitchFamily="34" charset="0"/>
              </a:rPr>
              <a:t> </a:t>
            </a:r>
            <a:endParaRPr lang="en-GB" sz="1200" b="1" dirty="0">
              <a:latin typeface="Calibri" panose="020F0502020204030204" pitchFamily="34" charset="0"/>
              <a:cs typeface="Calibri" panose="020F0502020204030204" pitchFamily="34" charset="0"/>
            </a:endParaRPr>
          </a:p>
          <a:p>
            <a:pPr marL="0" indent="0">
              <a:buNone/>
            </a:pPr>
            <a:endParaRPr lang="en-GB" sz="1200" dirty="0">
              <a:latin typeface="Raleway Light" pitchFamily="2" charset="0"/>
            </a:endParaRPr>
          </a:p>
          <a:p>
            <a:pPr marL="0" indent="0">
              <a:buNone/>
            </a:pPr>
            <a:endParaRPr lang="en-GB" sz="1200" dirty="0">
              <a:latin typeface="Raleway Light" pitchFamily="2" charset="0"/>
            </a:endParaRPr>
          </a:p>
          <a:p>
            <a:pPr marL="139702" indent="0">
              <a:buNone/>
            </a:pPr>
            <a:endParaRPr lang="pt-PT" dirty="0">
              <a:latin typeface="Raleway Light" pitchFamily="2" charset="0"/>
            </a:endParaRPr>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6" tIns="91426" rIns="91426" bIns="91426" anchor="ctr" anchorCtr="0">
              <a:noAutofit/>
            </a:bodyPr>
            <a:lstStyle/>
            <a:p>
              <a:endParaRPr sz="1401"/>
            </a:p>
          </p:txBody>
        </p:sp>
      </p:grpSp>
      <p:pic>
        <p:nvPicPr>
          <p:cNvPr id="1026" name="Picture 2">
            <a:extLst>
              <a:ext uri="{FF2B5EF4-FFF2-40B4-BE49-F238E27FC236}">
                <a16:creationId xmlns:a16="http://schemas.microsoft.com/office/drawing/2014/main" id="{A93F497A-F261-C8CD-C6CF-FBD4CC2102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68" r="1" b="25302"/>
          <a:stretch/>
        </p:blipFill>
        <p:spPr bwMode="auto">
          <a:xfrm>
            <a:off x="5110836" y="2886969"/>
            <a:ext cx="3187945" cy="17603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3752F34-21D1-C6F9-EDB6-C58705A2AA87}"/>
              </a:ext>
            </a:extLst>
          </p:cNvPr>
          <p:cNvSpPr txBox="1"/>
          <p:nvPr/>
        </p:nvSpPr>
        <p:spPr>
          <a:xfrm>
            <a:off x="809624" y="496163"/>
            <a:ext cx="4841876" cy="338554"/>
          </a:xfrm>
          <a:prstGeom prst="rect">
            <a:avLst/>
          </a:prstGeom>
          <a:noFill/>
        </p:spPr>
        <p:txBody>
          <a:bodyPr wrap="square">
            <a:spAutoFit/>
          </a:bodyPr>
          <a:lstStyle/>
          <a:p>
            <a:r>
              <a:rPr lang="el-GR" sz="1600" b="1" dirty="0" smtClean="0">
                <a:solidFill>
                  <a:schemeClr val="accent1"/>
                </a:solidFill>
                <a:latin typeface="Calibri" panose="020F0502020204030204" pitchFamily="34" charset="0"/>
                <a:cs typeface="Calibri" panose="020F0502020204030204" pitchFamily="34" charset="0"/>
              </a:rPr>
              <a:t>Προσδιορίστε τον τύπο επίλυσης προβλημάτων </a:t>
            </a:r>
            <a:endParaRPr lang="el-GR" sz="1600" b="1"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4792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xfrm>
            <a:off x="922001" y="891776"/>
            <a:ext cx="6866100" cy="525544"/>
          </a:xfrm>
          <a:prstGeom prst="rect">
            <a:avLst/>
          </a:prstGeom>
        </p:spPr>
        <p:txBody>
          <a:bodyPr spcFirstLastPara="1" wrap="square" lIns="91426" tIns="91426" rIns="91426" bIns="91426" anchor="b" anchorCtr="0">
            <a:noAutofit/>
          </a:bodyPr>
          <a:lstStyle/>
          <a:p>
            <a:pPr marL="0" indent="0">
              <a:buNone/>
            </a:pPr>
            <a:r>
              <a:rPr lang="el-GR" sz="1600" b="1" dirty="0" smtClean="0">
                <a:solidFill>
                  <a:schemeClr val="accent1"/>
                </a:solidFill>
                <a:latin typeface="Calibri" panose="020F0502020204030204" pitchFamily="34" charset="0"/>
                <a:cs typeface="Calibri" panose="020F0502020204030204" pitchFamily="34" charset="0"/>
              </a:rPr>
              <a:t>Αναγνωρίστε και αντιμετωπίστε οτιδήποτε χρειάζεται βελτίωση</a:t>
            </a:r>
            <a:endParaRPr lang="en-US" sz="1600" b="1" dirty="0">
              <a:solidFill>
                <a:schemeClr val="accent1"/>
              </a:solidFill>
              <a:latin typeface="Calibri" panose="020F0502020204030204" pitchFamily="34" charset="0"/>
              <a:cs typeface="Calibri" panose="020F0502020204030204" pitchFamily="34" charset="0"/>
            </a:endParaRPr>
          </a:p>
        </p:txBody>
      </p:sp>
      <p:sp>
        <p:nvSpPr>
          <p:cNvPr id="391" name="Google Shape;391;p35"/>
          <p:cNvSpPr txBox="1">
            <a:spLocks noGrp="1"/>
          </p:cNvSpPr>
          <p:nvPr>
            <p:ph type="body" idx="1"/>
          </p:nvPr>
        </p:nvSpPr>
        <p:spPr>
          <a:xfrm>
            <a:off x="922000" y="1539239"/>
            <a:ext cx="3543300" cy="3315393"/>
          </a:xfrm>
          <a:prstGeom prst="rect">
            <a:avLst/>
          </a:prstGeom>
          <a:ln>
            <a:noFill/>
          </a:ln>
        </p:spPr>
        <p:txBody>
          <a:bodyPr spcFirstLastPara="1" wrap="square" lIns="91426" tIns="91426" rIns="91426" bIns="91426" anchor="t" anchorCtr="0">
            <a:noAutofit/>
          </a:bodyPr>
          <a:lstStyle/>
          <a:p>
            <a:pPr marL="0" indent="0" algn="just">
              <a:spcBef>
                <a:spcPts val="601"/>
              </a:spcBef>
              <a:buNone/>
            </a:pPr>
            <a:r>
              <a:rPr lang="el-GR" sz="1600" b="1" dirty="0" smtClean="0">
                <a:solidFill>
                  <a:schemeClr val="bg1"/>
                </a:solidFill>
                <a:highlight>
                  <a:srgbClr val="FFB600"/>
                </a:highlight>
                <a:latin typeface="Calibri" panose="020F0502020204030204" pitchFamily="34" charset="0"/>
                <a:cs typeface="Calibri" panose="020F0502020204030204" pitchFamily="34" charset="0"/>
              </a:rPr>
              <a:t>Συλλογισμοί</a:t>
            </a: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0" indent="0" algn="just">
              <a:spcBef>
                <a:spcPts val="601"/>
              </a:spcBef>
              <a:buNone/>
            </a:pP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
            </a:pPr>
            <a:r>
              <a:rPr lang="el-GR" sz="1200" dirty="0" smtClean="0">
                <a:solidFill>
                  <a:schemeClr val="tx1"/>
                </a:solidFill>
                <a:latin typeface="Calibri" panose="020F0502020204030204" pitchFamily="34" charset="0"/>
                <a:cs typeface="Calibri" panose="020F0502020204030204" pitchFamily="34" charset="0"/>
              </a:rPr>
              <a:t>Ποια αξία δίνετε στην ικανότητα επίλυσης προβλημάτων</a:t>
            </a:r>
            <a:r>
              <a:rPr lang="en-GB" sz="1200" dirty="0" smtClean="0">
                <a:solidFill>
                  <a:schemeClr val="tx1"/>
                </a:solidFill>
                <a:latin typeface="Calibri" panose="020F0502020204030204" pitchFamily="34" charset="0"/>
                <a:cs typeface="Calibri" panose="020F0502020204030204" pitchFamily="34" charset="0"/>
              </a:rPr>
              <a:t>?</a:t>
            </a:r>
            <a:endParaRPr lang="en-GB" sz="1200" dirty="0">
              <a:solidFill>
                <a:schemeClr val="tx1"/>
              </a:solidFill>
              <a:latin typeface="Calibri" panose="020F0502020204030204" pitchFamily="34" charset="0"/>
              <a:cs typeface="Calibri" panose="020F0502020204030204" pitchFamily="34" charset="0"/>
            </a:endParaRPr>
          </a:p>
          <a:p>
            <a:pPr marL="285750" indent="-285750" algn="just">
              <a:spcBef>
                <a:spcPts val="601"/>
              </a:spcBef>
              <a:buFont typeface="Wingdings" panose="05000000000000000000" pitchFamily="2" charset="2"/>
              <a:buChar char="§"/>
            </a:pPr>
            <a:r>
              <a:rPr lang="el-GR" sz="1200" dirty="0" smtClean="0">
                <a:solidFill>
                  <a:schemeClr val="tx1"/>
                </a:solidFill>
                <a:latin typeface="Calibri" panose="020F0502020204030204" pitchFamily="34" charset="0"/>
                <a:cs typeface="Calibri" panose="020F0502020204030204" pitchFamily="34" charset="0"/>
              </a:rPr>
              <a:t>Αναλογιστείτε εκείνες τις δεξιότητες επίλυσης προβλημάτων που σας έρχονται φυσικά</a:t>
            </a:r>
            <a:r>
              <a:rPr lang="en-GB" sz="1200" dirty="0" smtClean="0">
                <a:solidFill>
                  <a:schemeClr val="tx1"/>
                </a:solidFill>
                <a:latin typeface="Calibri" panose="020F0502020204030204" pitchFamily="34" charset="0"/>
                <a:cs typeface="Calibri" panose="020F0502020204030204" pitchFamily="34" charset="0"/>
              </a:rPr>
              <a:t>.</a:t>
            </a:r>
            <a:endParaRPr lang="en-GB" sz="1200" dirty="0">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
            </a:pPr>
            <a:r>
              <a:rPr lang="el-GR" sz="1200" dirty="0" smtClean="0">
                <a:solidFill>
                  <a:schemeClr val="tx1"/>
                </a:solidFill>
                <a:latin typeface="Calibri" panose="020F0502020204030204" pitchFamily="34" charset="0"/>
                <a:cs typeface="Calibri" panose="020F0502020204030204" pitchFamily="34" charset="0"/>
              </a:rPr>
              <a:t>Σκεφτείτε τις δεξιότητες επίλυσης προβλημάτων που θα θέλατε να καλλιεργήσετε και να ενσωματώσετε στις τωρινές σας δεξιότητες</a:t>
            </a:r>
            <a:r>
              <a:rPr lang="en-GB" sz="1200" dirty="0" smtClean="0">
                <a:solidFill>
                  <a:schemeClr val="tx1"/>
                </a:solidFill>
                <a:latin typeface="Calibri" panose="020F0502020204030204" pitchFamily="34" charset="0"/>
                <a:cs typeface="Calibri" panose="020F0502020204030204" pitchFamily="34" charset="0"/>
              </a:rPr>
              <a:t>.</a:t>
            </a:r>
            <a:endParaRPr lang="en-GB" sz="1200" dirty="0">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
            </a:pPr>
            <a:r>
              <a:rPr lang="el-GR" sz="1200" dirty="0" smtClean="0">
                <a:solidFill>
                  <a:schemeClr val="tx1"/>
                </a:solidFill>
                <a:latin typeface="Calibri" panose="020F0502020204030204" pitchFamily="34" charset="0"/>
                <a:cs typeface="Calibri" panose="020F0502020204030204" pitchFamily="34" charset="0"/>
              </a:rPr>
              <a:t>Να αναγνωρίζετε τους τύπους επίλυσης προβλημάτων και να εφαρμόζετε αυτούς τους τύπους σε διάφορες καταστάσεις</a:t>
            </a:r>
            <a:r>
              <a:rPr lang="en-GB" sz="1200" dirty="0" smtClean="0">
                <a:solidFill>
                  <a:schemeClr val="tx1"/>
                </a:solidFill>
                <a:latin typeface="Calibri" panose="020F0502020204030204" pitchFamily="34" charset="0"/>
                <a:cs typeface="Calibri" panose="020F0502020204030204" pitchFamily="34" charset="0"/>
              </a:rPr>
              <a:t>.</a:t>
            </a:r>
            <a:endParaRPr lang="en-GB" sz="1200" dirty="0">
              <a:solidFill>
                <a:schemeClr val="tx1"/>
              </a:solidFill>
              <a:latin typeface="Calibri" panose="020F0502020204030204" pitchFamily="34" charset="0"/>
              <a:cs typeface="Calibri" panose="020F0502020204030204" pitchFamily="34" charset="0"/>
            </a:endParaRPr>
          </a:p>
          <a:p>
            <a:pPr marL="285750" indent="-285750" algn="just">
              <a:spcBef>
                <a:spcPts val="601"/>
              </a:spcBef>
              <a:buFont typeface="Wingdings" panose="05000000000000000000" pitchFamily="2" charset="2"/>
              <a:buChar char="§"/>
            </a:pPr>
            <a:endParaRPr lang="pt-PT" sz="1300" dirty="0">
              <a:solidFill>
                <a:schemeClr val="tx1"/>
              </a:solidFill>
            </a:endParaRPr>
          </a:p>
          <a:p>
            <a:pPr marL="0" indent="0" algn="just">
              <a:spcBef>
                <a:spcPts val="601"/>
              </a:spcBef>
              <a:buNone/>
            </a:pPr>
            <a:endParaRPr lang="en-GB" sz="1200" b="1" dirty="0">
              <a:solidFill>
                <a:srgbClr val="FFB600"/>
              </a:solidFill>
            </a:endParaRPr>
          </a:p>
        </p:txBody>
      </p:sp>
      <p:sp>
        <p:nvSpPr>
          <p:cNvPr id="2" name="Text Placeholder 1">
            <a:extLst>
              <a:ext uri="{FF2B5EF4-FFF2-40B4-BE49-F238E27FC236}">
                <a16:creationId xmlns:a16="http://schemas.microsoft.com/office/drawing/2014/main" id="{7E2F646A-ACB0-7744-3EAF-0C3B8953080B}"/>
              </a:ext>
            </a:extLst>
          </p:cNvPr>
          <p:cNvSpPr>
            <a:spLocks noGrp="1"/>
          </p:cNvSpPr>
          <p:nvPr>
            <p:ph type="body" idx="2"/>
          </p:nvPr>
        </p:nvSpPr>
        <p:spPr>
          <a:xfrm>
            <a:off x="4678688" y="1539240"/>
            <a:ext cx="3543300" cy="1789587"/>
          </a:xfrm>
        </p:spPr>
        <p:txBody>
          <a:bodyPr/>
          <a:lstStyle/>
          <a:p>
            <a:pPr marL="0" indent="0">
              <a:buNone/>
            </a:pPr>
            <a:r>
              <a:rPr lang="el-GR" sz="1600" b="1" dirty="0" smtClean="0">
                <a:solidFill>
                  <a:schemeClr val="bg1"/>
                </a:solidFill>
                <a:highlight>
                  <a:srgbClr val="FFB600"/>
                </a:highlight>
                <a:latin typeface="Calibri" panose="020F0502020204030204" pitchFamily="34" charset="0"/>
                <a:cs typeface="Calibri" panose="020F0502020204030204" pitchFamily="34" charset="0"/>
              </a:rPr>
              <a:t>Πράξη</a:t>
            </a: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0" indent="0">
              <a:buNone/>
            </a:pPr>
            <a:endParaRPr lang="en-GB" sz="1200" dirty="0">
              <a:latin typeface="Calibri" panose="020F0502020204030204" pitchFamily="34" charset="0"/>
              <a:cs typeface="Calibri" panose="020F0502020204030204" pitchFamily="34" charset="0"/>
            </a:endParaRPr>
          </a:p>
          <a:p>
            <a:pPr marL="0" indent="0" algn="just">
              <a:buNone/>
            </a:pPr>
            <a:r>
              <a:rPr lang="el-GR" sz="1200" dirty="0" smtClean="0">
                <a:solidFill>
                  <a:srgbClr val="FFB600"/>
                </a:solidFill>
                <a:latin typeface="Calibri" panose="020F0502020204030204" pitchFamily="34" charset="0"/>
                <a:cs typeface="Calibri" panose="020F0502020204030204" pitchFamily="34" charset="0"/>
              </a:rPr>
              <a:t>Έπειτα δημιουργήστε μια λίστα με τα προβλήματα που αντιμετωπίζετε και χρίζουν επίλυσης</a:t>
            </a:r>
            <a:r>
              <a:rPr lang="en-GB" sz="1200" dirty="0" smtClean="0">
                <a:solidFill>
                  <a:srgbClr val="FFB600"/>
                </a:solidFill>
                <a:latin typeface="Calibri" panose="020F0502020204030204" pitchFamily="34" charset="0"/>
                <a:cs typeface="Calibri" panose="020F0502020204030204" pitchFamily="34" charset="0"/>
              </a:rPr>
              <a:t>, </a:t>
            </a:r>
            <a:r>
              <a:rPr lang="el-GR" sz="1200" dirty="0">
                <a:solidFill>
                  <a:schemeClr val="tx1"/>
                </a:solidFill>
                <a:latin typeface="Calibri" panose="020F0502020204030204" pitchFamily="34" charset="0"/>
                <a:cs typeface="Calibri" panose="020F0502020204030204" pitchFamily="34" charset="0"/>
              </a:rPr>
              <a:t>α</a:t>
            </a:r>
            <a:r>
              <a:rPr lang="el-GR" sz="1200" dirty="0" smtClean="0">
                <a:solidFill>
                  <a:schemeClr val="tx1"/>
                </a:solidFill>
                <a:latin typeface="Calibri" panose="020F0502020204030204" pitchFamily="34" charset="0"/>
                <a:cs typeface="Calibri" panose="020F0502020204030204" pitchFamily="34" charset="0"/>
              </a:rPr>
              <a:t>ναφέρετε τις σχετικές δεξιότητες που θα μπορούσατε να αξιοποιήσετε για την επίλυση προβλημάτων.</a:t>
            </a:r>
            <a:endParaRPr lang="pt-PT" dirty="0">
              <a:latin typeface="Calibri" panose="020F0502020204030204" pitchFamily="34" charset="0"/>
              <a:cs typeface="Calibri" panose="020F0502020204030204" pitchFamily="34" charset="0"/>
            </a:endParaRPr>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1291343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prstGeom prst="rect">
            <a:avLst/>
          </a:prstGeom>
        </p:spPr>
        <p:txBody>
          <a:bodyPr spcFirstLastPara="1" wrap="square" lIns="91426" tIns="91426" rIns="91426" bIns="91426" anchor="b" anchorCtr="0">
            <a:noAutofit/>
          </a:bodyPr>
          <a:lstStyle/>
          <a:p>
            <a:r>
              <a:rPr lang="el-GR" dirty="0" smtClean="0">
                <a:latin typeface="Calibri" panose="020F0502020204030204" pitchFamily="34" charset="0"/>
                <a:cs typeface="Calibri" panose="020F0502020204030204" pitchFamily="34" charset="0"/>
              </a:rPr>
              <a:t>Βήματα για την επίλυση ενός προβλήματος</a:t>
            </a:r>
            <a:endParaRPr lang="en-GB" b="1" dirty="0">
              <a:solidFill>
                <a:schemeClr val="bg1"/>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A550CD40-E978-5822-5004-5769F5051902}"/>
              </a:ext>
            </a:extLst>
          </p:cNvPr>
          <p:cNvPicPr>
            <a:picLocks noChangeAspect="1"/>
          </p:cNvPicPr>
          <p:nvPr/>
        </p:nvPicPr>
        <p:blipFill>
          <a:blip r:embed="rId3"/>
          <a:stretch>
            <a:fillRect/>
          </a:stretch>
        </p:blipFill>
        <p:spPr>
          <a:xfrm>
            <a:off x="7489247" y="389614"/>
            <a:ext cx="1263188" cy="131933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xfrm>
            <a:off x="950576" y="386950"/>
            <a:ext cx="6950778" cy="1242557"/>
          </a:xfrm>
          <a:prstGeom prst="rect">
            <a:avLst/>
          </a:prstGeom>
        </p:spPr>
        <p:txBody>
          <a:bodyPr spcFirstLastPara="1" wrap="square" lIns="91426" tIns="91426" rIns="91426" bIns="91426" anchor="t" anchorCtr="0">
            <a:noAutofit/>
          </a:bodyPr>
          <a:lstStyle/>
          <a:p>
            <a:r>
              <a:rPr lang="el-GR" sz="2400" dirty="0" smtClean="0">
                <a:latin typeface="Calibri" panose="020F0502020204030204" pitchFamily="34" charset="0"/>
                <a:cs typeface="Calibri" panose="020F0502020204030204" pitchFamily="34" charset="0"/>
              </a:rPr>
              <a:t>Τι γνωρίζετε σχετικά με </a:t>
            </a:r>
            <a:r>
              <a:rPr lang="en" sz="2400" dirty="0">
                <a:latin typeface="Calibri" panose="020F0502020204030204" pitchFamily="34" charset="0"/>
                <a:cs typeface="Calibri" panose="020F0502020204030204" pitchFamily="34" charset="0"/>
              </a:rPr>
              <a:t/>
            </a:r>
            <a:br>
              <a:rPr lang="en" sz="2400" dirty="0">
                <a:latin typeface="Calibri" panose="020F0502020204030204" pitchFamily="34" charset="0"/>
                <a:cs typeface="Calibri" panose="020F0502020204030204" pitchFamily="34" charset="0"/>
              </a:rPr>
            </a:br>
            <a:r>
              <a:rPr lang="el-GR" sz="2400" dirty="0" smtClean="0">
                <a:solidFill>
                  <a:srgbClr val="FFB600"/>
                </a:solidFill>
                <a:latin typeface="Calibri" panose="020F0502020204030204" pitchFamily="34" charset="0"/>
                <a:cs typeface="Calibri" panose="020F0502020204030204" pitchFamily="34" charset="0"/>
              </a:rPr>
              <a:t>τα βήματα που χρειάζονται για</a:t>
            </a:r>
            <a:r>
              <a:rPr lang="en-US" sz="2400" dirty="0" smtClean="0">
                <a:solidFill>
                  <a:srgbClr val="FFB600"/>
                </a:solidFill>
                <a:latin typeface="Calibri" panose="020F0502020204030204" pitchFamily="34" charset="0"/>
                <a:cs typeface="Calibri" panose="020F0502020204030204" pitchFamily="34" charset="0"/>
              </a:rPr>
              <a:t> </a:t>
            </a:r>
            <a:r>
              <a:rPr lang="el-GR" sz="2400" dirty="0" smtClean="0">
                <a:solidFill>
                  <a:srgbClr val="FFB600"/>
                </a:solidFill>
                <a:latin typeface="Calibri" panose="020F0502020204030204" pitchFamily="34" charset="0"/>
                <a:cs typeface="Calibri" panose="020F0502020204030204" pitchFamily="34" charset="0"/>
              </a:rPr>
              <a:t>την</a:t>
            </a:r>
            <a:r>
              <a:rPr lang="en-US" sz="2400" dirty="0" smtClean="0">
                <a:solidFill>
                  <a:srgbClr val="FFB600"/>
                </a:solidFill>
                <a:latin typeface="Calibri" panose="020F0502020204030204" pitchFamily="34" charset="0"/>
                <a:cs typeface="Calibri" panose="020F0502020204030204" pitchFamily="34" charset="0"/>
              </a:rPr>
              <a:t> </a:t>
            </a:r>
            <a:r>
              <a:rPr lang="el-GR" sz="2400" dirty="0" smtClean="0">
                <a:solidFill>
                  <a:srgbClr val="FFB600"/>
                </a:solidFill>
                <a:latin typeface="Calibri" panose="020F0502020204030204" pitchFamily="34" charset="0"/>
                <a:cs typeface="Calibri" panose="020F0502020204030204" pitchFamily="34" charset="0"/>
              </a:rPr>
              <a:t>επίλυση ενός προβλήματος</a:t>
            </a:r>
            <a:r>
              <a:rPr lang="en" sz="2400" dirty="0" smtClean="0">
                <a:solidFill>
                  <a:schemeClr val="tx1"/>
                </a:solidFill>
                <a:latin typeface="Calibri" panose="020F0502020204030204" pitchFamily="34" charset="0"/>
                <a:cs typeface="Calibri" panose="020F0502020204030204" pitchFamily="34" charset="0"/>
              </a:rPr>
              <a:t>?</a:t>
            </a:r>
            <a:endParaRPr sz="2400" dirty="0">
              <a:solidFill>
                <a:schemeClr val="tx1"/>
              </a:solidFill>
              <a:latin typeface="Calibri" panose="020F0502020204030204" pitchFamily="34" charset="0"/>
              <a:cs typeface="Calibri" panose="020F0502020204030204" pitchFamily="34" charset="0"/>
            </a:endParaRPr>
          </a:p>
        </p:txBody>
      </p:sp>
      <p:sp>
        <p:nvSpPr>
          <p:cNvPr id="148" name="Google Shape;148;p21"/>
          <p:cNvSpPr txBox="1">
            <a:spLocks noGrp="1"/>
          </p:cNvSpPr>
          <p:nvPr>
            <p:ph type="body" idx="1"/>
          </p:nvPr>
        </p:nvSpPr>
        <p:spPr>
          <a:xfrm>
            <a:off x="950577" y="1629506"/>
            <a:ext cx="5016468" cy="3241751"/>
          </a:xfrm>
          <a:prstGeom prst="rect">
            <a:avLst/>
          </a:prstGeom>
          <a:ln>
            <a:noFill/>
          </a:ln>
        </p:spPr>
        <p:txBody>
          <a:bodyPr spcFirstLastPara="1" wrap="square" lIns="91426" tIns="91426" rIns="91426" bIns="91426" anchor="t" anchorCtr="0">
            <a:noAutofit/>
          </a:bodyPr>
          <a:lstStyle/>
          <a:p>
            <a:pPr marL="0" indent="0" algn="just">
              <a:buNone/>
            </a:pPr>
            <a:r>
              <a:rPr lang="el-GR" sz="1300" dirty="0" smtClean="0">
                <a:latin typeface="Calibri" panose="020F0502020204030204" pitchFamily="34" charset="0"/>
                <a:cs typeface="Calibri" panose="020F0502020204030204" pitchFamily="34" charset="0"/>
              </a:rPr>
              <a:t>Όποια εργασία και αν διαλέξετε, η ύπαρξη προβλημάτων είναι αναπόφευκτη. Πρέπει να ληφθούν μέτρα ώστε να αντιμετωπιστούν άμεσα τα προβλήματα και να δοθεί </a:t>
            </a:r>
            <a:r>
              <a:rPr lang="en-US" sz="1300" dirty="0" smtClean="0">
                <a:latin typeface="Calibri" panose="020F0502020204030204" pitchFamily="34" charset="0"/>
                <a:cs typeface="Calibri" panose="020F0502020204030204" pitchFamily="34" charset="0"/>
              </a:rPr>
              <a:t> </a:t>
            </a:r>
            <a:r>
              <a:rPr lang="el-GR" sz="1300" dirty="0" smtClean="0">
                <a:latin typeface="Calibri" panose="020F0502020204030204" pitchFamily="34" charset="0"/>
                <a:cs typeface="Calibri" panose="020F0502020204030204" pitchFamily="34" charset="0"/>
              </a:rPr>
              <a:t>προτεραιότητα στις προληπτικές αντιμετώπισης, ώστε η επίλυση των προβλημάτων να μην αποτελέσει μια πρόκληση στο μέλλον</a:t>
            </a:r>
            <a:r>
              <a:rPr lang="en-US" sz="1300" dirty="0" smtClean="0">
                <a:latin typeface="Calibri" panose="020F0502020204030204" pitchFamily="34" charset="0"/>
                <a:cs typeface="Calibri" panose="020F0502020204030204" pitchFamily="34" charset="0"/>
              </a:rPr>
              <a:t>. </a:t>
            </a:r>
            <a:endParaRPr lang="en-US" sz="1300" dirty="0">
              <a:latin typeface="Calibri" panose="020F0502020204030204" pitchFamily="34" charset="0"/>
              <a:cs typeface="Calibri" panose="020F0502020204030204" pitchFamily="34" charset="0"/>
            </a:endParaRPr>
          </a:p>
          <a:p>
            <a:pPr marL="0" indent="0" algn="just">
              <a:buNone/>
            </a:pPr>
            <a:endParaRPr lang="en-US" sz="1300" dirty="0">
              <a:latin typeface="Calibri" panose="020F0502020204030204" pitchFamily="34" charset="0"/>
              <a:cs typeface="Calibri" panose="020F0502020204030204" pitchFamily="34" charset="0"/>
            </a:endParaRPr>
          </a:p>
          <a:p>
            <a:pPr marL="0" indent="0" algn="just">
              <a:buNone/>
            </a:pPr>
            <a:r>
              <a:rPr lang="el-GR" sz="1300" dirty="0" smtClean="0">
                <a:latin typeface="Calibri" panose="020F0502020204030204" pitchFamily="34" charset="0"/>
                <a:cs typeface="Calibri" panose="020F0502020204030204" pitchFamily="34" charset="0"/>
              </a:rPr>
              <a:t>Σε αυτή την ενότητα περιγράφεται μια διαδικασία πέντε βημάτων. Τα βήματα που ακολουθούν αναδεικνύουν διάφορους τύπους δεξιοτήτων που απαιτούνται σε κάθε φάση της διαδικασίας επίλυσης προβλημάτων</a:t>
            </a:r>
            <a:r>
              <a:rPr lang="en-US" sz="1300" dirty="0" smtClean="0">
                <a:latin typeface="Calibri" panose="020F0502020204030204" pitchFamily="34" charset="0"/>
                <a:cs typeface="Calibri" panose="020F0502020204030204" pitchFamily="34" charset="0"/>
              </a:rPr>
              <a:t>.</a:t>
            </a:r>
            <a:endParaRPr lang="en-US" sz="1300" dirty="0">
              <a:latin typeface="Calibri" panose="020F0502020204030204" pitchFamily="34" charset="0"/>
              <a:cs typeface="Calibri" panose="020F0502020204030204" pitchFamily="34" charset="0"/>
            </a:endParaRPr>
          </a:p>
          <a:p>
            <a:pPr marL="0" indent="0" algn="just">
              <a:buNone/>
            </a:pPr>
            <a:endParaRPr lang="en-US" sz="1300" dirty="0">
              <a:latin typeface="Calibri" panose="020F0502020204030204" pitchFamily="34" charset="0"/>
              <a:cs typeface="Calibri" panose="020F0502020204030204" pitchFamily="34" charset="0"/>
            </a:endParaRPr>
          </a:p>
          <a:p>
            <a:pPr marL="0" indent="0" algn="just">
              <a:buNone/>
            </a:pPr>
            <a:r>
              <a:rPr lang="el-GR" sz="1300" dirty="0" smtClean="0">
                <a:latin typeface="Calibri" panose="020F0502020204030204" pitchFamily="34" charset="0"/>
                <a:cs typeface="Calibri" panose="020F0502020204030204" pitchFamily="34" charset="0"/>
              </a:rPr>
              <a:t>Τα προβλήματα ξεκινούν όταν συνειδητοποιούμε την ύπαρξή τους</a:t>
            </a:r>
            <a:r>
              <a:rPr lang="en-US" sz="1300" dirty="0" smtClean="0">
                <a:latin typeface="Calibri" panose="020F0502020204030204" pitchFamily="34" charset="0"/>
                <a:cs typeface="Calibri" panose="020F0502020204030204" pitchFamily="34" charset="0"/>
              </a:rPr>
              <a:t>.</a:t>
            </a:r>
            <a:endParaRPr lang="en-US" sz="1300" dirty="0">
              <a:latin typeface="Calibri" panose="020F0502020204030204" pitchFamily="34" charset="0"/>
              <a:cs typeface="Calibri" panose="020F0502020204030204" pitchFamily="34" charset="0"/>
            </a:endParaRPr>
          </a:p>
          <a:p>
            <a:pPr marL="0" indent="0" algn="just">
              <a:buNone/>
            </a:pPr>
            <a:endParaRPr lang="en-US" sz="1300" dirty="0">
              <a:latin typeface="Raleway Light" charset="0"/>
            </a:endParaRPr>
          </a:p>
          <a:p>
            <a:pPr marL="0" indent="0" algn="just">
              <a:buNone/>
            </a:pPr>
            <a:endParaRPr lang="en-US" sz="1400" dirty="0">
              <a:latin typeface="Raleway Light" charset="0"/>
            </a:endParaRPr>
          </a:p>
          <a:p>
            <a:pPr marL="0" indent="0" algn="just">
              <a:buNone/>
            </a:pPr>
            <a:endParaRPr lang="en-GB" sz="1300" dirty="0">
              <a:latin typeface="Raleway ExtraLight" pitchFamily="2" charset="0"/>
            </a:endParaRPr>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2" name="CaixaDeTexto 4">
            <a:extLst>
              <a:ext uri="{FF2B5EF4-FFF2-40B4-BE49-F238E27FC236}">
                <a16:creationId xmlns:a16="http://schemas.microsoft.com/office/drawing/2014/main" id="{1A1F0D51-0805-B606-C96A-85F6362639BB}"/>
              </a:ext>
            </a:extLst>
          </p:cNvPr>
          <p:cNvSpPr txBox="1"/>
          <p:nvPr/>
        </p:nvSpPr>
        <p:spPr>
          <a:xfrm>
            <a:off x="5662864" y="4455782"/>
            <a:ext cx="2542674" cy="184666"/>
          </a:xfrm>
          <a:prstGeom prst="rect">
            <a:avLst/>
          </a:prstGeom>
          <a:noFill/>
        </p:spPr>
        <p:txBody>
          <a:bodyPr wrap="square" rtlCol="0">
            <a:spAutoFit/>
          </a:bodyPr>
          <a:lstStyle/>
          <a:p>
            <a:pPr algn="r"/>
            <a:r>
              <a:rPr lang="pt-PT" sz="600" b="1" dirty="0">
                <a:solidFill>
                  <a:srgbClr val="FFB600"/>
                </a:solidFill>
                <a:latin typeface="Raleway Light" pitchFamily="2" charset="0"/>
              </a:rPr>
              <a:t>Source: </a:t>
            </a:r>
            <a:r>
              <a:rPr lang="pt-PT" sz="600" b="1" dirty="0">
                <a:solidFill>
                  <a:schemeClr val="tx1">
                    <a:lumMod val="40000"/>
                    <a:lumOff val="60000"/>
                  </a:schemeClr>
                </a:solidFill>
                <a:latin typeface="Raleway Light" pitchFamily="2" charset="0"/>
                <a:hlinkClick r:id="rId3"/>
              </a:rPr>
              <a:t>Olav Ahrens Røtne</a:t>
            </a:r>
            <a:endParaRPr lang="pt-PT" sz="600" b="1" dirty="0">
              <a:solidFill>
                <a:schemeClr val="tx1">
                  <a:lumMod val="40000"/>
                  <a:lumOff val="60000"/>
                </a:schemeClr>
              </a:solidFill>
              <a:latin typeface="Raleway Light" pitchFamily="2" charset="0"/>
            </a:endParaRPr>
          </a:p>
        </p:txBody>
      </p:sp>
      <p:pic>
        <p:nvPicPr>
          <p:cNvPr id="1026" name="Picture 2" descr="person playing magic cube">
            <a:extLst>
              <a:ext uri="{FF2B5EF4-FFF2-40B4-BE49-F238E27FC236}">
                <a16:creationId xmlns:a16="http://schemas.microsoft.com/office/drawing/2014/main" id="{DBBE1E46-3C93-165F-A755-955AD622B9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767" r="20814"/>
          <a:stretch/>
        </p:blipFill>
        <p:spPr bwMode="auto">
          <a:xfrm>
            <a:off x="6191654" y="1826202"/>
            <a:ext cx="2013884" cy="2629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689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4" name="Google Shape;392;p35">
            <a:extLst>
              <a:ext uri="{FF2B5EF4-FFF2-40B4-BE49-F238E27FC236}">
                <a16:creationId xmlns:a16="http://schemas.microsoft.com/office/drawing/2014/main" id="{9ACCE107-81D9-F863-71B4-A4D5ECE2DA53}"/>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7" name="Rectangle 6"/>
          <p:cNvSpPr/>
          <p:nvPr/>
        </p:nvSpPr>
        <p:spPr>
          <a:xfrm>
            <a:off x="752474" y="761263"/>
            <a:ext cx="5019675" cy="292388"/>
          </a:xfrm>
          <a:prstGeom prst="rect">
            <a:avLst/>
          </a:prstGeom>
        </p:spPr>
        <p:txBody>
          <a:bodyPr wrap="square">
            <a:spAutoFit/>
          </a:bodyPr>
          <a:lstStyle/>
          <a:p>
            <a:pPr algn="just">
              <a:buNone/>
            </a:pPr>
            <a:r>
              <a:rPr lang="el-GR" sz="1300" b="1" dirty="0" smtClean="0">
                <a:latin typeface="Calibri" panose="020F0502020204030204" pitchFamily="34" charset="0"/>
                <a:cs typeface="Calibri" panose="020F0502020204030204" pitchFamily="34" charset="0"/>
              </a:rPr>
              <a:t>Τα </a:t>
            </a:r>
            <a:r>
              <a:rPr lang="en-US" sz="1300" b="1" dirty="0" smtClean="0">
                <a:latin typeface="Calibri" panose="020F0502020204030204" pitchFamily="34" charset="0"/>
                <a:cs typeface="Calibri" panose="020F0502020204030204" pitchFamily="34" charset="0"/>
              </a:rPr>
              <a:t>(</a:t>
            </a:r>
            <a:r>
              <a:rPr lang="en-US" sz="1300" b="1" dirty="0">
                <a:latin typeface="Calibri" panose="020F0502020204030204" pitchFamily="34" charset="0"/>
                <a:cs typeface="Calibri" panose="020F0502020204030204" pitchFamily="34" charset="0"/>
              </a:rPr>
              <a:t>5</a:t>
            </a:r>
            <a:r>
              <a:rPr lang="en-US" sz="1300" b="1" dirty="0" smtClean="0">
                <a:latin typeface="Calibri" panose="020F0502020204030204" pitchFamily="34" charset="0"/>
                <a:cs typeface="Calibri" panose="020F0502020204030204" pitchFamily="34" charset="0"/>
              </a:rPr>
              <a:t>)</a:t>
            </a:r>
            <a:r>
              <a:rPr lang="el-GR" sz="1300" b="1" dirty="0" smtClean="0">
                <a:latin typeface="Calibri" panose="020F0502020204030204" pitchFamily="34" charset="0"/>
                <a:cs typeface="Calibri" panose="020F0502020204030204" pitchFamily="34" charset="0"/>
              </a:rPr>
              <a:t> βήματα επίλυσης προβλημάτων</a:t>
            </a:r>
            <a:endParaRPr lang="en-US" sz="1300" b="1"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28BF79D-76CE-433F-5CD7-8EC1BB9C2A9D}"/>
              </a:ext>
            </a:extLst>
          </p:cNvPr>
          <p:cNvSpPr txBox="1"/>
          <p:nvPr/>
        </p:nvSpPr>
        <p:spPr>
          <a:xfrm>
            <a:off x="953890" y="1079167"/>
            <a:ext cx="5579914" cy="1675183"/>
          </a:xfrm>
          <a:prstGeom prst="rect">
            <a:avLst/>
          </a:prstGeom>
          <a:noFill/>
          <a:ln>
            <a:noFill/>
          </a:ln>
        </p:spPr>
        <p:txBody>
          <a:bodyPr spcFirstLastPara="1" wrap="square" lIns="91426" tIns="91426" rIns="91426" bIns="91426" anchor="t" anchorCtr="0">
            <a:noAutofit/>
          </a:bodyPr>
          <a:lstStyle>
            <a:defPPr marR="0" lvl="0" algn="l" rtl="0">
              <a:lnSpc>
                <a:spcPct val="100000"/>
              </a:lnSpc>
              <a:spcBef>
                <a:spcPts val="0"/>
              </a:spcBef>
              <a:spcAft>
                <a:spcPts val="0"/>
              </a:spcAft>
            </a:defPPr>
            <a:lvl1pPr marL="0" indent="0">
              <a:spcBef>
                <a:spcPts val="601"/>
              </a:spcBef>
              <a:buClr>
                <a:srgbClr val="FFB600"/>
              </a:buClr>
              <a:buSzPts val="1800"/>
              <a:buFont typeface="Raleway Thin"/>
              <a:buNone/>
              <a:defRPr sz="1300">
                <a:solidFill>
                  <a:schemeClr val="dk2"/>
                </a:solidFill>
                <a:latin typeface="Raleway Light" charset="0"/>
                <a:ea typeface="Raleway Thin"/>
                <a:cs typeface="Raleway Thin"/>
                <a:sym typeface="Raleway Thin"/>
              </a:defRPr>
            </a:lvl1pPr>
            <a:lvl2pPr marL="914411" indent="-342904">
              <a:buClr>
                <a:srgbClr val="FFB600"/>
              </a:buClr>
              <a:buSzPts val="1800"/>
              <a:buFont typeface="Raleway Thin"/>
              <a:buChar char="○"/>
              <a:defRPr sz="1800">
                <a:solidFill>
                  <a:schemeClr val="dk2"/>
                </a:solidFill>
                <a:latin typeface="Raleway Thin"/>
                <a:ea typeface="Raleway Thin"/>
                <a:cs typeface="Raleway Thin"/>
                <a:sym typeface="Raleway Thin"/>
              </a:defRPr>
            </a:lvl2pPr>
            <a:lvl3pPr marL="1371617" indent="-342904">
              <a:buClr>
                <a:srgbClr val="FFB600"/>
              </a:buClr>
              <a:buSzPts val="1800"/>
              <a:buFont typeface="Raleway Thin"/>
              <a:buChar char="■"/>
              <a:defRPr sz="1800">
                <a:solidFill>
                  <a:schemeClr val="dk2"/>
                </a:solidFill>
                <a:latin typeface="Raleway Thin"/>
                <a:ea typeface="Raleway Thin"/>
                <a:cs typeface="Raleway Thin"/>
                <a:sym typeface="Raleway Thin"/>
              </a:defRPr>
            </a:lvl3pPr>
            <a:lvl4pPr marL="1828823" indent="-342904">
              <a:buClr>
                <a:schemeClr val="dk2"/>
              </a:buClr>
              <a:buSzPts val="1800"/>
              <a:buFont typeface="Raleway Thin"/>
              <a:buChar char="●"/>
              <a:defRPr sz="1800">
                <a:solidFill>
                  <a:schemeClr val="dk2"/>
                </a:solidFill>
                <a:latin typeface="Raleway Thin"/>
                <a:ea typeface="Raleway Thin"/>
                <a:cs typeface="Raleway Thin"/>
                <a:sym typeface="Raleway Thin"/>
              </a:defRPr>
            </a:lvl4pPr>
            <a:lvl5pPr marL="2286029" indent="-342904">
              <a:buClr>
                <a:schemeClr val="dk2"/>
              </a:buClr>
              <a:buSzPts val="1800"/>
              <a:buFont typeface="Raleway Thin"/>
              <a:buChar char="○"/>
              <a:defRPr sz="1800">
                <a:solidFill>
                  <a:schemeClr val="dk2"/>
                </a:solidFill>
                <a:latin typeface="Raleway Thin"/>
                <a:ea typeface="Raleway Thin"/>
                <a:cs typeface="Raleway Thin"/>
                <a:sym typeface="Raleway Thin"/>
              </a:defRPr>
            </a:lvl5pPr>
            <a:lvl6pPr marL="2743234" indent="-342904">
              <a:buClr>
                <a:schemeClr val="dk2"/>
              </a:buClr>
              <a:buSzPts val="1800"/>
              <a:buFont typeface="Raleway Thin"/>
              <a:buChar char="■"/>
              <a:defRPr sz="1800">
                <a:solidFill>
                  <a:schemeClr val="dk2"/>
                </a:solidFill>
                <a:latin typeface="Raleway Thin"/>
                <a:ea typeface="Raleway Thin"/>
                <a:cs typeface="Raleway Thin"/>
                <a:sym typeface="Raleway Thin"/>
              </a:defRPr>
            </a:lvl6pPr>
            <a:lvl7pPr marL="3200440" indent="-342904">
              <a:buClr>
                <a:schemeClr val="dk2"/>
              </a:buClr>
              <a:buSzPts val="1800"/>
              <a:buFont typeface="Raleway Thin"/>
              <a:buChar char="●"/>
              <a:defRPr sz="1800">
                <a:solidFill>
                  <a:schemeClr val="dk2"/>
                </a:solidFill>
                <a:latin typeface="Raleway Thin"/>
                <a:ea typeface="Raleway Thin"/>
                <a:cs typeface="Raleway Thin"/>
                <a:sym typeface="Raleway Thin"/>
              </a:defRPr>
            </a:lvl7pPr>
            <a:lvl8pPr marL="3657646" indent="-342904">
              <a:buClr>
                <a:schemeClr val="dk2"/>
              </a:buClr>
              <a:buSzPts val="1800"/>
              <a:buFont typeface="Raleway Thin"/>
              <a:buChar char="○"/>
              <a:defRPr sz="1800">
                <a:solidFill>
                  <a:schemeClr val="dk2"/>
                </a:solidFill>
                <a:latin typeface="Raleway Thin"/>
                <a:ea typeface="Raleway Thin"/>
                <a:cs typeface="Raleway Thin"/>
                <a:sym typeface="Raleway Thin"/>
              </a:defRPr>
            </a:lvl8pPr>
            <a:lvl9pPr marL="4114851" indent="-342904">
              <a:buClr>
                <a:schemeClr val="dk2"/>
              </a:buClr>
              <a:buSzPts val="1800"/>
              <a:buFont typeface="Raleway Thin"/>
              <a:buChar char="■"/>
              <a:defRPr sz="1800">
                <a:solidFill>
                  <a:schemeClr val="dk2"/>
                </a:solidFill>
                <a:latin typeface="Raleway Thin"/>
                <a:ea typeface="Raleway Thin"/>
                <a:cs typeface="Raleway Thin"/>
                <a:sym typeface="Raleway Thin"/>
              </a:defRPr>
            </a:lvl9pPr>
          </a:lstStyle>
          <a:p>
            <a:pPr algn="just"/>
            <a:r>
              <a:rPr lang="el-GR" b="1" dirty="0" smtClean="0">
                <a:solidFill>
                  <a:schemeClr val="accent1"/>
                </a:solidFill>
                <a:latin typeface="Calibri" panose="020F0502020204030204" pitchFamily="34" charset="0"/>
                <a:cs typeface="Calibri" panose="020F0502020204030204" pitchFamily="34" charset="0"/>
              </a:rPr>
              <a:t>Αναλύστε τους παράγοντες</a:t>
            </a:r>
            <a:endParaRPr lang="en-US" b="1" dirty="0">
              <a:solidFill>
                <a:schemeClr val="accent1"/>
              </a:solidFill>
              <a:latin typeface="Calibri" panose="020F0502020204030204" pitchFamily="34" charset="0"/>
              <a:cs typeface="Calibri" panose="020F0502020204030204" pitchFamily="34" charset="0"/>
            </a:endParaRPr>
          </a:p>
          <a:p>
            <a:pPr algn="just"/>
            <a:r>
              <a:rPr lang="el-GR" dirty="0" smtClean="0">
                <a:latin typeface="Calibri" panose="020F0502020204030204" pitchFamily="34" charset="0"/>
                <a:cs typeface="Calibri" panose="020F0502020204030204" pitchFamily="34" charset="0"/>
              </a:rPr>
              <a:t>Για να αποκτήσετε πλήρη γνώση της κατάστασης πρέπει να επικεντρωθείτε στην πραγματική αιτία του προβλήματος και όχι μόνο στα συμπτώματα. Αναζητήστε τι προκάλεσε το πρόβλημα, συγκεντρώνοντας και αξιολογώντας δεδομένα, απομονώνοντας τις συνθήκες που συμβάλλουν στην αντιμετώπιση του προβλήματος</a:t>
            </a:r>
            <a:r>
              <a:rPr lang="el-GR" dirty="0">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92515C2F-8B1B-9252-C969-695C11E5F875}"/>
              </a:ext>
            </a:extLst>
          </p:cNvPr>
          <p:cNvSpPr txBox="1"/>
          <p:nvPr/>
        </p:nvSpPr>
        <p:spPr>
          <a:xfrm>
            <a:off x="752474" y="1193180"/>
            <a:ext cx="262287" cy="292388"/>
          </a:xfrm>
          <a:prstGeom prst="rect">
            <a:avLst/>
          </a:prstGeom>
        </p:spPr>
        <p:txBody>
          <a:bodyPr wrap="square">
            <a:spAutoFit/>
          </a:bodyPr>
          <a:lstStyle>
            <a:defPPr marR="0" lvl="0" algn="l" rtl="0">
              <a:lnSpc>
                <a:spcPct val="100000"/>
              </a:lnSpc>
              <a:spcBef>
                <a:spcPts val="0"/>
              </a:spcBef>
              <a:spcAft>
                <a:spcPts val="0"/>
              </a:spcAft>
            </a:defPPr>
            <a:lvl1pPr algn="just">
              <a:buNone/>
              <a:defRPr sz="1300" b="1">
                <a:latin typeface="Raleway Light" charset="0"/>
              </a:defRPr>
            </a:lvl1pPr>
          </a:lstStyle>
          <a:p>
            <a:r>
              <a:rPr lang="en-US" dirty="0">
                <a:solidFill>
                  <a:schemeClr val="accent1"/>
                </a:solidFill>
                <a:latin typeface="Calibri" panose="020F0502020204030204" pitchFamily="34" charset="0"/>
                <a:cs typeface="Calibri" panose="020F0502020204030204" pitchFamily="34" charset="0"/>
              </a:rPr>
              <a:t>1</a:t>
            </a:r>
            <a:endParaRPr lang="el-GR" dirty="0">
              <a:solidFill>
                <a:schemeClr val="accent1"/>
              </a:solidFill>
              <a:latin typeface="Calibri" panose="020F0502020204030204" pitchFamily="34" charset="0"/>
              <a:cs typeface="Calibri" panose="020F0502020204030204" pitchFamily="34" charset="0"/>
            </a:endParaRPr>
          </a:p>
        </p:txBody>
      </p:sp>
      <p:pic>
        <p:nvPicPr>
          <p:cNvPr id="3074" name="Picture 2" descr="green leaf plants on black soil illustration">
            <a:extLst>
              <a:ext uri="{FF2B5EF4-FFF2-40B4-BE49-F238E27FC236}">
                <a16:creationId xmlns:a16="http://schemas.microsoft.com/office/drawing/2014/main" id="{0F2F4E67-F8BB-99C7-0286-AB0CBFDD7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0608" y="1250652"/>
            <a:ext cx="1362949" cy="13629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B863155-6E7F-B415-C828-4EDFE1F0438E}"/>
              </a:ext>
            </a:extLst>
          </p:cNvPr>
          <p:cNvSpPr txBox="1"/>
          <p:nvPr/>
        </p:nvSpPr>
        <p:spPr>
          <a:xfrm>
            <a:off x="7322022" y="1236384"/>
            <a:ext cx="905574" cy="261610"/>
          </a:xfrm>
          <a:prstGeom prst="rect">
            <a:avLst/>
          </a:prstGeom>
          <a:solidFill>
            <a:srgbClr val="FBFBFB"/>
          </a:solidFill>
        </p:spPr>
        <p:txBody>
          <a:bodyPr wrap="square" rtlCol="0">
            <a:spAutoFit/>
          </a:bodyPr>
          <a:lstStyle/>
          <a:p>
            <a:pPr algn="ctr"/>
            <a:r>
              <a:rPr lang="en-US" sz="1100" b="1" dirty="0">
                <a:solidFill>
                  <a:schemeClr val="accent1"/>
                </a:solidFill>
                <a:latin typeface="Raleway Light" pitchFamily="2" charset="0"/>
              </a:rPr>
              <a:t>Symptoms</a:t>
            </a:r>
            <a:endParaRPr lang="el-GR" sz="1100" b="1" dirty="0">
              <a:solidFill>
                <a:schemeClr val="accent1"/>
              </a:solidFill>
              <a:latin typeface="Raleway Light" pitchFamily="2" charset="0"/>
            </a:endParaRPr>
          </a:p>
        </p:txBody>
      </p:sp>
      <p:sp>
        <p:nvSpPr>
          <p:cNvPr id="14" name="TextBox 13">
            <a:extLst>
              <a:ext uri="{FF2B5EF4-FFF2-40B4-BE49-F238E27FC236}">
                <a16:creationId xmlns:a16="http://schemas.microsoft.com/office/drawing/2014/main" id="{4D86F51B-AB28-C310-54CF-F6D7122D2FD4}"/>
              </a:ext>
            </a:extLst>
          </p:cNvPr>
          <p:cNvSpPr txBox="1"/>
          <p:nvPr/>
        </p:nvSpPr>
        <p:spPr>
          <a:xfrm>
            <a:off x="7681906" y="1801321"/>
            <a:ext cx="771333" cy="261610"/>
          </a:xfrm>
          <a:prstGeom prst="rect">
            <a:avLst/>
          </a:prstGeom>
          <a:noFill/>
        </p:spPr>
        <p:txBody>
          <a:bodyPr wrap="square" rtlCol="0">
            <a:spAutoFit/>
          </a:bodyPr>
          <a:lstStyle/>
          <a:p>
            <a:r>
              <a:rPr lang="en-US" sz="1100" b="1" dirty="0">
                <a:solidFill>
                  <a:schemeClr val="accent1"/>
                </a:solidFill>
                <a:latin typeface="Raleway Light" pitchFamily="2" charset="0"/>
              </a:rPr>
              <a:t>Problem</a:t>
            </a:r>
            <a:endParaRPr lang="el-GR" sz="1100" b="1" dirty="0">
              <a:solidFill>
                <a:schemeClr val="accent1"/>
              </a:solidFill>
              <a:latin typeface="Raleway Light" pitchFamily="2" charset="0"/>
            </a:endParaRPr>
          </a:p>
        </p:txBody>
      </p:sp>
      <p:sp>
        <p:nvSpPr>
          <p:cNvPr id="15" name="TextBox 14">
            <a:extLst>
              <a:ext uri="{FF2B5EF4-FFF2-40B4-BE49-F238E27FC236}">
                <a16:creationId xmlns:a16="http://schemas.microsoft.com/office/drawing/2014/main" id="{142F9DB7-3936-3501-F83A-0DB0876B6C80}"/>
              </a:ext>
            </a:extLst>
          </p:cNvPr>
          <p:cNvSpPr txBox="1"/>
          <p:nvPr/>
        </p:nvSpPr>
        <p:spPr>
          <a:xfrm>
            <a:off x="7416415" y="2357626"/>
            <a:ext cx="771333" cy="261610"/>
          </a:xfrm>
          <a:prstGeom prst="rect">
            <a:avLst/>
          </a:prstGeom>
          <a:noFill/>
        </p:spPr>
        <p:txBody>
          <a:bodyPr wrap="square" rtlCol="0">
            <a:spAutoFit/>
          </a:bodyPr>
          <a:lstStyle/>
          <a:p>
            <a:r>
              <a:rPr lang="en-US" sz="1100" b="1" dirty="0">
                <a:solidFill>
                  <a:schemeClr val="accent1"/>
                </a:solidFill>
                <a:latin typeface="Raleway Light" pitchFamily="2" charset="0"/>
              </a:rPr>
              <a:t>Cause </a:t>
            </a:r>
            <a:endParaRPr lang="el-GR" sz="1100" b="1" dirty="0">
              <a:solidFill>
                <a:schemeClr val="accent1"/>
              </a:solidFill>
              <a:latin typeface="Raleway Light" pitchFamily="2" charset="0"/>
            </a:endParaRPr>
          </a:p>
        </p:txBody>
      </p:sp>
      <p:sp>
        <p:nvSpPr>
          <p:cNvPr id="16" name="TextBox 15">
            <a:extLst>
              <a:ext uri="{FF2B5EF4-FFF2-40B4-BE49-F238E27FC236}">
                <a16:creationId xmlns:a16="http://schemas.microsoft.com/office/drawing/2014/main" id="{BD4AAB79-456E-67A8-02F0-88FABAA7125E}"/>
              </a:ext>
            </a:extLst>
          </p:cNvPr>
          <p:cNvSpPr txBox="1"/>
          <p:nvPr/>
        </p:nvSpPr>
        <p:spPr>
          <a:xfrm>
            <a:off x="983588" y="2558712"/>
            <a:ext cx="5550216" cy="1656218"/>
          </a:xfrm>
          <a:prstGeom prst="rect">
            <a:avLst/>
          </a:prstGeom>
          <a:noFill/>
          <a:ln>
            <a:noFill/>
          </a:ln>
        </p:spPr>
        <p:txBody>
          <a:bodyPr spcFirstLastPara="1" wrap="square" lIns="91426" tIns="91426" rIns="91426" bIns="91426" anchor="t" anchorCtr="0">
            <a:noAutofit/>
          </a:bodyPr>
          <a:lstStyle>
            <a:defPPr marR="0" lvl="0" algn="l" rtl="0">
              <a:lnSpc>
                <a:spcPct val="100000"/>
              </a:lnSpc>
              <a:spcBef>
                <a:spcPts val="0"/>
              </a:spcBef>
              <a:spcAft>
                <a:spcPts val="0"/>
              </a:spcAft>
            </a:defPPr>
            <a:lvl1pPr marL="0" indent="0">
              <a:spcBef>
                <a:spcPts val="601"/>
              </a:spcBef>
              <a:buClr>
                <a:srgbClr val="FFB600"/>
              </a:buClr>
              <a:buSzPts val="1800"/>
              <a:buFont typeface="Raleway Thin"/>
              <a:buNone/>
              <a:defRPr sz="1300">
                <a:solidFill>
                  <a:schemeClr val="dk2"/>
                </a:solidFill>
                <a:latin typeface="Raleway Light" charset="0"/>
                <a:ea typeface="Raleway Thin"/>
                <a:cs typeface="Raleway Thin"/>
                <a:sym typeface="Raleway Thin"/>
              </a:defRPr>
            </a:lvl1pPr>
            <a:lvl2pPr marL="914411" indent="-342904">
              <a:buClr>
                <a:srgbClr val="FFB600"/>
              </a:buClr>
              <a:buSzPts val="1800"/>
              <a:buFont typeface="Raleway Thin"/>
              <a:buChar char="○"/>
              <a:defRPr sz="1800">
                <a:solidFill>
                  <a:schemeClr val="dk2"/>
                </a:solidFill>
                <a:latin typeface="Raleway Thin"/>
                <a:ea typeface="Raleway Thin"/>
                <a:cs typeface="Raleway Thin"/>
                <a:sym typeface="Raleway Thin"/>
              </a:defRPr>
            </a:lvl2pPr>
            <a:lvl3pPr marL="1371617" indent="-342904">
              <a:buClr>
                <a:srgbClr val="FFB600"/>
              </a:buClr>
              <a:buSzPts val="1800"/>
              <a:buFont typeface="Raleway Thin"/>
              <a:buChar char="■"/>
              <a:defRPr sz="1800">
                <a:solidFill>
                  <a:schemeClr val="dk2"/>
                </a:solidFill>
                <a:latin typeface="Raleway Thin"/>
                <a:ea typeface="Raleway Thin"/>
                <a:cs typeface="Raleway Thin"/>
                <a:sym typeface="Raleway Thin"/>
              </a:defRPr>
            </a:lvl3pPr>
            <a:lvl4pPr marL="1828823" indent="-342904">
              <a:buClr>
                <a:schemeClr val="dk2"/>
              </a:buClr>
              <a:buSzPts val="1800"/>
              <a:buFont typeface="Raleway Thin"/>
              <a:buChar char="●"/>
              <a:defRPr sz="1800">
                <a:solidFill>
                  <a:schemeClr val="dk2"/>
                </a:solidFill>
                <a:latin typeface="Raleway Thin"/>
                <a:ea typeface="Raleway Thin"/>
                <a:cs typeface="Raleway Thin"/>
                <a:sym typeface="Raleway Thin"/>
              </a:defRPr>
            </a:lvl4pPr>
            <a:lvl5pPr marL="2286029" indent="-342904">
              <a:buClr>
                <a:schemeClr val="dk2"/>
              </a:buClr>
              <a:buSzPts val="1800"/>
              <a:buFont typeface="Raleway Thin"/>
              <a:buChar char="○"/>
              <a:defRPr sz="1800">
                <a:solidFill>
                  <a:schemeClr val="dk2"/>
                </a:solidFill>
                <a:latin typeface="Raleway Thin"/>
                <a:ea typeface="Raleway Thin"/>
                <a:cs typeface="Raleway Thin"/>
                <a:sym typeface="Raleway Thin"/>
              </a:defRPr>
            </a:lvl5pPr>
            <a:lvl6pPr marL="2743234" indent="-342904">
              <a:buClr>
                <a:schemeClr val="dk2"/>
              </a:buClr>
              <a:buSzPts val="1800"/>
              <a:buFont typeface="Raleway Thin"/>
              <a:buChar char="■"/>
              <a:defRPr sz="1800">
                <a:solidFill>
                  <a:schemeClr val="dk2"/>
                </a:solidFill>
                <a:latin typeface="Raleway Thin"/>
                <a:ea typeface="Raleway Thin"/>
                <a:cs typeface="Raleway Thin"/>
                <a:sym typeface="Raleway Thin"/>
              </a:defRPr>
            </a:lvl6pPr>
            <a:lvl7pPr marL="3200440" indent="-342904">
              <a:buClr>
                <a:schemeClr val="dk2"/>
              </a:buClr>
              <a:buSzPts val="1800"/>
              <a:buFont typeface="Raleway Thin"/>
              <a:buChar char="●"/>
              <a:defRPr sz="1800">
                <a:solidFill>
                  <a:schemeClr val="dk2"/>
                </a:solidFill>
                <a:latin typeface="Raleway Thin"/>
                <a:ea typeface="Raleway Thin"/>
                <a:cs typeface="Raleway Thin"/>
                <a:sym typeface="Raleway Thin"/>
              </a:defRPr>
            </a:lvl7pPr>
            <a:lvl8pPr marL="3657646" indent="-342904">
              <a:buClr>
                <a:schemeClr val="dk2"/>
              </a:buClr>
              <a:buSzPts val="1800"/>
              <a:buFont typeface="Raleway Thin"/>
              <a:buChar char="○"/>
              <a:defRPr sz="1800">
                <a:solidFill>
                  <a:schemeClr val="dk2"/>
                </a:solidFill>
                <a:latin typeface="Raleway Thin"/>
                <a:ea typeface="Raleway Thin"/>
                <a:cs typeface="Raleway Thin"/>
                <a:sym typeface="Raleway Thin"/>
              </a:defRPr>
            </a:lvl8pPr>
            <a:lvl9pPr marL="4114851" indent="-342904">
              <a:buClr>
                <a:schemeClr val="dk2"/>
              </a:buClr>
              <a:buSzPts val="1800"/>
              <a:buFont typeface="Raleway Thin"/>
              <a:buChar char="■"/>
              <a:defRPr sz="1800">
                <a:solidFill>
                  <a:schemeClr val="dk2"/>
                </a:solidFill>
                <a:latin typeface="Raleway Thin"/>
                <a:ea typeface="Raleway Thin"/>
                <a:cs typeface="Raleway Thin"/>
                <a:sym typeface="Raleway Thin"/>
              </a:defRPr>
            </a:lvl9pPr>
          </a:lstStyle>
          <a:p>
            <a:pPr lvl="0" algn="just"/>
            <a:r>
              <a:rPr lang="el-GR" b="1" dirty="0" smtClean="0">
                <a:solidFill>
                  <a:schemeClr val="accent1"/>
                </a:solidFill>
                <a:latin typeface="Calibri" panose="020F0502020204030204" pitchFamily="34" charset="0"/>
                <a:cs typeface="Calibri" panose="020F0502020204030204" pitchFamily="34" charset="0"/>
              </a:rPr>
              <a:t>Δημιουργία παρεμβάσεων</a:t>
            </a:r>
            <a:endParaRPr lang="el-GR" b="1" dirty="0">
              <a:solidFill>
                <a:schemeClr val="accent1"/>
              </a:solidFill>
              <a:latin typeface="Calibri" panose="020F0502020204030204" pitchFamily="34" charset="0"/>
              <a:cs typeface="Calibri" panose="020F0502020204030204" pitchFamily="34" charset="0"/>
            </a:endParaRPr>
          </a:p>
          <a:p>
            <a:pPr algn="just"/>
            <a:r>
              <a:rPr lang="el-GR" dirty="0" smtClean="0">
                <a:latin typeface="Calibri" panose="020F0502020204030204" pitchFamily="34" charset="0"/>
                <a:cs typeface="Calibri" panose="020F0502020204030204" pitchFamily="34" charset="0"/>
              </a:rPr>
              <a:t>Αυτή η συνθήκη είναι κατάλληλη για ομαδική εργασία και συλλογή απόψεων</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Μια ενιαία στρατηγική επίλυσης δεν είναι τόσο αποτελεσματική όσο οι εναλλακτικές πιθανότητες επίλυσης. Αυτή η φάση εφαρμόζει δεξιότητες όπως</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Δημιουργική σκέψη και πρόβλεψη</a:t>
            </a:r>
            <a:r>
              <a:rPr lang="en-US" dirty="0" smtClean="0">
                <a:latin typeface="Calibri" panose="020F0502020204030204" pitchFamily="34" charset="0"/>
                <a:cs typeface="Calibri" panose="020F0502020204030204" pitchFamily="34" charset="0"/>
              </a:rPr>
              <a:t>.</a:t>
            </a:r>
            <a:endParaRPr lang="el-GR"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E011C5AC-94A3-0D2A-1A9C-311D8EBAE24F}"/>
              </a:ext>
            </a:extLst>
          </p:cNvPr>
          <p:cNvSpPr txBox="1"/>
          <p:nvPr/>
        </p:nvSpPr>
        <p:spPr>
          <a:xfrm>
            <a:off x="721301" y="2661445"/>
            <a:ext cx="262287" cy="292388"/>
          </a:xfrm>
          <a:prstGeom prst="rect">
            <a:avLst/>
          </a:prstGeom>
        </p:spPr>
        <p:txBody>
          <a:bodyPr wrap="square">
            <a:spAutoFit/>
          </a:bodyPr>
          <a:lstStyle>
            <a:defPPr marR="0" lvl="0" algn="l" rtl="0">
              <a:lnSpc>
                <a:spcPct val="100000"/>
              </a:lnSpc>
              <a:spcBef>
                <a:spcPts val="0"/>
              </a:spcBef>
              <a:spcAft>
                <a:spcPts val="0"/>
              </a:spcAft>
            </a:defPPr>
            <a:lvl1pPr algn="just">
              <a:buNone/>
              <a:defRPr sz="1300" b="1">
                <a:latin typeface="Raleway Light" charset="0"/>
              </a:defRPr>
            </a:lvl1pPr>
          </a:lstStyle>
          <a:p>
            <a:r>
              <a:rPr lang="en-US" dirty="0">
                <a:solidFill>
                  <a:schemeClr val="accent1"/>
                </a:solidFill>
                <a:latin typeface="Calibri" panose="020F0502020204030204" pitchFamily="34" charset="0"/>
                <a:cs typeface="Calibri" panose="020F0502020204030204" pitchFamily="34" charset="0"/>
              </a:rPr>
              <a:t>2</a:t>
            </a:r>
            <a:endParaRPr lang="el-GR" dirty="0">
              <a:solidFill>
                <a:schemeClr val="accent1"/>
              </a:solidFill>
              <a:latin typeface="Calibri" panose="020F0502020204030204" pitchFamily="34" charset="0"/>
              <a:cs typeface="Calibri" panose="020F0502020204030204" pitchFamily="34" charset="0"/>
            </a:endParaRPr>
          </a:p>
        </p:txBody>
      </p:sp>
      <p:pic>
        <p:nvPicPr>
          <p:cNvPr id="3076" name="Picture 4" descr="printed sticky notes glued on board">
            <a:extLst>
              <a:ext uri="{FF2B5EF4-FFF2-40B4-BE49-F238E27FC236}">
                <a16:creationId xmlns:a16="http://schemas.microsoft.com/office/drawing/2014/main" id="{64A17895-EDDB-AD61-70A0-D04C6AFCA1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0287"/>
          <a:stretch/>
        </p:blipFill>
        <p:spPr bwMode="auto">
          <a:xfrm>
            <a:off x="7120606" y="2953833"/>
            <a:ext cx="1362949" cy="10132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CaixaDeTexto 4">
            <a:extLst>
              <a:ext uri="{FF2B5EF4-FFF2-40B4-BE49-F238E27FC236}">
                <a16:creationId xmlns:a16="http://schemas.microsoft.com/office/drawing/2014/main" id="{EA8F7081-2EE0-3D83-E41F-5CDDE416D798}"/>
              </a:ext>
            </a:extLst>
          </p:cNvPr>
          <p:cNvSpPr txBox="1"/>
          <p:nvPr/>
        </p:nvSpPr>
        <p:spPr>
          <a:xfrm>
            <a:off x="5849269" y="2602792"/>
            <a:ext cx="2542674" cy="184666"/>
          </a:xfrm>
          <a:prstGeom prst="rect">
            <a:avLst/>
          </a:prstGeom>
          <a:noFill/>
        </p:spPr>
        <p:txBody>
          <a:bodyPr wrap="square" rtlCol="0">
            <a:spAutoFit/>
          </a:bodyPr>
          <a:lstStyle/>
          <a:p>
            <a:pPr algn="r"/>
            <a:r>
              <a:rPr lang="pt-PT" sz="600" b="1" dirty="0">
                <a:solidFill>
                  <a:srgbClr val="FFB600"/>
                </a:solidFill>
                <a:latin typeface="Raleway Light" pitchFamily="2" charset="0"/>
              </a:rPr>
              <a:t>Source: </a:t>
            </a:r>
            <a:r>
              <a:rPr lang="pt-PT" sz="600" b="1" dirty="0">
                <a:solidFill>
                  <a:schemeClr val="tx1">
                    <a:lumMod val="40000"/>
                    <a:lumOff val="60000"/>
                  </a:schemeClr>
                </a:solidFill>
                <a:latin typeface="Raleway Light" pitchFamily="2" charset="0"/>
                <a:hlinkClick r:id="rId5"/>
              </a:rPr>
              <a:t>Evie S.</a:t>
            </a:r>
            <a:endParaRPr lang="pt-PT" sz="600" b="1" dirty="0">
              <a:solidFill>
                <a:schemeClr val="tx1">
                  <a:lumMod val="40000"/>
                  <a:lumOff val="60000"/>
                </a:schemeClr>
              </a:solidFill>
              <a:latin typeface="Raleway Light" pitchFamily="2" charset="0"/>
            </a:endParaRPr>
          </a:p>
        </p:txBody>
      </p:sp>
      <p:sp>
        <p:nvSpPr>
          <p:cNvPr id="6" name="CaixaDeTexto 4">
            <a:extLst>
              <a:ext uri="{FF2B5EF4-FFF2-40B4-BE49-F238E27FC236}">
                <a16:creationId xmlns:a16="http://schemas.microsoft.com/office/drawing/2014/main" id="{98A43A38-EA14-6D33-7FC1-0343A6AACEDA}"/>
              </a:ext>
            </a:extLst>
          </p:cNvPr>
          <p:cNvSpPr txBox="1"/>
          <p:nvPr/>
        </p:nvSpPr>
        <p:spPr>
          <a:xfrm>
            <a:off x="5940881" y="4030264"/>
            <a:ext cx="2542674" cy="184666"/>
          </a:xfrm>
          <a:prstGeom prst="rect">
            <a:avLst/>
          </a:prstGeom>
          <a:noFill/>
        </p:spPr>
        <p:txBody>
          <a:bodyPr wrap="square" rtlCol="0">
            <a:spAutoFit/>
          </a:bodyPr>
          <a:lstStyle/>
          <a:p>
            <a:pPr algn="r"/>
            <a:r>
              <a:rPr lang="pt-PT" sz="600" b="1" dirty="0">
                <a:solidFill>
                  <a:srgbClr val="FFB600"/>
                </a:solidFill>
                <a:latin typeface="Raleway Light" pitchFamily="2" charset="0"/>
              </a:rPr>
              <a:t>Source: </a:t>
            </a:r>
            <a:r>
              <a:rPr lang="pt-PT" sz="600" b="1" dirty="0">
                <a:solidFill>
                  <a:schemeClr val="tx1">
                    <a:lumMod val="40000"/>
                    <a:lumOff val="60000"/>
                  </a:schemeClr>
                </a:solidFill>
                <a:latin typeface="Raleway Light" pitchFamily="2" charset="0"/>
                <a:hlinkClick r:id="rId6"/>
              </a:rPr>
              <a:t>Daria Nepriakhina</a:t>
            </a:r>
            <a:endParaRPr lang="pt-PT" sz="600" b="1" dirty="0">
              <a:solidFill>
                <a:schemeClr val="tx1">
                  <a:lumMod val="40000"/>
                  <a:lumOff val="60000"/>
                </a:schemeClr>
              </a:solidFill>
              <a:latin typeface="Raleway Light" pitchFamily="2" charset="0"/>
            </a:endParaRPr>
          </a:p>
        </p:txBody>
      </p:sp>
    </p:spTree>
    <p:extLst>
      <p:ext uri="{BB962C8B-B14F-4D97-AF65-F5344CB8AC3E}">
        <p14:creationId xmlns:p14="http://schemas.microsoft.com/office/powerpoint/2010/main" val="747912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4" name="Google Shape;392;p35">
            <a:extLst>
              <a:ext uri="{FF2B5EF4-FFF2-40B4-BE49-F238E27FC236}">
                <a16:creationId xmlns:a16="http://schemas.microsoft.com/office/drawing/2014/main" id="{9ACCE107-81D9-F863-71B4-A4D5ECE2DA53}"/>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7" name="Rectangle 6"/>
          <p:cNvSpPr/>
          <p:nvPr/>
        </p:nvSpPr>
        <p:spPr>
          <a:xfrm>
            <a:off x="752474" y="761263"/>
            <a:ext cx="5019675" cy="292388"/>
          </a:xfrm>
          <a:prstGeom prst="rect">
            <a:avLst/>
          </a:prstGeom>
        </p:spPr>
        <p:txBody>
          <a:bodyPr wrap="square">
            <a:spAutoFit/>
          </a:bodyPr>
          <a:lstStyle/>
          <a:p>
            <a:pPr algn="just">
              <a:buNone/>
            </a:pPr>
            <a:r>
              <a:rPr lang="en-US" sz="1300" b="1" dirty="0">
                <a:latin typeface="Calibri" panose="020F0502020204030204" pitchFamily="34" charset="0"/>
                <a:cs typeface="Calibri" panose="020F0502020204030204" pitchFamily="34" charset="0"/>
              </a:rPr>
              <a:t>5 </a:t>
            </a:r>
            <a:r>
              <a:rPr lang="el-GR" sz="1300" b="1" dirty="0" smtClean="0">
                <a:latin typeface="Calibri" panose="020F0502020204030204" pitchFamily="34" charset="0"/>
                <a:cs typeface="Calibri" panose="020F0502020204030204" pitchFamily="34" charset="0"/>
              </a:rPr>
              <a:t>Βήματα επίλυσης προβλημάτων</a:t>
            </a:r>
            <a:endParaRPr lang="en-US" sz="1300" b="1"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28BF79D-76CE-433F-5CD7-8EC1BB9C2A9D}"/>
              </a:ext>
            </a:extLst>
          </p:cNvPr>
          <p:cNvSpPr txBox="1"/>
          <p:nvPr/>
        </p:nvSpPr>
        <p:spPr>
          <a:xfrm>
            <a:off x="1014761" y="1053651"/>
            <a:ext cx="6166716" cy="1789302"/>
          </a:xfrm>
          <a:prstGeom prst="rect">
            <a:avLst/>
          </a:prstGeom>
          <a:noFill/>
          <a:ln>
            <a:noFill/>
          </a:ln>
        </p:spPr>
        <p:txBody>
          <a:bodyPr spcFirstLastPara="1" wrap="square" lIns="91426" tIns="91426" rIns="91426" bIns="91426" anchor="t" anchorCtr="0">
            <a:noAutofit/>
          </a:bodyPr>
          <a:lstStyle>
            <a:defPPr marR="0" lvl="0" algn="l" rtl="0">
              <a:lnSpc>
                <a:spcPct val="100000"/>
              </a:lnSpc>
              <a:spcBef>
                <a:spcPts val="0"/>
              </a:spcBef>
              <a:spcAft>
                <a:spcPts val="0"/>
              </a:spcAft>
            </a:defPPr>
            <a:lvl1pPr marL="0" indent="0">
              <a:spcBef>
                <a:spcPts val="601"/>
              </a:spcBef>
              <a:buClr>
                <a:srgbClr val="FFB600"/>
              </a:buClr>
              <a:buSzPts val="1800"/>
              <a:buFont typeface="Raleway Thin"/>
              <a:buNone/>
              <a:defRPr sz="1300">
                <a:solidFill>
                  <a:schemeClr val="dk2"/>
                </a:solidFill>
                <a:latin typeface="Raleway Light" charset="0"/>
                <a:ea typeface="Raleway Thin"/>
                <a:cs typeface="Raleway Thin"/>
                <a:sym typeface="Raleway Thin"/>
              </a:defRPr>
            </a:lvl1pPr>
            <a:lvl2pPr marL="914411" indent="-342904">
              <a:buClr>
                <a:srgbClr val="FFB600"/>
              </a:buClr>
              <a:buSzPts val="1800"/>
              <a:buFont typeface="Raleway Thin"/>
              <a:buChar char="○"/>
              <a:defRPr sz="1800">
                <a:solidFill>
                  <a:schemeClr val="dk2"/>
                </a:solidFill>
                <a:latin typeface="Raleway Thin"/>
                <a:ea typeface="Raleway Thin"/>
                <a:cs typeface="Raleway Thin"/>
                <a:sym typeface="Raleway Thin"/>
              </a:defRPr>
            </a:lvl2pPr>
            <a:lvl3pPr marL="1371617" indent="-342904">
              <a:buClr>
                <a:srgbClr val="FFB600"/>
              </a:buClr>
              <a:buSzPts val="1800"/>
              <a:buFont typeface="Raleway Thin"/>
              <a:buChar char="■"/>
              <a:defRPr sz="1800">
                <a:solidFill>
                  <a:schemeClr val="dk2"/>
                </a:solidFill>
                <a:latin typeface="Raleway Thin"/>
                <a:ea typeface="Raleway Thin"/>
                <a:cs typeface="Raleway Thin"/>
                <a:sym typeface="Raleway Thin"/>
              </a:defRPr>
            </a:lvl3pPr>
            <a:lvl4pPr marL="1828823" indent="-342904">
              <a:buClr>
                <a:schemeClr val="dk2"/>
              </a:buClr>
              <a:buSzPts val="1800"/>
              <a:buFont typeface="Raleway Thin"/>
              <a:buChar char="●"/>
              <a:defRPr sz="1800">
                <a:solidFill>
                  <a:schemeClr val="dk2"/>
                </a:solidFill>
                <a:latin typeface="Raleway Thin"/>
                <a:ea typeface="Raleway Thin"/>
                <a:cs typeface="Raleway Thin"/>
                <a:sym typeface="Raleway Thin"/>
              </a:defRPr>
            </a:lvl4pPr>
            <a:lvl5pPr marL="2286029" indent="-342904">
              <a:buClr>
                <a:schemeClr val="dk2"/>
              </a:buClr>
              <a:buSzPts val="1800"/>
              <a:buFont typeface="Raleway Thin"/>
              <a:buChar char="○"/>
              <a:defRPr sz="1800">
                <a:solidFill>
                  <a:schemeClr val="dk2"/>
                </a:solidFill>
                <a:latin typeface="Raleway Thin"/>
                <a:ea typeface="Raleway Thin"/>
                <a:cs typeface="Raleway Thin"/>
                <a:sym typeface="Raleway Thin"/>
              </a:defRPr>
            </a:lvl5pPr>
            <a:lvl6pPr marL="2743234" indent="-342904">
              <a:buClr>
                <a:schemeClr val="dk2"/>
              </a:buClr>
              <a:buSzPts val="1800"/>
              <a:buFont typeface="Raleway Thin"/>
              <a:buChar char="■"/>
              <a:defRPr sz="1800">
                <a:solidFill>
                  <a:schemeClr val="dk2"/>
                </a:solidFill>
                <a:latin typeface="Raleway Thin"/>
                <a:ea typeface="Raleway Thin"/>
                <a:cs typeface="Raleway Thin"/>
                <a:sym typeface="Raleway Thin"/>
              </a:defRPr>
            </a:lvl6pPr>
            <a:lvl7pPr marL="3200440" indent="-342904">
              <a:buClr>
                <a:schemeClr val="dk2"/>
              </a:buClr>
              <a:buSzPts val="1800"/>
              <a:buFont typeface="Raleway Thin"/>
              <a:buChar char="●"/>
              <a:defRPr sz="1800">
                <a:solidFill>
                  <a:schemeClr val="dk2"/>
                </a:solidFill>
                <a:latin typeface="Raleway Thin"/>
                <a:ea typeface="Raleway Thin"/>
                <a:cs typeface="Raleway Thin"/>
                <a:sym typeface="Raleway Thin"/>
              </a:defRPr>
            </a:lvl7pPr>
            <a:lvl8pPr marL="3657646" indent="-342904">
              <a:buClr>
                <a:schemeClr val="dk2"/>
              </a:buClr>
              <a:buSzPts val="1800"/>
              <a:buFont typeface="Raleway Thin"/>
              <a:buChar char="○"/>
              <a:defRPr sz="1800">
                <a:solidFill>
                  <a:schemeClr val="dk2"/>
                </a:solidFill>
                <a:latin typeface="Raleway Thin"/>
                <a:ea typeface="Raleway Thin"/>
                <a:cs typeface="Raleway Thin"/>
                <a:sym typeface="Raleway Thin"/>
              </a:defRPr>
            </a:lvl8pPr>
            <a:lvl9pPr marL="4114851" indent="-342904">
              <a:buClr>
                <a:schemeClr val="dk2"/>
              </a:buClr>
              <a:buSzPts val="1800"/>
              <a:buFont typeface="Raleway Thin"/>
              <a:buChar char="■"/>
              <a:defRPr sz="1800">
                <a:solidFill>
                  <a:schemeClr val="dk2"/>
                </a:solidFill>
                <a:latin typeface="Raleway Thin"/>
                <a:ea typeface="Raleway Thin"/>
                <a:cs typeface="Raleway Thin"/>
                <a:sym typeface="Raleway Thin"/>
              </a:defRPr>
            </a:lvl9pPr>
          </a:lstStyle>
          <a:p>
            <a:pPr algn="just"/>
            <a:r>
              <a:rPr lang="el-GR" b="1" dirty="0" smtClean="0">
                <a:solidFill>
                  <a:schemeClr val="accent1"/>
                </a:solidFill>
                <a:latin typeface="Calibri" panose="020F0502020204030204" pitchFamily="34" charset="0"/>
                <a:cs typeface="Calibri" panose="020F0502020204030204" pitchFamily="34" charset="0"/>
              </a:rPr>
              <a:t>Αξιολογήστε τις λύσεις</a:t>
            </a:r>
            <a:r>
              <a:rPr lang="en-US" b="1" dirty="0" smtClean="0">
                <a:solidFill>
                  <a:schemeClr val="accent1"/>
                </a:solidFill>
                <a:latin typeface="Calibri" panose="020F0502020204030204" pitchFamily="34" charset="0"/>
                <a:cs typeface="Calibri" panose="020F0502020204030204" pitchFamily="34" charset="0"/>
              </a:rPr>
              <a:t>:</a:t>
            </a:r>
            <a:endParaRPr lang="en-US" b="1" dirty="0">
              <a:solidFill>
                <a:schemeClr val="accent1"/>
              </a:solidFill>
              <a:latin typeface="Calibri" panose="020F0502020204030204" pitchFamily="34" charset="0"/>
              <a:cs typeface="Calibri" panose="020F0502020204030204" pitchFamily="34" charset="0"/>
            </a:endParaRPr>
          </a:p>
          <a:p>
            <a:pPr algn="just"/>
            <a:r>
              <a:rPr lang="el-GR" dirty="0" smtClean="0">
                <a:latin typeface="Calibri" panose="020F0502020204030204" pitchFamily="34" charset="0"/>
                <a:cs typeface="Calibri" panose="020F0502020204030204" pitchFamily="34" charset="0"/>
              </a:rPr>
              <a:t>Αναλύστε τις στρατηγικές που προσδιορίστηκαν στο δεύτερο βήμα και  αποφασίστε για το ποια είναι η καλύτερη δυνατή λύση. Ο υπεύθυνος λήψης αποφάσεων θα πρέπει να εκτιμήσει τις επιπτώσεις στο κόστος, στη διαχείριση των πόρων και</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την εκτίμηση του κινδύνου για το τι μπορεί να εμποδίσει την εφαρμογή λύσης.</a:t>
            </a:r>
            <a:endParaRPr lang="en-US"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BD4AAB79-456E-67A8-02F0-88FABAA7125E}"/>
              </a:ext>
            </a:extLst>
          </p:cNvPr>
          <p:cNvSpPr txBox="1"/>
          <p:nvPr/>
        </p:nvSpPr>
        <p:spPr>
          <a:xfrm>
            <a:off x="984325" y="2310292"/>
            <a:ext cx="6166716" cy="1084379"/>
          </a:xfrm>
          <a:prstGeom prst="rect">
            <a:avLst/>
          </a:prstGeom>
          <a:noFill/>
          <a:ln>
            <a:noFill/>
          </a:ln>
        </p:spPr>
        <p:txBody>
          <a:bodyPr spcFirstLastPara="1" wrap="square" lIns="91426" tIns="91426" rIns="91426" bIns="91426" anchor="t" anchorCtr="0">
            <a:noAutofit/>
          </a:bodyPr>
          <a:lstStyle>
            <a:defPPr marR="0" lvl="0" algn="l" rtl="0">
              <a:lnSpc>
                <a:spcPct val="100000"/>
              </a:lnSpc>
              <a:spcBef>
                <a:spcPts val="0"/>
              </a:spcBef>
              <a:spcAft>
                <a:spcPts val="0"/>
              </a:spcAft>
            </a:defPPr>
            <a:lvl1pPr marL="0" indent="0">
              <a:spcBef>
                <a:spcPts val="601"/>
              </a:spcBef>
              <a:buClr>
                <a:srgbClr val="FFB600"/>
              </a:buClr>
              <a:buSzPts val="1800"/>
              <a:buFont typeface="Raleway Thin"/>
              <a:buNone/>
              <a:defRPr sz="1300">
                <a:solidFill>
                  <a:schemeClr val="dk2"/>
                </a:solidFill>
                <a:latin typeface="Raleway Light" charset="0"/>
                <a:ea typeface="Raleway Thin"/>
                <a:cs typeface="Raleway Thin"/>
                <a:sym typeface="Raleway Thin"/>
              </a:defRPr>
            </a:lvl1pPr>
            <a:lvl2pPr marL="914411" indent="-342904">
              <a:buClr>
                <a:srgbClr val="FFB600"/>
              </a:buClr>
              <a:buSzPts val="1800"/>
              <a:buFont typeface="Raleway Thin"/>
              <a:buChar char="○"/>
              <a:defRPr sz="1800">
                <a:solidFill>
                  <a:schemeClr val="dk2"/>
                </a:solidFill>
                <a:latin typeface="Raleway Thin"/>
                <a:ea typeface="Raleway Thin"/>
                <a:cs typeface="Raleway Thin"/>
                <a:sym typeface="Raleway Thin"/>
              </a:defRPr>
            </a:lvl2pPr>
            <a:lvl3pPr marL="1371617" indent="-342904">
              <a:buClr>
                <a:srgbClr val="FFB600"/>
              </a:buClr>
              <a:buSzPts val="1800"/>
              <a:buFont typeface="Raleway Thin"/>
              <a:buChar char="■"/>
              <a:defRPr sz="1800">
                <a:solidFill>
                  <a:schemeClr val="dk2"/>
                </a:solidFill>
                <a:latin typeface="Raleway Thin"/>
                <a:ea typeface="Raleway Thin"/>
                <a:cs typeface="Raleway Thin"/>
                <a:sym typeface="Raleway Thin"/>
              </a:defRPr>
            </a:lvl3pPr>
            <a:lvl4pPr marL="1828823" indent="-342904">
              <a:buClr>
                <a:schemeClr val="dk2"/>
              </a:buClr>
              <a:buSzPts val="1800"/>
              <a:buFont typeface="Raleway Thin"/>
              <a:buChar char="●"/>
              <a:defRPr sz="1800">
                <a:solidFill>
                  <a:schemeClr val="dk2"/>
                </a:solidFill>
                <a:latin typeface="Raleway Thin"/>
                <a:ea typeface="Raleway Thin"/>
                <a:cs typeface="Raleway Thin"/>
                <a:sym typeface="Raleway Thin"/>
              </a:defRPr>
            </a:lvl4pPr>
            <a:lvl5pPr marL="2286029" indent="-342904">
              <a:buClr>
                <a:schemeClr val="dk2"/>
              </a:buClr>
              <a:buSzPts val="1800"/>
              <a:buFont typeface="Raleway Thin"/>
              <a:buChar char="○"/>
              <a:defRPr sz="1800">
                <a:solidFill>
                  <a:schemeClr val="dk2"/>
                </a:solidFill>
                <a:latin typeface="Raleway Thin"/>
                <a:ea typeface="Raleway Thin"/>
                <a:cs typeface="Raleway Thin"/>
                <a:sym typeface="Raleway Thin"/>
              </a:defRPr>
            </a:lvl5pPr>
            <a:lvl6pPr marL="2743234" indent="-342904">
              <a:buClr>
                <a:schemeClr val="dk2"/>
              </a:buClr>
              <a:buSzPts val="1800"/>
              <a:buFont typeface="Raleway Thin"/>
              <a:buChar char="■"/>
              <a:defRPr sz="1800">
                <a:solidFill>
                  <a:schemeClr val="dk2"/>
                </a:solidFill>
                <a:latin typeface="Raleway Thin"/>
                <a:ea typeface="Raleway Thin"/>
                <a:cs typeface="Raleway Thin"/>
                <a:sym typeface="Raleway Thin"/>
              </a:defRPr>
            </a:lvl6pPr>
            <a:lvl7pPr marL="3200440" indent="-342904">
              <a:buClr>
                <a:schemeClr val="dk2"/>
              </a:buClr>
              <a:buSzPts val="1800"/>
              <a:buFont typeface="Raleway Thin"/>
              <a:buChar char="●"/>
              <a:defRPr sz="1800">
                <a:solidFill>
                  <a:schemeClr val="dk2"/>
                </a:solidFill>
                <a:latin typeface="Raleway Thin"/>
                <a:ea typeface="Raleway Thin"/>
                <a:cs typeface="Raleway Thin"/>
                <a:sym typeface="Raleway Thin"/>
              </a:defRPr>
            </a:lvl7pPr>
            <a:lvl8pPr marL="3657646" indent="-342904">
              <a:buClr>
                <a:schemeClr val="dk2"/>
              </a:buClr>
              <a:buSzPts val="1800"/>
              <a:buFont typeface="Raleway Thin"/>
              <a:buChar char="○"/>
              <a:defRPr sz="1800">
                <a:solidFill>
                  <a:schemeClr val="dk2"/>
                </a:solidFill>
                <a:latin typeface="Raleway Thin"/>
                <a:ea typeface="Raleway Thin"/>
                <a:cs typeface="Raleway Thin"/>
                <a:sym typeface="Raleway Thin"/>
              </a:defRPr>
            </a:lvl8pPr>
            <a:lvl9pPr marL="4114851" indent="-342904">
              <a:buClr>
                <a:schemeClr val="dk2"/>
              </a:buClr>
              <a:buSzPts val="1800"/>
              <a:buFont typeface="Raleway Thin"/>
              <a:buChar char="■"/>
              <a:defRPr sz="1800">
                <a:solidFill>
                  <a:schemeClr val="dk2"/>
                </a:solidFill>
                <a:latin typeface="Raleway Thin"/>
                <a:ea typeface="Raleway Thin"/>
                <a:cs typeface="Raleway Thin"/>
                <a:sym typeface="Raleway Thin"/>
              </a:defRPr>
            </a:lvl9pPr>
          </a:lstStyle>
          <a:p>
            <a:pPr lvl="0" algn="just"/>
            <a:r>
              <a:rPr lang="el-GR" b="1" dirty="0" smtClean="0">
                <a:solidFill>
                  <a:schemeClr val="accent1"/>
                </a:solidFill>
                <a:latin typeface="Calibri" panose="020F0502020204030204" pitchFamily="34" charset="0"/>
                <a:cs typeface="Calibri" panose="020F0502020204030204" pitchFamily="34" charset="0"/>
              </a:rPr>
              <a:t>Εφαρμόστε ένα σχέδιο</a:t>
            </a:r>
            <a:r>
              <a:rPr lang="en-US" b="1" dirty="0" smtClean="0">
                <a:solidFill>
                  <a:schemeClr val="accent1"/>
                </a:solidFill>
                <a:latin typeface="Calibri" panose="020F0502020204030204" pitchFamily="34" charset="0"/>
                <a:cs typeface="Calibri" panose="020F0502020204030204" pitchFamily="34" charset="0"/>
              </a:rPr>
              <a:t>:</a:t>
            </a:r>
            <a:endParaRPr lang="el-GR" b="1" dirty="0">
              <a:solidFill>
                <a:schemeClr val="accent1"/>
              </a:solidFill>
              <a:latin typeface="Calibri" panose="020F0502020204030204" pitchFamily="34" charset="0"/>
              <a:cs typeface="Calibri" panose="020F0502020204030204" pitchFamily="34" charset="0"/>
            </a:endParaRPr>
          </a:p>
          <a:p>
            <a:pPr algn="just"/>
            <a:r>
              <a:rPr lang="el-GR" dirty="0" smtClean="0">
                <a:latin typeface="Calibri" panose="020F0502020204030204" pitchFamily="34" charset="0"/>
                <a:cs typeface="Calibri" panose="020F0502020204030204" pitchFamily="34" charset="0"/>
              </a:rPr>
              <a:t>Σε αυτό το βήμα έχει αποφασιστεί η πορεία δράσης που θα εφαρμοστεί, με σημεία αναφοράς που προσδιορίζουν με ακρίβεια αν η λύση μπορεί να πετύχει.</a:t>
            </a:r>
            <a:endParaRPr lang="el-GR"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E011C5AC-94A3-0D2A-1A9C-311D8EBAE24F}"/>
              </a:ext>
            </a:extLst>
          </p:cNvPr>
          <p:cNvSpPr txBox="1"/>
          <p:nvPr/>
        </p:nvSpPr>
        <p:spPr>
          <a:xfrm>
            <a:off x="752474" y="2420694"/>
            <a:ext cx="262287" cy="292388"/>
          </a:xfrm>
          <a:prstGeom prst="rect">
            <a:avLst/>
          </a:prstGeom>
        </p:spPr>
        <p:txBody>
          <a:bodyPr wrap="square">
            <a:spAutoFit/>
          </a:bodyPr>
          <a:lstStyle>
            <a:defPPr marR="0" lvl="0" algn="l" rtl="0">
              <a:lnSpc>
                <a:spcPct val="100000"/>
              </a:lnSpc>
              <a:spcBef>
                <a:spcPts val="0"/>
              </a:spcBef>
              <a:spcAft>
                <a:spcPts val="0"/>
              </a:spcAft>
            </a:defPPr>
            <a:lvl1pPr algn="just">
              <a:buNone/>
              <a:defRPr sz="1300" b="1">
                <a:latin typeface="Raleway Light" charset="0"/>
              </a:defRPr>
            </a:lvl1pPr>
          </a:lstStyle>
          <a:p>
            <a:r>
              <a:rPr lang="en-US" dirty="0">
                <a:solidFill>
                  <a:schemeClr val="accent1"/>
                </a:solidFill>
                <a:latin typeface="Calibri" panose="020F0502020204030204" pitchFamily="34" charset="0"/>
                <a:cs typeface="Calibri" panose="020F0502020204030204" pitchFamily="34" charset="0"/>
              </a:rPr>
              <a:t>4</a:t>
            </a:r>
            <a:endParaRPr lang="el-GR" dirty="0">
              <a:solidFill>
                <a:schemeClr val="accent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698F52F-66C9-63AE-7E58-18F9987188FE}"/>
              </a:ext>
            </a:extLst>
          </p:cNvPr>
          <p:cNvSpPr txBox="1"/>
          <p:nvPr/>
        </p:nvSpPr>
        <p:spPr>
          <a:xfrm>
            <a:off x="722038" y="1164053"/>
            <a:ext cx="262287" cy="292388"/>
          </a:xfrm>
          <a:prstGeom prst="rect">
            <a:avLst/>
          </a:prstGeom>
        </p:spPr>
        <p:txBody>
          <a:bodyPr wrap="square">
            <a:spAutoFit/>
          </a:bodyPr>
          <a:lstStyle>
            <a:defPPr marR="0" lvl="0" algn="l" rtl="0">
              <a:lnSpc>
                <a:spcPct val="100000"/>
              </a:lnSpc>
              <a:spcBef>
                <a:spcPts val="0"/>
              </a:spcBef>
              <a:spcAft>
                <a:spcPts val="0"/>
              </a:spcAft>
            </a:defPPr>
            <a:lvl1pPr algn="just">
              <a:buNone/>
              <a:defRPr sz="1300" b="1">
                <a:latin typeface="Raleway Light" charset="0"/>
              </a:defRPr>
            </a:lvl1pPr>
          </a:lstStyle>
          <a:p>
            <a:r>
              <a:rPr lang="en-US" dirty="0">
                <a:solidFill>
                  <a:schemeClr val="accent1"/>
                </a:solidFill>
                <a:latin typeface="Calibri" panose="020F0502020204030204" pitchFamily="34" charset="0"/>
                <a:cs typeface="Calibri" panose="020F0502020204030204" pitchFamily="34" charset="0"/>
              </a:rPr>
              <a:t>3</a:t>
            </a:r>
            <a:endParaRPr lang="el-GR" dirty="0">
              <a:solidFill>
                <a:schemeClr val="accent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05DC11E-2E35-1481-E369-92103C8AAEA8}"/>
              </a:ext>
            </a:extLst>
          </p:cNvPr>
          <p:cNvSpPr txBox="1"/>
          <p:nvPr/>
        </p:nvSpPr>
        <p:spPr>
          <a:xfrm>
            <a:off x="999543" y="3394671"/>
            <a:ext cx="6166716" cy="1748829"/>
          </a:xfrm>
          <a:prstGeom prst="rect">
            <a:avLst/>
          </a:prstGeom>
          <a:noFill/>
          <a:ln>
            <a:noFill/>
          </a:ln>
        </p:spPr>
        <p:txBody>
          <a:bodyPr spcFirstLastPara="1" wrap="square" lIns="91426" tIns="91426" rIns="91426" bIns="91426" anchor="t" anchorCtr="0">
            <a:noAutofit/>
          </a:bodyPr>
          <a:lstStyle>
            <a:defPPr marR="0" lvl="0" algn="l" rtl="0">
              <a:lnSpc>
                <a:spcPct val="100000"/>
              </a:lnSpc>
              <a:spcBef>
                <a:spcPts val="0"/>
              </a:spcBef>
              <a:spcAft>
                <a:spcPts val="0"/>
              </a:spcAft>
            </a:defPPr>
            <a:lvl1pPr marL="0" indent="0">
              <a:spcBef>
                <a:spcPts val="601"/>
              </a:spcBef>
              <a:buClr>
                <a:srgbClr val="FFB600"/>
              </a:buClr>
              <a:buSzPts val="1800"/>
              <a:buFont typeface="Raleway Thin"/>
              <a:buNone/>
              <a:defRPr sz="1300">
                <a:solidFill>
                  <a:schemeClr val="dk2"/>
                </a:solidFill>
                <a:latin typeface="Raleway Light" charset="0"/>
                <a:ea typeface="Raleway Thin"/>
                <a:cs typeface="Raleway Thin"/>
                <a:sym typeface="Raleway Thin"/>
              </a:defRPr>
            </a:lvl1pPr>
            <a:lvl2pPr marL="914411" indent="-342904">
              <a:buClr>
                <a:srgbClr val="FFB600"/>
              </a:buClr>
              <a:buSzPts val="1800"/>
              <a:buFont typeface="Raleway Thin"/>
              <a:buChar char="○"/>
              <a:defRPr sz="1800">
                <a:solidFill>
                  <a:schemeClr val="dk2"/>
                </a:solidFill>
                <a:latin typeface="Raleway Thin"/>
                <a:ea typeface="Raleway Thin"/>
                <a:cs typeface="Raleway Thin"/>
                <a:sym typeface="Raleway Thin"/>
              </a:defRPr>
            </a:lvl2pPr>
            <a:lvl3pPr marL="1371617" indent="-342904">
              <a:buClr>
                <a:srgbClr val="FFB600"/>
              </a:buClr>
              <a:buSzPts val="1800"/>
              <a:buFont typeface="Raleway Thin"/>
              <a:buChar char="■"/>
              <a:defRPr sz="1800">
                <a:solidFill>
                  <a:schemeClr val="dk2"/>
                </a:solidFill>
                <a:latin typeface="Raleway Thin"/>
                <a:ea typeface="Raleway Thin"/>
                <a:cs typeface="Raleway Thin"/>
                <a:sym typeface="Raleway Thin"/>
              </a:defRPr>
            </a:lvl3pPr>
            <a:lvl4pPr marL="1828823" indent="-342904">
              <a:buClr>
                <a:schemeClr val="dk2"/>
              </a:buClr>
              <a:buSzPts val="1800"/>
              <a:buFont typeface="Raleway Thin"/>
              <a:buChar char="●"/>
              <a:defRPr sz="1800">
                <a:solidFill>
                  <a:schemeClr val="dk2"/>
                </a:solidFill>
                <a:latin typeface="Raleway Thin"/>
                <a:ea typeface="Raleway Thin"/>
                <a:cs typeface="Raleway Thin"/>
                <a:sym typeface="Raleway Thin"/>
              </a:defRPr>
            </a:lvl4pPr>
            <a:lvl5pPr marL="2286029" indent="-342904">
              <a:buClr>
                <a:schemeClr val="dk2"/>
              </a:buClr>
              <a:buSzPts val="1800"/>
              <a:buFont typeface="Raleway Thin"/>
              <a:buChar char="○"/>
              <a:defRPr sz="1800">
                <a:solidFill>
                  <a:schemeClr val="dk2"/>
                </a:solidFill>
                <a:latin typeface="Raleway Thin"/>
                <a:ea typeface="Raleway Thin"/>
                <a:cs typeface="Raleway Thin"/>
                <a:sym typeface="Raleway Thin"/>
              </a:defRPr>
            </a:lvl5pPr>
            <a:lvl6pPr marL="2743234" indent="-342904">
              <a:buClr>
                <a:schemeClr val="dk2"/>
              </a:buClr>
              <a:buSzPts val="1800"/>
              <a:buFont typeface="Raleway Thin"/>
              <a:buChar char="■"/>
              <a:defRPr sz="1800">
                <a:solidFill>
                  <a:schemeClr val="dk2"/>
                </a:solidFill>
                <a:latin typeface="Raleway Thin"/>
                <a:ea typeface="Raleway Thin"/>
                <a:cs typeface="Raleway Thin"/>
                <a:sym typeface="Raleway Thin"/>
              </a:defRPr>
            </a:lvl6pPr>
            <a:lvl7pPr marL="3200440" indent="-342904">
              <a:buClr>
                <a:schemeClr val="dk2"/>
              </a:buClr>
              <a:buSzPts val="1800"/>
              <a:buFont typeface="Raleway Thin"/>
              <a:buChar char="●"/>
              <a:defRPr sz="1800">
                <a:solidFill>
                  <a:schemeClr val="dk2"/>
                </a:solidFill>
                <a:latin typeface="Raleway Thin"/>
                <a:ea typeface="Raleway Thin"/>
                <a:cs typeface="Raleway Thin"/>
                <a:sym typeface="Raleway Thin"/>
              </a:defRPr>
            </a:lvl7pPr>
            <a:lvl8pPr marL="3657646" indent="-342904">
              <a:buClr>
                <a:schemeClr val="dk2"/>
              </a:buClr>
              <a:buSzPts val="1800"/>
              <a:buFont typeface="Raleway Thin"/>
              <a:buChar char="○"/>
              <a:defRPr sz="1800">
                <a:solidFill>
                  <a:schemeClr val="dk2"/>
                </a:solidFill>
                <a:latin typeface="Raleway Thin"/>
                <a:ea typeface="Raleway Thin"/>
                <a:cs typeface="Raleway Thin"/>
                <a:sym typeface="Raleway Thin"/>
              </a:defRPr>
            </a:lvl8pPr>
            <a:lvl9pPr marL="4114851" indent="-342904">
              <a:buClr>
                <a:schemeClr val="dk2"/>
              </a:buClr>
              <a:buSzPts val="1800"/>
              <a:buFont typeface="Raleway Thin"/>
              <a:buChar char="■"/>
              <a:defRPr sz="1800">
                <a:solidFill>
                  <a:schemeClr val="dk2"/>
                </a:solidFill>
                <a:latin typeface="Raleway Thin"/>
                <a:ea typeface="Raleway Thin"/>
                <a:cs typeface="Raleway Thin"/>
                <a:sym typeface="Raleway Thin"/>
              </a:defRPr>
            </a:lvl9pPr>
          </a:lstStyle>
          <a:p>
            <a:pPr lvl="0" algn="just"/>
            <a:r>
              <a:rPr lang="el-GR" b="1" dirty="0" smtClean="0">
                <a:solidFill>
                  <a:schemeClr val="accent1"/>
                </a:solidFill>
                <a:latin typeface="Calibri" panose="020F0502020204030204" pitchFamily="34" charset="0"/>
                <a:cs typeface="Calibri" panose="020F0502020204030204" pitchFamily="34" charset="0"/>
              </a:rPr>
              <a:t>Αξιολόγηση Αποτελεσματικότητας της Λύσης</a:t>
            </a:r>
          </a:p>
          <a:p>
            <a:pPr lvl="0" algn="just"/>
            <a:r>
              <a:rPr lang="el-GR" dirty="0" smtClean="0">
                <a:latin typeface="Calibri" panose="020F0502020204030204" pitchFamily="34" charset="0"/>
                <a:cs typeface="Calibri" panose="020F0502020204030204" pitchFamily="34" charset="0"/>
              </a:rPr>
              <a:t>Μόλις εφαρμοστεί μια λύση, θα πρέπει να αξιολογήσετε</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αν η λύση βοήθησε στο πρόβλημα και τι θα μπορούσε να γίνει στο μέλλον.</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Επιπλέον, η ανατροφοδότηση βοηθά στην πρακτική επίλυση προβλημάτων</a:t>
            </a:r>
            <a:r>
              <a:rPr lang="en-US" dirty="0" smtClean="0">
                <a:latin typeface="Calibri" panose="020F0502020204030204" pitchFamily="34" charset="0"/>
                <a:cs typeface="Calibri" panose="020F0502020204030204" pitchFamily="34" charset="0"/>
              </a:rPr>
              <a:t>.</a:t>
            </a:r>
            <a:endParaRPr lang="el-GR"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7F002EC8-7248-9A33-407D-FCB8FEFDBD7F}"/>
              </a:ext>
            </a:extLst>
          </p:cNvPr>
          <p:cNvSpPr txBox="1"/>
          <p:nvPr/>
        </p:nvSpPr>
        <p:spPr>
          <a:xfrm>
            <a:off x="752474" y="3497106"/>
            <a:ext cx="262287" cy="292388"/>
          </a:xfrm>
          <a:prstGeom prst="rect">
            <a:avLst/>
          </a:prstGeom>
        </p:spPr>
        <p:txBody>
          <a:bodyPr wrap="square">
            <a:spAutoFit/>
          </a:bodyPr>
          <a:lstStyle>
            <a:defPPr marR="0" lvl="0" algn="l" rtl="0">
              <a:lnSpc>
                <a:spcPct val="100000"/>
              </a:lnSpc>
              <a:spcBef>
                <a:spcPts val="0"/>
              </a:spcBef>
              <a:spcAft>
                <a:spcPts val="0"/>
              </a:spcAft>
            </a:defPPr>
            <a:lvl1pPr algn="just">
              <a:buNone/>
              <a:defRPr sz="1300" b="1">
                <a:latin typeface="Raleway Light" charset="0"/>
              </a:defRPr>
            </a:lvl1pPr>
          </a:lstStyle>
          <a:p>
            <a:r>
              <a:rPr lang="en-US" dirty="0">
                <a:solidFill>
                  <a:schemeClr val="accent1"/>
                </a:solidFill>
                <a:latin typeface="Calibri" panose="020F0502020204030204" pitchFamily="34" charset="0"/>
                <a:cs typeface="Calibri" panose="020F0502020204030204" pitchFamily="34" charset="0"/>
              </a:rPr>
              <a:t>5</a:t>
            </a:r>
            <a:endParaRPr lang="el-GR" dirty="0">
              <a:solidFill>
                <a:schemeClr val="accent1"/>
              </a:solidFill>
              <a:latin typeface="Calibri" panose="020F0502020204030204" pitchFamily="34" charset="0"/>
              <a:cs typeface="Calibri" panose="020F0502020204030204" pitchFamily="34" charset="0"/>
            </a:endParaRPr>
          </a:p>
        </p:txBody>
      </p:sp>
      <p:pic>
        <p:nvPicPr>
          <p:cNvPr id="4102" name="Picture 6" descr="arrow signs">
            <a:extLst>
              <a:ext uri="{FF2B5EF4-FFF2-40B4-BE49-F238E27FC236}">
                <a16:creationId xmlns:a16="http://schemas.microsoft.com/office/drawing/2014/main" id="{7D1D7526-F7FA-573A-6DE0-BB112921F1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2831" r="44614" b="69359"/>
          <a:stretch/>
        </p:blipFill>
        <p:spPr bwMode="auto">
          <a:xfrm>
            <a:off x="7341033" y="1554105"/>
            <a:ext cx="899077" cy="95887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6" descr="arrow signs">
            <a:extLst>
              <a:ext uri="{FF2B5EF4-FFF2-40B4-BE49-F238E27FC236}">
                <a16:creationId xmlns:a16="http://schemas.microsoft.com/office/drawing/2014/main" id="{A374E35B-5EF9-CFBD-F85A-A8056A83BC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36738" r="44614" b="34794"/>
          <a:stretch/>
        </p:blipFill>
        <p:spPr bwMode="auto">
          <a:xfrm>
            <a:off x="7341033" y="2538229"/>
            <a:ext cx="899077" cy="9816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Picture 6" descr="arrow signs">
            <a:extLst>
              <a:ext uri="{FF2B5EF4-FFF2-40B4-BE49-F238E27FC236}">
                <a16:creationId xmlns:a16="http://schemas.microsoft.com/office/drawing/2014/main" id="{BB26C91B-1B50-D73E-443A-FC99A3961A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64128" r="44614" b="7401"/>
          <a:stretch/>
        </p:blipFill>
        <p:spPr bwMode="auto">
          <a:xfrm>
            <a:off x="7341033" y="3706929"/>
            <a:ext cx="899077" cy="9816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E5EEAB36-00FD-1629-10D0-DDD123899AA0}"/>
              </a:ext>
            </a:extLst>
          </p:cNvPr>
          <p:cNvSpPr txBox="1"/>
          <p:nvPr/>
        </p:nvSpPr>
        <p:spPr>
          <a:xfrm>
            <a:off x="5772149" y="4596232"/>
            <a:ext cx="2542674" cy="184666"/>
          </a:xfrm>
          <a:prstGeom prst="rect">
            <a:avLst/>
          </a:prstGeom>
          <a:noFill/>
        </p:spPr>
        <p:txBody>
          <a:bodyPr wrap="square" rtlCol="0">
            <a:spAutoFit/>
          </a:bodyPr>
          <a:lstStyle/>
          <a:p>
            <a:pPr algn="r"/>
            <a:r>
              <a:rPr lang="pt-PT" sz="600" b="1" dirty="0">
                <a:solidFill>
                  <a:srgbClr val="FFB600"/>
                </a:solidFill>
                <a:latin typeface="Raleway Light" pitchFamily="2" charset="0"/>
              </a:rPr>
              <a:t>Source: </a:t>
            </a:r>
            <a:r>
              <a:rPr lang="en-US" sz="600" b="0" i="0" u="none" strike="noStrike" dirty="0" err="1">
                <a:solidFill>
                  <a:srgbClr val="111111"/>
                </a:solidFill>
                <a:effectLst/>
                <a:latin typeface="Raleway Light" pitchFamily="2" charset="0"/>
                <a:hlinkClick r:id="rId4"/>
              </a:rPr>
              <a:t>marianne</a:t>
            </a:r>
            <a:r>
              <a:rPr lang="en-US" sz="600" b="0" i="0" u="none" strike="noStrike" dirty="0">
                <a:solidFill>
                  <a:srgbClr val="111111"/>
                </a:solidFill>
                <a:effectLst/>
                <a:latin typeface="Raleway Light" pitchFamily="2" charset="0"/>
                <a:hlinkClick r:id="rId4"/>
              </a:rPr>
              <a:t> </a:t>
            </a:r>
            <a:r>
              <a:rPr lang="en-US" sz="600" b="0" i="0" u="none" strike="noStrike" dirty="0" err="1">
                <a:solidFill>
                  <a:srgbClr val="111111"/>
                </a:solidFill>
                <a:effectLst/>
                <a:latin typeface="Raleway Light" pitchFamily="2" charset="0"/>
                <a:hlinkClick r:id="rId4"/>
              </a:rPr>
              <a:t>bos</a:t>
            </a:r>
            <a:endParaRPr lang="pt-PT" sz="600" b="1" dirty="0">
              <a:solidFill>
                <a:schemeClr val="tx1">
                  <a:lumMod val="40000"/>
                  <a:lumOff val="60000"/>
                </a:schemeClr>
              </a:solidFill>
              <a:latin typeface="Raleway Light" pitchFamily="2" charset="0"/>
            </a:endParaRPr>
          </a:p>
        </p:txBody>
      </p:sp>
    </p:spTree>
    <p:extLst>
      <p:ext uri="{BB962C8B-B14F-4D97-AF65-F5344CB8AC3E}">
        <p14:creationId xmlns:p14="http://schemas.microsoft.com/office/powerpoint/2010/main" val="1578150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xfrm>
            <a:off x="845219" y="498836"/>
            <a:ext cx="6866100" cy="1106225"/>
          </a:xfrm>
          <a:prstGeom prst="rect">
            <a:avLst/>
          </a:prstGeom>
        </p:spPr>
        <p:txBody>
          <a:bodyPr spcFirstLastPara="1" wrap="square" lIns="91426" tIns="91426" rIns="91426" bIns="91426" anchor="b" anchorCtr="0">
            <a:noAutofit/>
          </a:bodyPr>
          <a:lstStyle/>
          <a:p>
            <a:r>
              <a:rPr lang="en-US" sz="1600" b="1" dirty="0">
                <a:solidFill>
                  <a:schemeClr val="accent1"/>
                </a:solidFill>
                <a:latin typeface="Raleway ExtraLight" pitchFamily="2" charset="0"/>
              </a:rPr>
              <a:t/>
            </a:r>
            <a:br>
              <a:rPr lang="en-US" sz="1600" b="1" dirty="0">
                <a:solidFill>
                  <a:schemeClr val="accent1"/>
                </a:solidFill>
                <a:latin typeface="Raleway ExtraLight" pitchFamily="2" charset="0"/>
              </a:rPr>
            </a:br>
            <a:r>
              <a:rPr lang="el-GR" sz="1600" b="1" dirty="0" smtClean="0">
                <a:solidFill>
                  <a:schemeClr val="accent1"/>
                </a:solidFill>
                <a:latin typeface="Calibri" panose="020F0502020204030204" pitchFamily="34" charset="0"/>
                <a:cs typeface="Calibri" panose="020F0502020204030204" pitchFamily="34" charset="0"/>
              </a:rPr>
              <a:t>Αξιολογήστε ένα πρόβλημα σύμφωνα με τα πέντε βήματα</a:t>
            </a:r>
            <a:r>
              <a:rPr lang="en-US" sz="1400" b="1" dirty="0">
                <a:solidFill>
                  <a:schemeClr val="accent1"/>
                </a:solidFill>
                <a:latin typeface="Calibri" panose="020F0502020204030204" pitchFamily="34" charset="0"/>
                <a:cs typeface="Calibri" panose="020F0502020204030204" pitchFamily="34" charset="0"/>
              </a:rPr>
              <a:t/>
            </a:r>
            <a:br>
              <a:rPr lang="en-US" sz="1400" b="1" dirty="0">
                <a:solidFill>
                  <a:schemeClr val="accent1"/>
                </a:solidFill>
                <a:latin typeface="Calibri" panose="020F0502020204030204" pitchFamily="34" charset="0"/>
                <a:cs typeface="Calibri" panose="020F0502020204030204" pitchFamily="34" charset="0"/>
              </a:rPr>
            </a:br>
            <a:r>
              <a:rPr lang="el-GR" sz="1300" dirty="0" smtClean="0">
                <a:solidFill>
                  <a:schemeClr val="tx1"/>
                </a:solidFill>
                <a:latin typeface="Calibri" panose="020F0502020204030204" pitchFamily="34" charset="0"/>
                <a:cs typeface="Calibri" panose="020F0502020204030204" pitchFamily="34" charset="0"/>
              </a:rPr>
              <a:t>Τα πέντε βήματα είναι ένας βοηθητικός οδηγός επίλυσης προβλημάτων σε επαγγελματικό και προσωπικό επίπεδο</a:t>
            </a:r>
            <a:r>
              <a:rPr lang="en-US" sz="1300" dirty="0" smtClean="0">
                <a:solidFill>
                  <a:schemeClr val="tx1"/>
                </a:solidFill>
                <a:latin typeface="Calibri" panose="020F0502020204030204" pitchFamily="34" charset="0"/>
                <a:cs typeface="Calibri" panose="020F0502020204030204" pitchFamily="34" charset="0"/>
              </a:rPr>
              <a:t>. </a:t>
            </a:r>
            <a:endParaRPr lang="en-US" sz="1300" b="1" dirty="0">
              <a:solidFill>
                <a:schemeClr val="tx1"/>
              </a:solidFill>
              <a:latin typeface="Calibri" panose="020F0502020204030204" pitchFamily="34" charset="0"/>
              <a:cs typeface="Calibri" panose="020F0502020204030204" pitchFamily="34" charset="0"/>
            </a:endParaRPr>
          </a:p>
        </p:txBody>
      </p:sp>
      <p:grpSp>
        <p:nvGrpSpPr>
          <p:cNvPr id="3"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6" tIns="91426" rIns="91426" bIns="91426" anchor="ctr" anchorCtr="0">
              <a:noAutofit/>
            </a:bodyPr>
            <a:lstStyle/>
            <a:p>
              <a:endParaRPr sz="1401"/>
            </a:p>
          </p:txBody>
        </p:sp>
      </p:grpSp>
      <p:sp>
        <p:nvSpPr>
          <p:cNvPr id="10" name="Text Placeholder 1">
            <a:extLst>
              <a:ext uri="{FF2B5EF4-FFF2-40B4-BE49-F238E27FC236}">
                <a16:creationId xmlns:a16="http://schemas.microsoft.com/office/drawing/2014/main" id="{FEB6159F-D74F-0DF7-9E42-87E1D97FDAED}"/>
              </a:ext>
            </a:extLst>
          </p:cNvPr>
          <p:cNvSpPr txBox="1">
            <a:spLocks/>
          </p:cNvSpPr>
          <p:nvPr/>
        </p:nvSpPr>
        <p:spPr>
          <a:xfrm>
            <a:off x="5121854" y="1501009"/>
            <a:ext cx="3295650" cy="28217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6" marR="0" lvl="0" indent="-342904" algn="l" rtl="0">
              <a:lnSpc>
                <a:spcPct val="100000"/>
              </a:lnSpc>
              <a:spcBef>
                <a:spcPts val="601"/>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1pPr>
            <a:lvl2pPr marL="914411" marR="0" lvl="1" indent="-342904" algn="l" rtl="0">
              <a:lnSpc>
                <a:spcPct val="100000"/>
              </a:lnSpc>
              <a:spcBef>
                <a:spcPts val="0"/>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2pPr>
            <a:lvl3pPr marL="1371617" marR="0" lvl="2" indent="-342904" algn="l" rtl="0">
              <a:lnSpc>
                <a:spcPct val="100000"/>
              </a:lnSpc>
              <a:spcBef>
                <a:spcPts val="0"/>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3pPr>
            <a:lvl4pPr marL="1828823" marR="0" lvl="3"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4pPr>
            <a:lvl5pPr marL="2286029" marR="0" lvl="4"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5pPr>
            <a:lvl6pPr marL="2743234" marR="0" lvl="5"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6pPr>
            <a:lvl7pPr marL="3200440" marR="0" lvl="6"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7pPr>
            <a:lvl8pPr marL="3657646" marR="0" lvl="7"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8pPr>
            <a:lvl9pPr marL="4114851" marR="0" lvl="8"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9pPr>
          </a:lstStyle>
          <a:p>
            <a:pPr marL="0" indent="0">
              <a:buFont typeface="Raleway Thin"/>
              <a:buNone/>
            </a:pPr>
            <a:r>
              <a:rPr lang="el-GR" sz="1600" b="1" dirty="0" smtClean="0">
                <a:solidFill>
                  <a:schemeClr val="bg1"/>
                </a:solidFill>
                <a:highlight>
                  <a:srgbClr val="FFB600"/>
                </a:highlight>
                <a:latin typeface="Calibri" panose="020F0502020204030204" pitchFamily="34" charset="0"/>
                <a:cs typeface="Calibri" panose="020F0502020204030204" pitchFamily="34" charset="0"/>
              </a:rPr>
              <a:t>Πηγές και εργαλεία</a:t>
            </a: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0" indent="0">
              <a:buFont typeface="Raleway Thin"/>
              <a:buNone/>
            </a:pPr>
            <a:r>
              <a:rPr lang="en-US" sz="1100" b="1" dirty="0">
                <a:latin typeface="Calibri" panose="020F0502020204030204" pitchFamily="34" charset="0"/>
                <a:cs typeface="Calibri" panose="020F0502020204030204" pitchFamily="34" charset="0"/>
              </a:rPr>
              <a:t>Video 1: Insight learning: Chimpanzee Problem Solving</a:t>
            </a:r>
          </a:p>
          <a:p>
            <a:pPr marL="0" indent="0">
              <a:buFont typeface="Raleway Thin"/>
              <a:buNone/>
            </a:pPr>
            <a:r>
              <a:rPr lang="en-US" sz="1200" dirty="0">
                <a:latin typeface="Calibri" panose="020F0502020204030204" pitchFamily="34" charset="0"/>
                <a:cs typeface="Calibri" panose="020F0502020204030204" pitchFamily="34" charset="0"/>
                <a:hlinkClick r:id="rId3"/>
              </a:rPr>
              <a:t>www.youtube.com/watch?v=fPz6uvIbWZE</a:t>
            </a:r>
            <a:r>
              <a:rPr lang="en-US" sz="1200" dirty="0">
                <a:latin typeface="Calibri" panose="020F0502020204030204" pitchFamily="34" charset="0"/>
                <a:cs typeface="Calibri" panose="020F0502020204030204" pitchFamily="34" charset="0"/>
              </a:rPr>
              <a:t> </a:t>
            </a:r>
          </a:p>
          <a:p>
            <a:pPr marL="0" indent="0">
              <a:buFont typeface="Raleway Thin"/>
              <a:buNone/>
            </a:pPr>
            <a:endParaRPr lang="en-US" sz="1200" b="1" dirty="0">
              <a:latin typeface="Calibri" panose="020F0502020204030204" pitchFamily="34" charset="0"/>
              <a:cs typeface="Calibri" panose="020F0502020204030204" pitchFamily="34" charset="0"/>
            </a:endParaRPr>
          </a:p>
          <a:p>
            <a:pPr marL="0" indent="0">
              <a:buNone/>
            </a:pPr>
            <a:r>
              <a:rPr lang="en-GB" sz="1100" b="1" dirty="0">
                <a:latin typeface="Calibri" panose="020F0502020204030204" pitchFamily="34" charset="0"/>
                <a:cs typeface="Calibri" panose="020F0502020204030204" pitchFamily="34" charset="0"/>
              </a:rPr>
              <a:t>Video 2: </a:t>
            </a:r>
            <a:r>
              <a:rPr lang="en-US" sz="1100" b="1" dirty="0">
                <a:latin typeface="Calibri" panose="020F0502020204030204" pitchFamily="34" charset="0"/>
                <a:cs typeface="Calibri" panose="020F0502020204030204" pitchFamily="34" charset="0"/>
              </a:rPr>
              <a:t>Disappointed Customers - Problem Solving</a:t>
            </a:r>
            <a:endParaRPr lang="en-GB" sz="1100" b="1" dirty="0">
              <a:latin typeface="Calibri" panose="020F0502020204030204" pitchFamily="34" charset="0"/>
              <a:cs typeface="Calibri" panose="020F0502020204030204" pitchFamily="34" charset="0"/>
            </a:endParaRPr>
          </a:p>
          <a:p>
            <a:pPr marL="0" indent="0">
              <a:buNone/>
            </a:pPr>
            <a:r>
              <a:rPr lang="en-US" sz="12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www.youtube.com/watch?v=y-4LBeLduvA</a:t>
            </a:r>
            <a:r>
              <a:rPr lang="en-US" sz="1200" dirty="0">
                <a:latin typeface="Calibri" panose="020F0502020204030204" pitchFamily="34" charset="0"/>
                <a:cs typeface="Calibri" panose="020F0502020204030204" pitchFamily="34" charset="0"/>
              </a:rPr>
              <a:t> </a:t>
            </a:r>
            <a:endParaRPr lang="en-GB" sz="1200" dirty="0">
              <a:latin typeface="Calibri" panose="020F0502020204030204" pitchFamily="34" charset="0"/>
              <a:cs typeface="Calibri" panose="020F0502020204030204" pitchFamily="34" charset="0"/>
            </a:endParaRPr>
          </a:p>
          <a:p>
            <a:pPr marL="0" indent="0">
              <a:buFont typeface="Raleway Thin"/>
              <a:buNone/>
            </a:pPr>
            <a:endParaRPr lang="en-GB" sz="1200" dirty="0">
              <a:latin typeface="Raleway Light" pitchFamily="2" charset="0"/>
            </a:endParaRPr>
          </a:p>
          <a:p>
            <a:pPr marL="0" indent="0">
              <a:buFont typeface="Raleway Thin"/>
              <a:buNone/>
            </a:pPr>
            <a:endParaRPr lang="en-GB" sz="1200" dirty="0">
              <a:latin typeface="Raleway Light" pitchFamily="2" charset="0"/>
            </a:endParaRPr>
          </a:p>
          <a:p>
            <a:pPr marL="139702" indent="0">
              <a:buFont typeface="Raleway Thin"/>
              <a:buNone/>
            </a:pPr>
            <a:endParaRPr lang="pt-PT" dirty="0">
              <a:latin typeface="Raleway Light" pitchFamily="2" charset="0"/>
            </a:endParaRPr>
          </a:p>
        </p:txBody>
      </p:sp>
      <p:sp>
        <p:nvSpPr>
          <p:cNvPr id="15" name="Google Shape;391;p35">
            <a:extLst>
              <a:ext uri="{FF2B5EF4-FFF2-40B4-BE49-F238E27FC236}">
                <a16:creationId xmlns:a16="http://schemas.microsoft.com/office/drawing/2014/main" id="{1B4024C1-77D0-7747-267D-1474E38E0A99}"/>
              </a:ext>
            </a:extLst>
          </p:cNvPr>
          <p:cNvSpPr txBox="1">
            <a:spLocks/>
          </p:cNvSpPr>
          <p:nvPr/>
        </p:nvSpPr>
        <p:spPr>
          <a:xfrm>
            <a:off x="845219" y="1501009"/>
            <a:ext cx="3543300" cy="2954612"/>
          </a:xfrm>
          <a:prstGeom prst="rect">
            <a:avLst/>
          </a:prstGeom>
          <a:noFill/>
          <a:ln>
            <a:noFill/>
          </a:ln>
        </p:spPr>
        <p:txBody>
          <a:bodyPr spcFirstLastPara="1" wrap="square" lIns="91426" tIns="91426" rIns="91426" bIns="91426" anchor="t" anchorCtr="0">
            <a:noAutofit/>
          </a:bodyPr>
          <a:lstStyle>
            <a:defPPr marR="0" lvl="0" algn="l" rtl="0">
              <a:lnSpc>
                <a:spcPct val="100000"/>
              </a:lnSpc>
              <a:spcBef>
                <a:spcPts val="0"/>
              </a:spcBef>
              <a:spcAft>
                <a:spcPts val="0"/>
              </a:spcAft>
            </a:defPPr>
            <a:lvl1pPr marL="457206" marR="0" lvl="0" indent="-342904" algn="l" rtl="0">
              <a:lnSpc>
                <a:spcPct val="100000"/>
              </a:lnSpc>
              <a:spcBef>
                <a:spcPts val="601"/>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1pPr>
            <a:lvl2pPr marL="914411" marR="0" lvl="1" indent="-342904" algn="l" rtl="0">
              <a:lnSpc>
                <a:spcPct val="100000"/>
              </a:lnSpc>
              <a:spcBef>
                <a:spcPts val="0"/>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2pPr>
            <a:lvl3pPr marL="1371617" marR="0" lvl="2" indent="-342904" algn="l" rtl="0">
              <a:lnSpc>
                <a:spcPct val="100000"/>
              </a:lnSpc>
              <a:spcBef>
                <a:spcPts val="0"/>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3pPr>
            <a:lvl4pPr marL="1828823" marR="0" lvl="3"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4pPr>
            <a:lvl5pPr marL="2286029" marR="0" lvl="4"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5pPr>
            <a:lvl6pPr marL="2743234" marR="0" lvl="5"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6pPr>
            <a:lvl7pPr marL="3200440" marR="0" lvl="6"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7pPr>
            <a:lvl8pPr marL="3657646" marR="0" lvl="7"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8pPr>
            <a:lvl9pPr marL="4114851" marR="0" lvl="8"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9pPr>
          </a:lstStyle>
          <a:p>
            <a:pPr marL="0" indent="0">
              <a:buFont typeface="Raleway Thin"/>
              <a:buNone/>
            </a:pPr>
            <a:r>
              <a:rPr lang="el-GR" sz="1600" b="1" dirty="0" smtClean="0">
                <a:solidFill>
                  <a:schemeClr val="bg1"/>
                </a:solidFill>
                <a:highlight>
                  <a:srgbClr val="FFB600"/>
                </a:highlight>
                <a:latin typeface="Calibri" panose="020F0502020204030204" pitchFamily="34" charset="0"/>
                <a:cs typeface="Calibri" panose="020F0502020204030204" pitchFamily="34" charset="0"/>
              </a:rPr>
              <a:t>Βήματα για την ολοκλήρωση της δραστηριότητας</a:t>
            </a:r>
          </a:p>
          <a:p>
            <a:pPr marL="0" indent="0">
              <a:buFont typeface="Raleway Thin"/>
              <a:buNone/>
            </a:pPr>
            <a:r>
              <a:rPr lang="el-GR" sz="1100" b="1" dirty="0" smtClean="0">
                <a:latin typeface="Calibri" panose="020F0502020204030204" pitchFamily="34" charset="0"/>
                <a:cs typeface="Calibri" panose="020F0502020204030204" pitchFamily="34" charset="0"/>
              </a:rPr>
              <a:t>Βήμα </a:t>
            </a:r>
            <a:r>
              <a:rPr lang="en-GB" sz="1100" b="1" dirty="0" smtClean="0">
                <a:latin typeface="Calibri" panose="020F0502020204030204" pitchFamily="34" charset="0"/>
                <a:cs typeface="Calibri" panose="020F0502020204030204" pitchFamily="34" charset="0"/>
              </a:rPr>
              <a:t>1</a:t>
            </a:r>
            <a:r>
              <a:rPr lang="en-GB" sz="1100" b="1" dirty="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Δείτε το βίντεο</a:t>
            </a:r>
            <a:r>
              <a:rPr lang="en-US" sz="1100" dirty="0" smtClean="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1 “Insight learning: Chimpanzee Problem Solving</a:t>
            </a:r>
            <a:r>
              <a:rPr lang="en-GB" sz="1100" dirty="0">
                <a:latin typeface="Calibri" panose="020F0502020204030204" pitchFamily="34" charset="0"/>
                <a:cs typeface="Calibri" panose="020F0502020204030204" pitchFamily="34" charset="0"/>
              </a:rPr>
              <a:t>”</a:t>
            </a:r>
          </a:p>
          <a:p>
            <a:pPr marL="0" indent="0">
              <a:buFont typeface="Raleway Thin"/>
              <a:buNone/>
            </a:pPr>
            <a:r>
              <a:rPr lang="el-GR" sz="1100" b="1" dirty="0" smtClean="0">
                <a:latin typeface="Calibri" panose="020F0502020204030204" pitchFamily="34" charset="0"/>
                <a:cs typeface="Calibri" panose="020F0502020204030204" pitchFamily="34" charset="0"/>
              </a:rPr>
              <a:t>Βήμα </a:t>
            </a:r>
            <a:r>
              <a:rPr lang="en-GB" sz="1100" b="1" dirty="0" smtClean="0">
                <a:latin typeface="Calibri" panose="020F0502020204030204" pitchFamily="34" charset="0"/>
                <a:cs typeface="Calibri" panose="020F0502020204030204" pitchFamily="34" charset="0"/>
              </a:rPr>
              <a:t>2</a:t>
            </a:r>
            <a:r>
              <a:rPr lang="en-GB" sz="1100" b="1" dirty="0">
                <a:latin typeface="Calibri" panose="020F0502020204030204" pitchFamily="34" charset="0"/>
                <a:cs typeface="Calibri" panose="020F0502020204030204" pitchFamily="34" charset="0"/>
              </a:rPr>
              <a:t>: </a:t>
            </a:r>
            <a:r>
              <a:rPr lang="en-GB" sz="1100" dirty="0" smtClean="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Καταγράψτε το πρόβλημα που εμφανίζεται στο βίντεο και πως έλυσαν το δίλημμά τους.</a:t>
            </a:r>
          </a:p>
          <a:p>
            <a:pPr marL="0" indent="0">
              <a:buFont typeface="Raleway Thin"/>
              <a:buNone/>
            </a:pPr>
            <a:r>
              <a:rPr lang="en-GB" sz="1100" dirty="0" smtClean="0">
                <a:latin typeface="Calibri" panose="020F0502020204030204" pitchFamily="34" charset="0"/>
                <a:cs typeface="Calibri" panose="020F0502020204030204" pitchFamily="34" charset="0"/>
              </a:rPr>
              <a:t> </a:t>
            </a:r>
            <a:r>
              <a:rPr lang="el-GR" sz="1100" b="1" dirty="0" smtClean="0">
                <a:latin typeface="Calibri" panose="020F0502020204030204" pitchFamily="34" charset="0"/>
                <a:cs typeface="Calibri" panose="020F0502020204030204" pitchFamily="34" charset="0"/>
              </a:rPr>
              <a:t>Βήμα</a:t>
            </a:r>
            <a:r>
              <a:rPr lang="en-GB" sz="1100" b="1" dirty="0" smtClean="0">
                <a:latin typeface="Calibri" panose="020F0502020204030204" pitchFamily="34" charset="0"/>
                <a:cs typeface="Calibri" panose="020F0502020204030204" pitchFamily="34" charset="0"/>
              </a:rPr>
              <a:t> </a:t>
            </a:r>
            <a:r>
              <a:rPr lang="en-GB" sz="1100" b="1" dirty="0">
                <a:latin typeface="Calibri" panose="020F0502020204030204" pitchFamily="34" charset="0"/>
                <a:cs typeface="Calibri" panose="020F0502020204030204" pitchFamily="34" charset="0"/>
              </a:rPr>
              <a:t>3: </a:t>
            </a:r>
            <a:r>
              <a:rPr lang="el-GR" sz="1100" dirty="0" smtClean="0">
                <a:latin typeface="Calibri" panose="020F0502020204030204" pitchFamily="34" charset="0"/>
                <a:cs typeface="Calibri" panose="020F0502020204030204" pitchFamily="34" charset="0"/>
              </a:rPr>
              <a:t>Περιγράψτε τα βήματα που ακολουθήθηκαν ώστε να λυθεί το πρόβλημα</a:t>
            </a:r>
            <a:r>
              <a:rPr lang="en-US" sz="1100" dirty="0" smtClean="0">
                <a:latin typeface="Calibri" panose="020F0502020204030204" pitchFamily="34" charset="0"/>
                <a:cs typeface="Calibri" panose="020F0502020204030204" pitchFamily="34" charset="0"/>
              </a:rPr>
              <a:t>.</a:t>
            </a:r>
            <a:endParaRPr lang="en-US" sz="1100" dirty="0">
              <a:latin typeface="Calibri" panose="020F0502020204030204" pitchFamily="34" charset="0"/>
              <a:cs typeface="Calibri" panose="020F0502020204030204" pitchFamily="34" charset="0"/>
            </a:endParaRPr>
          </a:p>
          <a:p>
            <a:pPr marL="0" indent="0">
              <a:buNone/>
            </a:pPr>
            <a:r>
              <a:rPr lang="el-GR" sz="1100" b="1" dirty="0" smtClean="0">
                <a:latin typeface="Calibri" panose="020F0502020204030204" pitchFamily="34" charset="0"/>
                <a:cs typeface="Calibri" panose="020F0502020204030204" pitchFamily="34" charset="0"/>
              </a:rPr>
              <a:t>Βήμα 4</a:t>
            </a:r>
            <a:r>
              <a:rPr lang="en-GB" sz="1100" b="1" dirty="0" smtClean="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Τώρα δείτε το βίντεο</a:t>
            </a:r>
            <a:r>
              <a:rPr lang="en-GB" sz="1100" dirty="0" smtClean="0">
                <a:latin typeface="Calibri" panose="020F0502020204030204" pitchFamily="34" charset="0"/>
                <a:cs typeface="Calibri" panose="020F0502020204030204" pitchFamily="34" charset="0"/>
              </a:rPr>
              <a:t> </a:t>
            </a:r>
            <a:r>
              <a:rPr lang="en-GB" sz="1100" dirty="0">
                <a:latin typeface="Calibri" panose="020F0502020204030204" pitchFamily="34" charset="0"/>
                <a:cs typeface="Calibri" panose="020F0502020204030204" pitchFamily="34" charset="0"/>
              </a:rPr>
              <a:t>2 “</a:t>
            </a:r>
            <a:r>
              <a:rPr lang="en-US" sz="1100" dirty="0">
                <a:latin typeface="Calibri" panose="020F0502020204030204" pitchFamily="34" charset="0"/>
                <a:cs typeface="Calibri" panose="020F0502020204030204" pitchFamily="34" charset="0"/>
              </a:rPr>
              <a:t>Disappointed Customers - Problem </a:t>
            </a:r>
            <a:r>
              <a:rPr lang="en-US" sz="1100" dirty="0" smtClean="0">
                <a:latin typeface="Calibri" panose="020F0502020204030204" pitchFamily="34" charset="0"/>
                <a:cs typeface="Calibri" panose="020F0502020204030204" pitchFamily="34" charset="0"/>
              </a:rPr>
              <a:t>Solving </a:t>
            </a:r>
            <a:r>
              <a:rPr lang="en-GB" sz="1100" dirty="0" smtClean="0">
                <a:latin typeface="Calibri" panose="020F0502020204030204" pitchFamily="34" charset="0"/>
                <a:cs typeface="Calibri" panose="020F0502020204030204" pitchFamily="34" charset="0"/>
              </a:rPr>
              <a:t>for </a:t>
            </a:r>
            <a:r>
              <a:rPr lang="en-GB" sz="1100" dirty="0">
                <a:latin typeface="Calibri" panose="020F0502020204030204" pitchFamily="34" charset="0"/>
                <a:cs typeface="Calibri" panose="020F0502020204030204" pitchFamily="34" charset="0"/>
              </a:rPr>
              <a:t>a business orientated perspective of problem solving </a:t>
            </a:r>
            <a:r>
              <a:rPr lang="en-GB" sz="1100" dirty="0" smtClean="0">
                <a:latin typeface="Calibri" panose="020F0502020204030204" pitchFamily="34" charset="0"/>
                <a:cs typeface="Calibri" panose="020F0502020204030204" pitchFamily="34" charset="0"/>
              </a:rPr>
              <a:t>”.</a:t>
            </a:r>
            <a:endParaRPr lang="en-GB" sz="1100" dirty="0">
              <a:latin typeface="Calibri" panose="020F0502020204030204" pitchFamily="34" charset="0"/>
              <a:cs typeface="Calibri" panose="020F0502020204030204" pitchFamily="34" charset="0"/>
            </a:endParaRPr>
          </a:p>
          <a:p>
            <a:pPr marL="0" indent="0">
              <a:buNone/>
            </a:pPr>
            <a:r>
              <a:rPr lang="el-GR" sz="1100" b="1" dirty="0" smtClean="0">
                <a:latin typeface="Calibri" panose="020F0502020204030204" pitchFamily="34" charset="0"/>
                <a:cs typeface="Calibri" panose="020F0502020204030204" pitchFamily="34" charset="0"/>
              </a:rPr>
              <a:t>Βήμα 5</a:t>
            </a:r>
            <a:r>
              <a:rPr lang="en-GB" sz="1100" b="1" dirty="0" smtClean="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Εφαρμόστε το σενάριο που δείχνει το βίντεο σχετικά με τα πέντε βήματα</a:t>
            </a:r>
            <a:r>
              <a:rPr lang="en-GB" sz="1100" dirty="0" smtClean="0">
                <a:latin typeface="Calibri" panose="020F0502020204030204" pitchFamily="34" charset="0"/>
                <a:cs typeface="Calibri" panose="020F0502020204030204" pitchFamily="34" charset="0"/>
              </a:rPr>
              <a:t>.</a:t>
            </a:r>
            <a:endParaRPr lang="en-GB" sz="1200" dirty="0">
              <a:latin typeface="Calibri" panose="020F0502020204030204" pitchFamily="34" charset="0"/>
              <a:cs typeface="Calibri" panose="020F0502020204030204" pitchFamily="34" charset="0"/>
            </a:endParaRPr>
          </a:p>
          <a:p>
            <a:pPr marL="0" indent="0">
              <a:buFont typeface="Raleway Thin"/>
              <a:buNone/>
            </a:pPr>
            <a:r>
              <a:rPr lang="el-GR" sz="1200" dirty="0" smtClean="0">
                <a:solidFill>
                  <a:schemeClr val="bg1"/>
                </a:solidFill>
                <a:highlight>
                  <a:srgbClr val="FFB600"/>
                </a:highlight>
                <a:latin typeface="Calibri" panose="020F0502020204030204" pitchFamily="34" charset="0"/>
                <a:cs typeface="Calibri" panose="020F0502020204030204" pitchFamily="34" charset="0"/>
              </a:rPr>
              <a:t>ΧΡΟΝΟΣ</a:t>
            </a:r>
            <a:r>
              <a:rPr lang="en-GB" sz="1200" dirty="0" smtClean="0">
                <a:solidFill>
                  <a:schemeClr val="bg1"/>
                </a:solidFill>
                <a:highlight>
                  <a:srgbClr val="FFB600"/>
                </a:highlight>
                <a:latin typeface="Calibri" panose="020F0502020204030204" pitchFamily="34" charset="0"/>
                <a:cs typeface="Calibri" panose="020F0502020204030204" pitchFamily="34" charset="0"/>
              </a:rPr>
              <a:t>:</a:t>
            </a:r>
            <a:r>
              <a:rPr lang="en-GB" sz="1200" dirty="0" smtClean="0">
                <a:solidFill>
                  <a:schemeClr val="bg1"/>
                </a:solidFill>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rPr>
              <a:t>20 </a:t>
            </a:r>
            <a:r>
              <a:rPr lang="el-GR" sz="1200" dirty="0" smtClean="0">
                <a:solidFill>
                  <a:schemeClr val="tx1"/>
                </a:solidFill>
                <a:latin typeface="Calibri" panose="020F0502020204030204" pitchFamily="34" charset="0"/>
                <a:cs typeface="Calibri" panose="020F0502020204030204" pitchFamily="34" charset="0"/>
              </a:rPr>
              <a:t>λεπτά</a:t>
            </a:r>
            <a:endParaRPr lang="en-GB" sz="1200" dirty="0">
              <a:solidFill>
                <a:schemeClr val="tx1"/>
              </a:solidFill>
              <a:latin typeface="Calibri" panose="020F0502020204030204" pitchFamily="34" charset="0"/>
              <a:cs typeface="Calibri" panose="020F0502020204030204" pitchFamily="34" charset="0"/>
            </a:endParaRPr>
          </a:p>
          <a:p>
            <a:pPr marL="0" indent="0">
              <a:buFont typeface="Raleway Thin"/>
              <a:buNone/>
            </a:pPr>
            <a:endParaRPr lang="en-GB" sz="1200" b="1" dirty="0">
              <a:solidFill>
                <a:srgbClr val="FFB600"/>
              </a:solidFill>
            </a:endParaRPr>
          </a:p>
        </p:txBody>
      </p:sp>
    </p:spTree>
    <p:extLst>
      <p:ext uri="{BB962C8B-B14F-4D97-AF65-F5344CB8AC3E}">
        <p14:creationId xmlns:p14="http://schemas.microsoft.com/office/powerpoint/2010/main" val="1374792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xfrm>
            <a:off x="952481" y="785096"/>
            <a:ext cx="6866100" cy="525544"/>
          </a:xfrm>
          <a:prstGeom prst="rect">
            <a:avLst/>
          </a:prstGeom>
        </p:spPr>
        <p:txBody>
          <a:bodyPr spcFirstLastPara="1" wrap="square" lIns="91426" tIns="91426" rIns="91426" bIns="91426" anchor="b" anchorCtr="0">
            <a:noAutofit/>
          </a:bodyPr>
          <a:lstStyle/>
          <a:p>
            <a:pPr marL="0" indent="0">
              <a:buNone/>
            </a:pPr>
            <a:r>
              <a:rPr lang="el-GR" sz="1600" b="1" dirty="0" smtClean="0">
                <a:solidFill>
                  <a:schemeClr val="accent1"/>
                </a:solidFill>
                <a:latin typeface="Calibri" panose="020F0502020204030204" pitchFamily="34" charset="0"/>
                <a:cs typeface="Calibri" panose="020F0502020204030204" pitchFamily="34" charset="0"/>
              </a:rPr>
              <a:t>Διαχείριση προβλημάτων με τη χρήση των πέντε βημάτων</a:t>
            </a:r>
            <a:endParaRPr lang="en-US" sz="1600" b="1" dirty="0">
              <a:solidFill>
                <a:schemeClr val="accent1"/>
              </a:solidFill>
              <a:latin typeface="Calibri" panose="020F0502020204030204" pitchFamily="34" charset="0"/>
              <a:cs typeface="Calibri" panose="020F0502020204030204" pitchFamily="34" charset="0"/>
            </a:endParaRPr>
          </a:p>
        </p:txBody>
      </p:sp>
      <p:grpSp>
        <p:nvGrpSpPr>
          <p:cNvPr id="3"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6" tIns="91426" rIns="91426" bIns="91426" anchor="ctr" anchorCtr="0">
              <a:noAutofit/>
            </a:bodyPr>
            <a:lstStyle/>
            <a:p>
              <a:endParaRPr sz="1401" dirty="0"/>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6" tIns="91426" rIns="91426" bIns="91426" anchor="ctr" anchorCtr="0">
              <a:noAutofit/>
            </a:bodyPr>
            <a:lstStyle/>
            <a:p>
              <a:endParaRPr sz="1401" dirty="0"/>
            </a:p>
          </p:txBody>
        </p:sp>
      </p:grpSp>
      <p:sp>
        <p:nvSpPr>
          <p:cNvPr id="11" name="Google Shape;391;p35">
            <a:extLst>
              <a:ext uri="{FF2B5EF4-FFF2-40B4-BE49-F238E27FC236}">
                <a16:creationId xmlns:a16="http://schemas.microsoft.com/office/drawing/2014/main" id="{BE92E1B7-D33D-9D29-05A2-9AA35CA42CD7}"/>
              </a:ext>
            </a:extLst>
          </p:cNvPr>
          <p:cNvSpPr txBox="1">
            <a:spLocks noGrp="1"/>
          </p:cNvSpPr>
          <p:nvPr>
            <p:ph type="body" idx="1"/>
          </p:nvPr>
        </p:nvSpPr>
        <p:spPr>
          <a:xfrm>
            <a:off x="842231" y="1539240"/>
            <a:ext cx="3543300" cy="3169920"/>
          </a:xfrm>
          <a:prstGeom prst="rect">
            <a:avLst/>
          </a:prstGeom>
          <a:ln>
            <a:noFill/>
          </a:ln>
        </p:spPr>
        <p:txBody>
          <a:bodyPr spcFirstLastPara="1" wrap="square" lIns="91426" tIns="91426" rIns="91426" bIns="91426" anchor="t" anchorCtr="0">
            <a:noAutofit/>
          </a:bodyPr>
          <a:lstStyle/>
          <a:p>
            <a:pPr marL="0" indent="0" algn="just">
              <a:spcBef>
                <a:spcPts val="601"/>
              </a:spcBef>
              <a:buNone/>
            </a:pPr>
            <a:r>
              <a:rPr lang="el-GR" sz="1600" b="1" dirty="0" smtClean="0">
                <a:solidFill>
                  <a:schemeClr val="bg1"/>
                </a:solidFill>
                <a:highlight>
                  <a:srgbClr val="FFB600"/>
                </a:highlight>
                <a:latin typeface="Calibri" panose="020F0502020204030204" pitchFamily="34" charset="0"/>
                <a:cs typeface="Calibri" panose="020F0502020204030204" pitchFamily="34" charset="0"/>
              </a:rPr>
              <a:t>Συλλογισμοί</a:t>
            </a: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0" indent="0" algn="just">
              <a:spcBef>
                <a:spcPts val="601"/>
              </a:spcBef>
              <a:buNone/>
            </a:pP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
            </a:pPr>
            <a:r>
              <a:rPr lang="el-GR" sz="1200" dirty="0" smtClean="0">
                <a:solidFill>
                  <a:schemeClr val="tx1"/>
                </a:solidFill>
                <a:latin typeface="Calibri" panose="020F0502020204030204" pitchFamily="34" charset="0"/>
                <a:cs typeface="Calibri" panose="020F0502020204030204" pitchFamily="34" charset="0"/>
              </a:rPr>
              <a:t>Το να ακολουθήσετε τα πέντε βήματα θα σας βοηθήσει να λύνετε αποτελεσματικά τα προβλήματά σας.</a:t>
            </a:r>
          </a:p>
          <a:p>
            <a:pPr marL="285750" indent="-285750" algn="just">
              <a:buFont typeface="Wingdings" panose="05000000000000000000" pitchFamily="2" charset="2"/>
              <a:buChar char="§"/>
            </a:pPr>
            <a:r>
              <a:rPr lang="el-GR" sz="1200" dirty="0" smtClean="0">
                <a:solidFill>
                  <a:schemeClr val="tx1"/>
                </a:solidFill>
                <a:latin typeface="Calibri" panose="020F0502020204030204" pitchFamily="34" charset="0"/>
                <a:cs typeface="Calibri" panose="020F0502020204030204" pitchFamily="34" charset="0"/>
              </a:rPr>
              <a:t>Κάθε πρόκληση θα γίνει κατανοητή και δεν θα σας καταβάλει πλέον τόσο στην επαγγελματική και προσωπική ζωή.</a:t>
            </a:r>
          </a:p>
          <a:p>
            <a:pPr marL="285750" indent="-285750" algn="just">
              <a:buFont typeface="Wingdings" panose="05000000000000000000" pitchFamily="2" charset="2"/>
              <a:buChar char="§"/>
            </a:pPr>
            <a:r>
              <a:rPr lang="el-GR" sz="1200" dirty="0" smtClean="0">
                <a:solidFill>
                  <a:schemeClr val="tx1"/>
                </a:solidFill>
                <a:latin typeface="Calibri" panose="020F0502020204030204" pitchFamily="34" charset="0"/>
                <a:cs typeface="Calibri" panose="020F0502020204030204" pitchFamily="34" charset="0"/>
              </a:rPr>
              <a:t>Καταγράψτε τυχόν επαναλαμβανόμενα προβλήματα ώστε να τα επιλύσετε μια και καλή</a:t>
            </a:r>
            <a:r>
              <a:rPr lang="en-GB" sz="1200" dirty="0" smtClean="0">
                <a:solidFill>
                  <a:schemeClr val="tx1"/>
                </a:solidFill>
                <a:latin typeface="Calibri" panose="020F0502020204030204" pitchFamily="34" charset="0"/>
                <a:cs typeface="Calibri" panose="020F0502020204030204" pitchFamily="34" charset="0"/>
              </a:rPr>
              <a:t>.</a:t>
            </a:r>
            <a:endParaRPr lang="en-GB" sz="1200" dirty="0">
              <a:solidFill>
                <a:schemeClr val="tx1"/>
              </a:solidFill>
              <a:latin typeface="Calibri" panose="020F0502020204030204" pitchFamily="34" charset="0"/>
              <a:cs typeface="Calibri" panose="020F0502020204030204" pitchFamily="34" charset="0"/>
            </a:endParaRPr>
          </a:p>
          <a:p>
            <a:pPr marL="285750" indent="-285750" algn="just">
              <a:spcBef>
                <a:spcPts val="601"/>
              </a:spcBef>
              <a:buFont typeface="Wingdings" panose="05000000000000000000" pitchFamily="2" charset="2"/>
              <a:buChar char="§"/>
            </a:pPr>
            <a:endParaRPr lang="pt-PT" sz="1300" dirty="0">
              <a:solidFill>
                <a:schemeClr val="tx1"/>
              </a:solidFill>
            </a:endParaRPr>
          </a:p>
          <a:p>
            <a:pPr marL="0" indent="0" algn="just">
              <a:spcBef>
                <a:spcPts val="601"/>
              </a:spcBef>
              <a:buNone/>
            </a:pPr>
            <a:endParaRPr lang="en-GB" sz="1200" b="1" dirty="0">
              <a:solidFill>
                <a:srgbClr val="FFB600"/>
              </a:solidFill>
            </a:endParaRPr>
          </a:p>
        </p:txBody>
      </p:sp>
      <p:sp>
        <p:nvSpPr>
          <p:cNvPr id="12" name="Text Placeholder 1">
            <a:extLst>
              <a:ext uri="{FF2B5EF4-FFF2-40B4-BE49-F238E27FC236}">
                <a16:creationId xmlns:a16="http://schemas.microsoft.com/office/drawing/2014/main" id="{0FA1A4A9-7141-5E1B-2EAC-A4FA7FE683F1}"/>
              </a:ext>
            </a:extLst>
          </p:cNvPr>
          <p:cNvSpPr>
            <a:spLocks noGrp="1"/>
          </p:cNvSpPr>
          <p:nvPr>
            <p:ph type="body" idx="2"/>
          </p:nvPr>
        </p:nvSpPr>
        <p:spPr>
          <a:xfrm>
            <a:off x="4778439" y="1539240"/>
            <a:ext cx="3634039" cy="2043545"/>
          </a:xfrm>
        </p:spPr>
        <p:txBody>
          <a:bodyPr/>
          <a:lstStyle/>
          <a:p>
            <a:pPr marL="0" indent="0">
              <a:buNone/>
            </a:pPr>
            <a:r>
              <a:rPr lang="el-GR" sz="1600" b="1" dirty="0" smtClean="0">
                <a:solidFill>
                  <a:schemeClr val="bg1"/>
                </a:solidFill>
                <a:highlight>
                  <a:srgbClr val="FFB600"/>
                </a:highlight>
                <a:latin typeface="Calibri" panose="020F0502020204030204" pitchFamily="34" charset="0"/>
                <a:cs typeface="Calibri" panose="020F0502020204030204" pitchFamily="34" charset="0"/>
              </a:rPr>
              <a:t>Δράσεις</a:t>
            </a: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0" indent="0" algn="just">
              <a:buNone/>
            </a:pPr>
            <a:endParaRPr lang="en-GB" sz="1200" dirty="0">
              <a:latin typeface="Calibri" panose="020F0502020204030204" pitchFamily="34" charset="0"/>
              <a:cs typeface="Calibri" panose="020F0502020204030204" pitchFamily="34" charset="0"/>
            </a:endParaRPr>
          </a:p>
          <a:p>
            <a:pPr marL="0" indent="0" algn="just">
              <a:buNone/>
            </a:pPr>
            <a:r>
              <a:rPr lang="en-GB" sz="1200" dirty="0" smtClean="0">
                <a:solidFill>
                  <a:srgbClr val="FFB600"/>
                </a:solidFill>
                <a:latin typeface="Calibri" panose="020F0502020204030204" pitchFamily="34" charset="0"/>
                <a:cs typeface="Calibri" panose="020F0502020204030204" pitchFamily="34" charset="0"/>
              </a:rPr>
              <a:t> </a:t>
            </a:r>
            <a:r>
              <a:rPr lang="el-GR" sz="1200" dirty="0" smtClean="0">
                <a:solidFill>
                  <a:srgbClr val="FFB600"/>
                </a:solidFill>
                <a:latin typeface="Calibri" panose="020F0502020204030204" pitchFamily="34" charset="0"/>
                <a:cs typeface="Calibri" panose="020F0502020204030204" pitchFamily="34" charset="0"/>
              </a:rPr>
              <a:t>Έπειτα ακολουθήστε τα πέντε βήματα</a:t>
            </a:r>
            <a:r>
              <a:rPr lang="en-GB" sz="1200" dirty="0" smtClean="0">
                <a:solidFill>
                  <a:srgbClr val="FFB600"/>
                </a:solidFill>
                <a:latin typeface="Calibri" panose="020F0502020204030204" pitchFamily="34" charset="0"/>
                <a:cs typeface="Calibri" panose="020F0502020204030204" pitchFamily="34" charset="0"/>
              </a:rPr>
              <a:t> </a:t>
            </a:r>
            <a:r>
              <a:rPr lang="en-GB" sz="1200" dirty="0" smtClean="0">
                <a:solidFill>
                  <a:schemeClr val="tx1"/>
                </a:solidFill>
                <a:latin typeface="Calibri" panose="020F0502020204030204" pitchFamily="34" charset="0"/>
                <a:cs typeface="Calibri" panose="020F0502020204030204" pitchFamily="34" charset="0"/>
              </a:rPr>
              <a:t> </a:t>
            </a:r>
            <a:r>
              <a:rPr lang="el-GR" sz="1200" dirty="0" smtClean="0">
                <a:solidFill>
                  <a:schemeClr val="tx1"/>
                </a:solidFill>
                <a:latin typeface="Calibri" panose="020F0502020204030204" pitchFamily="34" charset="0"/>
                <a:cs typeface="Calibri" panose="020F0502020204030204" pitchFamily="34" charset="0"/>
              </a:rPr>
              <a:t>ώστε να λύσετε το πρόβλημα που αντιμετωπίζετε τώρα</a:t>
            </a:r>
            <a:r>
              <a:rPr lang="en-GB" sz="1200" dirty="0" smtClean="0">
                <a:solidFill>
                  <a:schemeClr val="tx1"/>
                </a:solidFill>
                <a:latin typeface="Calibri" panose="020F0502020204030204" pitchFamily="34" charset="0"/>
                <a:cs typeface="Calibri" panose="020F0502020204030204" pitchFamily="34" charset="0"/>
              </a:rPr>
              <a:t>:</a:t>
            </a:r>
            <a:endParaRPr lang="en-GB" sz="1200" dirty="0">
              <a:solidFill>
                <a:schemeClr val="tx1"/>
              </a:solidFill>
              <a:latin typeface="Calibri" panose="020F0502020204030204" pitchFamily="34" charset="0"/>
              <a:cs typeface="Calibri" panose="020F0502020204030204" pitchFamily="34" charset="0"/>
            </a:endParaRPr>
          </a:p>
          <a:p>
            <a:pPr marL="228600" indent="-228600" algn="just">
              <a:buAutoNum type="arabicPeriod"/>
            </a:pPr>
            <a:r>
              <a:rPr lang="el-GR" sz="1200" dirty="0" smtClean="0">
                <a:solidFill>
                  <a:schemeClr val="tx1"/>
                </a:solidFill>
                <a:latin typeface="Calibri" panose="020F0502020204030204" pitchFamily="34" charset="0"/>
                <a:cs typeface="Calibri" panose="020F0502020204030204" pitchFamily="34" charset="0"/>
              </a:rPr>
              <a:t>Προσωπικ</a:t>
            </a:r>
            <a:r>
              <a:rPr lang="el-GR" sz="1200" dirty="0">
                <a:solidFill>
                  <a:schemeClr val="tx1"/>
                </a:solidFill>
                <a:latin typeface="Calibri" panose="020F0502020204030204" pitchFamily="34" charset="0"/>
                <a:cs typeface="Calibri" panose="020F0502020204030204" pitchFamily="34" charset="0"/>
              </a:rPr>
              <a:t>ό</a:t>
            </a:r>
            <a:endParaRPr lang="el-GR" sz="1200" dirty="0" smtClean="0">
              <a:solidFill>
                <a:schemeClr val="tx1"/>
              </a:solidFill>
              <a:latin typeface="Calibri" panose="020F0502020204030204" pitchFamily="34" charset="0"/>
              <a:cs typeface="Calibri" panose="020F0502020204030204" pitchFamily="34" charset="0"/>
            </a:endParaRPr>
          </a:p>
          <a:p>
            <a:pPr marL="228600" indent="-228600" algn="just">
              <a:buAutoNum type="arabicPeriod"/>
            </a:pPr>
            <a:r>
              <a:rPr lang="el-GR" sz="1200" dirty="0" smtClean="0">
                <a:solidFill>
                  <a:schemeClr val="tx1"/>
                </a:solidFill>
                <a:latin typeface="Calibri" panose="020F0502020204030204" pitchFamily="34" charset="0"/>
                <a:cs typeface="Calibri" panose="020F0502020204030204" pitchFamily="34" charset="0"/>
              </a:rPr>
              <a:t>Επαγγελματικό</a:t>
            </a:r>
            <a:endParaRPr lang="pt-P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1343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xfrm>
            <a:off x="685802" y="2246243"/>
            <a:ext cx="7772400" cy="2200770"/>
          </a:xfrm>
          <a:prstGeom prst="rect">
            <a:avLst/>
          </a:prstGeom>
        </p:spPr>
        <p:txBody>
          <a:bodyPr spcFirstLastPara="1" wrap="square" lIns="91426" tIns="91426" rIns="91426" bIns="91426" anchor="b" anchorCtr="0">
            <a:noAutofit/>
          </a:bodyPr>
          <a:lstStyle/>
          <a:p>
            <a:r>
              <a:rPr lang="el-GR" dirty="0" smtClean="0">
                <a:latin typeface="Calibri" panose="020F0502020204030204" pitchFamily="34" charset="0"/>
                <a:cs typeface="Calibri" panose="020F0502020204030204" pitchFamily="34" charset="0"/>
              </a:rPr>
              <a:t>Βρείτε τη σωστή λύση</a:t>
            </a:r>
            <a:r>
              <a:rPr lang="en-GB" b="1" dirty="0">
                <a:solidFill>
                  <a:schemeClr val="bg1"/>
                </a:solidFill>
                <a:latin typeface="Calibri" panose="020F0502020204030204" pitchFamily="34" charset="0"/>
                <a:cs typeface="Calibri" panose="020F0502020204030204" pitchFamily="34" charset="0"/>
              </a:rPr>
              <a:t/>
            </a:r>
            <a:br>
              <a:rPr lang="en-GB" b="1" dirty="0">
                <a:solidFill>
                  <a:schemeClr val="bg1"/>
                </a:solidFill>
                <a:latin typeface="Calibri" panose="020F0502020204030204" pitchFamily="34" charset="0"/>
                <a:cs typeface="Calibri" panose="020F0502020204030204" pitchFamily="34" charset="0"/>
              </a:rPr>
            </a:br>
            <a:endParaRPr lang="en-GB" sz="2400" b="1" dirty="0">
              <a:solidFill>
                <a:schemeClr val="bg1"/>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A550CD40-E978-5822-5004-5769F5051902}"/>
              </a:ext>
            </a:extLst>
          </p:cNvPr>
          <p:cNvPicPr>
            <a:picLocks noChangeAspect="1"/>
          </p:cNvPicPr>
          <p:nvPr/>
        </p:nvPicPr>
        <p:blipFill>
          <a:blip r:embed="rId3"/>
          <a:stretch>
            <a:fillRect/>
          </a:stretch>
        </p:blipFill>
        <p:spPr>
          <a:xfrm>
            <a:off x="7489247" y="389614"/>
            <a:ext cx="1263188" cy="131933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xfrm>
            <a:off x="950576" y="548875"/>
            <a:ext cx="6866100" cy="1180171"/>
          </a:xfrm>
          <a:prstGeom prst="rect">
            <a:avLst/>
          </a:prstGeom>
        </p:spPr>
        <p:txBody>
          <a:bodyPr spcFirstLastPara="1" wrap="square" lIns="91426" tIns="91426" rIns="91426" bIns="91426" anchor="t" anchorCtr="0">
            <a:noAutofit/>
          </a:bodyPr>
          <a:lstStyle/>
          <a:p>
            <a:r>
              <a:rPr lang="el-GR" sz="3200" dirty="0" smtClean="0">
                <a:latin typeface="Calibri" panose="020F0502020204030204" pitchFamily="34" charset="0"/>
                <a:cs typeface="Calibri" panose="020F0502020204030204" pitchFamily="34" charset="0"/>
              </a:rPr>
              <a:t>Τι γνωρίζετε σχετικά με τη</a:t>
            </a:r>
            <a:r>
              <a:rPr lang="en" sz="3200" dirty="0">
                <a:latin typeface="Calibri" panose="020F0502020204030204" pitchFamily="34" charset="0"/>
                <a:cs typeface="Calibri" panose="020F0502020204030204" pitchFamily="34" charset="0"/>
              </a:rPr>
              <a:t/>
            </a:r>
            <a:br>
              <a:rPr lang="en" sz="3200" dirty="0">
                <a:latin typeface="Calibri" panose="020F0502020204030204" pitchFamily="34" charset="0"/>
                <a:cs typeface="Calibri" panose="020F0502020204030204" pitchFamily="34" charset="0"/>
              </a:rPr>
            </a:br>
            <a:r>
              <a:rPr lang="el-GR" sz="3200" dirty="0" smtClean="0">
                <a:solidFill>
                  <a:srgbClr val="FFB600"/>
                </a:solidFill>
                <a:latin typeface="Calibri" panose="020F0502020204030204" pitchFamily="34" charset="0"/>
                <a:cs typeface="Calibri" panose="020F0502020204030204" pitchFamily="34" charset="0"/>
              </a:rPr>
              <a:t>λήψη αποφάσεων</a:t>
            </a:r>
            <a:r>
              <a:rPr lang="en" sz="3200" dirty="0" smtClean="0">
                <a:solidFill>
                  <a:schemeClr val="tx1"/>
                </a:solidFill>
                <a:latin typeface="Calibri" panose="020F0502020204030204" pitchFamily="34" charset="0"/>
                <a:cs typeface="Calibri" panose="020F0502020204030204" pitchFamily="34" charset="0"/>
              </a:rPr>
              <a:t>?</a:t>
            </a:r>
            <a:endParaRPr sz="3200" dirty="0">
              <a:solidFill>
                <a:schemeClr val="tx1"/>
              </a:solidFill>
              <a:latin typeface="Calibri" panose="020F0502020204030204" pitchFamily="34" charset="0"/>
              <a:cs typeface="Calibri" panose="020F0502020204030204" pitchFamily="34" charset="0"/>
            </a:endParaRPr>
          </a:p>
        </p:txBody>
      </p:sp>
      <p:sp>
        <p:nvSpPr>
          <p:cNvPr id="148" name="Google Shape;148;p21"/>
          <p:cNvSpPr txBox="1">
            <a:spLocks noGrp="1"/>
          </p:cNvSpPr>
          <p:nvPr>
            <p:ph type="body" idx="1"/>
          </p:nvPr>
        </p:nvSpPr>
        <p:spPr>
          <a:xfrm>
            <a:off x="950576" y="1729046"/>
            <a:ext cx="7627639" cy="2235368"/>
          </a:xfrm>
          <a:prstGeom prst="rect">
            <a:avLst/>
          </a:prstGeom>
          <a:ln>
            <a:noFill/>
          </a:ln>
        </p:spPr>
        <p:txBody>
          <a:bodyPr spcFirstLastPara="1" wrap="square" lIns="91426" tIns="91426" rIns="91426" bIns="91426" anchor="t" anchorCtr="0">
            <a:noAutofit/>
          </a:bodyPr>
          <a:lstStyle/>
          <a:p>
            <a:pPr marL="0" indent="0" algn="just">
              <a:buNone/>
            </a:pPr>
            <a:r>
              <a:rPr lang="el-GR" sz="1300" dirty="0" smtClean="0">
                <a:latin typeface="Calibri" panose="020F0502020204030204" pitchFamily="34" charset="0"/>
                <a:cs typeface="Calibri" panose="020F0502020204030204" pitchFamily="34" charset="0"/>
              </a:rPr>
              <a:t>Η λήψη αποφάσεων είναι μια διαδικασία εντοπισμού και αξιολόγησης επιλογών. Η ικανότητα αυτή είναι σημαντική για την επίλυση προβλημάτων καθώς επιλέγεται η κατάλληλη λύση για ένα συγκεκριμένο πρόβλημα</a:t>
            </a:r>
            <a:r>
              <a:rPr lang="en-US" sz="1300" dirty="0" smtClean="0">
                <a:latin typeface="Calibri" panose="020F0502020204030204" pitchFamily="34" charset="0"/>
                <a:cs typeface="Calibri" panose="020F0502020204030204" pitchFamily="34" charset="0"/>
              </a:rPr>
              <a:t>. </a:t>
            </a:r>
            <a:endParaRPr lang="en-US" sz="1300" dirty="0">
              <a:latin typeface="Calibri" panose="020F0502020204030204" pitchFamily="34" charset="0"/>
              <a:cs typeface="Calibri" panose="020F0502020204030204" pitchFamily="34" charset="0"/>
            </a:endParaRPr>
          </a:p>
          <a:p>
            <a:pPr marL="0" indent="0" algn="just">
              <a:buNone/>
            </a:pPr>
            <a:r>
              <a:rPr lang="el-GR" sz="1300" dirty="0" smtClean="0">
                <a:latin typeface="Calibri" panose="020F0502020204030204" pitchFamily="34" charset="0"/>
                <a:cs typeface="Calibri" panose="020F0502020204030204" pitchFamily="34" charset="0"/>
              </a:rPr>
              <a:t>Ο υπεύθυνος λήψης αποφάσεων πρέπει να εξετάσει το πιθανό αποτέλεσμα και να συγκρίνει τις λύσεις με βάσει πόσο εύκολα μπορεί να επιτευχθεί η κάθε μια, καθώς και να αξιολογήσει τις αρνητικές συνέπειες που μπορεί να προκύψουν</a:t>
            </a:r>
          </a:p>
          <a:p>
            <a:pPr marL="0" indent="0" algn="just">
              <a:buNone/>
            </a:pPr>
            <a:r>
              <a:rPr lang="el-GR" sz="1300" dirty="0" smtClean="0">
                <a:latin typeface="Calibri" panose="020F0502020204030204" pitchFamily="34" charset="0"/>
                <a:cs typeface="Calibri" panose="020F0502020204030204" pitchFamily="34" charset="0"/>
              </a:rPr>
              <a:t>Είναι σημαντικό να κατανοήσουμε το πως λειτουργεί ο εγκέφαλός μας. Μια θεωρία στη ψυχολογία διακρίνει δυο διαδικασίες σκέψης στον άνθρωπο, τις συνειδητές και ασυνείδητες.</a:t>
            </a:r>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6" tIns="91426" rIns="91426" bIns="91426" anchor="ctr" anchorCtr="0">
            <a:noAutofit/>
          </a:bodyPr>
          <a:lstStyle/>
          <a:p>
            <a:endParaRPr sz="1401" dirty="0"/>
          </a:p>
        </p:txBody>
      </p:sp>
    </p:spTree>
    <p:extLst>
      <p:ext uri="{BB962C8B-B14F-4D97-AF65-F5344CB8AC3E}">
        <p14:creationId xmlns:p14="http://schemas.microsoft.com/office/powerpoint/2010/main" val="2320689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5"/>
          <p:cNvSpPr txBox="1">
            <a:spLocks noGrp="1"/>
          </p:cNvSpPr>
          <p:nvPr>
            <p:ph type="body" idx="1"/>
          </p:nvPr>
        </p:nvSpPr>
        <p:spPr>
          <a:xfrm>
            <a:off x="3848430" y="4031027"/>
            <a:ext cx="4643562" cy="595528"/>
          </a:xfrm>
          <a:prstGeom prst="rect">
            <a:avLst/>
          </a:prstGeom>
          <a:ln>
            <a:noFill/>
          </a:ln>
        </p:spPr>
        <p:txBody>
          <a:bodyPr spcFirstLastPara="1" wrap="square" lIns="91426" tIns="91426" rIns="91426" bIns="91426" anchor="t" anchorCtr="0">
            <a:noAutofit/>
          </a:bodyPr>
          <a:lstStyle/>
          <a:p>
            <a:pPr marL="0" indent="0">
              <a:spcBef>
                <a:spcPts val="0"/>
              </a:spcBef>
              <a:buNone/>
            </a:pPr>
            <a:r>
              <a:rPr lang="en-GB" sz="7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p>
          <a:p>
            <a:pPr marL="0" indent="0">
              <a:spcBef>
                <a:spcPts val="0"/>
              </a:spcBef>
              <a:buNone/>
            </a:pPr>
            <a:r>
              <a:rPr lang="en-GB" sz="700" dirty="0">
                <a:solidFill>
                  <a:srgbClr val="981C22"/>
                </a:solidFill>
              </a:rPr>
              <a:t>Project number 2021-1-RO01-KA220-ADU-000026741</a:t>
            </a:r>
          </a:p>
          <a:p>
            <a:pPr marL="0" indent="0">
              <a:spcBef>
                <a:spcPts val="601"/>
              </a:spcBef>
              <a:buNone/>
            </a:pPr>
            <a:endParaRPr lang="pt-PT"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dirty="0"/>
          </a:p>
        </p:txBody>
      </p:sp>
      <p:pic>
        <p:nvPicPr>
          <p:cNvPr id="9" name="Picture 8" descr="Text&#10;&#10;Description automatically generated with medium confidence">
            <a:extLst>
              <a:ext uri="{FF2B5EF4-FFF2-40B4-BE49-F238E27FC236}">
                <a16:creationId xmlns:a16="http://schemas.microsoft.com/office/drawing/2014/main" id="{0E353076-31B9-6A02-517C-B1D69B2A2B11}"/>
              </a:ext>
            </a:extLst>
          </p:cNvPr>
          <p:cNvPicPr>
            <a:picLocks noChangeAspect="1"/>
          </p:cNvPicPr>
          <p:nvPr/>
        </p:nvPicPr>
        <p:blipFill>
          <a:blip r:embed="rId3"/>
          <a:stretch>
            <a:fillRect/>
          </a:stretch>
        </p:blipFill>
        <p:spPr>
          <a:xfrm>
            <a:off x="922001" y="4031027"/>
            <a:ext cx="2838616" cy="595528"/>
          </a:xfrm>
          <a:prstGeom prst="rect">
            <a:avLst/>
          </a:prstGeom>
          <a:ln>
            <a:noFill/>
          </a:ln>
        </p:spPr>
      </p:pic>
      <p:pic>
        <p:nvPicPr>
          <p:cNvPr id="3" name="Picture 2">
            <a:extLst>
              <a:ext uri="{FF2B5EF4-FFF2-40B4-BE49-F238E27FC236}">
                <a16:creationId xmlns:a16="http://schemas.microsoft.com/office/drawing/2014/main" id="{ED67C34E-46C4-CAAC-F161-555EB31FF2F4}"/>
              </a:ext>
            </a:extLst>
          </p:cNvPr>
          <p:cNvPicPr>
            <a:picLocks noChangeAspect="1"/>
          </p:cNvPicPr>
          <p:nvPr/>
        </p:nvPicPr>
        <p:blipFill>
          <a:blip r:embed="rId4"/>
          <a:stretch>
            <a:fillRect/>
          </a:stretch>
        </p:blipFill>
        <p:spPr>
          <a:xfrm>
            <a:off x="7760474" y="377738"/>
            <a:ext cx="952452" cy="98854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22"/>
          <p:cNvSpPr txBox="1">
            <a:spLocks noGrp="1"/>
          </p:cNvSpPr>
          <p:nvPr>
            <p:ph type="body" idx="1"/>
          </p:nvPr>
        </p:nvSpPr>
        <p:spPr>
          <a:xfrm>
            <a:off x="559635" y="471361"/>
            <a:ext cx="6257924" cy="458321"/>
          </a:xfrm>
          <a:prstGeom prst="rect">
            <a:avLst/>
          </a:prstGeom>
        </p:spPr>
        <p:txBody>
          <a:bodyPr spcFirstLastPara="1" wrap="square" lIns="91426" tIns="91426" rIns="91426" bIns="91426" anchor="t" anchorCtr="0">
            <a:noAutofit/>
          </a:bodyPr>
          <a:lstStyle/>
          <a:p>
            <a:pPr marL="0" indent="0">
              <a:buNone/>
            </a:pPr>
            <a:r>
              <a:rPr lang="el-GR" sz="1300" b="1" dirty="0" smtClean="0">
                <a:latin typeface="Calibri" panose="020F0502020204030204" pitchFamily="34" charset="0"/>
                <a:cs typeface="Calibri" panose="020F0502020204030204" pitchFamily="34" charset="0"/>
              </a:rPr>
              <a:t>Σύστημα σκέψης</a:t>
            </a:r>
            <a:r>
              <a:rPr lang="en-US" sz="1300" b="1" dirty="0" smtClean="0">
                <a:latin typeface="Calibri" panose="020F0502020204030204" pitchFamily="34" charset="0"/>
                <a:cs typeface="Calibri" panose="020F0502020204030204" pitchFamily="34" charset="0"/>
              </a:rPr>
              <a:t> </a:t>
            </a:r>
            <a:r>
              <a:rPr lang="en-US" sz="1300" b="1" dirty="0">
                <a:latin typeface="Calibri" panose="020F0502020204030204" pitchFamily="34" charset="0"/>
                <a:cs typeface="Calibri" panose="020F0502020204030204" pitchFamily="34" charset="0"/>
              </a:rPr>
              <a:t>1 </a:t>
            </a:r>
            <a:r>
              <a:rPr lang="el-GR" sz="1300" b="1" dirty="0" smtClean="0">
                <a:latin typeface="Calibri" panose="020F0502020204030204" pitchFamily="34" charset="0"/>
                <a:cs typeface="Calibri" panose="020F0502020204030204" pitchFamily="34" charset="0"/>
              </a:rPr>
              <a:t>και</a:t>
            </a:r>
            <a:r>
              <a:rPr lang="en-US" sz="1300" b="1" dirty="0" smtClean="0">
                <a:latin typeface="Calibri" panose="020F0502020204030204" pitchFamily="34" charset="0"/>
                <a:cs typeface="Calibri" panose="020F0502020204030204" pitchFamily="34" charset="0"/>
              </a:rPr>
              <a:t> 2:</a:t>
            </a:r>
            <a:endParaRPr lang="en-US" sz="1400" b="1" dirty="0">
              <a:latin typeface="Calibri" panose="020F0502020204030204" pitchFamily="34" charset="0"/>
              <a:cs typeface="Calibri" panose="020F0502020204030204" pitchFamily="34" charset="0"/>
            </a:endParaRPr>
          </a:p>
          <a:p>
            <a:endParaRPr lang="en-US" sz="1400" b="1" dirty="0">
              <a:latin typeface="+mn-lt"/>
            </a:endParaRPr>
          </a:p>
          <a:p>
            <a:pPr>
              <a:buNone/>
            </a:pPr>
            <a:endParaRPr lang="en-US" sz="1400" b="1" dirty="0">
              <a:latin typeface="+mn-lt"/>
            </a:endParaRPr>
          </a:p>
        </p:txBody>
      </p:sp>
      <p:sp>
        <p:nvSpPr>
          <p:cNvPr id="4" name="Google Shape;392;p35">
            <a:extLst>
              <a:ext uri="{FF2B5EF4-FFF2-40B4-BE49-F238E27FC236}">
                <a16:creationId xmlns:a16="http://schemas.microsoft.com/office/drawing/2014/main" id="{9ACCE107-81D9-F863-71B4-A4D5ECE2DA53}"/>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6" tIns="91426" rIns="91426" bIns="91426" anchor="ctr" anchorCtr="0">
            <a:noAutofit/>
          </a:bodyPr>
          <a:lstStyle/>
          <a:p>
            <a:endParaRPr sz="1401" dirty="0"/>
          </a:p>
        </p:txBody>
      </p:sp>
      <p:sp>
        <p:nvSpPr>
          <p:cNvPr id="2" name="Google Shape;148;p21">
            <a:extLst>
              <a:ext uri="{FF2B5EF4-FFF2-40B4-BE49-F238E27FC236}">
                <a16:creationId xmlns:a16="http://schemas.microsoft.com/office/drawing/2014/main" id="{C4BA321B-D8E2-D4F3-3D89-5268EB7393E5}"/>
              </a:ext>
            </a:extLst>
          </p:cNvPr>
          <p:cNvSpPr txBox="1">
            <a:spLocks/>
          </p:cNvSpPr>
          <p:nvPr/>
        </p:nvSpPr>
        <p:spPr>
          <a:xfrm>
            <a:off x="758180" y="1053651"/>
            <a:ext cx="2930417" cy="3007361"/>
          </a:xfrm>
          <a:prstGeom prst="rect">
            <a:avLst/>
          </a:prstGeom>
          <a:noFill/>
          <a:ln>
            <a:noFill/>
          </a:ln>
        </p:spPr>
        <p:txBody>
          <a:bodyPr spcFirstLastPara="1" wrap="square" lIns="91426" tIns="91426" rIns="91426" bIns="91426" anchor="t" anchorCtr="0">
            <a:noAutofit/>
          </a:bodyPr>
          <a:lstStyle>
            <a:defPPr marR="0" lvl="0" algn="l" rtl="0">
              <a:lnSpc>
                <a:spcPct val="100000"/>
              </a:lnSpc>
              <a:spcBef>
                <a:spcPts val="0"/>
              </a:spcBef>
              <a:spcAft>
                <a:spcPts val="0"/>
              </a:spcAft>
            </a:defPPr>
            <a:lvl1pPr marL="457206" marR="0" lvl="0" indent="-342904" algn="l" rtl="0">
              <a:lnSpc>
                <a:spcPct val="100000"/>
              </a:lnSpc>
              <a:spcBef>
                <a:spcPts val="601"/>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1pPr>
            <a:lvl2pPr marL="914411" marR="0" lvl="1" indent="-342904" algn="l" rtl="0">
              <a:lnSpc>
                <a:spcPct val="100000"/>
              </a:lnSpc>
              <a:spcBef>
                <a:spcPts val="0"/>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2pPr>
            <a:lvl3pPr marL="1371617" marR="0" lvl="2" indent="-342904" algn="l" rtl="0">
              <a:lnSpc>
                <a:spcPct val="100000"/>
              </a:lnSpc>
              <a:spcBef>
                <a:spcPts val="0"/>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3pPr>
            <a:lvl4pPr marL="1828823" marR="0" lvl="3"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4pPr>
            <a:lvl5pPr marL="2286029" marR="0" lvl="4"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5pPr>
            <a:lvl6pPr marL="2743234" marR="0" lvl="5"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6pPr>
            <a:lvl7pPr marL="3200440" marR="0" lvl="6"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7pPr>
            <a:lvl8pPr marL="3657646" marR="0" lvl="7"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8pPr>
            <a:lvl9pPr marL="4114851" marR="0" lvl="8"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9pPr>
          </a:lstStyle>
          <a:p>
            <a:pPr marL="0" indent="0">
              <a:buFont typeface="Raleway Thin"/>
              <a:buNone/>
            </a:pPr>
            <a:r>
              <a:rPr lang="el-GR" sz="1300" dirty="0" smtClean="0">
                <a:latin typeface="Calibri" panose="020F0502020204030204" pitchFamily="34" charset="0"/>
                <a:cs typeface="Calibri" panose="020F0502020204030204" pitchFamily="34" charset="0"/>
              </a:rPr>
              <a:t>Σύστημα σκέψης</a:t>
            </a:r>
            <a:r>
              <a:rPr lang="en-US" sz="1300" dirty="0" smtClean="0">
                <a:latin typeface="Calibri" panose="020F0502020204030204" pitchFamily="34" charset="0"/>
                <a:cs typeface="Calibri" panose="020F0502020204030204" pitchFamily="34" charset="0"/>
              </a:rPr>
              <a:t> 1:</a:t>
            </a:r>
            <a:r>
              <a:rPr lang="en-US" sz="1300" dirty="0">
                <a:latin typeface="Calibri" panose="020F0502020204030204" pitchFamily="34" charset="0"/>
                <a:cs typeface="Calibri" panose="020F0502020204030204" pitchFamily="34" charset="0"/>
              </a:rPr>
              <a:t> </a:t>
            </a:r>
          </a:p>
          <a:p>
            <a:pPr marL="285750" indent="-285750"/>
            <a:r>
              <a:rPr lang="el-GR" sz="1300" dirty="0" smtClean="0">
                <a:latin typeface="Calibri" panose="020F0502020204030204" pitchFamily="34" charset="0"/>
                <a:cs typeface="Calibri" panose="020F0502020204030204" pitchFamily="34" charset="0"/>
              </a:rPr>
              <a:t>Η αυτόματη, ασυνείδητη και συναισθηματική αντίδραση σε καταστάσεις και ερεθίσματα.</a:t>
            </a:r>
            <a:endParaRPr lang="en-US" sz="1300" dirty="0">
              <a:latin typeface="Calibri" panose="020F0502020204030204" pitchFamily="34" charset="0"/>
              <a:cs typeface="Calibri" panose="020F0502020204030204" pitchFamily="34" charset="0"/>
            </a:endParaRPr>
          </a:p>
          <a:p>
            <a:pPr marL="285750" indent="-285750"/>
            <a:r>
              <a:rPr lang="el-GR" sz="1300" dirty="0" smtClean="0">
                <a:latin typeface="Calibri" panose="020F0502020204030204" pitchFamily="34" charset="0"/>
                <a:cs typeface="Calibri" panose="020F0502020204030204" pitchFamily="34" charset="0"/>
              </a:rPr>
              <a:t>Αυτό μπορεί να έχει τη μορφή αφηρημένης σκέψης, όπως το να διαβάζετε μια πινακίδα ή πως να δέσετε τα κορδόνια σας.</a:t>
            </a:r>
            <a:r>
              <a:rPr lang="en-US" sz="1300" dirty="0" smtClean="0">
                <a:latin typeface="Calibri" panose="020F0502020204030204" pitchFamily="34" charset="0"/>
                <a:cs typeface="Calibri" panose="020F0502020204030204" pitchFamily="34" charset="0"/>
              </a:rPr>
              <a:t> </a:t>
            </a:r>
            <a:endParaRPr lang="en-GB" sz="1300" dirty="0">
              <a:latin typeface="Calibri" panose="020F0502020204030204" pitchFamily="34" charset="0"/>
              <a:cs typeface="Calibri" panose="020F0502020204030204" pitchFamily="34" charset="0"/>
            </a:endParaRPr>
          </a:p>
        </p:txBody>
      </p:sp>
      <p:sp>
        <p:nvSpPr>
          <p:cNvPr id="3" name="Google Shape;148;p21">
            <a:extLst>
              <a:ext uri="{FF2B5EF4-FFF2-40B4-BE49-F238E27FC236}">
                <a16:creationId xmlns:a16="http://schemas.microsoft.com/office/drawing/2014/main" id="{F1293C4E-1359-7278-1FD3-12CFB575E58F}"/>
              </a:ext>
            </a:extLst>
          </p:cNvPr>
          <p:cNvSpPr txBox="1">
            <a:spLocks/>
          </p:cNvSpPr>
          <p:nvPr/>
        </p:nvSpPr>
        <p:spPr>
          <a:xfrm>
            <a:off x="5707902" y="1059469"/>
            <a:ext cx="2930417" cy="3139722"/>
          </a:xfrm>
          <a:prstGeom prst="rect">
            <a:avLst/>
          </a:prstGeom>
          <a:noFill/>
          <a:ln>
            <a:noFill/>
          </a:ln>
        </p:spPr>
        <p:txBody>
          <a:bodyPr spcFirstLastPara="1" wrap="square" lIns="91426" tIns="91426" rIns="91426" bIns="91426" anchor="t" anchorCtr="0">
            <a:noAutofit/>
          </a:bodyPr>
          <a:lstStyle>
            <a:defPPr marR="0" lvl="0" algn="l" rtl="0">
              <a:lnSpc>
                <a:spcPct val="100000"/>
              </a:lnSpc>
              <a:spcBef>
                <a:spcPts val="0"/>
              </a:spcBef>
              <a:spcAft>
                <a:spcPts val="0"/>
              </a:spcAft>
            </a:defPPr>
            <a:lvl1pPr marL="457206" marR="0" lvl="0" indent="-342904" algn="l" rtl="0">
              <a:lnSpc>
                <a:spcPct val="100000"/>
              </a:lnSpc>
              <a:spcBef>
                <a:spcPts val="601"/>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1pPr>
            <a:lvl2pPr marL="914411" marR="0" lvl="1" indent="-342904" algn="l" rtl="0">
              <a:lnSpc>
                <a:spcPct val="100000"/>
              </a:lnSpc>
              <a:spcBef>
                <a:spcPts val="0"/>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2pPr>
            <a:lvl3pPr marL="1371617" marR="0" lvl="2" indent="-342904" algn="l" rtl="0">
              <a:lnSpc>
                <a:spcPct val="100000"/>
              </a:lnSpc>
              <a:spcBef>
                <a:spcPts val="0"/>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3pPr>
            <a:lvl4pPr marL="1828823" marR="0" lvl="3"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4pPr>
            <a:lvl5pPr marL="2286029" marR="0" lvl="4"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5pPr>
            <a:lvl6pPr marL="2743234" marR="0" lvl="5"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6pPr>
            <a:lvl7pPr marL="3200440" marR="0" lvl="6"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7pPr>
            <a:lvl8pPr marL="3657646" marR="0" lvl="7"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8pPr>
            <a:lvl9pPr marL="4114851" marR="0" lvl="8"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9pPr>
          </a:lstStyle>
          <a:p>
            <a:pPr marL="0" indent="0">
              <a:buFont typeface="Raleway Thin"/>
              <a:buNone/>
            </a:pPr>
            <a:r>
              <a:rPr lang="el-GR" sz="1300" dirty="0" smtClean="0">
                <a:latin typeface="Calibri" panose="020F0502020204030204" pitchFamily="34" charset="0"/>
                <a:cs typeface="Calibri" panose="020F0502020204030204" pitchFamily="34" charset="0"/>
              </a:rPr>
              <a:t>Σύστημα σκέψης</a:t>
            </a:r>
            <a:r>
              <a:rPr lang="en-US" sz="1300" dirty="0" smtClean="0">
                <a:latin typeface="Calibri" panose="020F0502020204030204" pitchFamily="34" charset="0"/>
                <a:cs typeface="Calibri" panose="020F0502020204030204" pitchFamily="34" charset="0"/>
              </a:rPr>
              <a:t> 2:</a:t>
            </a:r>
            <a:r>
              <a:rPr lang="en-US" sz="1300" dirty="0">
                <a:latin typeface="Calibri" panose="020F0502020204030204" pitchFamily="34" charset="0"/>
                <a:cs typeface="Calibri" panose="020F0502020204030204" pitchFamily="34" charset="0"/>
              </a:rPr>
              <a:t> </a:t>
            </a:r>
          </a:p>
          <a:p>
            <a:pPr marL="285750" indent="-285750"/>
            <a:r>
              <a:rPr lang="el-GR" sz="1300" dirty="0" smtClean="0">
                <a:latin typeface="Calibri" panose="020F0502020204030204" pitchFamily="34" charset="0"/>
                <a:cs typeface="Calibri" panose="020F0502020204030204" pitchFamily="34" charset="0"/>
              </a:rPr>
              <a:t>Ο λογικός τρόπος που λειτουργεί ο εγκέφαλος μας όταν λύνει πιο δύσκολα προβλήματα.</a:t>
            </a:r>
            <a:endParaRPr lang="en-US" sz="1300" dirty="0">
              <a:latin typeface="Calibri" panose="020F0502020204030204" pitchFamily="34" charset="0"/>
              <a:cs typeface="Calibri" panose="020F0502020204030204" pitchFamily="34" charset="0"/>
            </a:endParaRPr>
          </a:p>
          <a:p>
            <a:pPr marL="285750" indent="-285750"/>
            <a:r>
              <a:rPr lang="el-GR" sz="1300" dirty="0" smtClean="0">
                <a:latin typeface="Calibri" panose="020F0502020204030204" pitchFamily="34" charset="0"/>
                <a:cs typeface="Calibri" panose="020F0502020204030204" pitchFamily="34" charset="0"/>
              </a:rPr>
              <a:t>Ένα παράδειγμα του δεύτερου συστήματος σκέψης είναι όταν ψάχνετε ένα φίλο σας στο πλήθος.</a:t>
            </a:r>
            <a:endParaRPr lang="en-GB" sz="1300" dirty="0">
              <a:latin typeface="Calibri" panose="020F0502020204030204" pitchFamily="34" charset="0"/>
              <a:cs typeface="Calibri" panose="020F0502020204030204" pitchFamily="34" charset="0"/>
            </a:endParaRPr>
          </a:p>
        </p:txBody>
      </p:sp>
      <p:sp>
        <p:nvSpPr>
          <p:cNvPr id="12" name="Google Shape;158;p22">
            <a:extLst>
              <a:ext uri="{FF2B5EF4-FFF2-40B4-BE49-F238E27FC236}">
                <a16:creationId xmlns:a16="http://schemas.microsoft.com/office/drawing/2014/main" id="{7302B74D-F297-9F52-6FDC-46F9271207D0}"/>
              </a:ext>
            </a:extLst>
          </p:cNvPr>
          <p:cNvSpPr txBox="1">
            <a:spLocks/>
          </p:cNvSpPr>
          <p:nvPr/>
        </p:nvSpPr>
        <p:spPr>
          <a:xfrm>
            <a:off x="915187" y="3810230"/>
            <a:ext cx="7723133" cy="777922"/>
          </a:xfrm>
          <a:prstGeom prst="rect">
            <a:avLst/>
          </a:prstGeom>
          <a:noFill/>
          <a:ln>
            <a:noFill/>
          </a:ln>
        </p:spPr>
        <p:txBody>
          <a:bodyPr spcFirstLastPara="1" wrap="square" lIns="91426" tIns="91426" rIns="91426" bIns="91426" anchor="t" anchorCtr="0">
            <a:noAutofit/>
          </a:bodyPr>
          <a:lstStyle>
            <a:defPPr marR="0" lvl="0" algn="l" rtl="0">
              <a:lnSpc>
                <a:spcPct val="100000"/>
              </a:lnSpc>
              <a:spcBef>
                <a:spcPts val="0"/>
              </a:spcBef>
              <a:spcAft>
                <a:spcPts val="0"/>
              </a:spcAft>
              <a:defRPr/>
            </a:defPPr>
            <a:lvl1pPr marL="0" indent="0">
              <a:spcBef>
                <a:spcPts val="601"/>
              </a:spcBef>
              <a:buClr>
                <a:srgbClr val="FFB600"/>
              </a:buClr>
              <a:buSzPts val="1800"/>
              <a:buFont typeface="Raleway Thin"/>
              <a:buNone/>
              <a:defRPr sz="1300">
                <a:solidFill>
                  <a:schemeClr val="dk2"/>
                </a:solidFill>
                <a:latin typeface="Raleway Light" charset="0"/>
                <a:ea typeface="Raleway Thin"/>
                <a:cs typeface="Raleway Thin"/>
              </a:defRPr>
            </a:lvl1pPr>
            <a:lvl2pPr marL="914411" indent="-342904">
              <a:buClr>
                <a:srgbClr val="FFB600"/>
              </a:buClr>
              <a:buSzPts val="1800"/>
              <a:buFont typeface="Raleway Thin"/>
              <a:buChar char="○"/>
              <a:defRPr sz="1800">
                <a:solidFill>
                  <a:schemeClr val="dk2"/>
                </a:solidFill>
                <a:latin typeface="Raleway Thin"/>
                <a:ea typeface="Raleway Thin"/>
                <a:cs typeface="Raleway Thin"/>
              </a:defRPr>
            </a:lvl2pPr>
            <a:lvl3pPr marL="1371617" indent="-342904">
              <a:buClr>
                <a:srgbClr val="FFB600"/>
              </a:buClr>
              <a:buSzPts val="1800"/>
              <a:buFont typeface="Raleway Thin"/>
              <a:buChar char="■"/>
              <a:defRPr sz="1800">
                <a:solidFill>
                  <a:schemeClr val="dk2"/>
                </a:solidFill>
                <a:latin typeface="Raleway Thin"/>
                <a:ea typeface="Raleway Thin"/>
                <a:cs typeface="Raleway Thin"/>
              </a:defRPr>
            </a:lvl3pPr>
            <a:lvl4pPr marL="1828823" indent="-342904">
              <a:buClr>
                <a:schemeClr val="dk2"/>
              </a:buClr>
              <a:buSzPts val="1800"/>
              <a:buFont typeface="Raleway Thin"/>
              <a:buChar char="●"/>
              <a:defRPr sz="1800">
                <a:solidFill>
                  <a:schemeClr val="dk2"/>
                </a:solidFill>
                <a:latin typeface="Raleway Thin"/>
                <a:ea typeface="Raleway Thin"/>
                <a:cs typeface="Raleway Thin"/>
              </a:defRPr>
            </a:lvl4pPr>
            <a:lvl5pPr marL="2286029" indent="-342904">
              <a:buClr>
                <a:schemeClr val="dk2"/>
              </a:buClr>
              <a:buSzPts val="1800"/>
              <a:buFont typeface="Raleway Thin"/>
              <a:buChar char="○"/>
              <a:defRPr sz="1800">
                <a:solidFill>
                  <a:schemeClr val="dk2"/>
                </a:solidFill>
                <a:latin typeface="Raleway Thin"/>
                <a:ea typeface="Raleway Thin"/>
                <a:cs typeface="Raleway Thin"/>
              </a:defRPr>
            </a:lvl5pPr>
            <a:lvl6pPr marL="2743234" indent="-342904">
              <a:buClr>
                <a:schemeClr val="dk2"/>
              </a:buClr>
              <a:buSzPts val="1800"/>
              <a:buFont typeface="Raleway Thin"/>
              <a:buChar char="■"/>
              <a:defRPr sz="1800">
                <a:solidFill>
                  <a:schemeClr val="dk2"/>
                </a:solidFill>
                <a:latin typeface="Raleway Thin"/>
                <a:ea typeface="Raleway Thin"/>
                <a:cs typeface="Raleway Thin"/>
              </a:defRPr>
            </a:lvl6pPr>
            <a:lvl7pPr marL="3200440" indent="-342904">
              <a:buClr>
                <a:schemeClr val="dk2"/>
              </a:buClr>
              <a:buSzPts val="1800"/>
              <a:buFont typeface="Raleway Thin"/>
              <a:buChar char="●"/>
              <a:defRPr sz="1800">
                <a:solidFill>
                  <a:schemeClr val="dk2"/>
                </a:solidFill>
                <a:latin typeface="Raleway Thin"/>
                <a:ea typeface="Raleway Thin"/>
                <a:cs typeface="Raleway Thin"/>
              </a:defRPr>
            </a:lvl7pPr>
            <a:lvl8pPr marL="3657646" indent="-342904">
              <a:buClr>
                <a:schemeClr val="dk2"/>
              </a:buClr>
              <a:buSzPts val="1800"/>
              <a:buFont typeface="Raleway Thin"/>
              <a:buChar char="○"/>
              <a:defRPr sz="1800">
                <a:solidFill>
                  <a:schemeClr val="dk2"/>
                </a:solidFill>
                <a:latin typeface="Raleway Thin"/>
                <a:ea typeface="Raleway Thin"/>
                <a:cs typeface="Raleway Thin"/>
              </a:defRPr>
            </a:lvl8pPr>
            <a:lvl9pPr marL="4114851" indent="-342904">
              <a:buClr>
                <a:schemeClr val="dk2"/>
              </a:buClr>
              <a:buSzPts val="1800"/>
              <a:buFont typeface="Raleway Thin"/>
              <a:buChar char="■"/>
              <a:defRPr sz="1800">
                <a:solidFill>
                  <a:schemeClr val="dk2"/>
                </a:solidFill>
                <a:latin typeface="Raleway Thin"/>
                <a:ea typeface="Raleway Thin"/>
                <a:cs typeface="Raleway Thin"/>
              </a:defRPr>
            </a:lvl9pPr>
          </a:lstStyle>
          <a:p>
            <a:r>
              <a:rPr lang="el-GR" dirty="0" smtClean="0">
                <a:latin typeface="Calibri" panose="020F0502020204030204" pitchFamily="34" charset="0"/>
                <a:cs typeface="Calibri" panose="020F0502020204030204" pitchFamily="34" charset="0"/>
              </a:rPr>
              <a:t>Ακόμα και όταν νομίζουμε ότι λαμβάνουμε σωστές αποφάσεις, το σύστημα 1 καθοδηγεί τις επιλογές μας</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Η κατανόηση των δύο συστημάτων στη καθημερινή μας ζωή μπορεί να μας βοηθήσει να αποκτήσουμε επίγνωση των προκαταλήψεων μας και πως να τις αποφύγουμε</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pic>
        <p:nvPicPr>
          <p:cNvPr id="2050" name="Picture 2" descr="blue and green peacock feather">
            <a:extLst>
              <a:ext uri="{FF2B5EF4-FFF2-40B4-BE49-F238E27FC236}">
                <a16:creationId xmlns:a16="http://schemas.microsoft.com/office/drawing/2014/main" id="{5899A9A7-615A-39BE-565D-B783DFE5AB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958" t="21920" r="35021" b="25922"/>
          <a:stretch/>
        </p:blipFill>
        <p:spPr bwMode="auto">
          <a:xfrm>
            <a:off x="3750111" y="1021474"/>
            <a:ext cx="1896277" cy="2682752"/>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838DF9DC-AAE1-18EB-44DA-2233E5BFBA20}"/>
              </a:ext>
            </a:extLst>
          </p:cNvPr>
          <p:cNvSpPr txBox="1"/>
          <p:nvPr/>
        </p:nvSpPr>
        <p:spPr>
          <a:xfrm>
            <a:off x="3165229" y="3704719"/>
            <a:ext cx="2542674" cy="184666"/>
          </a:xfrm>
          <a:prstGeom prst="rect">
            <a:avLst/>
          </a:prstGeom>
          <a:noFill/>
        </p:spPr>
        <p:txBody>
          <a:bodyPr wrap="square" rtlCol="0">
            <a:spAutoFit/>
          </a:bodyPr>
          <a:lstStyle/>
          <a:p>
            <a:pPr algn="r"/>
            <a:r>
              <a:rPr lang="pt-PT" sz="600" b="1" dirty="0">
                <a:solidFill>
                  <a:srgbClr val="FFB600"/>
                </a:solidFill>
                <a:latin typeface="Raleway Light" pitchFamily="2" charset="0"/>
              </a:rPr>
              <a:t>Source: </a:t>
            </a:r>
            <a:r>
              <a:rPr lang="en-US" sz="600" b="0" i="0" u="none" strike="noStrike" dirty="0">
                <a:solidFill>
                  <a:srgbClr val="111111"/>
                </a:solidFill>
                <a:effectLst/>
                <a:latin typeface="Raleway Light" pitchFamily="2" charset="0"/>
                <a:hlinkClick r:id="rId4"/>
              </a:rPr>
              <a:t>Milad </a:t>
            </a:r>
            <a:r>
              <a:rPr lang="en-US" sz="600" b="0" i="0" u="none" strike="noStrike" dirty="0" err="1">
                <a:solidFill>
                  <a:srgbClr val="111111"/>
                </a:solidFill>
                <a:effectLst/>
                <a:latin typeface="Raleway Light" pitchFamily="2" charset="0"/>
                <a:hlinkClick r:id="rId4"/>
              </a:rPr>
              <a:t>Fakurian</a:t>
            </a:r>
            <a:endParaRPr lang="pt-PT" sz="600" b="1" dirty="0">
              <a:solidFill>
                <a:schemeClr val="tx1">
                  <a:lumMod val="40000"/>
                  <a:lumOff val="60000"/>
                </a:schemeClr>
              </a:solidFill>
              <a:latin typeface="Raleway Light" pitchFamily="2" charset="0"/>
            </a:endParaRPr>
          </a:p>
        </p:txBody>
      </p:sp>
    </p:spTree>
    <p:extLst>
      <p:ext uri="{BB962C8B-B14F-4D97-AF65-F5344CB8AC3E}">
        <p14:creationId xmlns:p14="http://schemas.microsoft.com/office/powerpoint/2010/main" val="747912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2" name="Google Shape;392;p35">
            <a:extLst>
              <a:ext uri="{FF2B5EF4-FFF2-40B4-BE49-F238E27FC236}">
                <a16:creationId xmlns:a16="http://schemas.microsoft.com/office/drawing/2014/main" id="{33D6A9A1-1E28-FAC4-81D2-444967BB35EF}"/>
              </a:ext>
            </a:extLst>
          </p:cNvPr>
          <p:cNvSpPr/>
          <p:nvPr/>
        </p:nvSpPr>
        <p:spPr>
          <a:xfrm>
            <a:off x="8063761"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6" tIns="91426" rIns="91426" bIns="91426" anchor="ctr" anchorCtr="0">
            <a:noAutofit/>
          </a:bodyPr>
          <a:lstStyle/>
          <a:p>
            <a:endParaRPr sz="1401" dirty="0"/>
          </a:p>
        </p:txBody>
      </p:sp>
      <p:sp>
        <p:nvSpPr>
          <p:cNvPr id="20" name="Google Shape;158;p22">
            <a:extLst>
              <a:ext uri="{FF2B5EF4-FFF2-40B4-BE49-F238E27FC236}">
                <a16:creationId xmlns:a16="http://schemas.microsoft.com/office/drawing/2014/main" id="{A1BB049E-DA85-7BB6-7A0D-4BA4D6651930}"/>
              </a:ext>
            </a:extLst>
          </p:cNvPr>
          <p:cNvSpPr txBox="1">
            <a:spLocks/>
          </p:cNvSpPr>
          <p:nvPr/>
        </p:nvSpPr>
        <p:spPr>
          <a:xfrm>
            <a:off x="558363" y="577075"/>
            <a:ext cx="6257924" cy="458321"/>
          </a:xfrm>
          <a:prstGeom prst="rect">
            <a:avLst/>
          </a:prstGeom>
        </p:spPr>
        <p:txBody>
          <a:bodyPr spcFirstLastPara="1" wrap="square" lIns="91426" tIns="91426" rIns="91426" bIns="91426"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a:lstStyle>
          <a:p>
            <a:r>
              <a:rPr lang="el-GR" sz="1300" b="1" dirty="0" smtClean="0">
                <a:solidFill>
                  <a:schemeClr val="dk2"/>
                </a:solidFill>
                <a:latin typeface="Calibri" panose="020F0502020204030204" pitchFamily="34" charset="0"/>
                <a:cs typeface="Calibri" panose="020F0502020204030204" pitchFamily="34" charset="0"/>
              </a:rPr>
              <a:t>3 Κοινές Προκαταλήψεις Λήψης Αποφάσεων που Εμποδίζουν την Επίλυση Προβλημάτων</a:t>
            </a:r>
            <a:endParaRPr lang="en-US" sz="1400" b="1" dirty="0">
              <a:latin typeface="Calibri" panose="020F0502020204030204" pitchFamily="34" charset="0"/>
              <a:cs typeface="Calibri" panose="020F0502020204030204" pitchFamily="34" charset="0"/>
            </a:endParaRPr>
          </a:p>
        </p:txBody>
      </p:sp>
      <p:sp>
        <p:nvSpPr>
          <p:cNvPr id="21" name="Google Shape;148;p21">
            <a:extLst>
              <a:ext uri="{FF2B5EF4-FFF2-40B4-BE49-F238E27FC236}">
                <a16:creationId xmlns:a16="http://schemas.microsoft.com/office/drawing/2014/main" id="{2283B85B-412C-DECD-F40F-DBDC770B4A7C}"/>
              </a:ext>
            </a:extLst>
          </p:cNvPr>
          <p:cNvSpPr txBox="1">
            <a:spLocks/>
          </p:cNvSpPr>
          <p:nvPr/>
        </p:nvSpPr>
        <p:spPr>
          <a:xfrm>
            <a:off x="645960" y="1053651"/>
            <a:ext cx="2550099" cy="3370431"/>
          </a:xfrm>
          <a:prstGeom prst="rect">
            <a:avLst/>
          </a:prstGeom>
          <a:noFill/>
          <a:ln>
            <a:noFill/>
          </a:ln>
        </p:spPr>
        <p:txBody>
          <a:bodyPr spcFirstLastPara="1" wrap="square" lIns="91426" tIns="91426" rIns="91426" bIns="91426" anchor="t" anchorCtr="0">
            <a:noAutofit/>
          </a:bodyPr>
          <a:lstStyle>
            <a:defPPr marR="0" lvl="0" algn="l" rtl="0">
              <a:lnSpc>
                <a:spcPct val="100000"/>
              </a:lnSpc>
              <a:spcBef>
                <a:spcPts val="0"/>
              </a:spcBef>
              <a:spcAft>
                <a:spcPts val="0"/>
              </a:spcAft>
            </a:defPPr>
            <a:lvl1pPr marL="457206" marR="0" lvl="0" indent="-342904" algn="l" rtl="0">
              <a:lnSpc>
                <a:spcPct val="100000"/>
              </a:lnSpc>
              <a:spcBef>
                <a:spcPts val="601"/>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1pPr>
            <a:lvl2pPr marL="914411" marR="0" lvl="1" indent="-342904" algn="l" rtl="0">
              <a:lnSpc>
                <a:spcPct val="100000"/>
              </a:lnSpc>
              <a:spcBef>
                <a:spcPts val="0"/>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2pPr>
            <a:lvl3pPr marL="1371617" marR="0" lvl="2" indent="-342904" algn="l" rtl="0">
              <a:lnSpc>
                <a:spcPct val="100000"/>
              </a:lnSpc>
              <a:spcBef>
                <a:spcPts val="0"/>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3pPr>
            <a:lvl4pPr marL="1828823" marR="0" lvl="3"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4pPr>
            <a:lvl5pPr marL="2286029" marR="0" lvl="4"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5pPr>
            <a:lvl6pPr marL="2743234" marR="0" lvl="5"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6pPr>
            <a:lvl7pPr marL="3200440" marR="0" lvl="6"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7pPr>
            <a:lvl8pPr marL="3657646" marR="0" lvl="7"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8pPr>
            <a:lvl9pPr marL="4114851" marR="0" lvl="8"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9pPr>
          </a:lstStyle>
          <a:p>
            <a:pPr marL="0" indent="0">
              <a:buFont typeface="Raleway Thin"/>
              <a:buNone/>
            </a:pPr>
            <a:r>
              <a:rPr lang="el-GR" sz="1300" b="1" dirty="0" smtClean="0">
                <a:solidFill>
                  <a:schemeClr val="accent1"/>
                </a:solidFill>
                <a:latin typeface="Calibri" panose="020F0502020204030204" pitchFamily="34" charset="0"/>
                <a:cs typeface="Calibri" panose="020F0502020204030204" pitchFamily="34" charset="0"/>
              </a:rPr>
              <a:t>Μεροληψία</a:t>
            </a:r>
            <a:endParaRPr lang="en-US" sz="1300" b="1" dirty="0">
              <a:solidFill>
                <a:schemeClr val="accent1"/>
              </a:solidFill>
              <a:latin typeface="Calibri" panose="020F0502020204030204" pitchFamily="34" charset="0"/>
              <a:cs typeface="Calibri" panose="020F0502020204030204" pitchFamily="34" charset="0"/>
            </a:endParaRPr>
          </a:p>
          <a:p>
            <a:pPr marL="0" indent="0" algn="just">
              <a:buFont typeface="Raleway Thin"/>
              <a:buNone/>
            </a:pPr>
            <a:r>
              <a:rPr lang="el-GR" sz="1300" dirty="0" smtClean="0">
                <a:latin typeface="Calibri" panose="020F0502020204030204" pitchFamily="34" charset="0"/>
                <a:cs typeface="Calibri" panose="020F0502020204030204" pitchFamily="34" charset="0"/>
              </a:rPr>
              <a:t>Η επιβεβαίωση των πληροφοριών που επιβεβαιώνουν με τις σειρά τους τις υπάρχουσες πεποιθήσεις μας. Για παράδειγμα, την εκλογική περίοδο ψάχνουμε θετικές ειδήσεις για τον αγαπημένο μας υποψήφιο.</a:t>
            </a:r>
            <a:r>
              <a:rPr lang="el-GR" sz="1300" dirty="0">
                <a:latin typeface="Calibri" panose="020F0502020204030204" pitchFamily="34" charset="0"/>
                <a:cs typeface="Calibri" panose="020F0502020204030204" pitchFamily="34" charset="0"/>
              </a:rPr>
              <a:t> </a:t>
            </a:r>
            <a:r>
              <a:rPr lang="el-GR" sz="1300" dirty="0" smtClean="0">
                <a:latin typeface="Calibri" panose="020F0502020204030204" pitchFamily="34" charset="0"/>
                <a:cs typeface="Calibri" panose="020F0502020204030204" pitchFamily="34" charset="0"/>
              </a:rPr>
              <a:t>Τα μέσα ενημέρωσης χρησιμοποιούν τέτοιες μεθόδους συνεχώς. Οποιοδήποτε στοιχείο έρχεται σε αντίθεση με αυτό που πιστεύουμε, συνήθως δεν αναφέρεται.</a:t>
            </a:r>
            <a:endParaRPr lang="en-GB" sz="1300" dirty="0">
              <a:latin typeface="Calibri" panose="020F0502020204030204" pitchFamily="34" charset="0"/>
              <a:cs typeface="Calibri" panose="020F0502020204030204" pitchFamily="34" charset="0"/>
            </a:endParaRPr>
          </a:p>
        </p:txBody>
      </p:sp>
      <p:sp>
        <p:nvSpPr>
          <p:cNvPr id="22" name="Google Shape;148;p21">
            <a:extLst>
              <a:ext uri="{FF2B5EF4-FFF2-40B4-BE49-F238E27FC236}">
                <a16:creationId xmlns:a16="http://schemas.microsoft.com/office/drawing/2014/main" id="{6CC818BD-78E4-6FC6-6167-69B12A618B11}"/>
              </a:ext>
            </a:extLst>
          </p:cNvPr>
          <p:cNvSpPr txBox="1">
            <a:spLocks/>
          </p:cNvSpPr>
          <p:nvPr/>
        </p:nvSpPr>
        <p:spPr>
          <a:xfrm>
            <a:off x="3387581" y="1090160"/>
            <a:ext cx="2550099" cy="2490934"/>
          </a:xfrm>
          <a:prstGeom prst="rect">
            <a:avLst/>
          </a:prstGeom>
          <a:noFill/>
          <a:ln>
            <a:noFill/>
          </a:ln>
        </p:spPr>
        <p:txBody>
          <a:bodyPr spcFirstLastPara="1" wrap="square" lIns="91426" tIns="91426" rIns="91426" bIns="91426" anchor="t" anchorCtr="0">
            <a:noAutofit/>
          </a:bodyPr>
          <a:lstStyle>
            <a:defPPr marR="0" lvl="0" algn="l" rtl="0">
              <a:lnSpc>
                <a:spcPct val="100000"/>
              </a:lnSpc>
              <a:spcBef>
                <a:spcPts val="0"/>
              </a:spcBef>
              <a:spcAft>
                <a:spcPts val="0"/>
              </a:spcAft>
            </a:defPPr>
            <a:lvl1pPr marL="457206" marR="0" lvl="0" indent="-342904" algn="l" rtl="0">
              <a:lnSpc>
                <a:spcPct val="100000"/>
              </a:lnSpc>
              <a:spcBef>
                <a:spcPts val="601"/>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1pPr>
            <a:lvl2pPr marL="914411" marR="0" lvl="1" indent="-342904" algn="l" rtl="0">
              <a:lnSpc>
                <a:spcPct val="100000"/>
              </a:lnSpc>
              <a:spcBef>
                <a:spcPts val="0"/>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2pPr>
            <a:lvl3pPr marL="1371617" marR="0" lvl="2" indent="-342904" algn="l" rtl="0">
              <a:lnSpc>
                <a:spcPct val="100000"/>
              </a:lnSpc>
              <a:spcBef>
                <a:spcPts val="0"/>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3pPr>
            <a:lvl4pPr marL="1828823" marR="0" lvl="3"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4pPr>
            <a:lvl5pPr marL="2286029" marR="0" lvl="4"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5pPr>
            <a:lvl6pPr marL="2743234" marR="0" lvl="5"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6pPr>
            <a:lvl7pPr marL="3200440" marR="0" lvl="6"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7pPr>
            <a:lvl8pPr marL="3657646" marR="0" lvl="7"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8pPr>
            <a:lvl9pPr marL="4114851" marR="0" lvl="8"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9pPr>
          </a:lstStyle>
          <a:p>
            <a:pPr marL="0" indent="0" algn="just">
              <a:buNone/>
            </a:pPr>
            <a:r>
              <a:rPr lang="el-GR" sz="1300" b="1" dirty="0" smtClean="0">
                <a:solidFill>
                  <a:schemeClr val="accent1"/>
                </a:solidFill>
                <a:latin typeface="Calibri" panose="020F0502020204030204" pitchFamily="34" charset="0"/>
                <a:cs typeface="Calibri" panose="020F0502020204030204" pitchFamily="34" charset="0"/>
              </a:rPr>
              <a:t>Αναδρομική μεροληψία</a:t>
            </a:r>
          </a:p>
          <a:p>
            <a:pPr marL="0" indent="0" algn="just">
              <a:buNone/>
            </a:pPr>
            <a:r>
              <a:rPr lang="el-GR" sz="1300" dirty="0" smtClean="0">
                <a:latin typeface="Calibri" panose="020F0502020204030204" pitchFamily="34" charset="0"/>
                <a:cs typeface="Calibri" panose="020F0502020204030204" pitchFamily="34" charset="0"/>
              </a:rPr>
              <a:t>Αυτή είναι μια περίπτωση όπου δίνουμε μεγαλύτερη σημασία σε πληροφορίες όπου αποκτήσαμε πρόσφατα.</a:t>
            </a:r>
            <a:r>
              <a:rPr lang="en-US" sz="1300" dirty="0" smtClean="0">
                <a:latin typeface="Calibri" panose="020F0502020204030204" pitchFamily="34" charset="0"/>
                <a:cs typeface="Calibri" panose="020F0502020204030204" pitchFamily="34" charset="0"/>
              </a:rPr>
              <a:t> </a:t>
            </a:r>
            <a:r>
              <a:rPr lang="el-GR" sz="1300" dirty="0" smtClean="0">
                <a:latin typeface="Calibri" panose="020F0502020204030204" pitchFamily="34" charset="0"/>
                <a:cs typeface="Calibri" panose="020F0502020204030204" pitchFamily="34" charset="0"/>
              </a:rPr>
              <a:t>Ένα χαρακτηριστικό παράδειγμα είναι οι χρηματιστές που εξετάζουν τις πρόσφατες πληροφορίες και όχι παλαιότερες.</a:t>
            </a:r>
            <a:endParaRPr lang="en-US" sz="1300"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24CFF63B-9B12-C49A-6E50-31D6B6C0055F}"/>
              </a:ext>
            </a:extLst>
          </p:cNvPr>
          <p:cNvSpPr txBox="1"/>
          <p:nvPr/>
        </p:nvSpPr>
        <p:spPr>
          <a:xfrm>
            <a:off x="6129203" y="1090160"/>
            <a:ext cx="2550100" cy="2970044"/>
          </a:xfrm>
          <a:prstGeom prst="rect">
            <a:avLst/>
          </a:prstGeom>
          <a:noFill/>
          <a:ln>
            <a:noFill/>
          </a:ln>
        </p:spPr>
        <p:txBody>
          <a:bodyPr spcFirstLastPara="1" wrap="square" lIns="91426" tIns="91426" rIns="91426" bIns="91426" anchor="t" anchorCtr="0">
            <a:noAutofit/>
          </a:bodyPr>
          <a:lstStyle>
            <a:defPPr marR="0" lvl="0" algn="l" rtl="0">
              <a:lnSpc>
                <a:spcPct val="100000"/>
              </a:lnSpc>
              <a:spcBef>
                <a:spcPts val="0"/>
              </a:spcBef>
              <a:spcAft>
                <a:spcPts val="0"/>
              </a:spcAft>
              <a:defRPr/>
            </a:defPPr>
            <a:lvl1pPr marL="0" indent="0">
              <a:spcBef>
                <a:spcPts val="601"/>
              </a:spcBef>
              <a:buClr>
                <a:srgbClr val="FFB600"/>
              </a:buClr>
              <a:buSzPts val="1800"/>
              <a:buFont typeface="Raleway Thin"/>
              <a:buNone/>
              <a:defRPr sz="1300" b="1">
                <a:solidFill>
                  <a:schemeClr val="dk2"/>
                </a:solidFill>
                <a:latin typeface="Raleway Light" charset="0"/>
                <a:ea typeface="Raleway Thin"/>
                <a:cs typeface="Raleway Thin"/>
              </a:defRPr>
            </a:lvl1pPr>
            <a:lvl2pPr marL="914411" indent="-342904">
              <a:buClr>
                <a:srgbClr val="FFB600"/>
              </a:buClr>
              <a:buSzPts val="1800"/>
              <a:buFont typeface="Raleway Thin"/>
              <a:buChar char="○"/>
              <a:defRPr sz="1800">
                <a:solidFill>
                  <a:schemeClr val="dk2"/>
                </a:solidFill>
                <a:latin typeface="Raleway Thin"/>
                <a:ea typeface="Raleway Thin"/>
                <a:cs typeface="Raleway Thin"/>
              </a:defRPr>
            </a:lvl2pPr>
            <a:lvl3pPr marL="1371617" indent="-342904">
              <a:buClr>
                <a:srgbClr val="FFB600"/>
              </a:buClr>
              <a:buSzPts val="1800"/>
              <a:buFont typeface="Raleway Thin"/>
              <a:buChar char="■"/>
              <a:defRPr sz="1800">
                <a:solidFill>
                  <a:schemeClr val="dk2"/>
                </a:solidFill>
                <a:latin typeface="Raleway Thin"/>
                <a:ea typeface="Raleway Thin"/>
                <a:cs typeface="Raleway Thin"/>
              </a:defRPr>
            </a:lvl3pPr>
            <a:lvl4pPr marL="1828823" indent="-342904">
              <a:buClr>
                <a:schemeClr val="dk2"/>
              </a:buClr>
              <a:buSzPts val="1800"/>
              <a:buFont typeface="Raleway Thin"/>
              <a:buChar char="●"/>
              <a:defRPr sz="1800">
                <a:solidFill>
                  <a:schemeClr val="dk2"/>
                </a:solidFill>
                <a:latin typeface="Raleway Thin"/>
                <a:ea typeface="Raleway Thin"/>
                <a:cs typeface="Raleway Thin"/>
              </a:defRPr>
            </a:lvl4pPr>
            <a:lvl5pPr marL="2286029" indent="-342904">
              <a:buClr>
                <a:schemeClr val="dk2"/>
              </a:buClr>
              <a:buSzPts val="1800"/>
              <a:buFont typeface="Raleway Thin"/>
              <a:buChar char="○"/>
              <a:defRPr sz="1800">
                <a:solidFill>
                  <a:schemeClr val="dk2"/>
                </a:solidFill>
                <a:latin typeface="Raleway Thin"/>
                <a:ea typeface="Raleway Thin"/>
                <a:cs typeface="Raleway Thin"/>
              </a:defRPr>
            </a:lvl5pPr>
            <a:lvl6pPr marL="2743234" indent="-342904">
              <a:buClr>
                <a:schemeClr val="dk2"/>
              </a:buClr>
              <a:buSzPts val="1800"/>
              <a:buFont typeface="Raleway Thin"/>
              <a:buChar char="■"/>
              <a:defRPr sz="1800">
                <a:solidFill>
                  <a:schemeClr val="dk2"/>
                </a:solidFill>
                <a:latin typeface="Raleway Thin"/>
                <a:ea typeface="Raleway Thin"/>
                <a:cs typeface="Raleway Thin"/>
              </a:defRPr>
            </a:lvl6pPr>
            <a:lvl7pPr marL="3200440" indent="-342904">
              <a:buClr>
                <a:schemeClr val="dk2"/>
              </a:buClr>
              <a:buSzPts val="1800"/>
              <a:buFont typeface="Raleway Thin"/>
              <a:buChar char="●"/>
              <a:defRPr sz="1800">
                <a:solidFill>
                  <a:schemeClr val="dk2"/>
                </a:solidFill>
                <a:latin typeface="Raleway Thin"/>
                <a:ea typeface="Raleway Thin"/>
                <a:cs typeface="Raleway Thin"/>
              </a:defRPr>
            </a:lvl7pPr>
            <a:lvl8pPr marL="3657646" indent="-342904">
              <a:buClr>
                <a:schemeClr val="dk2"/>
              </a:buClr>
              <a:buSzPts val="1800"/>
              <a:buFont typeface="Raleway Thin"/>
              <a:buChar char="○"/>
              <a:defRPr sz="1800">
                <a:solidFill>
                  <a:schemeClr val="dk2"/>
                </a:solidFill>
                <a:latin typeface="Raleway Thin"/>
                <a:ea typeface="Raleway Thin"/>
                <a:cs typeface="Raleway Thin"/>
              </a:defRPr>
            </a:lvl8pPr>
            <a:lvl9pPr marL="4114851" indent="-342904">
              <a:buClr>
                <a:schemeClr val="dk2"/>
              </a:buClr>
              <a:buSzPts val="1800"/>
              <a:buFont typeface="Raleway Thin"/>
              <a:buChar char="■"/>
              <a:defRPr sz="1800">
                <a:solidFill>
                  <a:schemeClr val="dk2"/>
                </a:solidFill>
                <a:latin typeface="Raleway Thin"/>
                <a:ea typeface="Raleway Thin"/>
                <a:cs typeface="Raleway Thin"/>
              </a:defRPr>
            </a:lvl9pPr>
          </a:lstStyle>
          <a:p>
            <a:r>
              <a:rPr lang="el-GR" dirty="0" smtClean="0">
                <a:solidFill>
                  <a:schemeClr val="accent1"/>
                </a:solidFill>
                <a:latin typeface="Calibri" panose="020F0502020204030204" pitchFamily="34" charset="0"/>
                <a:cs typeface="Calibri" panose="020F0502020204030204" pitchFamily="34" charset="0"/>
              </a:rPr>
              <a:t>Μεροληψία πλαισίωσης</a:t>
            </a:r>
          </a:p>
          <a:p>
            <a:r>
              <a:rPr lang="el-GR" b="0" dirty="0" smtClean="0">
                <a:latin typeface="Calibri" panose="020F0502020204030204" pitchFamily="34" charset="0"/>
                <a:cs typeface="Calibri" panose="020F0502020204030204" pitchFamily="34" charset="0"/>
              </a:rPr>
              <a:t>Αφορά τον τρόπο που επηρεαζόμαστε από το πως παρουσιάζεται μια πληροφορία, παρά από την ίδια αυτή κάθε εαυτή. Για παράδειγμα ένα γιαούρτι μπορεί να αναγράφεται ως 90% χωρίς λιπαρά ή με 10% λιπαρά. Ποια επιλογή ακούγεται πιο ελκυστική</a:t>
            </a:r>
            <a:r>
              <a:rPr lang="en-US" b="0" dirty="0" smtClean="0">
                <a:latin typeface="Calibri" panose="020F0502020204030204" pitchFamily="34" charset="0"/>
                <a:cs typeface="Calibri" panose="020F0502020204030204" pitchFamily="34" charset="0"/>
              </a:rPr>
              <a:t>?</a:t>
            </a:r>
            <a:endParaRPr lang="en-US"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2995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19" name="Rectangle 18">
            <a:extLst>
              <a:ext uri="{FF2B5EF4-FFF2-40B4-BE49-F238E27FC236}">
                <a16:creationId xmlns:a16="http://schemas.microsoft.com/office/drawing/2014/main" id="{37EFDE50-7362-AC33-1314-C7CEB28FA102}"/>
              </a:ext>
            </a:extLst>
          </p:cNvPr>
          <p:cNvSpPr/>
          <p:nvPr/>
        </p:nvSpPr>
        <p:spPr>
          <a:xfrm>
            <a:off x="6996112" y="3527839"/>
            <a:ext cx="890585" cy="75884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Rectangle 17">
            <a:extLst>
              <a:ext uri="{FF2B5EF4-FFF2-40B4-BE49-F238E27FC236}">
                <a16:creationId xmlns:a16="http://schemas.microsoft.com/office/drawing/2014/main" id="{D718DF8F-3CD5-0580-C111-EF8EC893A2AF}"/>
              </a:ext>
            </a:extLst>
          </p:cNvPr>
          <p:cNvSpPr/>
          <p:nvPr/>
        </p:nvSpPr>
        <p:spPr>
          <a:xfrm>
            <a:off x="5143504" y="3521517"/>
            <a:ext cx="890585" cy="7588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Text Placeholder 1">
            <a:extLst>
              <a:ext uri="{FF2B5EF4-FFF2-40B4-BE49-F238E27FC236}">
                <a16:creationId xmlns:a16="http://schemas.microsoft.com/office/drawing/2014/main" id="{D320037E-D827-7B9F-FBA1-5FF8E9274B26}"/>
              </a:ext>
            </a:extLst>
          </p:cNvPr>
          <p:cNvSpPr txBox="1">
            <a:spLocks/>
          </p:cNvSpPr>
          <p:nvPr/>
        </p:nvSpPr>
        <p:spPr>
          <a:xfrm>
            <a:off x="5003131" y="1756024"/>
            <a:ext cx="3295650" cy="28217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6" marR="0" lvl="0" indent="-342904" algn="l" rtl="0">
              <a:lnSpc>
                <a:spcPct val="100000"/>
              </a:lnSpc>
              <a:spcBef>
                <a:spcPts val="601"/>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1pPr>
            <a:lvl2pPr marL="914411" marR="0" lvl="1" indent="-342904" algn="l" rtl="0">
              <a:lnSpc>
                <a:spcPct val="100000"/>
              </a:lnSpc>
              <a:spcBef>
                <a:spcPts val="0"/>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2pPr>
            <a:lvl3pPr marL="1371617" marR="0" lvl="2" indent="-342904" algn="l" rtl="0">
              <a:lnSpc>
                <a:spcPct val="100000"/>
              </a:lnSpc>
              <a:spcBef>
                <a:spcPts val="0"/>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3pPr>
            <a:lvl4pPr marL="1828823" marR="0" lvl="3"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4pPr>
            <a:lvl5pPr marL="2286029" marR="0" lvl="4"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5pPr>
            <a:lvl6pPr marL="2743234" marR="0" lvl="5"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6pPr>
            <a:lvl7pPr marL="3200440" marR="0" lvl="6"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7pPr>
            <a:lvl8pPr marL="3657646" marR="0" lvl="7"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8pPr>
            <a:lvl9pPr marL="4114851" marR="0" lvl="8"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9pPr>
          </a:lstStyle>
          <a:p>
            <a:pPr marL="0" indent="0">
              <a:buFont typeface="Raleway Thin"/>
              <a:buNone/>
            </a:pPr>
            <a:r>
              <a:rPr lang="el-GR" sz="1600" b="1" dirty="0" smtClean="0">
                <a:solidFill>
                  <a:schemeClr val="bg1"/>
                </a:solidFill>
                <a:highlight>
                  <a:srgbClr val="FFB600"/>
                </a:highlight>
                <a:latin typeface="Calibri" panose="020F0502020204030204" pitchFamily="34" charset="0"/>
                <a:cs typeface="Calibri" panose="020F0502020204030204" pitchFamily="34" charset="0"/>
              </a:rPr>
              <a:t>Πηγές και εργαλεία</a:t>
            </a: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0" indent="0">
              <a:buFont typeface="Raleway Thin"/>
              <a:buNone/>
            </a:pPr>
            <a:r>
              <a:rPr lang="el-GR" sz="1200" b="1" dirty="0" smtClean="0">
                <a:latin typeface="Calibri" panose="020F0502020204030204" pitchFamily="34" charset="0"/>
                <a:cs typeface="Calibri" panose="020F0502020204030204" pitchFamily="34" charset="0"/>
              </a:rPr>
              <a:t>Αρχείο</a:t>
            </a:r>
            <a:r>
              <a:rPr lang="en-US" sz="1200" b="1" dirty="0" smtClean="0">
                <a:latin typeface="Calibri" panose="020F0502020204030204" pitchFamily="34" charset="0"/>
                <a:cs typeface="Calibri" panose="020F0502020204030204" pitchFamily="34" charset="0"/>
              </a:rPr>
              <a:t>: </a:t>
            </a:r>
            <a:r>
              <a:rPr lang="en-US" sz="1200" b="1" dirty="0">
                <a:latin typeface="Calibri" panose="020F0502020204030204" pitchFamily="34" charset="0"/>
                <a:cs typeface="Calibri" panose="020F0502020204030204" pitchFamily="34" charset="0"/>
              </a:rPr>
              <a:t>Six Thinking Hats Worksheet</a:t>
            </a:r>
          </a:p>
          <a:p>
            <a:pPr marL="0" indent="0">
              <a:buFont typeface="Raleway Thin"/>
              <a:buNone/>
            </a:pPr>
            <a:endParaRPr lang="en-GB" sz="1200" dirty="0">
              <a:latin typeface="Raleway Light" pitchFamily="2" charset="0"/>
            </a:endParaRPr>
          </a:p>
          <a:p>
            <a:pPr marL="139702" indent="0">
              <a:buFont typeface="Raleway Thin"/>
              <a:buNone/>
            </a:pPr>
            <a:endParaRPr lang="pt-PT" dirty="0">
              <a:latin typeface="Raleway Light" pitchFamily="2" charset="0"/>
            </a:endParaRPr>
          </a:p>
        </p:txBody>
      </p:sp>
      <p:sp>
        <p:nvSpPr>
          <p:cNvPr id="17" name="Rectangle 16">
            <a:extLst>
              <a:ext uri="{FF2B5EF4-FFF2-40B4-BE49-F238E27FC236}">
                <a16:creationId xmlns:a16="http://schemas.microsoft.com/office/drawing/2014/main" id="{769673DD-9989-1C25-A402-88CC4955FEC0}"/>
              </a:ext>
            </a:extLst>
          </p:cNvPr>
          <p:cNvSpPr/>
          <p:nvPr/>
        </p:nvSpPr>
        <p:spPr>
          <a:xfrm>
            <a:off x="6986588" y="2724309"/>
            <a:ext cx="890585" cy="7972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Rectangle 15">
            <a:extLst>
              <a:ext uri="{FF2B5EF4-FFF2-40B4-BE49-F238E27FC236}">
                <a16:creationId xmlns:a16="http://schemas.microsoft.com/office/drawing/2014/main" id="{FD17B408-ED8D-4C1B-9264-1314B1426971}"/>
              </a:ext>
            </a:extLst>
          </p:cNvPr>
          <p:cNvSpPr/>
          <p:nvPr/>
        </p:nvSpPr>
        <p:spPr>
          <a:xfrm>
            <a:off x="5150878" y="2724309"/>
            <a:ext cx="887972" cy="7872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xfrm>
            <a:off x="836276" y="671835"/>
            <a:ext cx="6866100" cy="972566"/>
          </a:xfrm>
          <a:prstGeom prst="rect">
            <a:avLst/>
          </a:prstGeom>
        </p:spPr>
        <p:txBody>
          <a:bodyPr spcFirstLastPara="1" wrap="square" lIns="91426" tIns="91426" rIns="91426" bIns="91426" anchor="b" anchorCtr="0">
            <a:noAutofit/>
          </a:bodyPr>
          <a:lstStyle/>
          <a:p>
            <a:r>
              <a:rPr lang="el-GR" sz="1600" b="1" dirty="0" smtClean="0">
                <a:solidFill>
                  <a:schemeClr val="accent1"/>
                </a:solidFill>
                <a:latin typeface="Calibri" panose="020F0502020204030204" pitchFamily="34" charset="0"/>
                <a:cs typeface="Calibri" panose="020F0502020204030204" pitchFamily="34" charset="0"/>
              </a:rPr>
              <a:t>Επανεξετάστε το πως να αποφύγετε προκαταλήψεις και λάθη</a:t>
            </a:r>
            <a:r>
              <a:rPr lang="en-US" sz="1600" b="1" dirty="0" smtClean="0">
                <a:solidFill>
                  <a:schemeClr val="accent1"/>
                </a:solidFill>
                <a:latin typeface="Calibri" panose="020F0502020204030204" pitchFamily="34" charset="0"/>
                <a:cs typeface="Calibri" panose="020F0502020204030204" pitchFamily="34" charset="0"/>
              </a:rPr>
              <a:t> </a:t>
            </a:r>
            <a:r>
              <a:rPr lang="en-US" sz="1600" b="1" dirty="0">
                <a:solidFill>
                  <a:schemeClr val="accent1"/>
                </a:solidFill>
                <a:latin typeface="Raleway ExtraLight" pitchFamily="2" charset="0"/>
              </a:rPr>
              <a:t/>
            </a:r>
            <a:br>
              <a:rPr lang="en-US" sz="1600" b="1" dirty="0">
                <a:solidFill>
                  <a:schemeClr val="accent1"/>
                </a:solidFill>
                <a:latin typeface="Raleway ExtraLight" pitchFamily="2" charset="0"/>
              </a:rPr>
            </a:br>
            <a:r>
              <a:rPr lang="en-US" sz="1600" b="1" dirty="0">
                <a:solidFill>
                  <a:schemeClr val="accent1"/>
                </a:solidFill>
                <a:latin typeface="Raleway ExtraLight" pitchFamily="2" charset="0"/>
              </a:rPr>
              <a:t>.</a:t>
            </a:r>
            <a:r>
              <a:rPr lang="en-US" sz="1400" b="1" dirty="0">
                <a:solidFill>
                  <a:schemeClr val="accent1"/>
                </a:solidFill>
                <a:latin typeface="Raleway ExtraLight" pitchFamily="2" charset="0"/>
              </a:rPr>
              <a:t/>
            </a:r>
            <a:br>
              <a:rPr lang="en-US" sz="1400" b="1" dirty="0">
                <a:solidFill>
                  <a:schemeClr val="accent1"/>
                </a:solidFill>
                <a:latin typeface="Raleway ExtraLight" pitchFamily="2" charset="0"/>
              </a:rPr>
            </a:br>
            <a:r>
              <a:rPr lang="el-GR" sz="1300" dirty="0" smtClean="0">
                <a:solidFill>
                  <a:schemeClr val="tx1"/>
                </a:solidFill>
                <a:latin typeface="Calibri" panose="020F0502020204030204" pitchFamily="34" charset="0"/>
                <a:cs typeface="Calibri" panose="020F0502020204030204" pitchFamily="34" charset="0"/>
              </a:rPr>
              <a:t>Η αποφυγή των προκαταλήψεων όταν λαμβάνετε αποφάσεις ενισχύει την ικανότητά σας να λύνετε πιο αποτελεσματικά τα προβλήματα</a:t>
            </a:r>
            <a:r>
              <a:rPr lang="en-US" sz="1300" dirty="0" smtClean="0">
                <a:solidFill>
                  <a:schemeClr val="tx1"/>
                </a:solidFill>
                <a:latin typeface="Calibri" panose="020F0502020204030204" pitchFamily="34" charset="0"/>
                <a:cs typeface="Calibri" panose="020F0502020204030204" pitchFamily="34" charset="0"/>
              </a:rPr>
              <a:t>. </a:t>
            </a:r>
            <a:r>
              <a:rPr lang="en-US" sz="1300" b="1" dirty="0">
                <a:solidFill>
                  <a:schemeClr val="tx1"/>
                </a:solidFill>
                <a:latin typeface="Calibri" panose="020F0502020204030204" pitchFamily="34" charset="0"/>
                <a:cs typeface="Calibri" panose="020F0502020204030204" pitchFamily="34" charset="0"/>
              </a:rPr>
              <a:t/>
            </a:r>
            <a:br>
              <a:rPr lang="en-US" sz="1300" b="1" dirty="0">
                <a:solidFill>
                  <a:schemeClr val="tx1"/>
                </a:solidFill>
                <a:latin typeface="Calibri" panose="020F0502020204030204" pitchFamily="34" charset="0"/>
                <a:cs typeface="Calibri" panose="020F0502020204030204" pitchFamily="34" charset="0"/>
              </a:rPr>
            </a:br>
            <a:endParaRPr lang="en-US" sz="1300" b="1" dirty="0">
              <a:solidFill>
                <a:schemeClr val="tx1"/>
              </a:solidFill>
              <a:highlight>
                <a:srgbClr val="FFFF00"/>
              </a:highlight>
              <a:latin typeface="Calibri" panose="020F0502020204030204" pitchFamily="34" charset="0"/>
              <a:cs typeface="Calibri" panose="020F0502020204030204" pitchFamily="34" charset="0"/>
            </a:endParaRPr>
          </a:p>
        </p:txBody>
      </p:sp>
      <p:grpSp>
        <p:nvGrpSpPr>
          <p:cNvPr id="3"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6" tIns="91426" rIns="91426" bIns="91426" anchor="ctr" anchorCtr="0">
              <a:noAutofit/>
            </a:bodyPr>
            <a:lstStyle/>
            <a:p>
              <a:endParaRPr sz="1401"/>
            </a:p>
          </p:txBody>
        </p:sp>
      </p:grpSp>
      <p:sp>
        <p:nvSpPr>
          <p:cNvPr id="12" name="Google Shape;391;p35">
            <a:extLst>
              <a:ext uri="{FF2B5EF4-FFF2-40B4-BE49-F238E27FC236}">
                <a16:creationId xmlns:a16="http://schemas.microsoft.com/office/drawing/2014/main" id="{FCD623ED-37B0-AB53-F313-0D6181071611}"/>
              </a:ext>
            </a:extLst>
          </p:cNvPr>
          <p:cNvSpPr txBox="1">
            <a:spLocks/>
          </p:cNvSpPr>
          <p:nvPr/>
        </p:nvSpPr>
        <p:spPr>
          <a:xfrm>
            <a:off x="640080" y="1725453"/>
            <a:ext cx="3950967" cy="2821782"/>
          </a:xfrm>
          <a:prstGeom prst="rect">
            <a:avLst/>
          </a:prstGeom>
          <a:noFill/>
          <a:ln>
            <a:noFill/>
          </a:ln>
        </p:spPr>
        <p:txBody>
          <a:bodyPr spcFirstLastPara="1" wrap="square" lIns="91426" tIns="91426" rIns="91426" bIns="91426" anchor="t" anchorCtr="0">
            <a:noAutofit/>
          </a:bodyPr>
          <a:lstStyle>
            <a:defPPr marR="0" lvl="0" algn="l" rtl="0">
              <a:lnSpc>
                <a:spcPct val="100000"/>
              </a:lnSpc>
              <a:spcBef>
                <a:spcPts val="0"/>
              </a:spcBef>
              <a:spcAft>
                <a:spcPts val="0"/>
              </a:spcAft>
            </a:defPPr>
            <a:lvl1pPr marL="457206" marR="0" lvl="0" indent="-342904" algn="l" rtl="0">
              <a:lnSpc>
                <a:spcPct val="100000"/>
              </a:lnSpc>
              <a:spcBef>
                <a:spcPts val="601"/>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1pPr>
            <a:lvl2pPr marL="914411" marR="0" lvl="1" indent="-342904" algn="l" rtl="0">
              <a:lnSpc>
                <a:spcPct val="100000"/>
              </a:lnSpc>
              <a:spcBef>
                <a:spcPts val="0"/>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2pPr>
            <a:lvl3pPr marL="1371617" marR="0" lvl="2" indent="-342904" algn="l" rtl="0">
              <a:lnSpc>
                <a:spcPct val="100000"/>
              </a:lnSpc>
              <a:spcBef>
                <a:spcPts val="0"/>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3pPr>
            <a:lvl4pPr marL="1828823" marR="0" lvl="3"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4pPr>
            <a:lvl5pPr marL="2286029" marR="0" lvl="4"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5pPr>
            <a:lvl6pPr marL="2743234" marR="0" lvl="5"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6pPr>
            <a:lvl7pPr marL="3200440" marR="0" lvl="6"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7pPr>
            <a:lvl8pPr marL="3657646" marR="0" lvl="7"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8pPr>
            <a:lvl9pPr marL="4114851" marR="0" lvl="8"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9pPr>
          </a:lstStyle>
          <a:p>
            <a:pPr marL="0" indent="0">
              <a:buNone/>
            </a:pPr>
            <a:r>
              <a:rPr lang="el-GR" sz="1600" b="1" dirty="0">
                <a:solidFill>
                  <a:schemeClr val="bg1"/>
                </a:solidFill>
                <a:highlight>
                  <a:srgbClr val="FFB600"/>
                </a:highlight>
                <a:latin typeface="Calibri" panose="020F0502020204030204" pitchFamily="34" charset="0"/>
                <a:cs typeface="Calibri" panose="020F0502020204030204" pitchFamily="34" charset="0"/>
              </a:rPr>
              <a:t> Βήματα για την ολοκλήρωση της δραστηριότητας</a:t>
            </a:r>
          </a:p>
          <a:p>
            <a:pPr marL="0" indent="0">
              <a:buFont typeface="Raleway Thin"/>
              <a:buNone/>
            </a:pPr>
            <a:r>
              <a:rPr lang="el-GR" sz="1200" b="1" dirty="0" smtClean="0">
                <a:latin typeface="Calibri" panose="020F0502020204030204" pitchFamily="34" charset="0"/>
                <a:cs typeface="Calibri" panose="020F0502020204030204" pitchFamily="34" charset="0"/>
              </a:rPr>
              <a:t>Βήμα</a:t>
            </a:r>
            <a:r>
              <a:rPr lang="en-US" sz="1200" b="1" dirty="0" smtClean="0">
                <a:latin typeface="Calibri" panose="020F0502020204030204" pitchFamily="34" charset="0"/>
                <a:cs typeface="Calibri" panose="020F0502020204030204" pitchFamily="34" charset="0"/>
              </a:rPr>
              <a:t>1</a:t>
            </a:r>
            <a:r>
              <a:rPr lang="en-US" sz="1200" b="1" dirty="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Διαβάστε το </a:t>
            </a:r>
            <a:r>
              <a:rPr lang="en-US" sz="1200" dirty="0" smtClean="0">
                <a:latin typeface="Calibri" panose="020F0502020204030204" pitchFamily="34" charset="0"/>
                <a:cs typeface="Calibri" panose="020F0502020204030204" pitchFamily="34" charset="0"/>
              </a:rPr>
              <a:t>Six </a:t>
            </a:r>
            <a:r>
              <a:rPr lang="en-US" sz="1200" dirty="0">
                <a:latin typeface="Calibri" panose="020F0502020204030204" pitchFamily="34" charset="0"/>
                <a:cs typeface="Calibri" panose="020F0502020204030204" pitchFamily="34" charset="0"/>
              </a:rPr>
              <a:t>Thinking Hats Workshop</a:t>
            </a:r>
          </a:p>
          <a:p>
            <a:pPr marL="0" indent="0" algn="just">
              <a:buNone/>
            </a:pPr>
            <a:r>
              <a:rPr lang="el-GR" sz="1200" b="1" dirty="0" smtClean="0">
                <a:latin typeface="Calibri" panose="020F0502020204030204" pitchFamily="34" charset="0"/>
                <a:cs typeface="Calibri" panose="020F0502020204030204" pitchFamily="34" charset="0"/>
              </a:rPr>
              <a:t>Βήμα</a:t>
            </a:r>
            <a:r>
              <a:rPr lang="en-US" sz="1200" b="1" dirty="0" smtClean="0">
                <a:latin typeface="Calibri" panose="020F0502020204030204" pitchFamily="34" charset="0"/>
                <a:cs typeface="Calibri" panose="020F0502020204030204" pitchFamily="34" charset="0"/>
              </a:rPr>
              <a:t>2</a:t>
            </a:r>
            <a:r>
              <a:rPr lang="en-US" sz="1200" b="1" dirty="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Δουλέψτε σε ομάδες των</a:t>
            </a:r>
            <a:r>
              <a:rPr lang="en-US" sz="1200" dirty="0" smtClean="0">
                <a:latin typeface="Calibri" panose="020F0502020204030204" pitchFamily="34" charset="0"/>
                <a:cs typeface="Calibri" panose="020F0502020204030204" pitchFamily="34" charset="0"/>
              </a:rPr>
              <a:t> 3 </a:t>
            </a:r>
            <a:r>
              <a:rPr lang="el-GR" sz="1200" dirty="0" smtClean="0">
                <a:latin typeface="Calibri" panose="020F0502020204030204" pitchFamily="34" charset="0"/>
                <a:cs typeface="Calibri" panose="020F0502020204030204" pitchFamily="34" charset="0"/>
              </a:rPr>
              <a:t>με</a:t>
            </a:r>
            <a:r>
              <a:rPr lang="en-US" sz="1200" dirty="0" smtClean="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6 </a:t>
            </a:r>
            <a:r>
              <a:rPr lang="el-GR" sz="1200" dirty="0" smtClean="0">
                <a:latin typeface="Calibri" panose="020F0502020204030204" pitchFamily="34" charset="0"/>
                <a:cs typeface="Calibri" panose="020F0502020204030204" pitchFamily="34" charset="0"/>
              </a:rPr>
              <a:t>ατόμων</a:t>
            </a:r>
            <a:r>
              <a:rPr lang="en-US" sz="1200" dirty="0" smtClean="0">
                <a:latin typeface="Calibri" panose="020F0502020204030204" pitchFamily="34" charset="0"/>
                <a:cs typeface="Calibri" panose="020F0502020204030204" pitchFamily="34" charset="0"/>
              </a:rPr>
              <a:t>(</a:t>
            </a:r>
            <a:r>
              <a:rPr lang="el-GR" sz="1200" dirty="0" smtClean="0">
                <a:latin typeface="Calibri" panose="020F0502020204030204" pitchFamily="34" charset="0"/>
                <a:cs typeface="Calibri" panose="020F0502020204030204" pitchFamily="34" charset="0"/>
              </a:rPr>
              <a:t> αυτή η δραστηριότητα μπορεί να γίνει και ατομική</a:t>
            </a:r>
            <a:r>
              <a:rPr lang="en-US" sz="1200" dirty="0" smtClean="0">
                <a:latin typeface="Calibri" panose="020F0502020204030204" pitchFamily="34" charset="0"/>
                <a:cs typeface="Calibri" panose="020F0502020204030204" pitchFamily="34" charset="0"/>
              </a:rPr>
              <a:t>)</a:t>
            </a:r>
            <a:endParaRPr lang="en-US" sz="1200" b="1" dirty="0">
              <a:latin typeface="Calibri" panose="020F0502020204030204" pitchFamily="34" charset="0"/>
              <a:cs typeface="Calibri" panose="020F0502020204030204" pitchFamily="34" charset="0"/>
            </a:endParaRPr>
          </a:p>
          <a:p>
            <a:pPr marL="0" indent="0" algn="just">
              <a:buFont typeface="Raleway Thin"/>
              <a:buNone/>
            </a:pPr>
            <a:r>
              <a:rPr lang="el-GR" sz="1200" b="1" dirty="0" smtClean="0">
                <a:latin typeface="Calibri" panose="020F0502020204030204" pitchFamily="34" charset="0"/>
                <a:cs typeface="Calibri" panose="020F0502020204030204" pitchFamily="34" charset="0"/>
              </a:rPr>
              <a:t>Βήμα</a:t>
            </a:r>
            <a:r>
              <a:rPr lang="en-GB" sz="1200" b="1" dirty="0" smtClean="0">
                <a:latin typeface="Calibri" panose="020F0502020204030204" pitchFamily="34" charset="0"/>
                <a:cs typeface="Calibri" panose="020F0502020204030204" pitchFamily="34" charset="0"/>
              </a:rPr>
              <a:t>3</a:t>
            </a:r>
            <a:r>
              <a:rPr lang="en-GB" sz="1200" b="1" dirty="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Ακολουθήστε τα βήματα</a:t>
            </a:r>
            <a:r>
              <a:rPr lang="en-GB" sz="1200" dirty="0" smtClean="0">
                <a:latin typeface="Calibri" panose="020F0502020204030204" pitchFamily="34" charset="0"/>
                <a:cs typeface="Calibri" panose="020F0502020204030204" pitchFamily="34" charset="0"/>
              </a:rPr>
              <a:t> 1 </a:t>
            </a:r>
            <a:r>
              <a:rPr lang="el-GR" sz="1200" dirty="0" smtClean="0">
                <a:latin typeface="Calibri" panose="020F0502020204030204" pitchFamily="34" charset="0"/>
                <a:cs typeface="Calibri" panose="020F0502020204030204" pitchFamily="34" charset="0"/>
              </a:rPr>
              <a:t>και</a:t>
            </a:r>
            <a:r>
              <a:rPr lang="en-GB" sz="1200" dirty="0" smtClean="0">
                <a:latin typeface="Calibri" panose="020F0502020204030204" pitchFamily="34" charset="0"/>
                <a:cs typeface="Calibri" panose="020F0502020204030204" pitchFamily="34" charset="0"/>
              </a:rPr>
              <a:t> 2</a:t>
            </a:r>
            <a:endParaRPr lang="en-GB" sz="1200" dirty="0">
              <a:latin typeface="Calibri" panose="020F0502020204030204" pitchFamily="34" charset="0"/>
              <a:cs typeface="Calibri" panose="020F0502020204030204" pitchFamily="34" charset="0"/>
            </a:endParaRPr>
          </a:p>
          <a:p>
            <a:pPr marL="0" indent="0">
              <a:buFont typeface="Raleway Thin"/>
              <a:buNone/>
            </a:pPr>
            <a:endParaRPr lang="en-GB" sz="1200" dirty="0">
              <a:latin typeface="Calibri" panose="020F0502020204030204" pitchFamily="34" charset="0"/>
              <a:cs typeface="Calibri" panose="020F0502020204030204" pitchFamily="34" charset="0"/>
            </a:endParaRPr>
          </a:p>
          <a:p>
            <a:pPr marL="0" indent="0">
              <a:buFont typeface="Raleway Thin"/>
              <a:buNone/>
            </a:pPr>
            <a:endParaRPr lang="en-GB" sz="1200" dirty="0">
              <a:latin typeface="Calibri" panose="020F0502020204030204" pitchFamily="34" charset="0"/>
              <a:cs typeface="Calibri" panose="020F0502020204030204" pitchFamily="34" charset="0"/>
            </a:endParaRPr>
          </a:p>
          <a:p>
            <a:pPr marL="0" indent="0">
              <a:buFont typeface="Raleway Thin"/>
              <a:buNone/>
            </a:pPr>
            <a:endParaRPr lang="en-GB" sz="1200" dirty="0">
              <a:latin typeface="Calibri" panose="020F0502020204030204" pitchFamily="34" charset="0"/>
              <a:cs typeface="Calibri" panose="020F0502020204030204" pitchFamily="34" charset="0"/>
            </a:endParaRPr>
          </a:p>
          <a:p>
            <a:pPr marL="0" indent="0">
              <a:buFont typeface="Raleway Thin"/>
              <a:buNone/>
            </a:pPr>
            <a:r>
              <a:rPr lang="el-GR" sz="1200" dirty="0" smtClean="0">
                <a:solidFill>
                  <a:schemeClr val="bg1"/>
                </a:solidFill>
                <a:highlight>
                  <a:srgbClr val="FFB600"/>
                </a:highlight>
                <a:latin typeface="Calibri" panose="020F0502020204030204" pitchFamily="34" charset="0"/>
                <a:cs typeface="Calibri" panose="020F0502020204030204" pitchFamily="34" charset="0"/>
              </a:rPr>
              <a:t>ΧΡΟΝΟΣ</a:t>
            </a:r>
            <a:r>
              <a:rPr lang="en-GB" sz="1200" dirty="0" smtClean="0">
                <a:solidFill>
                  <a:schemeClr val="bg1"/>
                </a:solidFill>
                <a:highlight>
                  <a:srgbClr val="FFB600"/>
                </a:highlight>
                <a:latin typeface="Calibri" panose="020F0502020204030204" pitchFamily="34" charset="0"/>
                <a:cs typeface="Calibri" panose="020F0502020204030204" pitchFamily="34" charset="0"/>
              </a:rPr>
              <a:t>:</a:t>
            </a:r>
            <a:r>
              <a:rPr lang="en-GB" sz="1200" dirty="0" smtClean="0">
                <a:solidFill>
                  <a:schemeClr val="bg1"/>
                </a:solidFill>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rPr>
              <a:t>20 </a:t>
            </a:r>
            <a:r>
              <a:rPr lang="el-GR" sz="1200" dirty="0" smtClean="0">
                <a:solidFill>
                  <a:schemeClr val="tx1"/>
                </a:solidFill>
                <a:latin typeface="Calibri" panose="020F0502020204030204" pitchFamily="34" charset="0"/>
                <a:cs typeface="Calibri" panose="020F0502020204030204" pitchFamily="34" charset="0"/>
              </a:rPr>
              <a:t>λεπτά</a:t>
            </a:r>
            <a:endParaRPr lang="en-GB" sz="1200" dirty="0">
              <a:solidFill>
                <a:schemeClr val="tx1"/>
              </a:solidFill>
              <a:latin typeface="Calibri" panose="020F0502020204030204" pitchFamily="34" charset="0"/>
              <a:cs typeface="Calibri" panose="020F0502020204030204" pitchFamily="34" charset="0"/>
            </a:endParaRPr>
          </a:p>
          <a:p>
            <a:pPr marL="0" indent="0">
              <a:buFont typeface="Raleway Thin"/>
              <a:buNone/>
            </a:pPr>
            <a:endParaRPr lang="en-GB" sz="1200" b="1" dirty="0">
              <a:solidFill>
                <a:srgbClr val="FFB600"/>
              </a:solidFill>
            </a:endParaRPr>
          </a:p>
        </p:txBody>
      </p:sp>
      <p:pic>
        <p:nvPicPr>
          <p:cNvPr id="4" name="Picture 3" descr="Hat - Free fashion icons">
            <a:extLst>
              <a:ext uri="{FF2B5EF4-FFF2-40B4-BE49-F238E27FC236}">
                <a16:creationId xmlns:a16="http://schemas.microsoft.com/office/drawing/2014/main" id="{330534D7-AFCD-0183-B32C-E7A5B8ECA8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9605" y="2697482"/>
            <a:ext cx="800100" cy="800100"/>
          </a:xfrm>
          <a:prstGeom prst="rect">
            <a:avLst/>
          </a:prstGeom>
          <a:noFill/>
          <a:ln>
            <a:noFill/>
          </a:ln>
        </p:spPr>
      </p:pic>
      <p:pic>
        <p:nvPicPr>
          <p:cNvPr id="9" name="Picture 8" descr="Hat - Free fashion icons">
            <a:extLst>
              <a:ext uri="{FF2B5EF4-FFF2-40B4-BE49-F238E27FC236}">
                <a16:creationId xmlns:a16="http://schemas.microsoft.com/office/drawing/2014/main" id="{1256AFB1-35BB-0D86-D684-D683CF00CC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0357" y="2697482"/>
            <a:ext cx="800100" cy="800100"/>
          </a:xfrm>
          <a:prstGeom prst="rect">
            <a:avLst/>
          </a:prstGeom>
          <a:noFill/>
          <a:ln>
            <a:noFill/>
          </a:ln>
        </p:spPr>
      </p:pic>
      <p:pic>
        <p:nvPicPr>
          <p:cNvPr id="10" name="Picture 9" descr="Hat - Free fashion icons">
            <a:extLst>
              <a:ext uri="{FF2B5EF4-FFF2-40B4-BE49-F238E27FC236}">
                <a16:creationId xmlns:a16="http://schemas.microsoft.com/office/drawing/2014/main" id="{3A6CA214-58D0-0427-140E-3ADE821845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3" y="2697482"/>
            <a:ext cx="800100" cy="800100"/>
          </a:xfrm>
          <a:prstGeom prst="rect">
            <a:avLst/>
          </a:prstGeom>
          <a:noFill/>
          <a:ln>
            <a:noFill/>
          </a:ln>
        </p:spPr>
      </p:pic>
      <p:pic>
        <p:nvPicPr>
          <p:cNvPr id="13" name="Picture 12" descr="Hat - Free fashion icons">
            <a:extLst>
              <a:ext uri="{FF2B5EF4-FFF2-40B4-BE49-F238E27FC236}">
                <a16:creationId xmlns:a16="http://schemas.microsoft.com/office/drawing/2014/main" id="{36EF43AA-67B2-60A6-EE3F-858CADF6DE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0082" y="3458289"/>
            <a:ext cx="800100" cy="800100"/>
          </a:xfrm>
          <a:prstGeom prst="rect">
            <a:avLst/>
          </a:prstGeom>
          <a:noFill/>
          <a:ln>
            <a:noFill/>
          </a:ln>
        </p:spPr>
      </p:pic>
      <p:pic>
        <p:nvPicPr>
          <p:cNvPr id="15" name="Picture 14" descr="Hat - Free fashion icons">
            <a:extLst>
              <a:ext uri="{FF2B5EF4-FFF2-40B4-BE49-F238E27FC236}">
                <a16:creationId xmlns:a16="http://schemas.microsoft.com/office/drawing/2014/main" id="{4F96E1DE-8C69-1B6E-FB9F-CE4E3DC145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4780" y="3436846"/>
            <a:ext cx="800100" cy="800100"/>
          </a:xfrm>
          <a:prstGeom prst="rect">
            <a:avLst/>
          </a:prstGeom>
          <a:noFill/>
          <a:ln>
            <a:noFill/>
          </a:ln>
        </p:spPr>
      </p:pic>
      <p:pic>
        <p:nvPicPr>
          <p:cNvPr id="20" name="Picture 19" descr="Hat - Free fashion icons">
            <a:extLst>
              <a:ext uri="{FF2B5EF4-FFF2-40B4-BE49-F238E27FC236}">
                <a16:creationId xmlns:a16="http://schemas.microsoft.com/office/drawing/2014/main" id="{6ECFBF00-3962-836E-3ABD-17C2CD4D03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9081" y="3408496"/>
            <a:ext cx="856800" cy="856800"/>
          </a:xfrm>
          <a:prstGeom prst="rect">
            <a:avLst/>
          </a:prstGeom>
          <a:noFill/>
          <a:ln>
            <a:noFill/>
          </a:ln>
        </p:spPr>
      </p:pic>
    </p:spTree>
    <p:extLst>
      <p:ext uri="{BB962C8B-B14F-4D97-AF65-F5344CB8AC3E}">
        <p14:creationId xmlns:p14="http://schemas.microsoft.com/office/powerpoint/2010/main" val="4069926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xfrm>
            <a:off x="922001" y="891776"/>
            <a:ext cx="6866100" cy="525544"/>
          </a:xfrm>
          <a:prstGeom prst="rect">
            <a:avLst/>
          </a:prstGeom>
        </p:spPr>
        <p:txBody>
          <a:bodyPr spcFirstLastPara="1" wrap="square" lIns="91426" tIns="91426" rIns="91426" bIns="91426" anchor="b" anchorCtr="0">
            <a:noAutofit/>
          </a:bodyPr>
          <a:lstStyle/>
          <a:p>
            <a:pPr marL="0" indent="0">
              <a:buNone/>
            </a:pPr>
            <a:r>
              <a:rPr lang="el-GR" sz="1600" b="1" dirty="0" smtClean="0">
                <a:solidFill>
                  <a:schemeClr val="accent1"/>
                </a:solidFill>
                <a:latin typeface="Calibri" panose="020F0502020204030204" pitchFamily="34" charset="0"/>
                <a:cs typeface="Calibri" panose="020F0502020204030204" pitchFamily="34" charset="0"/>
              </a:rPr>
              <a:t>Δώστε την κατάλληλη λύση σε ένα συγκεκριμένο πρόβλημα</a:t>
            </a:r>
            <a:endParaRPr lang="en-US" sz="1600" b="1" dirty="0">
              <a:solidFill>
                <a:schemeClr val="accent1"/>
              </a:solidFill>
              <a:latin typeface="Calibri" panose="020F0502020204030204" pitchFamily="34" charset="0"/>
              <a:cs typeface="Calibri" panose="020F0502020204030204" pitchFamily="34" charset="0"/>
            </a:endParaRPr>
          </a:p>
        </p:txBody>
      </p:sp>
      <p:sp>
        <p:nvSpPr>
          <p:cNvPr id="391" name="Google Shape;391;p35"/>
          <p:cNvSpPr txBox="1">
            <a:spLocks noGrp="1"/>
          </p:cNvSpPr>
          <p:nvPr>
            <p:ph type="body" idx="1"/>
          </p:nvPr>
        </p:nvSpPr>
        <p:spPr>
          <a:xfrm>
            <a:off x="922013" y="1417320"/>
            <a:ext cx="3417231" cy="3169920"/>
          </a:xfrm>
          <a:prstGeom prst="rect">
            <a:avLst/>
          </a:prstGeom>
          <a:ln>
            <a:noFill/>
          </a:ln>
        </p:spPr>
        <p:txBody>
          <a:bodyPr spcFirstLastPara="1" wrap="square" lIns="91426" tIns="91426" rIns="91426" bIns="91426" anchor="t" anchorCtr="0">
            <a:noAutofit/>
          </a:bodyPr>
          <a:lstStyle/>
          <a:p>
            <a:pPr marL="0" indent="0" algn="just">
              <a:spcBef>
                <a:spcPts val="601"/>
              </a:spcBef>
              <a:buNone/>
            </a:pPr>
            <a:r>
              <a:rPr lang="el-GR" sz="1600" b="1" dirty="0" smtClean="0">
                <a:solidFill>
                  <a:schemeClr val="bg1"/>
                </a:solidFill>
                <a:highlight>
                  <a:srgbClr val="FFB600"/>
                </a:highlight>
                <a:latin typeface="Calibri" panose="020F0502020204030204" pitchFamily="34" charset="0"/>
                <a:cs typeface="Calibri" panose="020F0502020204030204" pitchFamily="34" charset="0"/>
              </a:rPr>
              <a:t>Συλλογισμοί</a:t>
            </a: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0" indent="0" algn="just">
              <a:spcBef>
                <a:spcPts val="601"/>
              </a:spcBef>
              <a:buNone/>
            </a:pP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
            </a:pPr>
            <a:r>
              <a:rPr lang="el-GR" sz="1200" dirty="0" smtClean="0">
                <a:solidFill>
                  <a:schemeClr val="tx1"/>
                </a:solidFill>
                <a:latin typeface="Calibri" panose="020F0502020204030204" pitchFamily="34" charset="0"/>
                <a:cs typeface="Calibri" panose="020F0502020204030204" pitchFamily="34" charset="0"/>
              </a:rPr>
              <a:t>Η αποφυγή προκαταλήψεων στη λήψη αποφάσεων σας βοηθά να βρείτε πιθανές λύσεις</a:t>
            </a:r>
            <a:r>
              <a:rPr lang="en-US" sz="1200" dirty="0" smtClean="0">
                <a:solidFill>
                  <a:schemeClr val="tx1"/>
                </a:solidFill>
                <a:latin typeface="Calibri" panose="020F0502020204030204" pitchFamily="34" charset="0"/>
                <a:cs typeface="Calibri" panose="020F0502020204030204" pitchFamily="34" charset="0"/>
              </a:rPr>
              <a:t>.</a:t>
            </a:r>
            <a:endParaRPr lang="en-US" sz="1200" dirty="0">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
            </a:pPr>
            <a:r>
              <a:rPr lang="el-GR" sz="1200" dirty="0" smtClean="0">
                <a:solidFill>
                  <a:schemeClr val="tx1"/>
                </a:solidFill>
                <a:latin typeface="Calibri" panose="020F0502020204030204" pitchFamily="34" charset="0"/>
                <a:cs typeface="Calibri" panose="020F0502020204030204" pitchFamily="34" charset="0"/>
              </a:rPr>
              <a:t>Το να ακολουθήσετε την κατάλληλη λύση θα σας οδηγήσει στην επίλυση του προβλήματος</a:t>
            </a:r>
            <a:r>
              <a:rPr lang="en-US" sz="1200" dirty="0" smtClean="0">
                <a:solidFill>
                  <a:schemeClr val="tx1"/>
                </a:solidFill>
                <a:latin typeface="Calibri" panose="020F0502020204030204" pitchFamily="34" charset="0"/>
                <a:cs typeface="Calibri" panose="020F0502020204030204" pitchFamily="34" charset="0"/>
              </a:rPr>
              <a:t>.</a:t>
            </a:r>
            <a:endParaRPr lang="en-US" sz="1200" dirty="0">
              <a:solidFill>
                <a:schemeClr val="tx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
            </a:pPr>
            <a:r>
              <a:rPr lang="el-GR" sz="1200" dirty="0" smtClean="0">
                <a:solidFill>
                  <a:schemeClr val="tx1"/>
                </a:solidFill>
                <a:latin typeface="Calibri" panose="020F0502020204030204" pitchFamily="34" charset="0"/>
                <a:cs typeface="Calibri" panose="020F0502020204030204" pitchFamily="34" charset="0"/>
              </a:rPr>
              <a:t>Μειώνεται η πιθανότητα επανεμφάνισης του ίδιου προβλήματος</a:t>
            </a:r>
            <a:r>
              <a:rPr lang="en-US" sz="1200" dirty="0" smtClean="0">
                <a:solidFill>
                  <a:schemeClr val="tx1"/>
                </a:solidFill>
                <a:latin typeface="Calibri" panose="020F0502020204030204" pitchFamily="34" charset="0"/>
                <a:cs typeface="Calibri" panose="020F0502020204030204" pitchFamily="34" charset="0"/>
              </a:rPr>
              <a:t>.</a:t>
            </a:r>
            <a:endParaRPr lang="pt-PT" sz="1300" dirty="0">
              <a:solidFill>
                <a:schemeClr val="tx1"/>
              </a:solidFill>
              <a:latin typeface="Calibri" panose="020F0502020204030204" pitchFamily="34" charset="0"/>
              <a:cs typeface="Calibri" panose="020F0502020204030204" pitchFamily="34" charset="0"/>
            </a:endParaRPr>
          </a:p>
          <a:p>
            <a:pPr marL="0" indent="0" algn="just">
              <a:spcBef>
                <a:spcPts val="601"/>
              </a:spcBef>
              <a:buNone/>
            </a:pPr>
            <a:endParaRPr lang="en-GB" sz="1200" b="1" dirty="0">
              <a:solidFill>
                <a:srgbClr val="FFB600"/>
              </a:solidFill>
              <a:latin typeface="Calibri" panose="020F0502020204030204" pitchFamily="34" charset="0"/>
              <a:cs typeface="Calibri" panose="020F0502020204030204" pitchFamily="34" charset="0"/>
            </a:endParaRPr>
          </a:p>
        </p:txBody>
      </p:sp>
      <p:sp>
        <p:nvSpPr>
          <p:cNvPr id="2" name="Text Placeholder 1">
            <a:extLst>
              <a:ext uri="{FF2B5EF4-FFF2-40B4-BE49-F238E27FC236}">
                <a16:creationId xmlns:a16="http://schemas.microsoft.com/office/drawing/2014/main" id="{7E2F646A-ACB0-7744-3EAF-0C3B8953080B}"/>
              </a:ext>
            </a:extLst>
          </p:cNvPr>
          <p:cNvSpPr>
            <a:spLocks noGrp="1"/>
          </p:cNvSpPr>
          <p:nvPr>
            <p:ph type="body" idx="2"/>
          </p:nvPr>
        </p:nvSpPr>
        <p:spPr>
          <a:xfrm>
            <a:off x="4828318" y="1417320"/>
            <a:ext cx="3543300" cy="3397083"/>
          </a:xfrm>
        </p:spPr>
        <p:txBody>
          <a:bodyPr/>
          <a:lstStyle/>
          <a:p>
            <a:pPr marL="0" indent="0" algn="just">
              <a:buNone/>
            </a:pPr>
            <a:r>
              <a:rPr lang="el-GR" sz="1600" b="1" dirty="0" smtClean="0">
                <a:solidFill>
                  <a:schemeClr val="bg1"/>
                </a:solidFill>
                <a:highlight>
                  <a:srgbClr val="FFB600"/>
                </a:highlight>
                <a:latin typeface="Calibri" panose="020F0502020204030204" pitchFamily="34" charset="0"/>
                <a:cs typeface="Calibri" panose="020F0502020204030204" pitchFamily="34" charset="0"/>
              </a:rPr>
              <a:t>Δράσεις</a:t>
            </a: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0" indent="0" algn="just">
              <a:buNone/>
            </a:pPr>
            <a:endParaRPr lang="en-GB" sz="1200" dirty="0">
              <a:latin typeface="Calibri" panose="020F0502020204030204" pitchFamily="34" charset="0"/>
              <a:cs typeface="Calibri" panose="020F0502020204030204" pitchFamily="34" charset="0"/>
            </a:endParaRPr>
          </a:p>
          <a:p>
            <a:pPr marL="0" indent="0" algn="just">
              <a:buNone/>
            </a:pPr>
            <a:r>
              <a:rPr lang="en-GB" sz="1200" b="1" dirty="0" smtClean="0">
                <a:solidFill>
                  <a:srgbClr val="FFB600"/>
                </a:solidFill>
                <a:latin typeface="Calibri" panose="020F0502020204030204" pitchFamily="34" charset="0"/>
                <a:cs typeface="Calibri" panose="020F0502020204030204" pitchFamily="34" charset="0"/>
              </a:rPr>
              <a:t> </a:t>
            </a:r>
            <a:r>
              <a:rPr lang="el-GR" sz="1200" b="1" dirty="0" smtClean="0">
                <a:solidFill>
                  <a:srgbClr val="FFB600"/>
                </a:solidFill>
                <a:latin typeface="Calibri" panose="020F0502020204030204" pitchFamily="34" charset="0"/>
                <a:cs typeface="Calibri" panose="020F0502020204030204" pitchFamily="34" charset="0"/>
              </a:rPr>
              <a:t>Έπειτα θα είστε </a:t>
            </a:r>
            <a:r>
              <a:rPr lang="el-GR" sz="1200" dirty="0" smtClean="0">
                <a:latin typeface="Calibri" panose="020F0502020204030204" pitchFamily="34" charset="0"/>
                <a:cs typeface="Calibri" panose="020F0502020204030204" pitchFamily="34" charset="0"/>
              </a:rPr>
              <a:t>σε θέση να αναγνωρίζετε τις κατάλληλες λύσεις και να επιλύνετε τα προβλήματά σας πιο αποτελεσματικά</a:t>
            </a:r>
            <a:r>
              <a:rPr lang="en-GB" sz="1200" dirty="0" smtClean="0">
                <a:latin typeface="Calibri" panose="020F0502020204030204" pitchFamily="34" charset="0"/>
                <a:cs typeface="Calibri" panose="020F0502020204030204" pitchFamily="34" charset="0"/>
              </a:rPr>
              <a:t>.</a:t>
            </a:r>
            <a:endParaRPr lang="en-GB" sz="1200" dirty="0">
              <a:latin typeface="Calibri" panose="020F0502020204030204" pitchFamily="34" charset="0"/>
              <a:cs typeface="Calibri" panose="020F0502020204030204" pitchFamily="34" charset="0"/>
            </a:endParaRPr>
          </a:p>
          <a:p>
            <a:pPr marL="0" indent="0" algn="just">
              <a:buNone/>
            </a:pPr>
            <a:r>
              <a:rPr lang="el-GR" sz="1200" b="1" dirty="0" smtClean="0">
                <a:solidFill>
                  <a:schemeClr val="bg1"/>
                </a:solidFill>
                <a:highlight>
                  <a:srgbClr val="FFB600"/>
                </a:highlight>
                <a:latin typeface="Calibri" panose="020F0502020204030204" pitchFamily="34" charset="0"/>
                <a:cs typeface="Calibri" panose="020F0502020204030204" pitchFamily="34" charset="0"/>
              </a:rPr>
              <a:t>Τι έχετε να κάνετε</a:t>
            </a:r>
            <a:endParaRPr lang="en-GB" sz="1200" dirty="0">
              <a:latin typeface="Calibri" panose="020F0502020204030204" pitchFamily="34" charset="0"/>
              <a:cs typeface="Calibri" panose="020F0502020204030204" pitchFamily="34" charset="0"/>
            </a:endParaRPr>
          </a:p>
          <a:p>
            <a:pPr marL="0" indent="0" algn="just">
              <a:buFont typeface="Raleway Thin"/>
              <a:buNone/>
            </a:pPr>
            <a:r>
              <a:rPr lang="el-GR" sz="1100" dirty="0" smtClean="0">
                <a:latin typeface="Calibri" panose="020F0502020204030204" pitchFamily="34" charset="0"/>
                <a:cs typeface="Calibri" panose="020F0502020204030204" pitchFamily="34" charset="0"/>
              </a:rPr>
              <a:t>Διαβάστε το έργο</a:t>
            </a:r>
            <a:r>
              <a:rPr lang="en-US" sz="1100" dirty="0" smtClean="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7 Ways to Remove Biases From Your Decision-Making Process</a:t>
            </a:r>
          </a:p>
          <a:p>
            <a:pPr marL="0" indent="0" algn="just">
              <a:buFont typeface="Raleway Thin"/>
              <a:buNone/>
            </a:pPr>
            <a:r>
              <a:rPr lang="en-GB" sz="1100" dirty="0">
                <a:latin typeface="Calibri" panose="020F0502020204030204" pitchFamily="34" charset="0"/>
                <a:cs typeface="Calibri" panose="020F0502020204030204" pitchFamily="34" charset="0"/>
                <a:hlinkClick r:id="rId3"/>
              </a:rPr>
              <a:t>www.entrepreneur.com/living/7-ways-to-remove-biases-from-your-decision-making-process/351497</a:t>
            </a:r>
            <a:r>
              <a:rPr lang="en-GB" sz="1100" dirty="0">
                <a:latin typeface="Calibri" panose="020F0502020204030204" pitchFamily="34" charset="0"/>
                <a:cs typeface="Calibri" panose="020F0502020204030204" pitchFamily="34" charset="0"/>
              </a:rPr>
              <a:t> </a:t>
            </a:r>
          </a:p>
          <a:p>
            <a:pPr marL="0" indent="0" algn="just">
              <a:buNone/>
            </a:pPr>
            <a:r>
              <a:rPr lang="el-GR" sz="1200" dirty="0" smtClean="0">
                <a:latin typeface="Calibri" panose="020F0502020204030204" pitchFamily="34" charset="0"/>
                <a:cs typeface="Calibri" panose="020F0502020204030204" pitchFamily="34" charset="0"/>
              </a:rPr>
              <a:t>Καταγράψτε τις αποφάσεις που πήρατε στο παρελθόν και σκεφτείτε τι θα κάνατε διαφορετικά στο μέλλον</a:t>
            </a:r>
            <a:r>
              <a:rPr lang="en-GB" sz="1200" dirty="0" smtClean="0">
                <a:latin typeface="Calibri" panose="020F0502020204030204" pitchFamily="34" charset="0"/>
                <a:cs typeface="Calibri" panose="020F0502020204030204" pitchFamily="34" charset="0"/>
              </a:rPr>
              <a:t>.</a:t>
            </a:r>
            <a:endParaRPr lang="en-GB" sz="1200" dirty="0">
              <a:latin typeface="Calibri" panose="020F0502020204030204" pitchFamily="34" charset="0"/>
              <a:cs typeface="Calibri" panose="020F0502020204030204" pitchFamily="34" charset="0"/>
            </a:endParaRPr>
          </a:p>
          <a:p>
            <a:pPr marL="139702" indent="0" algn="just">
              <a:buNone/>
            </a:pPr>
            <a:endParaRPr lang="pt-PT" dirty="0"/>
          </a:p>
        </p:txBody>
      </p:sp>
      <p:grpSp>
        <p:nvGrpSpPr>
          <p:cNvPr id="3"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1291343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922001" y="891775"/>
            <a:ext cx="6866100" cy="804021"/>
          </a:xfrm>
          <a:prstGeom prst="rect">
            <a:avLst/>
          </a:prstGeom>
        </p:spPr>
        <p:txBody>
          <a:bodyPr spcFirstLastPara="1" wrap="square" lIns="91426" tIns="91426" rIns="91426" bIns="91426" anchor="t" anchorCtr="0">
            <a:noAutofit/>
          </a:bodyPr>
          <a:lstStyle/>
          <a:p>
            <a:r>
              <a:rPr lang="el-GR" sz="2000" dirty="0" smtClean="0">
                <a:solidFill>
                  <a:srgbClr val="FFB600"/>
                </a:solidFill>
                <a:latin typeface="Calibri" panose="020F0502020204030204" pitchFamily="34" charset="0"/>
                <a:cs typeface="Calibri" panose="020F0502020204030204" pitchFamily="34" charset="0"/>
              </a:rPr>
              <a:t>Μάθετε περισσότερα για αυτή την ενότητα</a:t>
            </a:r>
            <a:r>
              <a:rPr lang="en" sz="2800" dirty="0" smtClean="0">
                <a:solidFill>
                  <a:srgbClr val="FFB600"/>
                </a:solidFill>
                <a:latin typeface="Calibri" panose="020F0502020204030204" pitchFamily="34" charset="0"/>
                <a:cs typeface="Calibri" panose="020F0502020204030204" pitchFamily="34" charset="0"/>
              </a:rPr>
              <a:t>:</a:t>
            </a:r>
            <a:endParaRPr sz="2800" dirty="0">
              <a:solidFill>
                <a:srgbClr val="FFB600"/>
              </a:solidFill>
              <a:latin typeface="Calibri" panose="020F0502020204030204" pitchFamily="34" charset="0"/>
              <a:cs typeface="Calibri" panose="020F0502020204030204" pitchFamily="34" charset="0"/>
            </a:endParaRPr>
          </a:p>
        </p:txBody>
      </p:sp>
      <p:sp>
        <p:nvSpPr>
          <p:cNvPr id="106" name="Google Shape;106;p18"/>
          <p:cNvSpPr txBox="1">
            <a:spLocks noGrp="1"/>
          </p:cNvSpPr>
          <p:nvPr>
            <p:ph type="body" idx="1"/>
          </p:nvPr>
        </p:nvSpPr>
        <p:spPr>
          <a:xfrm>
            <a:off x="922000" y="1588772"/>
            <a:ext cx="7567175" cy="2366100"/>
          </a:xfrm>
          <a:prstGeom prst="rect">
            <a:avLst/>
          </a:prstGeom>
        </p:spPr>
        <p:txBody>
          <a:bodyPr spcFirstLastPara="1" wrap="square" lIns="91426" tIns="91426" rIns="91426" bIns="91426" anchor="t" anchorCtr="0">
            <a:noAutofit/>
          </a:bodyPr>
          <a:lstStyle/>
          <a:p>
            <a:pPr marL="114302" indent="0">
              <a:buNone/>
            </a:pPr>
            <a:r>
              <a:rPr lang="en-US" sz="1300" b="1" dirty="0">
                <a:solidFill>
                  <a:srgbClr val="FFB600"/>
                </a:solidFill>
              </a:rPr>
              <a:t>What Kind Of Problem Solver Are You:</a:t>
            </a:r>
          </a:p>
          <a:p>
            <a:pPr marL="114302" indent="0">
              <a:buNone/>
            </a:pPr>
            <a:r>
              <a:rPr lang="pt-PT" sz="1300" dirty="0">
                <a:solidFill>
                  <a:schemeClr val="tx2">
                    <a:lumMod val="10000"/>
                  </a:schemeClr>
                </a:solidFill>
                <a:hlinkClick r:id="rId3"/>
              </a:rPr>
              <a:t>professional.dce.harvard.edu/blog/what-kind-of-problem-solver-are-you/</a:t>
            </a:r>
            <a:endParaRPr lang="pt-PT" sz="1300" dirty="0">
              <a:solidFill>
                <a:schemeClr val="tx2">
                  <a:lumMod val="10000"/>
                </a:schemeClr>
              </a:solidFill>
            </a:endParaRPr>
          </a:p>
          <a:p>
            <a:pPr marL="114302" indent="0">
              <a:buNone/>
            </a:pPr>
            <a:r>
              <a:rPr lang="pt-PT" sz="1300" b="1" dirty="0">
                <a:solidFill>
                  <a:srgbClr val="FFB600"/>
                </a:solidFill>
              </a:rPr>
              <a:t>What Are Problem Solving Skills?: </a:t>
            </a:r>
          </a:p>
          <a:p>
            <a:pPr marL="114302" indent="0">
              <a:buNone/>
            </a:pPr>
            <a:r>
              <a:rPr lang="pt-PT" sz="1300" dirty="0">
                <a:solidFill>
                  <a:schemeClr val="tx2">
                    <a:lumMod val="10000"/>
                  </a:schemeClr>
                </a:solidFill>
                <a:hlinkClick r:id="rId4"/>
              </a:rPr>
              <a:t>www.thebalancemoney.com/problem-solving-skills-with-examples-2063764</a:t>
            </a:r>
            <a:endParaRPr lang="pt-PT" sz="1300" dirty="0">
              <a:solidFill>
                <a:schemeClr val="tx2">
                  <a:lumMod val="10000"/>
                </a:schemeClr>
              </a:solidFill>
            </a:endParaRPr>
          </a:p>
          <a:p>
            <a:pPr marL="114302" indent="0">
              <a:buNone/>
            </a:pPr>
            <a:r>
              <a:rPr lang="pt-PT" sz="1300" b="1" dirty="0">
                <a:solidFill>
                  <a:srgbClr val="FFB600"/>
                </a:solidFill>
              </a:rPr>
              <a:t>System 1 and System 2 Thinking:</a:t>
            </a:r>
          </a:p>
          <a:p>
            <a:pPr marL="114302" indent="0">
              <a:buNone/>
            </a:pPr>
            <a:r>
              <a:rPr lang="pt-PT" sz="1300" dirty="0">
                <a:solidFill>
                  <a:schemeClr val="tx2">
                    <a:lumMod val="10000"/>
                  </a:schemeClr>
                </a:solidFill>
              </a:rPr>
              <a:t> </a:t>
            </a:r>
            <a:r>
              <a:rPr lang="pt-PT" sz="1300" dirty="0">
                <a:solidFill>
                  <a:schemeClr val="tx2">
                    <a:lumMod val="10000"/>
                  </a:schemeClr>
                </a:solidFill>
                <a:hlinkClick r:id="rId5"/>
              </a:rPr>
              <a:t>thedecisionlab.com/reference-guide/philosophy/system-1-and-system-2-thinking</a:t>
            </a:r>
            <a:r>
              <a:rPr lang="pt-PT" sz="1300" dirty="0">
                <a:solidFill>
                  <a:schemeClr val="tx2">
                    <a:lumMod val="10000"/>
                  </a:schemeClr>
                </a:solidFill>
              </a:rPr>
              <a:t> </a:t>
            </a:r>
          </a:p>
          <a:p>
            <a:pPr marL="114302" indent="0">
              <a:buNone/>
            </a:pPr>
            <a:r>
              <a:rPr lang="pt-PT" sz="1300" b="1" dirty="0">
                <a:solidFill>
                  <a:srgbClr val="FFB600"/>
                </a:solidFill>
              </a:rPr>
              <a:t>6 Tips For Complex Problem Solving:</a:t>
            </a:r>
          </a:p>
          <a:p>
            <a:pPr marL="114302" indent="0">
              <a:buNone/>
            </a:pPr>
            <a:r>
              <a:rPr lang="pt-PT" sz="1300" dirty="0">
                <a:solidFill>
                  <a:schemeClr val="tx2">
                    <a:lumMod val="10000"/>
                  </a:schemeClr>
                </a:solidFill>
                <a:hlinkClick r:id="rId6"/>
              </a:rPr>
              <a:t>www.forbes.com/sites/forbescoachescouncil/2022/03/22/six-tips-for-solving-complex-problems/?sh=2bc611557e3c</a:t>
            </a:r>
            <a:r>
              <a:rPr lang="pt-PT" sz="1300" dirty="0">
                <a:solidFill>
                  <a:schemeClr val="tx2">
                    <a:lumMod val="10000"/>
                  </a:schemeClr>
                </a:solidFill>
              </a:rPr>
              <a:t> </a:t>
            </a:r>
          </a:p>
          <a:p>
            <a:pPr marL="114302" indent="0">
              <a:buNone/>
            </a:pPr>
            <a:endParaRPr lang="pt-PT" sz="1200" dirty="0"/>
          </a:p>
          <a:p>
            <a:pPr marL="0" indent="0">
              <a:buNone/>
            </a:pPr>
            <a:endParaRPr sz="1200" dirty="0"/>
          </a:p>
        </p:txBody>
      </p:sp>
      <p:grpSp>
        <p:nvGrpSpPr>
          <p:cNvPr id="2" name="Google Shape;211;p25">
            <a:extLst>
              <a:ext uri="{FF2B5EF4-FFF2-40B4-BE49-F238E27FC236}">
                <a16:creationId xmlns:a16="http://schemas.microsoft.com/office/drawing/2014/main" id="{E8FC3551-F73E-F7A0-3BD3-32ED95DA4677}"/>
              </a:ext>
            </a:extLst>
          </p:cNvPr>
          <p:cNvGrpSpPr/>
          <p:nvPr/>
        </p:nvGrpSpPr>
        <p:grpSpPr>
          <a:xfrm>
            <a:off x="8089119" y="319162"/>
            <a:ext cx="728350" cy="743348"/>
            <a:chOff x="3955900" y="2984500"/>
            <a:chExt cx="414000" cy="422525"/>
          </a:xfrm>
        </p:grpSpPr>
        <p:sp>
          <p:nvSpPr>
            <p:cNvPr id="3" name="Google Shape;212;p25">
              <a:extLst>
                <a:ext uri="{FF2B5EF4-FFF2-40B4-BE49-F238E27FC236}">
                  <a16:creationId xmlns:a16="http://schemas.microsoft.com/office/drawing/2014/main" id="{82AFE8A8-9812-AD76-5F83-64B828A926B2}"/>
                </a:ext>
              </a:extLst>
            </p:cNvPr>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4" name="Google Shape;213;p25">
              <a:extLst>
                <a:ext uri="{FF2B5EF4-FFF2-40B4-BE49-F238E27FC236}">
                  <a16:creationId xmlns:a16="http://schemas.microsoft.com/office/drawing/2014/main" id="{8B2DC1FD-336B-D49E-DF05-FA6029349639}"/>
                </a:ext>
              </a:extLst>
            </p:cNvPr>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5" name="Google Shape;214;p25">
              <a:extLst>
                <a:ext uri="{FF2B5EF4-FFF2-40B4-BE49-F238E27FC236}">
                  <a16:creationId xmlns:a16="http://schemas.microsoft.com/office/drawing/2014/main" id="{169290DB-53CE-0562-EFE2-A7C16B51FC92}"/>
                </a:ext>
              </a:extLst>
            </p:cNvPr>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3509014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body" idx="1"/>
          </p:nvPr>
        </p:nvSpPr>
        <p:spPr>
          <a:xfrm>
            <a:off x="1447312" y="1840577"/>
            <a:ext cx="6249375" cy="1462346"/>
          </a:xfrm>
          <a:prstGeom prst="rect">
            <a:avLst/>
          </a:prstGeom>
        </p:spPr>
        <p:txBody>
          <a:bodyPr spcFirstLastPara="1" wrap="square" lIns="91426" tIns="91426" rIns="91426" bIns="91426" anchor="ctr" anchorCtr="0">
            <a:noAutofit/>
          </a:bodyPr>
          <a:lstStyle/>
          <a:p>
            <a:pPr marL="0"/>
            <a:r>
              <a:rPr lang="el-GR" b="1" dirty="0" smtClean="0">
                <a:latin typeface="Calibri" panose="020F0502020204030204" pitchFamily="34" charset="0"/>
                <a:cs typeface="Calibri" panose="020F0502020204030204" pitchFamily="34" charset="0"/>
              </a:rPr>
              <a:t>Δεν υπάρχει λόγος να μιλάς για ένα πρόβλημα αν δεν μιλήσεις και για την λύση του.</a:t>
            </a:r>
          </a:p>
          <a:p>
            <a:pPr marL="0"/>
            <a:r>
              <a:rPr lang="en-US" b="1" dirty="0" smtClean="0">
                <a:latin typeface="Calibri" panose="020F0502020204030204" pitchFamily="34" charset="0"/>
                <a:cs typeface="Calibri" panose="020F0502020204030204" pitchFamily="34" charset="0"/>
              </a:rPr>
              <a:t> Betty </a:t>
            </a:r>
            <a:r>
              <a:rPr lang="en-US" b="1" dirty="0">
                <a:latin typeface="Calibri" panose="020F0502020204030204" pitchFamily="34" charset="0"/>
                <a:cs typeface="Calibri" panose="020F0502020204030204" pitchFamily="34" charset="0"/>
              </a:rPr>
              <a:t>Williams</a:t>
            </a:r>
            <a:endParaRPr lang="en-US"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1129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xfrm>
            <a:off x="922001" y="891775"/>
            <a:ext cx="2711700" cy="857401"/>
          </a:xfrm>
          <a:prstGeom prst="rect">
            <a:avLst/>
          </a:prstGeom>
        </p:spPr>
        <p:txBody>
          <a:bodyPr spcFirstLastPara="1" wrap="square" lIns="91426" tIns="91426" rIns="91426" bIns="91426" anchor="t" anchorCtr="0">
            <a:noAutofit/>
          </a:bodyPr>
          <a:lstStyle/>
          <a:p>
            <a:r>
              <a:rPr lang="el-GR" sz="3200" dirty="0" smtClean="0">
                <a:latin typeface="Calibri" panose="020F0502020204030204" pitchFamily="34" charset="0"/>
                <a:cs typeface="Calibri" panose="020F0502020204030204" pitchFamily="34" charset="0"/>
              </a:rPr>
              <a:t>Όρισε </a:t>
            </a:r>
            <a:r>
              <a:rPr lang="el-GR" sz="3200" dirty="0" smtClean="0">
                <a:latin typeface="Calibri" panose="020F0502020204030204" pitchFamily="34" charset="0"/>
                <a:cs typeface="Calibri" panose="020F0502020204030204" pitchFamily="34" charset="0"/>
              </a:rPr>
              <a:t>έναν </a:t>
            </a:r>
            <a:r>
              <a:rPr lang="el-GR" sz="3200" dirty="0" smtClean="0">
                <a:solidFill>
                  <a:srgbClr val="FFB600"/>
                </a:solidFill>
                <a:latin typeface="Calibri" panose="020F0502020204030204" pitchFamily="34" charset="0"/>
                <a:cs typeface="Calibri" panose="020F0502020204030204" pitchFamily="34" charset="0"/>
              </a:rPr>
              <a:t>καινούριο στόχο</a:t>
            </a:r>
            <a:r>
              <a:rPr lang="en" sz="3200" dirty="0" smtClean="0">
                <a:latin typeface="Calibri" panose="020F0502020204030204" pitchFamily="34" charset="0"/>
                <a:cs typeface="Calibri" panose="020F0502020204030204" pitchFamily="34" charset="0"/>
              </a:rPr>
              <a:t> </a:t>
            </a:r>
            <a:r>
              <a:rPr lang="el-GR" sz="3200" dirty="0" smtClean="0">
                <a:latin typeface="Calibri" panose="020F0502020204030204" pitchFamily="34" charset="0"/>
                <a:cs typeface="Calibri" panose="020F0502020204030204" pitchFamily="34" charset="0"/>
              </a:rPr>
              <a:t>και ολοκλήρωσε μια ακόμα ενότητα</a:t>
            </a:r>
            <a:r>
              <a:rPr lang="en" sz="3200" dirty="0" smtClean="0">
                <a:latin typeface="Calibri" panose="020F0502020204030204" pitchFamily="34" charset="0"/>
                <a:cs typeface="Calibri" panose="020F0502020204030204" pitchFamily="34" charset="0"/>
              </a:rPr>
              <a:t>!</a:t>
            </a:r>
            <a:endParaRPr sz="3200" dirty="0">
              <a:latin typeface="Calibri" panose="020F0502020204030204" pitchFamily="34" charset="0"/>
              <a:cs typeface="Calibri" panose="020F0502020204030204" pitchFamily="34" charset="0"/>
            </a:endParaRPr>
          </a:p>
        </p:txBody>
      </p:sp>
      <p:sp>
        <p:nvSpPr>
          <p:cNvPr id="178" name="Google Shape;178;p24"/>
          <p:cNvSpPr txBox="1">
            <a:spLocks noGrp="1"/>
          </p:cNvSpPr>
          <p:nvPr>
            <p:ph type="sldNum" idx="12"/>
          </p:nvPr>
        </p:nvSpPr>
        <p:spPr>
          <a:xfrm>
            <a:off x="8604401" y="4590300"/>
            <a:ext cx="539700" cy="553200"/>
          </a:xfrm>
          <a:prstGeom prst="rect">
            <a:avLst/>
          </a:prstGeom>
        </p:spPr>
        <p:txBody>
          <a:bodyPr spcFirstLastPara="1" wrap="square" lIns="91426" tIns="91426" rIns="91426" bIns="91426" anchor="ctr" anchorCtr="0">
            <a:noAutofit/>
          </a:bodyPr>
          <a:lstStyle/>
          <a:p>
            <a:fld id="{00000000-1234-1234-1234-123412341234}" type="slidenum">
              <a:rPr lang="en"/>
              <a:pPr/>
              <a:t>26</a:t>
            </a:fld>
            <a:endParaRPr/>
          </a:p>
        </p:txBody>
      </p:sp>
      <p:grpSp>
        <p:nvGrpSpPr>
          <p:cNvPr id="198" name="Google Shape;198;p24"/>
          <p:cNvGrpSpPr/>
          <p:nvPr/>
        </p:nvGrpSpPr>
        <p:grpSpPr>
          <a:xfrm>
            <a:off x="8152039" y="369833"/>
            <a:ext cx="602425" cy="641836"/>
            <a:chOff x="5970800" y="1619250"/>
            <a:chExt cx="428650" cy="456725"/>
          </a:xfrm>
        </p:grpSpPr>
        <p:sp>
          <p:nvSpPr>
            <p:cNvPr id="199" name="Google Shape;199;p24"/>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200" name="Google Shape;200;p24"/>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201" name="Google Shape;201;p24"/>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202" name="Google Shape;202;p24"/>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203" name="Google Shape;203;p24"/>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grpSp>
      <p:graphicFrame>
        <p:nvGraphicFramePr>
          <p:cNvPr id="5" name="Table 4">
            <a:extLst>
              <a:ext uri="{FF2B5EF4-FFF2-40B4-BE49-F238E27FC236}">
                <a16:creationId xmlns:a16="http://schemas.microsoft.com/office/drawing/2014/main" id="{35D6B6E3-35C8-CD3A-0794-39E3F71E5543}"/>
              </a:ext>
            </a:extLst>
          </p:cNvPr>
          <p:cNvGraphicFramePr>
            <a:graphicFrameLocks noGrp="1"/>
          </p:cNvGraphicFramePr>
          <p:nvPr>
            <p:extLst>
              <p:ext uri="{D42A27DB-BD31-4B8C-83A1-F6EECF244321}">
                <p14:modId xmlns:p14="http://schemas.microsoft.com/office/powerpoint/2010/main" val="2553722472"/>
              </p:ext>
            </p:extLst>
          </p:nvPr>
        </p:nvGraphicFramePr>
        <p:xfrm>
          <a:off x="3990299" y="494789"/>
          <a:ext cx="3819723" cy="4326379"/>
        </p:xfrm>
        <a:graphic>
          <a:graphicData uri="http://schemas.openxmlformats.org/drawingml/2006/table">
            <a:tbl>
              <a:tblPr firstRow="1" bandRow="1">
                <a:tableStyleId>{C9FA97CD-A02D-469D-B682-1D2C58B7AE17}</a:tableStyleId>
              </a:tblPr>
              <a:tblGrid>
                <a:gridCol w="3819723">
                  <a:extLst>
                    <a:ext uri="{9D8B030D-6E8A-4147-A177-3AD203B41FA5}">
                      <a16:colId xmlns:a16="http://schemas.microsoft.com/office/drawing/2014/main" val="937169028"/>
                    </a:ext>
                  </a:extLst>
                </a:gridCol>
              </a:tblGrid>
              <a:tr h="466280">
                <a:tc>
                  <a:txBody>
                    <a:bodyPr/>
                    <a:lstStyle/>
                    <a:p>
                      <a:pPr marL="0" marR="0" lvl="0" indent="0" algn="l" defTabSz="914400" rtl="0" eaLnBrk="1" fontAlgn="auto" latinLnBrk="0" hangingPunct="1">
                        <a:lnSpc>
                          <a:spcPct val="100000"/>
                        </a:lnSpc>
                        <a:spcBef>
                          <a:spcPts val="0"/>
                        </a:spcBef>
                        <a:spcAft>
                          <a:spcPts val="0"/>
                        </a:spcAft>
                        <a:buClr>
                          <a:schemeClr val="dk1"/>
                        </a:buClr>
                        <a:buSzPts val="5800"/>
                        <a:buFont typeface="Raleway Thin"/>
                        <a:buNone/>
                        <a:tabLst/>
                        <a:defRPr/>
                      </a:pPr>
                      <a:r>
                        <a:rPr lang="el-GR" sz="2250" b="1" i="0" u="none" strike="noStrike" cap="none" noProof="0" dirty="0" smtClean="0">
                          <a:solidFill>
                            <a:schemeClr val="bg1"/>
                          </a:solidFill>
                          <a:latin typeface="Calibri" panose="020F0502020204030204" pitchFamily="34" charset="0"/>
                          <a:cs typeface="Calibri" panose="020F0502020204030204" pitchFamily="34" charset="0"/>
                          <a:sym typeface="Raleway Thin"/>
                        </a:rPr>
                        <a:t>Ενδυνάμωση Κοινωνικών δεξιοτήτων</a:t>
                      </a:r>
                      <a:endParaRPr lang="en-GB" sz="2250" b="1" i="0" u="none" strike="noStrike" cap="none" noProof="0" dirty="0">
                        <a:solidFill>
                          <a:schemeClr val="bg1"/>
                        </a:solidFill>
                        <a:latin typeface="Calibri" panose="020F0502020204030204" pitchFamily="34" charset="0"/>
                        <a:cs typeface="Calibri" panose="020F0502020204030204" pitchFamily="34" charset="0"/>
                        <a:sym typeface="Raleway Thi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600"/>
                    </a:solidFill>
                  </a:tcPr>
                </a:tc>
                <a:extLst>
                  <a:ext uri="{0D108BD9-81ED-4DB2-BD59-A6C34878D82A}">
                    <a16:rowId xmlns:a16="http://schemas.microsoft.com/office/drawing/2014/main" val="4115436557"/>
                  </a:ext>
                </a:extLst>
              </a:tr>
              <a:tr h="425377">
                <a:tc>
                  <a:txBody>
                    <a:bodyPr/>
                    <a:lstStyle/>
                    <a:p>
                      <a:pPr marR="0" algn="l" rtl="0">
                        <a:lnSpc>
                          <a:spcPct val="100000"/>
                        </a:lnSpc>
                        <a:spcBef>
                          <a:spcPts val="0"/>
                        </a:spcBef>
                        <a:spcAft>
                          <a:spcPts val="0"/>
                        </a:spcAft>
                        <a:buClr>
                          <a:srgbClr val="000000"/>
                        </a:buClr>
                        <a:buFont typeface="Arial"/>
                      </a:pPr>
                      <a:endParaRPr lang="el-GR" sz="1050" b="1" i="0" u="none" strike="noStrike" cap="none" noProof="0" smtClean="0">
                        <a:solidFill>
                          <a:srgbClr val="FFB600"/>
                        </a:solidFill>
                        <a:latin typeface="Calibri" panose="020F0502020204030204" pitchFamily="34" charset="0"/>
                        <a:cs typeface="Calibri" panose="020F0502020204030204" pitchFamily="34" charset="0"/>
                        <a:sym typeface="Arial"/>
                      </a:endParaRPr>
                    </a:p>
                    <a:p>
                      <a:pPr marR="0" algn="l" rtl="0">
                        <a:lnSpc>
                          <a:spcPct val="100000"/>
                        </a:lnSpc>
                        <a:spcBef>
                          <a:spcPts val="0"/>
                        </a:spcBef>
                        <a:spcAft>
                          <a:spcPts val="0"/>
                        </a:spcAft>
                        <a:buClr>
                          <a:srgbClr val="000000"/>
                        </a:buClr>
                        <a:buFont typeface="Arial"/>
                      </a:pPr>
                      <a:r>
                        <a:rPr lang="en-GB" sz="1050" b="1" i="0" u="none" strike="noStrike" cap="none" noProof="0" smtClean="0">
                          <a:solidFill>
                            <a:srgbClr val="FFB600"/>
                          </a:solidFill>
                          <a:latin typeface="Calibri" panose="020F0502020204030204" pitchFamily="34" charset="0"/>
                          <a:cs typeface="Calibri" panose="020F0502020204030204" pitchFamily="34" charset="0"/>
                          <a:sym typeface="Arial"/>
                        </a:rPr>
                        <a:t>M6</a:t>
                      </a:r>
                      <a:r>
                        <a:rPr lang="en-GB" sz="1050" b="1" i="0" u="none" strike="noStrike" cap="none" noProof="0" dirty="0">
                          <a:solidFill>
                            <a:srgbClr val="FFB600"/>
                          </a:solidFill>
                          <a:latin typeface="Calibri" panose="020F0502020204030204" pitchFamily="34" charset="0"/>
                          <a:cs typeface="Calibri" panose="020F0502020204030204" pitchFamily="34" charset="0"/>
                          <a:sym typeface="Arial"/>
                        </a:rPr>
                        <a:t>: </a:t>
                      </a:r>
                      <a:r>
                        <a:rPr lang="el-GR" sz="1050" b="1" i="0" u="none" strike="noStrike" cap="none" noProof="0" dirty="0" smtClean="0">
                          <a:solidFill>
                            <a:srgbClr val="000000"/>
                          </a:solidFill>
                          <a:latin typeface="Calibri" panose="020F0502020204030204" pitchFamily="34" charset="0"/>
                          <a:cs typeface="Calibri" panose="020F0502020204030204" pitchFamily="34" charset="0"/>
                          <a:sym typeface="Arial"/>
                        </a:rPr>
                        <a:t>Επικοινωνιακές</a:t>
                      </a:r>
                      <a:r>
                        <a:rPr lang="el-GR" sz="1050" b="1" i="0" u="none" strike="noStrike" cap="none" baseline="0" noProof="0" dirty="0" smtClean="0">
                          <a:solidFill>
                            <a:srgbClr val="000000"/>
                          </a:solidFill>
                          <a:latin typeface="Calibri" panose="020F0502020204030204" pitchFamily="34" charset="0"/>
                          <a:cs typeface="Calibri" panose="020F0502020204030204" pitchFamily="34" charset="0"/>
                          <a:sym typeface="Arial"/>
                        </a:rPr>
                        <a:t> δεξιότητες</a:t>
                      </a:r>
                      <a:endParaRPr lang="en-GB" sz="1050" b="1" i="0" u="none" strike="noStrike" cap="none" noProof="0" dirty="0">
                        <a:solidFill>
                          <a:srgbClr val="000000"/>
                        </a:solidFill>
                        <a:latin typeface="Calibri" panose="020F0502020204030204" pitchFamily="34" charset="0"/>
                        <a:cs typeface="Calibri" panose="020F0502020204030204" pitchFamily="34" charset="0"/>
                        <a:sym typeface="Arial"/>
                      </a:endParaRPr>
                    </a:p>
                    <a:p>
                      <a:pPr marR="0" algn="l" rtl="0">
                        <a:lnSpc>
                          <a:spcPct val="100000"/>
                        </a:lnSpc>
                        <a:spcBef>
                          <a:spcPts val="0"/>
                        </a:spcBef>
                        <a:spcAft>
                          <a:spcPts val="0"/>
                        </a:spcAft>
                        <a:buClr>
                          <a:srgbClr val="000000"/>
                        </a:buClr>
                        <a:buFont typeface="Arial"/>
                      </a:pPr>
                      <a:endParaRPr lang="en-GB" sz="1050" b="1" i="0" u="none" strike="noStrike" cap="none" noProof="0" dirty="0">
                        <a:solidFill>
                          <a:srgbClr val="000000"/>
                        </a:solidFill>
                        <a:latin typeface="Calibri" panose="020F0502020204030204" pitchFamily="34" charset="0"/>
                        <a:cs typeface="Calibri" panose="020F0502020204030204" pitchFamily="34" charset="0"/>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0578798"/>
                  </a:ext>
                </a:extLst>
              </a:tr>
              <a:tr h="425377">
                <a:tc>
                  <a:txBody>
                    <a:bodyPr/>
                    <a:lstStyle/>
                    <a:p>
                      <a:pPr marR="0" algn="l" rtl="0">
                        <a:lnSpc>
                          <a:spcPct val="100000"/>
                        </a:lnSpc>
                        <a:spcBef>
                          <a:spcPts val="0"/>
                        </a:spcBef>
                        <a:spcAft>
                          <a:spcPts val="0"/>
                        </a:spcAft>
                        <a:buClr>
                          <a:srgbClr val="000000"/>
                        </a:buClr>
                        <a:buFont typeface="Arial"/>
                      </a:pPr>
                      <a:r>
                        <a:rPr lang="en-GB" sz="1050" b="1" i="0" u="none" strike="noStrike" cap="none" noProof="0" dirty="0">
                          <a:solidFill>
                            <a:srgbClr val="FFB600"/>
                          </a:solidFill>
                          <a:latin typeface="Calibri" panose="020F0502020204030204" pitchFamily="34" charset="0"/>
                          <a:cs typeface="Calibri" panose="020F0502020204030204" pitchFamily="34" charset="0"/>
                          <a:sym typeface="Arial"/>
                        </a:rPr>
                        <a:t>M7: </a:t>
                      </a:r>
                      <a:r>
                        <a:rPr lang="el-GR" sz="1050" b="1" i="0" u="none" strike="noStrike" cap="none" noProof="0" dirty="0" smtClean="0">
                          <a:solidFill>
                            <a:srgbClr val="000000"/>
                          </a:solidFill>
                          <a:latin typeface="Calibri" panose="020F0502020204030204" pitchFamily="34" charset="0"/>
                          <a:cs typeface="Calibri" panose="020F0502020204030204" pitchFamily="34" charset="0"/>
                          <a:sym typeface="Arial"/>
                        </a:rPr>
                        <a:t>Κίνητρα</a:t>
                      </a:r>
                      <a:r>
                        <a:rPr lang="el-GR" sz="1050" b="1" i="0" u="none" strike="noStrike" cap="none" baseline="0" noProof="0" dirty="0" smtClean="0">
                          <a:solidFill>
                            <a:srgbClr val="000000"/>
                          </a:solidFill>
                          <a:latin typeface="Calibri" panose="020F0502020204030204" pitchFamily="34" charset="0"/>
                          <a:cs typeface="Calibri" panose="020F0502020204030204" pitchFamily="34" charset="0"/>
                          <a:sym typeface="Arial"/>
                        </a:rPr>
                        <a:t> και προσωπική ενδυνάμωση</a:t>
                      </a:r>
                      <a:endParaRPr lang="en-GB" sz="1050" b="1" i="0" u="none" strike="noStrike" cap="none" noProof="0" dirty="0">
                        <a:solidFill>
                          <a:srgbClr val="000000"/>
                        </a:solidFill>
                        <a:latin typeface="Calibri" panose="020F0502020204030204" pitchFamily="34" charset="0"/>
                        <a:cs typeface="Calibri" panose="020F0502020204030204" pitchFamily="34" charset="0"/>
                        <a:sym typeface="Arial"/>
                      </a:endParaRPr>
                    </a:p>
                    <a:p>
                      <a:pPr marR="0" algn="l" rtl="0">
                        <a:lnSpc>
                          <a:spcPct val="100000"/>
                        </a:lnSpc>
                        <a:spcBef>
                          <a:spcPts val="0"/>
                        </a:spcBef>
                        <a:spcAft>
                          <a:spcPts val="0"/>
                        </a:spcAft>
                        <a:buClr>
                          <a:srgbClr val="000000"/>
                        </a:buClr>
                        <a:buFont typeface="Arial"/>
                      </a:pPr>
                      <a:endParaRPr lang="en-GB" sz="1050" b="1" i="0" u="none" strike="noStrike" cap="none" noProof="0" dirty="0">
                        <a:solidFill>
                          <a:srgbClr val="000000"/>
                        </a:solidFill>
                        <a:latin typeface="Calibri" panose="020F0502020204030204" pitchFamily="34" charset="0"/>
                        <a:cs typeface="Calibri" panose="020F0502020204030204" pitchFamily="34" charset="0"/>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9670818"/>
                  </a:ext>
                </a:extLst>
              </a:tr>
              <a:tr h="425377">
                <a:tc>
                  <a:txBody>
                    <a:bodyPr/>
                    <a:lstStyle/>
                    <a:p>
                      <a:pPr marR="0" algn="l" rtl="0">
                        <a:lnSpc>
                          <a:spcPct val="100000"/>
                        </a:lnSpc>
                        <a:spcBef>
                          <a:spcPts val="0"/>
                        </a:spcBef>
                        <a:spcAft>
                          <a:spcPts val="0"/>
                        </a:spcAft>
                        <a:buClr>
                          <a:srgbClr val="000000"/>
                        </a:buClr>
                        <a:buFont typeface="Arial"/>
                      </a:pPr>
                      <a:r>
                        <a:rPr lang="en-GB" sz="1050" b="1" i="0" u="none" strike="noStrike" cap="none" noProof="0" dirty="0">
                          <a:solidFill>
                            <a:srgbClr val="FFB600"/>
                          </a:solidFill>
                          <a:latin typeface="Calibri" panose="020F0502020204030204" pitchFamily="34" charset="0"/>
                          <a:cs typeface="Calibri" panose="020F0502020204030204" pitchFamily="34" charset="0"/>
                          <a:sym typeface="Arial"/>
                        </a:rPr>
                        <a:t>M8: </a:t>
                      </a:r>
                      <a:r>
                        <a:rPr lang="el-GR" sz="1050" b="1" i="0" u="none" strike="noStrike" cap="none" noProof="0" dirty="0" smtClean="0">
                          <a:solidFill>
                            <a:srgbClr val="000000"/>
                          </a:solidFill>
                          <a:latin typeface="Calibri" panose="020F0502020204030204" pitchFamily="34" charset="0"/>
                          <a:cs typeface="Calibri" panose="020F0502020204030204" pitchFamily="34" charset="0"/>
                          <a:sym typeface="Arial"/>
                        </a:rPr>
                        <a:t>Διαχείριση</a:t>
                      </a:r>
                      <a:r>
                        <a:rPr lang="el-GR" sz="1050" b="1" i="0" u="none" strike="noStrike" cap="none" baseline="0" noProof="0" dirty="0" smtClean="0">
                          <a:solidFill>
                            <a:srgbClr val="000000"/>
                          </a:solidFill>
                          <a:latin typeface="Calibri" panose="020F0502020204030204" pitchFamily="34" charset="0"/>
                          <a:cs typeface="Calibri" panose="020F0502020204030204" pitchFamily="34" charset="0"/>
                          <a:sym typeface="Arial"/>
                        </a:rPr>
                        <a:t> χρόνου</a:t>
                      </a:r>
                      <a:endParaRPr lang="en-GB" sz="1050" b="1" i="0" u="none" strike="noStrike" cap="none" noProof="0" dirty="0">
                        <a:solidFill>
                          <a:srgbClr val="000000"/>
                        </a:solidFill>
                        <a:latin typeface="Calibri" panose="020F0502020204030204" pitchFamily="34" charset="0"/>
                        <a:cs typeface="Calibri" panose="020F0502020204030204" pitchFamily="34" charset="0"/>
                        <a:sym typeface="Arial"/>
                      </a:endParaRPr>
                    </a:p>
                    <a:p>
                      <a:pPr marR="0" algn="l" rtl="0">
                        <a:lnSpc>
                          <a:spcPct val="100000"/>
                        </a:lnSpc>
                        <a:spcBef>
                          <a:spcPts val="0"/>
                        </a:spcBef>
                        <a:spcAft>
                          <a:spcPts val="0"/>
                        </a:spcAft>
                        <a:buClr>
                          <a:srgbClr val="000000"/>
                        </a:buClr>
                        <a:buFont typeface="Arial"/>
                      </a:pPr>
                      <a:endParaRPr lang="en-GB" sz="1050" b="1" i="0" u="none" strike="noStrike" cap="none" noProof="0" dirty="0">
                        <a:solidFill>
                          <a:srgbClr val="000000"/>
                        </a:solidFill>
                        <a:latin typeface="Calibri" panose="020F0502020204030204" pitchFamily="34" charset="0"/>
                        <a:cs typeface="Calibri" panose="020F0502020204030204" pitchFamily="34" charset="0"/>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219728"/>
                  </a:ext>
                </a:extLst>
              </a:tr>
              <a:tr h="425377">
                <a:tc>
                  <a:txBody>
                    <a:bodyPr/>
                    <a:lstStyle/>
                    <a:p>
                      <a:pPr marR="0" algn="l" rtl="0">
                        <a:lnSpc>
                          <a:spcPct val="100000"/>
                        </a:lnSpc>
                        <a:spcBef>
                          <a:spcPts val="0"/>
                        </a:spcBef>
                        <a:spcAft>
                          <a:spcPts val="0"/>
                        </a:spcAft>
                        <a:buClr>
                          <a:srgbClr val="000000"/>
                        </a:buClr>
                        <a:buFont typeface="Arial"/>
                      </a:pPr>
                      <a:r>
                        <a:rPr lang="en-GB" sz="1050" b="1" i="0" u="none" strike="noStrike" cap="none" noProof="0" dirty="0" smtClean="0">
                          <a:solidFill>
                            <a:srgbClr val="FFB600"/>
                          </a:solidFill>
                          <a:latin typeface="Calibri" panose="020F0502020204030204" pitchFamily="34" charset="0"/>
                          <a:cs typeface="Calibri" panose="020F0502020204030204" pitchFamily="34" charset="0"/>
                          <a:sym typeface="Arial"/>
                        </a:rPr>
                        <a:t>M9: </a:t>
                      </a:r>
                      <a:r>
                        <a:rPr lang="el-GR" sz="1050" b="1" i="0" u="none" strike="noStrike" cap="none" noProof="0" dirty="0" smtClean="0">
                          <a:solidFill>
                            <a:srgbClr val="000000"/>
                          </a:solidFill>
                          <a:latin typeface="Calibri" panose="020F0502020204030204" pitchFamily="34" charset="0"/>
                          <a:cs typeface="Calibri" panose="020F0502020204030204" pitchFamily="34" charset="0"/>
                          <a:sym typeface="Arial"/>
                        </a:rPr>
                        <a:t>Ισορροπία</a:t>
                      </a:r>
                      <a:r>
                        <a:rPr lang="el-GR" sz="1050" b="1" i="0" u="none" strike="noStrike" cap="none" baseline="0" noProof="0" dirty="0" smtClean="0">
                          <a:solidFill>
                            <a:srgbClr val="000000"/>
                          </a:solidFill>
                          <a:latin typeface="Calibri" panose="020F0502020204030204" pitchFamily="34" charset="0"/>
                          <a:cs typeface="Calibri" panose="020F0502020204030204" pitchFamily="34" charset="0"/>
                          <a:sym typeface="Arial"/>
                        </a:rPr>
                        <a:t> επαγγελματικής και προσωπικής ζωής</a:t>
                      </a:r>
                      <a:endParaRPr lang="en-GB" sz="1050" b="1" i="0" u="none" strike="noStrike" cap="none" noProof="0" dirty="0">
                        <a:solidFill>
                          <a:srgbClr val="000000"/>
                        </a:solidFill>
                        <a:latin typeface="Calibri" panose="020F0502020204030204" pitchFamily="34" charset="0"/>
                        <a:cs typeface="Calibri" panose="020F0502020204030204" pitchFamily="34" charset="0"/>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7983001"/>
                  </a:ext>
                </a:extLst>
              </a:tr>
              <a:tr h="425377">
                <a:tc>
                  <a:txBody>
                    <a:bodyPr/>
                    <a:lstStyle/>
                    <a:p>
                      <a:pPr marR="0" algn="l" rtl="0">
                        <a:lnSpc>
                          <a:spcPct val="100000"/>
                        </a:lnSpc>
                        <a:spcBef>
                          <a:spcPts val="0"/>
                        </a:spcBef>
                        <a:spcAft>
                          <a:spcPts val="0"/>
                        </a:spcAft>
                        <a:buClr>
                          <a:srgbClr val="000000"/>
                        </a:buClr>
                        <a:buFont typeface="Arial"/>
                      </a:pPr>
                      <a:r>
                        <a:rPr lang="en-GB" sz="1050" b="1" i="0" u="none" strike="noStrike" cap="none" noProof="0" dirty="0">
                          <a:solidFill>
                            <a:srgbClr val="FFB600"/>
                          </a:solidFill>
                          <a:latin typeface="Calibri" panose="020F0502020204030204" pitchFamily="34" charset="0"/>
                          <a:cs typeface="Calibri" panose="020F0502020204030204" pitchFamily="34" charset="0"/>
                          <a:sym typeface="Arial"/>
                        </a:rPr>
                        <a:t>M10: </a:t>
                      </a:r>
                      <a:r>
                        <a:rPr lang="el-GR" sz="1050" b="1" i="0" u="none" strike="noStrike" cap="none" noProof="0" dirty="0" err="1" smtClean="0">
                          <a:solidFill>
                            <a:srgbClr val="000000"/>
                          </a:solidFill>
                          <a:latin typeface="Calibri" panose="020F0502020204030204" pitchFamily="34" charset="0"/>
                          <a:cs typeface="Calibri" panose="020F0502020204030204" pitchFamily="34" charset="0"/>
                          <a:sym typeface="Arial"/>
                        </a:rPr>
                        <a:t>Στοχοθεσία</a:t>
                      </a:r>
                      <a:endParaRPr lang="en-GB" sz="1050" b="1" i="0" u="none" strike="noStrike" cap="none" noProof="0" dirty="0">
                        <a:solidFill>
                          <a:srgbClr val="000000"/>
                        </a:solidFill>
                        <a:latin typeface="Calibri" panose="020F0502020204030204" pitchFamily="34" charset="0"/>
                        <a:cs typeface="Calibri" panose="020F0502020204030204" pitchFamily="34" charset="0"/>
                        <a:sym typeface="Arial"/>
                      </a:endParaRPr>
                    </a:p>
                    <a:p>
                      <a:pPr marR="0" algn="l" rtl="0">
                        <a:lnSpc>
                          <a:spcPct val="100000"/>
                        </a:lnSpc>
                        <a:spcBef>
                          <a:spcPts val="0"/>
                        </a:spcBef>
                        <a:spcAft>
                          <a:spcPts val="0"/>
                        </a:spcAft>
                        <a:buClr>
                          <a:srgbClr val="000000"/>
                        </a:buClr>
                        <a:buFont typeface="Arial"/>
                      </a:pPr>
                      <a:endParaRPr lang="en-GB" sz="1050" b="1" i="0" u="none" strike="noStrike" cap="none" noProof="0" dirty="0">
                        <a:solidFill>
                          <a:srgbClr val="000000"/>
                        </a:solidFill>
                        <a:latin typeface="Calibri" panose="020F0502020204030204" pitchFamily="34" charset="0"/>
                        <a:cs typeface="Calibri" panose="020F0502020204030204" pitchFamily="34" charset="0"/>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3916173"/>
                  </a:ext>
                </a:extLst>
              </a:tr>
              <a:tr h="425377">
                <a:tc>
                  <a:txBody>
                    <a:bodyPr/>
                    <a:lstStyle/>
                    <a:p>
                      <a:pPr marR="0" algn="l" rtl="0">
                        <a:lnSpc>
                          <a:spcPct val="100000"/>
                        </a:lnSpc>
                        <a:spcBef>
                          <a:spcPts val="0"/>
                        </a:spcBef>
                        <a:spcAft>
                          <a:spcPts val="0"/>
                        </a:spcAft>
                        <a:buClr>
                          <a:srgbClr val="000000"/>
                        </a:buClr>
                        <a:buFont typeface="Arial"/>
                      </a:pPr>
                      <a:r>
                        <a:rPr lang="en-GB" sz="1050" b="1" i="0" u="none" strike="noStrike" cap="none" noProof="0" dirty="0">
                          <a:solidFill>
                            <a:srgbClr val="FFB600"/>
                          </a:solidFill>
                          <a:latin typeface="Calibri" panose="020F0502020204030204" pitchFamily="34" charset="0"/>
                          <a:cs typeface="Calibri" panose="020F0502020204030204" pitchFamily="34" charset="0"/>
                          <a:sym typeface="Arial"/>
                        </a:rPr>
                        <a:t>M11: </a:t>
                      </a:r>
                      <a:r>
                        <a:rPr lang="el-GR" sz="1050" b="1" i="0" u="none" strike="noStrike" cap="none" noProof="0" dirty="0" smtClean="0">
                          <a:solidFill>
                            <a:srgbClr val="000000"/>
                          </a:solidFill>
                          <a:latin typeface="Calibri" panose="020F0502020204030204" pitchFamily="34" charset="0"/>
                          <a:cs typeface="Calibri" panose="020F0502020204030204" pitchFamily="34" charset="0"/>
                          <a:sym typeface="Arial"/>
                        </a:rPr>
                        <a:t>Επίλυση</a:t>
                      </a:r>
                      <a:r>
                        <a:rPr lang="el-GR" sz="1050" b="1" i="0" u="none" strike="noStrike" cap="none" baseline="0" noProof="0" dirty="0" smtClean="0">
                          <a:solidFill>
                            <a:srgbClr val="000000"/>
                          </a:solidFill>
                          <a:latin typeface="Calibri" panose="020F0502020204030204" pitchFamily="34" charset="0"/>
                          <a:cs typeface="Calibri" panose="020F0502020204030204" pitchFamily="34" charset="0"/>
                          <a:sym typeface="Arial"/>
                        </a:rPr>
                        <a:t> προβλήματος</a:t>
                      </a:r>
                      <a:endParaRPr lang="en-GB" sz="1050" b="1" i="0" u="none" strike="noStrike" cap="none" noProof="0" dirty="0">
                        <a:solidFill>
                          <a:srgbClr val="000000"/>
                        </a:solidFill>
                        <a:latin typeface="Calibri" panose="020F0502020204030204" pitchFamily="34" charset="0"/>
                        <a:cs typeface="Calibri" panose="020F0502020204030204" pitchFamily="34" charset="0"/>
                        <a:sym typeface="Arial"/>
                      </a:endParaRPr>
                    </a:p>
                    <a:p>
                      <a:pPr marR="0" algn="l" rtl="0">
                        <a:lnSpc>
                          <a:spcPct val="100000"/>
                        </a:lnSpc>
                        <a:spcBef>
                          <a:spcPts val="0"/>
                        </a:spcBef>
                        <a:spcAft>
                          <a:spcPts val="0"/>
                        </a:spcAft>
                        <a:buClr>
                          <a:srgbClr val="000000"/>
                        </a:buClr>
                        <a:buFont typeface="Arial"/>
                      </a:pPr>
                      <a:endParaRPr lang="en-GB" sz="1050" b="1" i="0" u="none" strike="noStrike" cap="none" noProof="0" dirty="0">
                        <a:solidFill>
                          <a:srgbClr val="000000"/>
                        </a:solidFill>
                        <a:latin typeface="Calibri" panose="020F0502020204030204" pitchFamily="34" charset="0"/>
                        <a:cs typeface="Calibri" panose="020F0502020204030204" pitchFamily="34" charset="0"/>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0500189"/>
                  </a:ext>
                </a:extLst>
              </a:tr>
              <a:tr h="425377">
                <a:tc>
                  <a:txBody>
                    <a:bodyPr/>
                    <a:lstStyle/>
                    <a:p>
                      <a:pPr marR="0" algn="l" rtl="0">
                        <a:lnSpc>
                          <a:spcPct val="100000"/>
                        </a:lnSpc>
                        <a:spcBef>
                          <a:spcPts val="0"/>
                        </a:spcBef>
                        <a:spcAft>
                          <a:spcPts val="0"/>
                        </a:spcAft>
                        <a:buClr>
                          <a:srgbClr val="000000"/>
                        </a:buClr>
                        <a:buFont typeface="Arial"/>
                      </a:pPr>
                      <a:r>
                        <a:rPr lang="en-GB" sz="1050" b="1" i="0" u="none" strike="noStrike" cap="none" noProof="0" dirty="0">
                          <a:solidFill>
                            <a:srgbClr val="FFB600"/>
                          </a:solidFill>
                          <a:latin typeface="Calibri" panose="020F0502020204030204" pitchFamily="34" charset="0"/>
                          <a:cs typeface="Calibri" panose="020F0502020204030204" pitchFamily="34" charset="0"/>
                          <a:sym typeface="Arial"/>
                        </a:rPr>
                        <a:t>M12: </a:t>
                      </a:r>
                      <a:r>
                        <a:rPr lang="el-GR" sz="1050" b="1" i="0" u="none" strike="noStrike" cap="none" noProof="0" dirty="0" smtClean="0">
                          <a:solidFill>
                            <a:srgbClr val="000000"/>
                          </a:solidFill>
                          <a:latin typeface="Calibri" panose="020F0502020204030204" pitchFamily="34" charset="0"/>
                          <a:cs typeface="Calibri" panose="020F0502020204030204" pitchFamily="34" charset="0"/>
                          <a:sym typeface="Arial"/>
                        </a:rPr>
                        <a:t>Αυτοπροβολή</a:t>
                      </a:r>
                      <a:endParaRPr lang="en-GB" sz="1050" b="1" i="0" u="none" strike="noStrike" cap="none" noProof="0" dirty="0">
                        <a:solidFill>
                          <a:srgbClr val="000000"/>
                        </a:solidFill>
                        <a:latin typeface="Calibri" panose="020F0502020204030204" pitchFamily="34" charset="0"/>
                        <a:cs typeface="Calibri" panose="020F0502020204030204" pitchFamily="34" charset="0"/>
                        <a:sym typeface="Arial"/>
                      </a:endParaRPr>
                    </a:p>
                    <a:p>
                      <a:pPr marR="0" algn="l" rtl="0">
                        <a:lnSpc>
                          <a:spcPct val="100000"/>
                        </a:lnSpc>
                        <a:spcBef>
                          <a:spcPts val="0"/>
                        </a:spcBef>
                        <a:spcAft>
                          <a:spcPts val="0"/>
                        </a:spcAft>
                        <a:buClr>
                          <a:srgbClr val="000000"/>
                        </a:buClr>
                        <a:buFont typeface="Arial"/>
                      </a:pPr>
                      <a:endParaRPr lang="en-GB" sz="1050" b="1" i="0" u="none" strike="noStrike" cap="none" noProof="0" dirty="0">
                        <a:solidFill>
                          <a:srgbClr val="000000"/>
                        </a:solidFill>
                        <a:latin typeface="Calibri" panose="020F0502020204030204" pitchFamily="34" charset="0"/>
                        <a:cs typeface="Calibri" panose="020F0502020204030204" pitchFamily="34" charset="0"/>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3998461"/>
                  </a:ext>
                </a:extLst>
              </a:tr>
              <a:tr h="425377">
                <a:tc>
                  <a:txBody>
                    <a:bodyPr/>
                    <a:lstStyle/>
                    <a:p>
                      <a:pPr marR="0" algn="l" rtl="0">
                        <a:lnSpc>
                          <a:spcPct val="100000"/>
                        </a:lnSpc>
                        <a:spcBef>
                          <a:spcPts val="0"/>
                        </a:spcBef>
                        <a:spcAft>
                          <a:spcPts val="0"/>
                        </a:spcAft>
                        <a:buClr>
                          <a:srgbClr val="000000"/>
                        </a:buClr>
                        <a:buFont typeface="Arial"/>
                      </a:pPr>
                      <a:r>
                        <a:rPr lang="en-GB" sz="1050" b="1" i="0" u="none" strike="noStrike" cap="none" noProof="0" dirty="0">
                          <a:solidFill>
                            <a:srgbClr val="FFB600"/>
                          </a:solidFill>
                          <a:latin typeface="Calibri" panose="020F0502020204030204" pitchFamily="34" charset="0"/>
                          <a:cs typeface="Calibri" panose="020F0502020204030204" pitchFamily="34" charset="0"/>
                          <a:sym typeface="Arial"/>
                        </a:rPr>
                        <a:t>M13: </a:t>
                      </a:r>
                      <a:r>
                        <a:rPr lang="el-GR" sz="1050" b="1" i="0" u="none" strike="noStrike" cap="none" noProof="0" dirty="0" smtClean="0">
                          <a:solidFill>
                            <a:srgbClr val="000000"/>
                          </a:solidFill>
                          <a:latin typeface="Calibri" panose="020F0502020204030204" pitchFamily="34" charset="0"/>
                          <a:cs typeface="Calibri" panose="020F0502020204030204" pitchFamily="34" charset="0"/>
                          <a:sym typeface="Arial"/>
                        </a:rPr>
                        <a:t>Δεξιότητες</a:t>
                      </a:r>
                      <a:r>
                        <a:rPr lang="el-GR" sz="1050" b="1" i="0" u="none" strike="noStrike" cap="none" baseline="0" noProof="0" dirty="0" smtClean="0">
                          <a:solidFill>
                            <a:srgbClr val="000000"/>
                          </a:solidFill>
                          <a:latin typeface="Calibri" panose="020F0502020204030204" pitchFamily="34" charset="0"/>
                          <a:cs typeface="Calibri" panose="020F0502020204030204" pitchFamily="34" charset="0"/>
                          <a:sym typeface="Arial"/>
                        </a:rPr>
                        <a:t> παρουσίασης</a:t>
                      </a:r>
                      <a:endParaRPr lang="en-GB" sz="1050" b="1" i="0" u="none" strike="noStrike" cap="none" noProof="0" dirty="0">
                        <a:solidFill>
                          <a:srgbClr val="000000"/>
                        </a:solidFill>
                        <a:latin typeface="Calibri" panose="020F0502020204030204" pitchFamily="34" charset="0"/>
                        <a:cs typeface="Calibri" panose="020F0502020204030204" pitchFamily="34" charset="0"/>
                        <a:sym typeface="Arial"/>
                      </a:endParaRPr>
                    </a:p>
                    <a:p>
                      <a:pPr marR="0" algn="l" rtl="0">
                        <a:lnSpc>
                          <a:spcPct val="100000"/>
                        </a:lnSpc>
                        <a:spcBef>
                          <a:spcPts val="0"/>
                        </a:spcBef>
                        <a:spcAft>
                          <a:spcPts val="0"/>
                        </a:spcAft>
                        <a:buClr>
                          <a:srgbClr val="000000"/>
                        </a:buClr>
                        <a:buFont typeface="Arial"/>
                      </a:pPr>
                      <a:endParaRPr lang="en-GB" sz="1050" b="1" i="0" u="none" strike="noStrike" cap="none" noProof="0" dirty="0">
                        <a:solidFill>
                          <a:srgbClr val="000000"/>
                        </a:solidFill>
                        <a:latin typeface="Calibri" panose="020F0502020204030204" pitchFamily="34" charset="0"/>
                        <a:cs typeface="Calibri" panose="020F0502020204030204" pitchFamily="34" charset="0"/>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671205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5"/>
          <p:cNvSpPr txBox="1">
            <a:spLocks noGrp="1"/>
          </p:cNvSpPr>
          <p:nvPr>
            <p:ph type="body" idx="1"/>
          </p:nvPr>
        </p:nvSpPr>
        <p:spPr>
          <a:xfrm>
            <a:off x="3848430" y="4031027"/>
            <a:ext cx="4643562" cy="595528"/>
          </a:xfrm>
          <a:prstGeom prst="rect">
            <a:avLst/>
          </a:prstGeom>
          <a:ln>
            <a:noFill/>
          </a:ln>
        </p:spPr>
        <p:txBody>
          <a:bodyPr spcFirstLastPara="1" wrap="square" lIns="91426" tIns="91426" rIns="91426" bIns="91426" anchor="t" anchorCtr="0">
            <a:noAutofit/>
          </a:bodyPr>
          <a:lstStyle/>
          <a:p>
            <a:pPr marL="0" indent="0">
              <a:spcBef>
                <a:spcPts val="0"/>
              </a:spcBef>
              <a:buNone/>
            </a:pPr>
            <a:r>
              <a:rPr lang="en-GB" sz="7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p>
          <a:p>
            <a:pPr marL="0" indent="0">
              <a:spcBef>
                <a:spcPts val="0"/>
              </a:spcBef>
              <a:buNone/>
            </a:pPr>
            <a:r>
              <a:rPr lang="en-GB" sz="700" dirty="0">
                <a:solidFill>
                  <a:srgbClr val="981C22"/>
                </a:solidFill>
              </a:rPr>
              <a:t>Project number 2021-1-RO01-KA220-ADU-000026741</a:t>
            </a:r>
          </a:p>
          <a:p>
            <a:pPr marL="0" indent="0">
              <a:spcBef>
                <a:spcPts val="601"/>
              </a:spcBef>
              <a:buNone/>
            </a:pPr>
            <a:endParaRPr lang="pt-PT"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dirty="0"/>
          </a:p>
        </p:txBody>
      </p:sp>
      <p:pic>
        <p:nvPicPr>
          <p:cNvPr id="2" name="Picture 1">
            <a:extLst>
              <a:ext uri="{FF2B5EF4-FFF2-40B4-BE49-F238E27FC236}">
                <a16:creationId xmlns:a16="http://schemas.microsoft.com/office/drawing/2014/main" id="{017A70F1-98EB-027C-A3AB-56C1B49B18A1}"/>
              </a:ext>
            </a:extLst>
          </p:cNvPr>
          <p:cNvPicPr>
            <a:picLocks noChangeAspect="1"/>
          </p:cNvPicPr>
          <p:nvPr/>
        </p:nvPicPr>
        <p:blipFill>
          <a:blip r:embed="rId3"/>
          <a:stretch>
            <a:fillRect/>
          </a:stretch>
        </p:blipFill>
        <p:spPr>
          <a:xfrm>
            <a:off x="6997148" y="416610"/>
            <a:ext cx="1763711" cy="1324726"/>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0E353076-31B9-6A02-517C-B1D69B2A2B11}"/>
              </a:ext>
            </a:extLst>
          </p:cNvPr>
          <p:cNvPicPr>
            <a:picLocks noChangeAspect="1"/>
          </p:cNvPicPr>
          <p:nvPr/>
        </p:nvPicPr>
        <p:blipFill>
          <a:blip r:embed="rId4"/>
          <a:stretch>
            <a:fillRect/>
          </a:stretch>
        </p:blipFill>
        <p:spPr>
          <a:xfrm>
            <a:off x="922001" y="4031027"/>
            <a:ext cx="2838616" cy="595528"/>
          </a:xfrm>
          <a:prstGeom prst="rect">
            <a:avLst/>
          </a:prstGeom>
          <a:ln>
            <a:noFill/>
          </a:ln>
        </p:spPr>
      </p:pic>
      <p:pic>
        <p:nvPicPr>
          <p:cNvPr id="3" name="Picture 2">
            <a:extLst>
              <a:ext uri="{FF2B5EF4-FFF2-40B4-BE49-F238E27FC236}">
                <a16:creationId xmlns:a16="http://schemas.microsoft.com/office/drawing/2014/main" id="{221B8609-786C-1DA8-024C-2322CC2F4102}"/>
              </a:ext>
            </a:extLst>
          </p:cNvPr>
          <p:cNvPicPr>
            <a:picLocks noChangeAspect="1"/>
          </p:cNvPicPr>
          <p:nvPr/>
        </p:nvPicPr>
        <p:blipFill>
          <a:blip r:embed="rId5"/>
          <a:stretch>
            <a:fillRect/>
          </a:stretch>
        </p:blipFill>
        <p:spPr>
          <a:xfrm>
            <a:off x="922001" y="795261"/>
            <a:ext cx="5894599" cy="2753505"/>
          </a:xfrm>
          <a:prstGeom prst="rect">
            <a:avLst/>
          </a:prstGeom>
        </p:spPr>
      </p:pic>
    </p:spTree>
    <p:extLst>
      <p:ext uri="{BB962C8B-B14F-4D97-AF65-F5344CB8AC3E}">
        <p14:creationId xmlns:p14="http://schemas.microsoft.com/office/powerpoint/2010/main" val="789786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body" idx="1"/>
          </p:nvPr>
        </p:nvSpPr>
        <p:spPr>
          <a:xfrm>
            <a:off x="1757201" y="2003367"/>
            <a:ext cx="6139024" cy="978333"/>
          </a:xfrm>
          <a:prstGeom prst="rect">
            <a:avLst/>
          </a:prstGeom>
        </p:spPr>
        <p:txBody>
          <a:bodyPr spcFirstLastPara="1" wrap="square" lIns="91426" tIns="91426" rIns="91426" bIns="91426" anchor="ctr" anchorCtr="0">
            <a:noAutofit/>
          </a:bodyPr>
          <a:lstStyle/>
          <a:p>
            <a:pPr marL="0"/>
            <a:r>
              <a:rPr lang="en-US" dirty="0" smtClean="0">
                <a:latin typeface="Calibri" panose="020F0502020204030204" pitchFamily="34" charset="0"/>
                <a:cs typeface="Calibri" panose="020F0502020204030204" pitchFamily="34" charset="0"/>
              </a:rPr>
              <a:t>“</a:t>
            </a:r>
            <a:r>
              <a:rPr lang="el-GR" dirty="0" smtClean="0">
                <a:latin typeface="Calibri" panose="020F0502020204030204" pitchFamily="34" charset="0"/>
                <a:cs typeface="Calibri" panose="020F0502020204030204" pitchFamily="34" charset="0"/>
              </a:rPr>
              <a:t>Δεν μπορούμε να λύσουμε τα προβλήματά μας με τον ίδιο τρόπο σκέψης που είχαμε όταν τα δημιουργήσαμε</a:t>
            </a:r>
            <a:r>
              <a:rPr lang="en-US" dirty="0" smtClean="0">
                <a:latin typeface="Calibri" panose="020F0502020204030204" pitchFamily="34" charset="0"/>
                <a:cs typeface="Calibri" panose="020F0502020204030204" pitchFamily="34" charset="0"/>
              </a:rPr>
              <a:t>.” </a:t>
            </a:r>
            <a:endParaRPr lang="el-GR" dirty="0" smtClean="0">
              <a:latin typeface="Calibri" panose="020F0502020204030204" pitchFamily="34" charset="0"/>
              <a:cs typeface="Calibri" panose="020F0502020204030204" pitchFamily="34" charset="0"/>
            </a:endParaRPr>
          </a:p>
          <a:p>
            <a:pPr marL="0"/>
            <a:r>
              <a:rPr lang="en-US" i="0" dirty="0" smtClean="0">
                <a:latin typeface="Calibri" panose="020F0502020204030204" pitchFamily="34" charset="0"/>
                <a:cs typeface="Calibri" panose="020F0502020204030204" pitchFamily="34" charset="0"/>
              </a:rPr>
              <a:t>Albert </a:t>
            </a:r>
            <a:r>
              <a:rPr lang="en-US" i="0" dirty="0">
                <a:latin typeface="Calibri" panose="020F0502020204030204" pitchFamily="34" charset="0"/>
                <a:cs typeface="Calibri" panose="020F0502020204030204" pitchFamily="34" charset="0"/>
              </a:rPr>
              <a:t>Einstein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xfrm>
            <a:off x="685802" y="2726342"/>
            <a:ext cx="7772400" cy="1159801"/>
          </a:xfrm>
          <a:prstGeom prst="rect">
            <a:avLst/>
          </a:prstGeom>
        </p:spPr>
        <p:txBody>
          <a:bodyPr spcFirstLastPara="1" wrap="square" lIns="91426" tIns="91426" rIns="91426" bIns="91426" anchor="b" anchorCtr="0">
            <a:noAutofit/>
          </a:bodyPr>
          <a:lstStyle/>
          <a:p>
            <a:r>
              <a:rPr lang="el-GR" dirty="0" smtClean="0">
                <a:solidFill>
                  <a:srgbClr val="981C22"/>
                </a:solidFill>
                <a:latin typeface="Calibri" panose="020F0502020204030204" pitchFamily="34" charset="0"/>
                <a:cs typeface="Calibri" panose="020F0502020204030204" pitchFamily="34" charset="0"/>
              </a:rPr>
              <a:t>Επίλυση προβλημάτων</a:t>
            </a:r>
            <a:endParaRPr lang="en-GB" dirty="0">
              <a:solidFill>
                <a:srgbClr val="981C22"/>
              </a:solidFill>
              <a:latin typeface="Calibri" panose="020F0502020204030204" pitchFamily="34" charset="0"/>
              <a:cs typeface="Calibri" panose="020F0502020204030204" pitchFamily="34" charset="0"/>
            </a:endParaRPr>
          </a:p>
        </p:txBody>
      </p:sp>
      <p:sp>
        <p:nvSpPr>
          <p:cNvPr id="93" name="Google Shape;93;p16"/>
          <p:cNvSpPr txBox="1">
            <a:spLocks noGrp="1"/>
          </p:cNvSpPr>
          <p:nvPr>
            <p:ph type="subTitle" idx="1"/>
          </p:nvPr>
        </p:nvSpPr>
        <p:spPr>
          <a:xfrm>
            <a:off x="685802" y="3830653"/>
            <a:ext cx="7772400" cy="784800"/>
          </a:xfrm>
          <a:prstGeom prst="rect">
            <a:avLst/>
          </a:prstGeom>
        </p:spPr>
        <p:txBody>
          <a:bodyPr spcFirstLastPara="1" wrap="square" lIns="91426" tIns="91426" rIns="91426" bIns="91426" anchor="t" anchorCtr="0">
            <a:noAutofit/>
          </a:bodyPr>
          <a:lstStyle/>
          <a:p>
            <a:pPr marL="0" indent="0"/>
            <a:r>
              <a:rPr lang="el-GR" sz="2800" b="1" dirty="0">
                <a:latin typeface="Calibri" panose="020F0502020204030204" pitchFamily="34" charset="0"/>
                <a:cs typeface="Calibri" panose="020F0502020204030204" pitchFamily="34" charset="0"/>
              </a:rPr>
              <a:t>Οργανισμός </a:t>
            </a:r>
            <a:r>
              <a:rPr lang="el-GR" sz="2800" b="1" dirty="0" smtClean="0">
                <a:latin typeface="Calibri" panose="020F0502020204030204" pitchFamily="34" charset="0"/>
                <a:cs typeface="Calibri" panose="020F0502020204030204" pitchFamily="34" charset="0"/>
              </a:rPr>
              <a:t>εταίρος</a:t>
            </a:r>
            <a:r>
              <a:rPr lang="en-GB" sz="2800" b="1" dirty="0" smtClean="0">
                <a:latin typeface="Calibri" panose="020F0502020204030204" pitchFamily="34" charset="0"/>
                <a:cs typeface="Calibri" panose="020F0502020204030204" pitchFamily="34" charset="0"/>
              </a:rPr>
              <a:t>: </a:t>
            </a:r>
            <a:r>
              <a:rPr lang="en-GB" sz="2800" b="1" dirty="0" err="1">
                <a:latin typeface="Calibri" panose="020F0502020204030204" pitchFamily="34" charset="0"/>
                <a:cs typeface="Calibri" panose="020F0502020204030204" pitchFamily="34" charset="0"/>
              </a:rPr>
              <a:t>Wisefour</a:t>
            </a:r>
            <a:r>
              <a:rPr lang="en-GB" sz="2800" b="1" dirty="0">
                <a:latin typeface="Calibri" panose="020F0502020204030204" pitchFamily="34" charset="0"/>
                <a:cs typeface="Calibri" panose="020F0502020204030204" pitchFamily="34" charset="0"/>
              </a:rPr>
              <a:t> Ltd.</a:t>
            </a:r>
          </a:p>
        </p:txBody>
      </p:sp>
      <p:sp>
        <p:nvSpPr>
          <p:cNvPr id="94" name="Google Shape;94;p16"/>
          <p:cNvSpPr txBox="1"/>
          <p:nvPr/>
        </p:nvSpPr>
        <p:spPr>
          <a:xfrm>
            <a:off x="7811324" y="0"/>
            <a:ext cx="960900" cy="1390500"/>
          </a:xfrm>
          <a:prstGeom prst="rect">
            <a:avLst/>
          </a:prstGeom>
          <a:noFill/>
          <a:ln>
            <a:noFill/>
          </a:ln>
        </p:spPr>
        <p:txBody>
          <a:bodyPr spcFirstLastPara="1" wrap="square" lIns="91426" tIns="91426" rIns="91426" bIns="91426" anchor="ctr" anchorCtr="0">
            <a:noAutofit/>
          </a:bodyPr>
          <a:lstStyle/>
          <a:p>
            <a:pPr algn="ctr"/>
            <a:r>
              <a:rPr lang="en" sz="5400" dirty="0">
                <a:solidFill>
                  <a:srgbClr val="981C22"/>
                </a:solidFill>
                <a:latin typeface="Raleway Thin"/>
                <a:ea typeface="Raleway Thin"/>
                <a:cs typeface="Raleway Thin"/>
                <a:sym typeface="Raleway Thin"/>
              </a:rPr>
              <a:t>11</a:t>
            </a:r>
            <a:endParaRPr sz="5400" dirty="0">
              <a:solidFill>
                <a:srgbClr val="981C22"/>
              </a:solidFill>
              <a:latin typeface="Raleway Thin"/>
              <a:ea typeface="Raleway Thin"/>
              <a:cs typeface="Raleway Thin"/>
              <a:sym typeface="Raleway Thin"/>
            </a:endParaRPr>
          </a:p>
        </p:txBody>
      </p:sp>
    </p:spTree>
    <p:extLst>
      <p:ext uri="{BB962C8B-B14F-4D97-AF65-F5344CB8AC3E}">
        <p14:creationId xmlns:p14="http://schemas.microsoft.com/office/powerpoint/2010/main" val="774971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xfrm>
            <a:off x="894374" y="667332"/>
            <a:ext cx="6866100" cy="1038724"/>
          </a:xfrm>
          <a:prstGeom prst="rect">
            <a:avLst/>
          </a:prstGeom>
        </p:spPr>
        <p:txBody>
          <a:bodyPr spcFirstLastPara="1" wrap="square" lIns="91426" tIns="91426" rIns="91426" bIns="91426" anchor="t" anchorCtr="0">
            <a:noAutofit/>
          </a:bodyPr>
          <a:lstStyle/>
          <a:p>
            <a:r>
              <a:rPr lang="el-GR" sz="2400" dirty="0" smtClean="0">
                <a:latin typeface="Calibri" panose="020F0502020204030204" pitchFamily="34" charset="0"/>
                <a:cs typeface="Calibri" panose="020F0502020204030204" pitchFamily="34" charset="0"/>
              </a:rPr>
              <a:t>Αφού ολοκληρώσετε</a:t>
            </a:r>
            <a:r>
              <a:rPr lang="el-GR" sz="2400" dirty="0">
                <a:latin typeface="Calibri" panose="020F0502020204030204" pitchFamily="34" charset="0"/>
                <a:cs typeface="Calibri" panose="020F0502020204030204" pitchFamily="34" charset="0"/>
              </a:rPr>
              <a:t> </a:t>
            </a:r>
            <a:r>
              <a:rPr lang="el-GR" sz="2400" dirty="0" smtClean="0">
                <a:latin typeface="Calibri" panose="020F0502020204030204" pitchFamily="34" charset="0"/>
                <a:cs typeface="Calibri" panose="020F0502020204030204" pitchFamily="34" charset="0"/>
              </a:rPr>
              <a:t>αυτή την ενότητα</a:t>
            </a:r>
            <a:r>
              <a:rPr lang="en-GB" sz="3200" dirty="0">
                <a:latin typeface="Calibri" panose="020F0502020204030204" pitchFamily="34" charset="0"/>
                <a:cs typeface="Calibri" panose="020F0502020204030204" pitchFamily="34" charset="0"/>
              </a:rPr>
              <a:t/>
            </a:r>
            <a:br>
              <a:rPr lang="en-GB" sz="3200" dirty="0">
                <a:latin typeface="Calibri" panose="020F0502020204030204" pitchFamily="34" charset="0"/>
                <a:cs typeface="Calibri" panose="020F0502020204030204" pitchFamily="34" charset="0"/>
              </a:rPr>
            </a:br>
            <a:r>
              <a:rPr lang="el-GR" sz="2400" dirty="0" smtClean="0">
                <a:solidFill>
                  <a:srgbClr val="FFB600"/>
                </a:solidFill>
                <a:latin typeface="Calibri" panose="020F0502020204030204" pitchFamily="34" charset="0"/>
                <a:cs typeface="Calibri" panose="020F0502020204030204" pitchFamily="34" charset="0"/>
              </a:rPr>
              <a:t>θα είστε σε θέση</a:t>
            </a:r>
            <a:r>
              <a:rPr lang="en-GB" sz="2400" dirty="0" smtClean="0">
                <a:solidFill>
                  <a:srgbClr val="FFB600"/>
                </a:solidFill>
                <a:latin typeface="Calibri" panose="020F0502020204030204" pitchFamily="34" charset="0"/>
                <a:cs typeface="Calibri" panose="020F0502020204030204" pitchFamily="34" charset="0"/>
              </a:rPr>
              <a:t> </a:t>
            </a:r>
            <a:r>
              <a:rPr lang="el-GR" sz="2400" dirty="0" smtClean="0">
                <a:latin typeface="Calibri" panose="020F0502020204030204" pitchFamily="34" charset="0"/>
                <a:cs typeface="Calibri" panose="020F0502020204030204" pitchFamily="34" charset="0"/>
              </a:rPr>
              <a:t>να</a:t>
            </a:r>
            <a:r>
              <a:rPr lang="en-GB" sz="3200" dirty="0" smtClean="0">
                <a:latin typeface="Calibri" panose="020F0502020204030204" pitchFamily="34" charset="0"/>
                <a:cs typeface="Calibri" panose="020F0502020204030204" pitchFamily="34" charset="0"/>
              </a:rPr>
              <a:t>:</a:t>
            </a:r>
            <a:endParaRPr sz="3200" dirty="0">
              <a:latin typeface="Calibri" panose="020F0502020204030204" pitchFamily="34" charset="0"/>
              <a:cs typeface="Calibri" panose="020F0502020204030204" pitchFamily="34" charset="0"/>
            </a:endParaRPr>
          </a:p>
        </p:txBody>
      </p:sp>
      <p:sp>
        <p:nvSpPr>
          <p:cNvPr id="148" name="Google Shape;148;p21"/>
          <p:cNvSpPr txBox="1">
            <a:spLocks noGrp="1"/>
          </p:cNvSpPr>
          <p:nvPr>
            <p:ph type="body" idx="1"/>
          </p:nvPr>
        </p:nvSpPr>
        <p:spPr>
          <a:xfrm>
            <a:off x="808913" y="1604352"/>
            <a:ext cx="2332201" cy="2868195"/>
          </a:xfrm>
          <a:prstGeom prst="rect">
            <a:avLst/>
          </a:prstGeom>
        </p:spPr>
        <p:txBody>
          <a:bodyPr spcFirstLastPara="1" wrap="square" lIns="91426" tIns="91426" rIns="91426" bIns="91426" anchor="t" anchorCtr="0">
            <a:noAutofit/>
          </a:bodyPr>
          <a:lstStyle/>
          <a:p>
            <a:pPr marL="285750" indent="-285750" fontAlgn="t">
              <a:buFont typeface="Wingdings" panose="05000000000000000000" pitchFamily="2" charset="2"/>
              <a:buChar char="§"/>
            </a:pPr>
            <a:r>
              <a:rPr lang="el-GR" dirty="0" smtClean="0">
                <a:latin typeface="Calibri" panose="020F0502020204030204" pitchFamily="34" charset="0"/>
                <a:cs typeface="Calibri" panose="020F0502020204030204" pitchFamily="34" charset="0"/>
              </a:rPr>
              <a:t>Περιγράψετε τους βασικούς όρους της επίλυσης προβλημάτων </a:t>
            </a:r>
            <a:r>
              <a:rPr lang="en-GB" dirty="0" smtClean="0">
                <a:latin typeface="Calibri" panose="020F0502020204030204" pitchFamily="34" charset="0"/>
                <a:cs typeface="Calibri" panose="020F0502020204030204" pitchFamily="34" charset="0"/>
              </a:rPr>
              <a:t>(</a:t>
            </a:r>
            <a:r>
              <a:rPr lang="el-GR" dirty="0" smtClean="0">
                <a:latin typeface="Calibri" panose="020F0502020204030204" pitchFamily="34" charset="0"/>
                <a:cs typeface="Calibri" panose="020F0502020204030204" pitchFamily="34" charset="0"/>
              </a:rPr>
              <a:t>τύποι και συναφείς δεξιότητες</a:t>
            </a:r>
            <a:r>
              <a:rPr lang="en-GB" dirty="0" smtClean="0">
                <a:latin typeface="Calibri" panose="020F0502020204030204" pitchFamily="34" charset="0"/>
                <a:cs typeface="Calibri" panose="020F0502020204030204" pitchFamily="34" charset="0"/>
              </a:rPr>
              <a:t>)</a:t>
            </a:r>
            <a:endParaRPr lang="el-GR" dirty="0">
              <a:latin typeface="Calibri" panose="020F0502020204030204" pitchFamily="34" charset="0"/>
              <a:cs typeface="Calibri" panose="020F0502020204030204" pitchFamily="34" charset="0"/>
            </a:endParaRPr>
          </a:p>
          <a:p>
            <a:pPr marL="285750" indent="-285750" fontAlgn="t">
              <a:buFont typeface="Wingdings" panose="05000000000000000000" pitchFamily="2" charset="2"/>
              <a:buChar char="§"/>
            </a:pPr>
            <a:r>
              <a:rPr lang="el-GR" dirty="0" smtClean="0">
                <a:latin typeface="Calibri" panose="020F0502020204030204" pitchFamily="34" charset="0"/>
                <a:cs typeface="Calibri" panose="020F0502020204030204" pitchFamily="34" charset="0"/>
              </a:rPr>
              <a:t>Αντιληφθείτε τη διαδοχή των πέντε βημάτων της επίλυσης προβλημάτων</a:t>
            </a:r>
            <a:endParaRPr lang="el-GR" dirty="0">
              <a:latin typeface="Calibri" panose="020F0502020204030204" pitchFamily="34" charset="0"/>
              <a:cs typeface="Calibri" panose="020F0502020204030204" pitchFamily="34" charset="0"/>
            </a:endParaRPr>
          </a:p>
          <a:p>
            <a:pPr marL="285750" indent="-285750" fontAlgn="t">
              <a:buFont typeface="Wingdings" panose="05000000000000000000" pitchFamily="2" charset="2"/>
              <a:buChar char="§"/>
            </a:pPr>
            <a:r>
              <a:rPr lang="el-GR" dirty="0" smtClean="0">
                <a:latin typeface="Calibri" panose="020F0502020204030204" pitchFamily="34" charset="0"/>
                <a:cs typeface="Calibri" panose="020F0502020204030204" pitchFamily="34" charset="0"/>
              </a:rPr>
              <a:t>Περιγράψετε το ρόλο της λήψης αποφάσεων στην επίλυση προβλημάτων</a:t>
            </a:r>
            <a:r>
              <a:rPr lang="en-GB" dirty="0" smtClean="0">
                <a:latin typeface="Raleway Light" charset="0"/>
              </a:rPr>
              <a:t> </a:t>
            </a:r>
            <a:endParaRPr lang="el-GR" dirty="0">
              <a:latin typeface="Raleway Light" charset="0"/>
            </a:endParaRPr>
          </a:p>
        </p:txBody>
      </p:sp>
      <p:sp>
        <p:nvSpPr>
          <p:cNvPr id="4" name="Text Placeholder 3">
            <a:extLst>
              <a:ext uri="{FF2B5EF4-FFF2-40B4-BE49-F238E27FC236}">
                <a16:creationId xmlns:a16="http://schemas.microsoft.com/office/drawing/2014/main" id="{FA1768E6-8796-0C77-E899-7F680457138A}"/>
              </a:ext>
            </a:extLst>
          </p:cNvPr>
          <p:cNvSpPr>
            <a:spLocks noGrp="1"/>
          </p:cNvSpPr>
          <p:nvPr>
            <p:ph type="body" idx="2"/>
          </p:nvPr>
        </p:nvSpPr>
        <p:spPr>
          <a:xfrm>
            <a:off x="3285573" y="1604352"/>
            <a:ext cx="2332201" cy="2778660"/>
          </a:xfrm>
        </p:spPr>
        <p:txBody>
          <a:bodyPr/>
          <a:lstStyle/>
          <a:p>
            <a:pPr marL="285750" indent="-285750" fontAlgn="t">
              <a:buFont typeface="Wingdings" panose="05000000000000000000" pitchFamily="2" charset="2"/>
              <a:buChar char="§"/>
            </a:pPr>
            <a:r>
              <a:rPr lang="el-GR" dirty="0" smtClean="0">
                <a:latin typeface="Calibri" panose="020F0502020204030204" pitchFamily="34" charset="0"/>
                <a:cs typeface="Calibri" panose="020F0502020204030204" pitchFamily="34" charset="0"/>
              </a:rPr>
              <a:t>Προσδιορίσετε το δικό σας τύπο επίλυσης προβλημάτων</a:t>
            </a:r>
            <a:endParaRPr lang="el-GR" dirty="0">
              <a:latin typeface="Calibri" panose="020F0502020204030204" pitchFamily="34" charset="0"/>
              <a:cs typeface="Calibri" panose="020F0502020204030204" pitchFamily="34" charset="0"/>
            </a:endParaRPr>
          </a:p>
          <a:p>
            <a:pPr marL="285750" indent="-285750" fontAlgn="t">
              <a:buFont typeface="Wingdings" panose="05000000000000000000" pitchFamily="2" charset="2"/>
              <a:buChar char="§"/>
            </a:pPr>
            <a:r>
              <a:rPr lang="el-GR" dirty="0" smtClean="0">
                <a:latin typeface="Calibri" panose="020F0502020204030204" pitchFamily="34" charset="0"/>
                <a:cs typeface="Calibri" panose="020F0502020204030204" pitchFamily="34" charset="0"/>
              </a:rPr>
              <a:t>Αξιολογήσετε ένα πρόβλημα σε συνάρτηση με τα πέντε βήματα</a:t>
            </a:r>
          </a:p>
          <a:p>
            <a:pPr marL="285750" indent="-285750" fontAlgn="t">
              <a:buFont typeface="Wingdings" panose="05000000000000000000" pitchFamily="2" charset="2"/>
              <a:buChar char="§"/>
            </a:pPr>
            <a:r>
              <a:rPr lang="el-GR" dirty="0" smtClean="0">
                <a:latin typeface="Calibri" panose="020F0502020204030204" pitchFamily="34" charset="0"/>
                <a:cs typeface="Calibri" panose="020F0502020204030204" pitchFamily="34" charset="0"/>
              </a:rPr>
              <a:t>Επανεξετάσετε τον τρόπο αποφυγής προκαταλήψεων</a:t>
            </a:r>
            <a:r>
              <a:rPr lang="el-GR" dirty="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και σφαλμάτων λήψης αποφάσεων</a:t>
            </a:r>
            <a:endParaRPr lang="el-GR" dirty="0">
              <a:latin typeface="Calibri" panose="020F0502020204030204" pitchFamily="34" charset="0"/>
              <a:cs typeface="Calibri" panose="020F0502020204030204" pitchFamily="34" charset="0"/>
            </a:endParaRPr>
          </a:p>
          <a:p>
            <a:pPr marL="139702" indent="0">
              <a:buNone/>
            </a:pPr>
            <a:endParaRPr lang="pt-PT" dirty="0">
              <a:latin typeface="Raleway Medium" pitchFamily="2" charset="0"/>
            </a:endParaRPr>
          </a:p>
        </p:txBody>
      </p:sp>
      <p:sp>
        <p:nvSpPr>
          <p:cNvPr id="5" name="Text Placeholder 4">
            <a:extLst>
              <a:ext uri="{FF2B5EF4-FFF2-40B4-BE49-F238E27FC236}">
                <a16:creationId xmlns:a16="http://schemas.microsoft.com/office/drawing/2014/main" id="{D50696D0-D551-EE7D-8C7E-2E769E7EB06D}"/>
              </a:ext>
            </a:extLst>
          </p:cNvPr>
          <p:cNvSpPr>
            <a:spLocks noGrp="1"/>
          </p:cNvSpPr>
          <p:nvPr>
            <p:ph type="body" idx="3"/>
          </p:nvPr>
        </p:nvSpPr>
        <p:spPr>
          <a:xfrm>
            <a:off x="5762233" y="1604352"/>
            <a:ext cx="2332201" cy="3296819"/>
          </a:xfrm>
        </p:spPr>
        <p:txBody>
          <a:bodyPr/>
          <a:lstStyle/>
          <a:p>
            <a:pPr marL="285750" indent="-285750" fontAlgn="t">
              <a:buFont typeface="Wingdings" panose="05000000000000000000" pitchFamily="2" charset="2"/>
              <a:buChar char="§"/>
            </a:pPr>
            <a:r>
              <a:rPr lang="el-GR" dirty="0" smtClean="0">
                <a:latin typeface="Calibri" panose="020F0502020204030204" pitchFamily="34" charset="0"/>
                <a:cs typeface="Calibri" panose="020F0502020204030204" pitchFamily="34" charset="0"/>
              </a:rPr>
              <a:t>Αναγνωρίσετε και αντιμετωπίσετε τις προβληματικές περιοχές που χρήζουν βελτίωσης</a:t>
            </a:r>
          </a:p>
          <a:p>
            <a:pPr marL="285750" indent="-285750" fontAlgn="t">
              <a:buFont typeface="Wingdings" panose="05000000000000000000" pitchFamily="2" charset="2"/>
              <a:buChar char="§"/>
            </a:pPr>
            <a:r>
              <a:rPr lang="el-GR" dirty="0" smtClean="0">
                <a:latin typeface="Calibri" panose="020F0502020204030204" pitchFamily="34" charset="0"/>
                <a:cs typeface="Calibri" panose="020F0502020204030204" pitchFamily="34" charset="0"/>
              </a:rPr>
              <a:t>Διαχειριστείτε τα προβλήματα ενσωματώνοντας τα πέντε βήματα</a:t>
            </a:r>
            <a:r>
              <a:rPr lang="en-GB" dirty="0" smtClean="0">
                <a:latin typeface="Calibri" panose="020F0502020204030204" pitchFamily="34" charset="0"/>
                <a:cs typeface="Calibri" panose="020F0502020204030204" pitchFamily="34" charset="0"/>
              </a:rPr>
              <a:t> </a:t>
            </a:r>
            <a:endParaRPr lang="el-GR" dirty="0">
              <a:latin typeface="Calibri" panose="020F0502020204030204" pitchFamily="34" charset="0"/>
              <a:cs typeface="Calibri" panose="020F0502020204030204" pitchFamily="34" charset="0"/>
            </a:endParaRPr>
          </a:p>
          <a:p>
            <a:pPr marL="285750" indent="-285750" fontAlgn="t">
              <a:buFont typeface="Wingdings" panose="05000000000000000000" pitchFamily="2" charset="2"/>
              <a:buChar char="§"/>
            </a:pPr>
            <a:r>
              <a:rPr lang="el-GR" dirty="0" smtClean="0">
                <a:latin typeface="Calibri" panose="020F0502020204030204" pitchFamily="34" charset="0"/>
                <a:cs typeface="Calibri" panose="020F0502020204030204" pitchFamily="34" charset="0"/>
              </a:rPr>
              <a:t>Δώστε την κατάλληλη λύση σε ένα συγκεκριμένο πρόβλημα</a:t>
            </a:r>
            <a:endParaRPr lang="el-GR"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B936321-A683-CF8D-2808-9630A199791B}"/>
              </a:ext>
            </a:extLst>
          </p:cNvPr>
          <p:cNvPicPr>
            <a:picLocks noChangeAspect="1"/>
          </p:cNvPicPr>
          <p:nvPr/>
        </p:nvPicPr>
        <p:blipFill>
          <a:blip r:embed="rId3"/>
          <a:stretch>
            <a:fillRect/>
          </a:stretch>
        </p:blipFill>
        <p:spPr>
          <a:xfrm>
            <a:off x="7760474" y="377738"/>
            <a:ext cx="952452" cy="988545"/>
          </a:xfrm>
          <a:prstGeom prst="rect">
            <a:avLst/>
          </a:prstGeom>
        </p:spPr>
      </p:pic>
    </p:spTree>
    <p:extLst>
      <p:ext uri="{BB962C8B-B14F-4D97-AF65-F5344CB8AC3E}">
        <p14:creationId xmlns:p14="http://schemas.microsoft.com/office/powerpoint/2010/main" val="2394953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xfrm>
            <a:off x="394856" y="2571750"/>
            <a:ext cx="8357579" cy="1875263"/>
          </a:xfrm>
          <a:prstGeom prst="rect">
            <a:avLst/>
          </a:prstGeom>
        </p:spPr>
        <p:txBody>
          <a:bodyPr spcFirstLastPara="1" wrap="square" lIns="91426" tIns="91426" rIns="91426" bIns="91426" anchor="b" anchorCtr="0">
            <a:noAutofit/>
          </a:bodyPr>
          <a:lstStyle/>
          <a:p>
            <a:r>
              <a:rPr lang="el-GR" b="1" dirty="0" smtClean="0">
                <a:solidFill>
                  <a:schemeClr val="bg1"/>
                </a:solidFill>
                <a:latin typeface="Calibri" panose="020F0502020204030204" pitchFamily="34" charset="0"/>
                <a:cs typeface="Calibri" panose="020F0502020204030204" pitchFamily="34" charset="0"/>
              </a:rPr>
              <a:t>Εισαγωγή στη διαχείριση προβλημάτων</a:t>
            </a:r>
            <a:endParaRPr lang="en-GB" b="1" dirty="0">
              <a:solidFill>
                <a:schemeClr val="bg1"/>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A550CD40-E978-5822-5004-5769F5051902}"/>
              </a:ext>
            </a:extLst>
          </p:cNvPr>
          <p:cNvPicPr>
            <a:picLocks noChangeAspect="1"/>
          </p:cNvPicPr>
          <p:nvPr/>
        </p:nvPicPr>
        <p:blipFill>
          <a:blip r:embed="rId3"/>
          <a:stretch>
            <a:fillRect/>
          </a:stretch>
        </p:blipFill>
        <p:spPr>
          <a:xfrm>
            <a:off x="7489247" y="389614"/>
            <a:ext cx="1263188" cy="131933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8" name="Google Shape;148;p21"/>
          <p:cNvSpPr txBox="1">
            <a:spLocks noGrp="1"/>
          </p:cNvSpPr>
          <p:nvPr>
            <p:ph type="body" idx="1"/>
          </p:nvPr>
        </p:nvSpPr>
        <p:spPr>
          <a:xfrm>
            <a:off x="647700" y="1755076"/>
            <a:ext cx="7721601" cy="1290048"/>
          </a:xfrm>
          <a:prstGeom prst="rect">
            <a:avLst/>
          </a:prstGeom>
          <a:ln>
            <a:noFill/>
          </a:ln>
        </p:spPr>
        <p:txBody>
          <a:bodyPr spcFirstLastPara="1" wrap="square" lIns="91426" tIns="91426" rIns="91426" bIns="91426" anchor="t" anchorCtr="0">
            <a:noAutofit/>
          </a:bodyPr>
          <a:lstStyle/>
          <a:p>
            <a:pPr marL="0" indent="0" algn="just">
              <a:buNone/>
            </a:pPr>
            <a:r>
              <a:rPr lang="el-GR" sz="1300" dirty="0" smtClean="0">
                <a:latin typeface="Calibri" panose="020F0502020204030204" pitchFamily="34" charset="0"/>
                <a:cs typeface="Calibri" panose="020F0502020204030204" pitchFamily="34" charset="0"/>
              </a:rPr>
              <a:t>Η επίλυση προβλημάτων είναι μια διαδικασία κατά την οποία ένα άτομο ή μια ομάδα ατόμων προσπαθούν να ξεπεράσουν δυσκολίες ώστε να πετύχουν τους στόχους που τους επιτρέπουν να κινηθούν από το σημείο</a:t>
            </a:r>
            <a:r>
              <a:rPr lang="en-US" sz="1300" dirty="0" smtClean="0">
                <a:latin typeface="Calibri" panose="020F0502020204030204" pitchFamily="34" charset="0"/>
                <a:cs typeface="Calibri" panose="020F0502020204030204" pitchFamily="34" charset="0"/>
              </a:rPr>
              <a:t> </a:t>
            </a:r>
            <a:r>
              <a:rPr lang="en-US" sz="1300" dirty="0">
                <a:latin typeface="Calibri" panose="020F0502020204030204" pitchFamily="34" charset="0"/>
                <a:cs typeface="Calibri" panose="020F0502020204030204" pitchFamily="34" charset="0"/>
              </a:rPr>
              <a:t>A </a:t>
            </a:r>
            <a:r>
              <a:rPr lang="el-GR" sz="1300" dirty="0" smtClean="0">
                <a:latin typeface="Calibri" panose="020F0502020204030204" pitchFamily="34" charset="0"/>
                <a:cs typeface="Calibri" panose="020F0502020204030204" pitchFamily="34" charset="0"/>
              </a:rPr>
              <a:t>στο</a:t>
            </a:r>
            <a:r>
              <a:rPr lang="en-US" sz="1300" dirty="0" smtClean="0">
                <a:latin typeface="Calibri" panose="020F0502020204030204" pitchFamily="34" charset="0"/>
                <a:cs typeface="Calibri" panose="020F0502020204030204" pitchFamily="34" charset="0"/>
              </a:rPr>
              <a:t> </a:t>
            </a:r>
            <a:r>
              <a:rPr lang="en-US" sz="1300" dirty="0">
                <a:latin typeface="Calibri" panose="020F0502020204030204" pitchFamily="34" charset="0"/>
                <a:cs typeface="Calibri" panose="020F0502020204030204" pitchFamily="34" charset="0"/>
              </a:rPr>
              <a:t>B, </a:t>
            </a:r>
            <a:r>
              <a:rPr lang="el-GR" sz="1300" dirty="0" smtClean="0">
                <a:latin typeface="Calibri" panose="020F0502020204030204" pitchFamily="34" charset="0"/>
                <a:cs typeface="Calibri" panose="020F0502020204030204" pitchFamily="34" charset="0"/>
              </a:rPr>
              <a:t>ή να καταλήξουν σε αποφάσεις με τη χρήση ανώτερων γνωστικών διενεργειών, όπως για παράδειγμα η χρήση της λογικής και δημιουργικής σκέψης</a:t>
            </a:r>
            <a:r>
              <a:rPr lang="en-US" sz="1300" dirty="0" smtClean="0">
                <a:latin typeface="Calibri" panose="020F0502020204030204" pitchFamily="34" charset="0"/>
                <a:cs typeface="Calibri" panose="020F0502020204030204" pitchFamily="34" charset="0"/>
              </a:rPr>
              <a:t> </a:t>
            </a:r>
            <a:r>
              <a:rPr lang="en-US" sz="1300" dirty="0">
                <a:latin typeface="Calibri" panose="020F0502020204030204" pitchFamily="34" charset="0"/>
                <a:cs typeface="Calibri" panose="020F0502020204030204" pitchFamily="34" charset="0"/>
              </a:rPr>
              <a:t>(</a:t>
            </a:r>
            <a:r>
              <a:rPr lang="en-US" sz="1300" dirty="0">
                <a:latin typeface="Calibri" panose="020F0502020204030204" pitchFamily="34" charset="0"/>
                <a:cs typeface="Calibri" panose="020F0502020204030204" pitchFamily="34" charset="0"/>
                <a:hlinkClick r:id="rId3"/>
              </a:rPr>
              <a:t>American Psychological Association</a:t>
            </a:r>
            <a:r>
              <a:rPr lang="en-US" sz="1300" dirty="0">
                <a:latin typeface="Calibri" panose="020F0502020204030204" pitchFamily="34" charset="0"/>
                <a:cs typeface="Calibri" panose="020F0502020204030204" pitchFamily="34" charset="0"/>
              </a:rPr>
              <a:t>).</a:t>
            </a:r>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2" name="Google Shape;148;p21">
            <a:extLst>
              <a:ext uri="{FF2B5EF4-FFF2-40B4-BE49-F238E27FC236}">
                <a16:creationId xmlns:a16="http://schemas.microsoft.com/office/drawing/2014/main" id="{D7459057-6716-F932-3EEC-69B2B0753ABE}"/>
              </a:ext>
            </a:extLst>
          </p:cNvPr>
          <p:cNvSpPr txBox="1">
            <a:spLocks/>
          </p:cNvSpPr>
          <p:nvPr/>
        </p:nvSpPr>
        <p:spPr>
          <a:xfrm>
            <a:off x="647700" y="2761952"/>
            <a:ext cx="7748467" cy="1969193"/>
          </a:xfrm>
          <a:prstGeom prst="rect">
            <a:avLst/>
          </a:prstGeom>
          <a:noFill/>
          <a:ln>
            <a:noFill/>
          </a:ln>
        </p:spPr>
        <p:txBody>
          <a:bodyPr spcFirstLastPara="1" wrap="square" lIns="91426" tIns="91426" rIns="91426" bIns="91426" anchor="t" anchorCtr="0">
            <a:noAutofit/>
          </a:bodyPr>
          <a:lstStyle>
            <a:defPPr marR="0" lvl="0" algn="l" rtl="0">
              <a:lnSpc>
                <a:spcPct val="100000"/>
              </a:lnSpc>
              <a:spcBef>
                <a:spcPts val="0"/>
              </a:spcBef>
              <a:spcAft>
                <a:spcPts val="0"/>
              </a:spcAft>
            </a:defPPr>
            <a:lvl1pPr marL="457206" marR="0" lvl="0" indent="-342904" algn="l" rtl="0">
              <a:lnSpc>
                <a:spcPct val="100000"/>
              </a:lnSpc>
              <a:spcBef>
                <a:spcPts val="601"/>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1pPr>
            <a:lvl2pPr marL="914411" marR="0" lvl="1" indent="-342904" algn="l" rtl="0">
              <a:lnSpc>
                <a:spcPct val="100000"/>
              </a:lnSpc>
              <a:spcBef>
                <a:spcPts val="0"/>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2pPr>
            <a:lvl3pPr marL="1371617" marR="0" lvl="2" indent="-342904" algn="l" rtl="0">
              <a:lnSpc>
                <a:spcPct val="100000"/>
              </a:lnSpc>
              <a:spcBef>
                <a:spcPts val="0"/>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3pPr>
            <a:lvl4pPr marL="1828823" marR="0" lvl="3"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4pPr>
            <a:lvl5pPr marL="2286029" marR="0" lvl="4"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5pPr>
            <a:lvl6pPr marL="2743234" marR="0" lvl="5"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6pPr>
            <a:lvl7pPr marL="3200440" marR="0" lvl="6"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7pPr>
            <a:lvl8pPr marL="3657646" marR="0" lvl="7"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8pPr>
            <a:lvl9pPr marL="4114851" marR="0" lvl="8"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9pPr>
          </a:lstStyle>
          <a:p>
            <a:pPr marL="114302" indent="0" algn="just">
              <a:buNone/>
            </a:pPr>
            <a:r>
              <a:rPr lang="el-GR" sz="1300" b="1" i="1" dirty="0" smtClean="0">
                <a:latin typeface="Calibri" panose="020F0502020204030204" pitchFamily="34" charset="0"/>
                <a:cs typeface="Calibri" panose="020F0502020204030204" pitchFamily="34" charset="0"/>
              </a:rPr>
              <a:t>Το επαγγελματικό πλαίσιο της επίλυσης προβλημάτων</a:t>
            </a:r>
            <a:r>
              <a:rPr lang="en-US" sz="1300" b="1" i="1" dirty="0" smtClean="0">
                <a:latin typeface="Calibri" panose="020F0502020204030204" pitchFamily="34" charset="0"/>
                <a:cs typeface="Calibri" panose="020F0502020204030204" pitchFamily="34" charset="0"/>
              </a:rPr>
              <a:t>:</a:t>
            </a:r>
            <a:endParaRPr lang="en-US" sz="1300" b="1" i="1" dirty="0">
              <a:latin typeface="Calibri" panose="020F0502020204030204" pitchFamily="34" charset="0"/>
              <a:cs typeface="Calibri" panose="020F0502020204030204" pitchFamily="34" charset="0"/>
            </a:endParaRPr>
          </a:p>
          <a:p>
            <a:pPr marL="114302" indent="0" algn="just">
              <a:buNone/>
            </a:pPr>
            <a:r>
              <a:rPr lang="el-GR" sz="1300" dirty="0" smtClean="0">
                <a:latin typeface="Calibri" panose="020F0502020204030204" pitchFamily="34" charset="0"/>
                <a:cs typeface="Calibri" panose="020F0502020204030204" pitchFamily="34" charset="0"/>
              </a:rPr>
              <a:t>Η επίλυση προβλημάτων σχετίζεται στις επιχειρήσεις με την καθιέρωση διαδικασιών</a:t>
            </a:r>
            <a:r>
              <a:rPr lang="en-US" sz="1300" dirty="0" smtClean="0">
                <a:latin typeface="Calibri" panose="020F0502020204030204" pitchFamily="34" charset="0"/>
                <a:cs typeface="Calibri" panose="020F0502020204030204" pitchFamily="34" charset="0"/>
              </a:rPr>
              <a:t> </a:t>
            </a:r>
            <a:r>
              <a:rPr lang="el-GR" sz="1300" dirty="0" smtClean="0">
                <a:latin typeface="Calibri" panose="020F0502020204030204" pitchFamily="34" charset="0"/>
                <a:cs typeface="Calibri" panose="020F0502020204030204" pitchFamily="34" charset="0"/>
              </a:rPr>
              <a:t>που μετριάζουν ή επιλύουν τα προβλήματα που σας εμποδίζουν από το να πετύχετε τους στόχους σας</a:t>
            </a:r>
            <a:r>
              <a:rPr lang="en-US" sz="1300" dirty="0" smtClean="0">
                <a:latin typeface="Calibri" panose="020F0502020204030204" pitchFamily="34" charset="0"/>
                <a:cs typeface="Calibri" panose="020F0502020204030204" pitchFamily="34" charset="0"/>
              </a:rPr>
              <a:t>. </a:t>
            </a:r>
            <a:endParaRPr lang="en-US" sz="1300" b="0" i="0" dirty="0">
              <a:latin typeface="Calibri" panose="020F0502020204030204" pitchFamily="34" charset="0"/>
              <a:cs typeface="Calibri" panose="020F0502020204030204" pitchFamily="34" charset="0"/>
            </a:endParaRPr>
          </a:p>
          <a:p>
            <a:pPr marL="742955" lvl="1" indent="-285750" algn="just">
              <a:buFont typeface="Arial" panose="020B0604020202020204" pitchFamily="34" charset="0"/>
              <a:buChar char="•"/>
            </a:pPr>
            <a:r>
              <a:rPr lang="el-GR" sz="1300" dirty="0" smtClean="0">
                <a:latin typeface="Calibri" panose="020F0502020204030204" pitchFamily="34" charset="0"/>
                <a:cs typeface="Calibri" panose="020F0502020204030204" pitchFamily="34" charset="0"/>
              </a:rPr>
              <a:t>Περίπλοκα ζητήματα</a:t>
            </a:r>
            <a:endParaRPr lang="en-US" sz="1300" dirty="0">
              <a:latin typeface="Calibri" panose="020F0502020204030204" pitchFamily="34" charset="0"/>
              <a:cs typeface="Calibri" panose="020F0502020204030204" pitchFamily="34" charset="0"/>
            </a:endParaRPr>
          </a:p>
          <a:p>
            <a:pPr marL="742955" lvl="1" indent="-285750" algn="just">
              <a:buFont typeface="Arial" panose="020B0604020202020204" pitchFamily="34" charset="0"/>
              <a:buChar char="•"/>
            </a:pPr>
            <a:r>
              <a:rPr lang="el-GR" sz="1300" dirty="0" smtClean="0">
                <a:latin typeface="Calibri" panose="020F0502020204030204" pitchFamily="34" charset="0"/>
                <a:cs typeface="Calibri" panose="020F0502020204030204" pitchFamily="34" charset="0"/>
              </a:rPr>
              <a:t>Ύπαρξη χάσματος μεταξύ επιθυμητών και πραγματικών αποτελεσμάτων</a:t>
            </a:r>
            <a:r>
              <a:rPr lang="en-US" sz="1300" dirty="0" smtClean="0">
                <a:latin typeface="Calibri" panose="020F0502020204030204" pitchFamily="34" charset="0"/>
                <a:cs typeface="Calibri" panose="020F0502020204030204" pitchFamily="34" charset="0"/>
              </a:rPr>
              <a:t>. </a:t>
            </a:r>
            <a:endParaRPr lang="en-US" sz="1300" dirty="0">
              <a:latin typeface="Calibri" panose="020F0502020204030204" pitchFamily="34" charset="0"/>
              <a:cs typeface="Calibri" panose="020F0502020204030204" pitchFamily="34" charset="0"/>
            </a:endParaRPr>
          </a:p>
          <a:p>
            <a:pPr marL="742955" lvl="1" indent="-285750" algn="just">
              <a:buFont typeface="Arial" panose="020B0604020202020204" pitchFamily="34" charset="0"/>
              <a:buChar char="•"/>
            </a:pPr>
            <a:r>
              <a:rPr lang="el-GR" sz="1300" dirty="0" smtClean="0">
                <a:latin typeface="Calibri" panose="020F0502020204030204" pitchFamily="34" charset="0"/>
                <a:cs typeface="Calibri" panose="020F0502020204030204" pitchFamily="34" charset="0"/>
              </a:rPr>
              <a:t>Μπορεί να υπάρχει σε μεμονωμένη ομάδα, σε ολόκληρο τον οργανισμό αλλά και στην επιχειρηματική διαδικασία, συνήθως χωρίς να υπάρχει άμεση ή προφανής λύση</a:t>
            </a:r>
            <a:r>
              <a:rPr lang="en-US" sz="1300" dirty="0" smtClean="0">
                <a:latin typeface="Calibri" panose="020F0502020204030204" pitchFamily="34" charset="0"/>
                <a:cs typeface="Calibri" panose="020F0502020204030204" pitchFamily="34" charset="0"/>
              </a:rPr>
              <a:t>.</a:t>
            </a:r>
            <a:r>
              <a:rPr lang="en-US" sz="1300" dirty="0">
                <a:latin typeface="Calibri" panose="020F0502020204030204" pitchFamily="34" charset="0"/>
                <a:cs typeface="Calibri" panose="020F0502020204030204" pitchFamily="34" charset="0"/>
              </a:rPr>
              <a:t> </a:t>
            </a:r>
          </a:p>
        </p:txBody>
      </p:sp>
      <p:sp>
        <p:nvSpPr>
          <p:cNvPr id="7" name="Google Shape;147;p21">
            <a:extLst>
              <a:ext uri="{FF2B5EF4-FFF2-40B4-BE49-F238E27FC236}">
                <a16:creationId xmlns:a16="http://schemas.microsoft.com/office/drawing/2014/main" id="{E465DC57-080B-96A5-D854-6FC01B554AA7}"/>
              </a:ext>
            </a:extLst>
          </p:cNvPr>
          <p:cNvSpPr txBox="1">
            <a:spLocks noGrp="1"/>
          </p:cNvSpPr>
          <p:nvPr>
            <p:ph type="title"/>
          </p:nvPr>
        </p:nvSpPr>
        <p:spPr>
          <a:xfrm>
            <a:off x="743732" y="598627"/>
            <a:ext cx="7103660" cy="1242557"/>
          </a:xfrm>
          <a:prstGeom prst="rect">
            <a:avLst/>
          </a:prstGeom>
        </p:spPr>
        <p:txBody>
          <a:bodyPr spcFirstLastPara="1" wrap="square" lIns="91426" tIns="91426" rIns="91426" bIns="91426" anchor="t" anchorCtr="0">
            <a:noAutofit/>
          </a:bodyPr>
          <a:lstStyle/>
          <a:p>
            <a:r>
              <a:rPr lang="el-GR" sz="3200" dirty="0" smtClean="0">
                <a:latin typeface="Calibri" panose="020F0502020204030204" pitchFamily="34" charset="0"/>
                <a:cs typeface="Calibri" panose="020F0502020204030204" pitchFamily="34" charset="0"/>
              </a:rPr>
              <a:t>Τι γνωρίζετε σχετικά</a:t>
            </a:r>
            <a:r>
              <a:rPr lang="el-GR" sz="3200" dirty="0">
                <a:latin typeface="Calibri" panose="020F0502020204030204" pitchFamily="34" charset="0"/>
                <a:cs typeface="Calibri" panose="020F0502020204030204" pitchFamily="34" charset="0"/>
              </a:rPr>
              <a:t> </a:t>
            </a:r>
            <a:r>
              <a:rPr lang="el-GR" sz="3200" dirty="0" smtClean="0">
                <a:latin typeface="Calibri" panose="020F0502020204030204" pitchFamily="34" charset="0"/>
                <a:cs typeface="Calibri" panose="020F0502020204030204" pitchFamily="34" charset="0"/>
              </a:rPr>
              <a:t>με τον </a:t>
            </a:r>
            <a:r>
              <a:rPr lang="en" sz="3200" dirty="0">
                <a:latin typeface="Calibri" panose="020F0502020204030204" pitchFamily="34" charset="0"/>
                <a:cs typeface="Calibri" panose="020F0502020204030204" pitchFamily="34" charset="0"/>
              </a:rPr>
              <a:t/>
            </a:r>
            <a:br>
              <a:rPr lang="en" sz="3200" dirty="0">
                <a:latin typeface="Calibri" panose="020F0502020204030204" pitchFamily="34" charset="0"/>
                <a:cs typeface="Calibri" panose="020F0502020204030204" pitchFamily="34" charset="0"/>
              </a:rPr>
            </a:br>
            <a:r>
              <a:rPr lang="el-GR" sz="3200" dirty="0" smtClean="0">
                <a:solidFill>
                  <a:srgbClr val="FFB600"/>
                </a:solidFill>
                <a:latin typeface="Calibri" panose="020F0502020204030204" pitchFamily="34" charset="0"/>
                <a:cs typeface="Calibri" panose="020F0502020204030204" pitchFamily="34" charset="0"/>
              </a:rPr>
              <a:t>ορισμό</a:t>
            </a:r>
            <a:r>
              <a:rPr lang="en-US" sz="3200" dirty="0" smtClean="0">
                <a:solidFill>
                  <a:srgbClr val="FFB600"/>
                </a:solidFill>
                <a:latin typeface="Calibri" panose="020F0502020204030204" pitchFamily="34" charset="0"/>
                <a:cs typeface="Calibri" panose="020F0502020204030204" pitchFamily="34" charset="0"/>
              </a:rPr>
              <a:t> </a:t>
            </a:r>
            <a:r>
              <a:rPr lang="el-GR" sz="3200" dirty="0" smtClean="0">
                <a:solidFill>
                  <a:srgbClr val="FFB600"/>
                </a:solidFill>
                <a:latin typeface="Calibri" panose="020F0502020204030204" pitchFamily="34" charset="0"/>
                <a:cs typeface="Calibri" panose="020F0502020204030204" pitchFamily="34" charset="0"/>
              </a:rPr>
              <a:t>της επίλυσης προβλημάτων</a:t>
            </a:r>
            <a:r>
              <a:rPr lang="en" sz="3600" dirty="0" smtClean="0">
                <a:solidFill>
                  <a:schemeClr val="tx1"/>
                </a:solidFill>
                <a:latin typeface="Calibri" panose="020F0502020204030204" pitchFamily="34" charset="0"/>
                <a:cs typeface="Calibri" panose="020F0502020204030204" pitchFamily="34" charset="0"/>
              </a:rPr>
              <a:t>?</a:t>
            </a:r>
            <a:endParaRPr sz="3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0689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4" name="Google Shape;392;p35">
            <a:extLst>
              <a:ext uri="{FF2B5EF4-FFF2-40B4-BE49-F238E27FC236}">
                <a16:creationId xmlns:a16="http://schemas.microsoft.com/office/drawing/2014/main" id="{9ACCE107-81D9-F863-71B4-A4D5ECE2DA53}"/>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3" name="Oval 2">
            <a:extLst>
              <a:ext uri="{FF2B5EF4-FFF2-40B4-BE49-F238E27FC236}">
                <a16:creationId xmlns:a16="http://schemas.microsoft.com/office/drawing/2014/main" id="{395A2E9F-016F-6F2C-E7BB-14788EDAC3C7}"/>
              </a:ext>
            </a:extLst>
          </p:cNvPr>
          <p:cNvSpPr/>
          <p:nvPr/>
        </p:nvSpPr>
        <p:spPr>
          <a:xfrm>
            <a:off x="560397" y="2008189"/>
            <a:ext cx="1217109" cy="1127121"/>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bg1"/>
              </a:solidFill>
            </a:endParaRPr>
          </a:p>
        </p:txBody>
      </p:sp>
      <p:sp>
        <p:nvSpPr>
          <p:cNvPr id="22" name="TextBox 21">
            <a:extLst>
              <a:ext uri="{FF2B5EF4-FFF2-40B4-BE49-F238E27FC236}">
                <a16:creationId xmlns:a16="http://schemas.microsoft.com/office/drawing/2014/main" id="{93E1BD79-CCA0-A0A4-C468-94238932924E}"/>
              </a:ext>
            </a:extLst>
          </p:cNvPr>
          <p:cNvSpPr txBox="1"/>
          <p:nvPr/>
        </p:nvSpPr>
        <p:spPr>
          <a:xfrm>
            <a:off x="615629" y="2248584"/>
            <a:ext cx="1106644" cy="646331"/>
          </a:xfrm>
          <a:prstGeom prst="rect">
            <a:avLst/>
          </a:prstGeom>
          <a:noFill/>
        </p:spPr>
        <p:txBody>
          <a:bodyPr wrap="square" rtlCol="0">
            <a:spAutoFit/>
          </a:bodyPr>
          <a:lstStyle/>
          <a:p>
            <a:pPr algn="ctr"/>
            <a:r>
              <a:rPr lang="el-GR" sz="1200" b="1" dirty="0">
                <a:solidFill>
                  <a:schemeClr val="bg1"/>
                </a:solidFill>
                <a:latin typeface="Calibri" panose="020F0502020204030204" pitchFamily="34" charset="0"/>
                <a:cs typeface="Calibri" panose="020F0502020204030204" pitchFamily="34" charset="0"/>
              </a:rPr>
              <a:t>Τι τύπος λύτη προβλημάτων είστε;</a:t>
            </a:r>
          </a:p>
        </p:txBody>
      </p:sp>
      <p:sp>
        <p:nvSpPr>
          <p:cNvPr id="26" name="TextBox 25">
            <a:extLst>
              <a:ext uri="{FF2B5EF4-FFF2-40B4-BE49-F238E27FC236}">
                <a16:creationId xmlns:a16="http://schemas.microsoft.com/office/drawing/2014/main" id="{9A5E6DC4-6B4D-9553-79F0-4E0B60188213}"/>
              </a:ext>
            </a:extLst>
          </p:cNvPr>
          <p:cNvSpPr txBox="1"/>
          <p:nvPr/>
        </p:nvSpPr>
        <p:spPr>
          <a:xfrm>
            <a:off x="1963034" y="576597"/>
            <a:ext cx="5977806" cy="892552"/>
          </a:xfrm>
          <a:prstGeom prst="rect">
            <a:avLst/>
          </a:prstGeom>
          <a:noFill/>
        </p:spPr>
        <p:txBody>
          <a:bodyPr wrap="square" rtlCol="0">
            <a:spAutoFit/>
          </a:bodyPr>
          <a:lstStyle/>
          <a:p>
            <a:pPr algn="just"/>
            <a:r>
              <a:rPr lang="el-GR" sz="1300" b="1" dirty="0" smtClean="0">
                <a:latin typeface="Calibri" panose="020F0502020204030204" pitchFamily="34" charset="0"/>
                <a:cs typeface="Calibri" panose="020F0502020204030204" pitchFamily="34" charset="0"/>
              </a:rPr>
              <a:t>Αυτός που διερωτάται για τα πάντα</a:t>
            </a:r>
            <a:endParaRPr lang="en-US" sz="1300" b="1" dirty="0">
              <a:latin typeface="Calibri" panose="020F0502020204030204" pitchFamily="34" charset="0"/>
              <a:cs typeface="Calibri" panose="020F0502020204030204" pitchFamily="34" charset="0"/>
            </a:endParaRPr>
          </a:p>
          <a:p>
            <a:pPr algn="just"/>
            <a:r>
              <a:rPr lang="el-GR" sz="1300" dirty="0" smtClean="0">
                <a:latin typeface="Calibri" panose="020F0502020204030204" pitchFamily="34" charset="0"/>
                <a:cs typeface="Calibri" panose="020F0502020204030204" pitchFamily="34" charset="0"/>
              </a:rPr>
              <a:t>Όταν έρχεται αντιμέτωπος με ένα πρόβλημα αναζητά όσες περισσότερες πληροφορίες μπορεί. Αυτό επιτυγχάνεται με το να κάνει ερωτήσεις επισημαίνοντας ελλείψεις</a:t>
            </a:r>
            <a:r>
              <a:rPr lang="en-US" sz="1300" dirty="0" smtClean="0">
                <a:latin typeface="Calibri" panose="020F0502020204030204" pitchFamily="34" charset="0"/>
                <a:cs typeface="Calibri" panose="020F0502020204030204" pitchFamily="34" charset="0"/>
              </a:rPr>
              <a:t>,</a:t>
            </a:r>
            <a:r>
              <a:rPr lang="el-GR" sz="1300" dirty="0" smtClean="0">
                <a:latin typeface="Calibri" panose="020F0502020204030204" pitchFamily="34" charset="0"/>
                <a:cs typeface="Calibri" panose="020F0502020204030204" pitchFamily="34" charset="0"/>
              </a:rPr>
              <a:t> αλλά και βοηθώντας άλλους</a:t>
            </a:r>
            <a:r>
              <a:rPr lang="en-US" sz="1300" dirty="0" smtClean="0">
                <a:latin typeface="Calibri" panose="020F0502020204030204" pitchFamily="34" charset="0"/>
                <a:cs typeface="Calibri" panose="020F0502020204030204" pitchFamily="34" charset="0"/>
              </a:rPr>
              <a:t> </a:t>
            </a:r>
            <a:r>
              <a:rPr lang="el-GR" sz="1300" dirty="0" smtClean="0">
                <a:latin typeface="Calibri" panose="020F0502020204030204" pitchFamily="34" charset="0"/>
                <a:cs typeface="Calibri" panose="020F0502020204030204" pitchFamily="34" charset="0"/>
              </a:rPr>
              <a:t>να επικεντρωθούν στον κύριο στόχο</a:t>
            </a:r>
            <a:r>
              <a:rPr lang="en-US" sz="1300" dirty="0" smtClean="0">
                <a:latin typeface="Calibri" panose="020F0502020204030204" pitchFamily="34" charset="0"/>
                <a:cs typeface="Calibri" panose="020F0502020204030204" pitchFamily="34" charset="0"/>
              </a:rPr>
              <a:t>. </a:t>
            </a:r>
            <a:endParaRPr lang="en-US" sz="1300"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F728176F-FD67-629E-6AF1-12AF8C432C06}"/>
              </a:ext>
            </a:extLst>
          </p:cNvPr>
          <p:cNvSpPr txBox="1"/>
          <p:nvPr/>
        </p:nvSpPr>
        <p:spPr>
          <a:xfrm>
            <a:off x="1963036" y="1673826"/>
            <a:ext cx="6091200" cy="892552"/>
          </a:xfrm>
          <a:prstGeom prst="rect">
            <a:avLst/>
          </a:prstGeom>
          <a:noFill/>
        </p:spPr>
        <p:txBody>
          <a:bodyPr wrap="square" rtlCol="0">
            <a:spAutoFit/>
          </a:bodyPr>
          <a:lstStyle/>
          <a:p>
            <a:pPr algn="just"/>
            <a:r>
              <a:rPr lang="el-GR" sz="1300" b="1" dirty="0" smtClean="0">
                <a:latin typeface="Calibri" panose="020F0502020204030204" pitchFamily="34" charset="0"/>
                <a:cs typeface="Calibri" panose="020F0502020204030204" pitchFamily="34" charset="0"/>
              </a:rPr>
              <a:t>Αυτός με τις μεγάλες ιδέες</a:t>
            </a:r>
            <a:endParaRPr lang="en-US" sz="1300" b="1" dirty="0">
              <a:latin typeface="Calibri" panose="020F0502020204030204" pitchFamily="34" charset="0"/>
              <a:cs typeface="Calibri" panose="020F0502020204030204" pitchFamily="34" charset="0"/>
            </a:endParaRPr>
          </a:p>
          <a:p>
            <a:pPr algn="just"/>
            <a:r>
              <a:rPr lang="el-GR" sz="1300" dirty="0" smtClean="0">
                <a:latin typeface="Calibri" panose="020F0502020204030204" pitchFamily="34" charset="0"/>
                <a:cs typeface="Calibri" panose="020F0502020204030204" pitchFamily="34" charset="0"/>
              </a:rPr>
              <a:t>Αυτό το άτομο έχει ‘μεγάλες ιδέες’, μπορεί να έχει επιρροή αλλά δεν είναι πάντα πρακτικός</a:t>
            </a:r>
            <a:r>
              <a:rPr lang="en-US" sz="1300" dirty="0" smtClean="0">
                <a:latin typeface="Calibri" panose="020F0502020204030204" pitchFamily="34" charset="0"/>
                <a:cs typeface="Calibri" panose="020F0502020204030204" pitchFamily="34" charset="0"/>
              </a:rPr>
              <a:t>.</a:t>
            </a:r>
            <a:r>
              <a:rPr lang="el-GR" sz="1300" dirty="0" smtClean="0">
                <a:latin typeface="Calibri" panose="020F0502020204030204" pitchFamily="34" charset="0"/>
                <a:cs typeface="Calibri" panose="020F0502020204030204" pitchFamily="34" charset="0"/>
              </a:rPr>
              <a:t> Σκέφτεται έχοντας στον νου του τη μεγάλη εικόνα αλλά μερικές φορές δυσκολεύεται να περιορίσει τον καταιγισμό ιδεών σε μια πιθανή λύση</a:t>
            </a:r>
            <a:r>
              <a:rPr lang="en-US" sz="1300" dirty="0" smtClean="0">
                <a:latin typeface="Calibri" panose="020F0502020204030204" pitchFamily="34" charset="0"/>
                <a:cs typeface="Calibri" panose="020F0502020204030204" pitchFamily="34" charset="0"/>
              </a:rPr>
              <a:t>.</a:t>
            </a:r>
            <a:endParaRPr lang="en-US" sz="1300" dirty="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5C21AD9D-4C59-47DF-9555-4094A3E12FC5}"/>
              </a:ext>
            </a:extLst>
          </p:cNvPr>
          <p:cNvSpPr txBox="1"/>
          <p:nvPr/>
        </p:nvSpPr>
        <p:spPr>
          <a:xfrm>
            <a:off x="1963035" y="2715345"/>
            <a:ext cx="5977805" cy="892552"/>
          </a:xfrm>
          <a:prstGeom prst="rect">
            <a:avLst/>
          </a:prstGeom>
          <a:noFill/>
        </p:spPr>
        <p:txBody>
          <a:bodyPr wrap="square" rtlCol="0">
            <a:spAutoFit/>
          </a:bodyPr>
          <a:lstStyle/>
          <a:p>
            <a:pPr algn="just"/>
            <a:r>
              <a:rPr lang="el-GR" sz="1300" b="1" dirty="0" smtClean="0">
                <a:latin typeface="Calibri" panose="020F0502020204030204" pitchFamily="34" charset="0"/>
                <a:cs typeface="Calibri" panose="020F0502020204030204" pitchFamily="34" charset="0"/>
              </a:rPr>
              <a:t>Αυτός που αξιολογεί όλες τις πιθανότητες</a:t>
            </a:r>
          </a:p>
          <a:p>
            <a:pPr algn="just"/>
            <a:r>
              <a:rPr lang="el-GR" sz="1300" dirty="0" smtClean="0">
                <a:latin typeface="Calibri" panose="020F0502020204030204" pitchFamily="34" charset="0"/>
                <a:cs typeface="Calibri" panose="020F0502020204030204" pitchFamily="34" charset="0"/>
              </a:rPr>
              <a:t>Του αρέσει να γνωρίζει μια ιδέα και να αξιολογεί εναλλακτικές προσεγγίσεις,</a:t>
            </a:r>
            <a:r>
              <a:rPr lang="en-US" sz="1300" dirty="0" smtClean="0">
                <a:latin typeface="Calibri" panose="020F0502020204030204" pitchFamily="34" charset="0"/>
                <a:cs typeface="Calibri" panose="020F0502020204030204" pitchFamily="34" charset="0"/>
              </a:rPr>
              <a:t> </a:t>
            </a:r>
            <a:r>
              <a:rPr lang="el-GR" sz="1300" dirty="0" smtClean="0">
                <a:latin typeface="Calibri" panose="020F0502020204030204" pitchFamily="34" charset="0"/>
                <a:cs typeface="Calibri" panose="020F0502020204030204" pitchFamily="34" charset="0"/>
              </a:rPr>
              <a:t>βρίσκει τα ελαττώματα και κάνει συνεχείς βελτιώσεις</a:t>
            </a:r>
            <a:r>
              <a:rPr lang="en-US" sz="1300" dirty="0" smtClean="0">
                <a:latin typeface="Calibri" panose="020F0502020204030204" pitchFamily="34" charset="0"/>
                <a:cs typeface="Calibri" panose="020F0502020204030204" pitchFamily="34" charset="0"/>
              </a:rPr>
              <a:t>. </a:t>
            </a:r>
            <a:r>
              <a:rPr lang="el-GR" sz="1300" dirty="0" smtClean="0">
                <a:latin typeface="Calibri" panose="020F0502020204030204" pitchFamily="34" charset="0"/>
                <a:cs typeface="Calibri" panose="020F0502020204030204" pitchFamily="34" charset="0"/>
              </a:rPr>
              <a:t>Μπορεί να εντοπίσει την πρακτικότητα μιας λύσης</a:t>
            </a:r>
            <a:r>
              <a:rPr lang="en-US" sz="1300" dirty="0" smtClean="0">
                <a:latin typeface="Calibri" panose="020F0502020204030204" pitchFamily="34" charset="0"/>
                <a:cs typeface="Calibri" panose="020F0502020204030204" pitchFamily="34" charset="0"/>
              </a:rPr>
              <a:t>.</a:t>
            </a:r>
            <a:endParaRPr lang="en-US" sz="1300"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E5CD0968-9D22-7DB8-E2B3-87F69D33EA47}"/>
              </a:ext>
            </a:extLst>
          </p:cNvPr>
          <p:cNvSpPr txBox="1"/>
          <p:nvPr/>
        </p:nvSpPr>
        <p:spPr>
          <a:xfrm>
            <a:off x="1963034" y="3720645"/>
            <a:ext cx="5977805" cy="892552"/>
          </a:xfrm>
          <a:prstGeom prst="rect">
            <a:avLst/>
          </a:prstGeom>
          <a:noFill/>
        </p:spPr>
        <p:txBody>
          <a:bodyPr wrap="square" rtlCol="0">
            <a:spAutoFit/>
          </a:bodyPr>
          <a:lstStyle/>
          <a:p>
            <a:pPr algn="just"/>
            <a:r>
              <a:rPr lang="el-GR" sz="1300" b="1" dirty="0" smtClean="0">
                <a:latin typeface="Calibri" panose="020F0502020204030204" pitchFamily="34" charset="0"/>
                <a:cs typeface="Calibri" panose="020F0502020204030204" pitchFamily="34" charset="0"/>
              </a:rPr>
              <a:t>Αυτός που θέλει να πετυχαίνει πράγματα</a:t>
            </a:r>
          </a:p>
          <a:p>
            <a:pPr algn="just"/>
            <a:r>
              <a:rPr lang="el-GR" sz="1300" dirty="0" smtClean="0">
                <a:latin typeface="Calibri" panose="020F0502020204030204" pitchFamily="34" charset="0"/>
                <a:cs typeface="Calibri" panose="020F0502020204030204" pitchFamily="34" charset="0"/>
              </a:rPr>
              <a:t>Η εστίαση βρίσκεται λιγότερο στην κριτική ανάλυση ενός προβλήματος και περισσότερο στο να πράττει, θέτοντας σε εφαρμογή ένα πλάνο για την λήψη των απαραίτητων μέτρων</a:t>
            </a:r>
            <a:r>
              <a:rPr lang="el-GR" sz="1300" dirty="0">
                <a:latin typeface="Calibri" panose="020F0502020204030204" pitchFamily="34" charset="0"/>
                <a:cs typeface="Calibri" panose="020F0502020204030204" pitchFamily="34" charset="0"/>
              </a:rPr>
              <a:t> </a:t>
            </a:r>
            <a:r>
              <a:rPr lang="el-GR" sz="1300" dirty="0" smtClean="0">
                <a:latin typeface="Calibri" panose="020F0502020204030204" pitchFamily="34" charset="0"/>
                <a:cs typeface="Calibri" panose="020F0502020204030204" pitchFamily="34" charset="0"/>
              </a:rPr>
              <a:t>για την εφαρμογή μιας λύσης.</a:t>
            </a:r>
            <a:endParaRPr 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8025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3" name="Google Shape;179;p24"/>
          <p:cNvGrpSpPr/>
          <p:nvPr/>
        </p:nvGrpSpPr>
        <p:grpSpPr>
          <a:xfrm>
            <a:off x="3610889" y="637013"/>
            <a:ext cx="3756950" cy="3965467"/>
            <a:chOff x="2318596" y="570863"/>
            <a:chExt cx="3756950" cy="3965467"/>
          </a:xfrm>
        </p:grpSpPr>
        <p:sp>
          <p:nvSpPr>
            <p:cNvPr id="180" name="Google Shape;180;p24"/>
            <p:cNvSpPr/>
            <p:nvPr/>
          </p:nvSpPr>
          <p:spPr>
            <a:xfrm rot="-6597333">
              <a:off x="4296826" y="3950027"/>
              <a:ext cx="586303" cy="586303"/>
            </a:xfrm>
            <a:prstGeom prst="ellipse">
              <a:avLst/>
            </a:prstGeom>
            <a:solidFill>
              <a:srgbClr val="FFF2CC"/>
            </a:solidFill>
            <a:ln>
              <a:noFill/>
            </a:ln>
          </p:spPr>
          <p:txBody>
            <a:bodyPr spcFirstLastPara="1" wrap="square" lIns="91426" tIns="91426" rIns="91426" bIns="91426" anchor="ctr" anchorCtr="0">
              <a:noAutofit/>
            </a:bodyPr>
            <a:lstStyle/>
            <a:p>
              <a:endParaRPr sz="1401">
                <a:latin typeface="Raleway Thin"/>
                <a:ea typeface="Raleway Thin"/>
                <a:cs typeface="Raleway Thin"/>
                <a:sym typeface="Raleway Thin"/>
              </a:endParaRPr>
            </a:p>
          </p:txBody>
        </p:sp>
        <p:sp>
          <p:nvSpPr>
            <p:cNvPr id="181" name="Google Shape;181;p24"/>
            <p:cNvSpPr/>
            <p:nvPr/>
          </p:nvSpPr>
          <p:spPr>
            <a:xfrm rot="-6599386">
              <a:off x="2318596" y="1407533"/>
              <a:ext cx="440541" cy="440541"/>
            </a:xfrm>
            <a:prstGeom prst="ellipse">
              <a:avLst/>
            </a:prstGeom>
            <a:solidFill>
              <a:srgbClr val="FFF2CC"/>
            </a:solidFill>
            <a:ln>
              <a:noFill/>
            </a:ln>
          </p:spPr>
          <p:txBody>
            <a:bodyPr spcFirstLastPara="1" wrap="square" lIns="91426" tIns="91426" rIns="91426" bIns="91426" anchor="ctr" anchorCtr="0">
              <a:noAutofit/>
            </a:bodyPr>
            <a:lstStyle/>
            <a:p>
              <a:endParaRPr sz="1401">
                <a:latin typeface="Raleway Thin"/>
                <a:ea typeface="Raleway Thin"/>
                <a:cs typeface="Raleway Thin"/>
                <a:sym typeface="Raleway Thin"/>
              </a:endParaRPr>
            </a:p>
          </p:txBody>
        </p:sp>
        <p:sp>
          <p:nvSpPr>
            <p:cNvPr id="183" name="Google Shape;183;p24"/>
            <p:cNvSpPr/>
            <p:nvPr/>
          </p:nvSpPr>
          <p:spPr>
            <a:xfrm>
              <a:off x="4393965" y="570863"/>
              <a:ext cx="1681581" cy="1681581"/>
            </a:xfrm>
            <a:prstGeom prst="ellipse">
              <a:avLst/>
            </a:prstGeom>
            <a:solidFill>
              <a:srgbClr val="FFE599"/>
            </a:solidFill>
            <a:ln>
              <a:noFill/>
            </a:ln>
          </p:spPr>
          <p:txBody>
            <a:bodyPr spcFirstLastPara="1" wrap="square" lIns="91426" tIns="91426" rIns="91426" bIns="91426" anchor="ctr" anchorCtr="0">
              <a:noAutofit/>
            </a:bodyPr>
            <a:lstStyle/>
            <a:p>
              <a:pPr marL="266700" indent="-266700" algn="ctr"/>
              <a:r>
                <a:rPr lang="el-GR" sz="1600" b="1" dirty="0" smtClean="0">
                  <a:solidFill>
                    <a:srgbClr val="C00000"/>
                  </a:solidFill>
                  <a:latin typeface="Calibri" panose="020F0502020204030204" pitchFamily="34" charset="0"/>
                  <a:ea typeface="Raleway Thin"/>
                  <a:cs typeface="Calibri" panose="020F0502020204030204" pitchFamily="34" charset="0"/>
                  <a:sym typeface="Raleway Thin"/>
                </a:rPr>
                <a:t>Επιρροή</a:t>
              </a:r>
              <a:endParaRPr lang="en-US" sz="1600" b="1" dirty="0">
                <a:solidFill>
                  <a:srgbClr val="C00000"/>
                </a:solidFill>
                <a:latin typeface="Calibri" panose="020F0502020204030204" pitchFamily="34" charset="0"/>
                <a:ea typeface="Raleway Thin"/>
                <a:cs typeface="Calibri" panose="020F0502020204030204" pitchFamily="34" charset="0"/>
                <a:sym typeface="Raleway Thin"/>
              </a:endParaRPr>
            </a:p>
          </p:txBody>
        </p:sp>
        <p:sp>
          <p:nvSpPr>
            <p:cNvPr id="184" name="Google Shape;184;p24"/>
            <p:cNvSpPr/>
            <p:nvPr/>
          </p:nvSpPr>
          <p:spPr>
            <a:xfrm rot="-6597866">
              <a:off x="2661829" y="2208216"/>
              <a:ext cx="629106" cy="629106"/>
            </a:xfrm>
            <a:prstGeom prst="ellipse">
              <a:avLst/>
            </a:prstGeom>
            <a:solidFill>
              <a:schemeClr val="accent1"/>
            </a:solidFill>
            <a:ln>
              <a:noFill/>
            </a:ln>
          </p:spPr>
          <p:txBody>
            <a:bodyPr spcFirstLastPara="1" wrap="square" lIns="91426" tIns="91426" rIns="91426" bIns="91426" anchor="ctr" anchorCtr="0">
              <a:noAutofit/>
            </a:bodyPr>
            <a:lstStyle/>
            <a:p>
              <a:endParaRPr sz="1401">
                <a:latin typeface="Raleway Thin"/>
                <a:ea typeface="Raleway Thin"/>
                <a:cs typeface="Raleway Thin"/>
                <a:sym typeface="Raleway Thin"/>
              </a:endParaRPr>
            </a:p>
          </p:txBody>
        </p:sp>
        <p:sp>
          <p:nvSpPr>
            <p:cNvPr id="185" name="Google Shape;185;p24"/>
            <p:cNvSpPr/>
            <p:nvPr/>
          </p:nvSpPr>
          <p:spPr>
            <a:xfrm rot="-6597701">
              <a:off x="3267625" y="1113818"/>
              <a:ext cx="274172" cy="274172"/>
            </a:xfrm>
            <a:prstGeom prst="ellipse">
              <a:avLst/>
            </a:prstGeom>
            <a:solidFill>
              <a:srgbClr val="FFE599"/>
            </a:solidFill>
            <a:ln>
              <a:noFill/>
            </a:ln>
          </p:spPr>
          <p:txBody>
            <a:bodyPr spcFirstLastPara="1" wrap="square" lIns="91426" tIns="91426" rIns="91426" bIns="91426" anchor="ctr" anchorCtr="0">
              <a:noAutofit/>
            </a:bodyPr>
            <a:lstStyle/>
            <a:p>
              <a:endParaRPr sz="1401">
                <a:latin typeface="Raleway Thin"/>
                <a:ea typeface="Raleway Thin"/>
                <a:cs typeface="Raleway Thin"/>
                <a:sym typeface="Raleway Thin"/>
              </a:endParaRPr>
            </a:p>
          </p:txBody>
        </p:sp>
        <p:sp>
          <p:nvSpPr>
            <p:cNvPr id="182" name="Google Shape;182;p24"/>
            <p:cNvSpPr/>
            <p:nvPr/>
          </p:nvSpPr>
          <p:spPr>
            <a:xfrm>
              <a:off x="2887641" y="2346984"/>
              <a:ext cx="1199287" cy="1199287"/>
            </a:xfrm>
            <a:prstGeom prst="ellipse">
              <a:avLst/>
            </a:prstGeom>
            <a:solidFill>
              <a:srgbClr val="FFE599"/>
            </a:solidFill>
            <a:ln>
              <a:noFill/>
            </a:ln>
          </p:spPr>
          <p:txBody>
            <a:bodyPr spcFirstLastPara="1" wrap="square" lIns="91426" tIns="91426" rIns="91426" bIns="91426" anchor="ctr" anchorCtr="0">
              <a:noAutofit/>
            </a:bodyPr>
            <a:lstStyle/>
            <a:p>
              <a:r>
                <a:rPr lang="el-GR" sz="1100" b="1" dirty="0" smtClean="0">
                  <a:solidFill>
                    <a:srgbClr val="C00000"/>
                  </a:solidFill>
                  <a:latin typeface="Calibri" panose="020F0502020204030204" pitchFamily="34" charset="0"/>
                  <a:ea typeface="Raleway Thin"/>
                  <a:cs typeface="Calibri" panose="020F0502020204030204" pitchFamily="34" charset="0"/>
                  <a:sym typeface="Raleway Thin"/>
                </a:rPr>
                <a:t>Λύση</a:t>
              </a:r>
              <a:endParaRPr lang="en-US" sz="1100" b="1" dirty="0">
                <a:solidFill>
                  <a:srgbClr val="C00000"/>
                </a:solidFill>
                <a:latin typeface="Calibri" panose="020F0502020204030204" pitchFamily="34" charset="0"/>
                <a:ea typeface="Raleway Thin"/>
                <a:cs typeface="Calibri" panose="020F0502020204030204" pitchFamily="34" charset="0"/>
                <a:sym typeface="Raleway Thin"/>
              </a:endParaRPr>
            </a:p>
          </p:txBody>
        </p:sp>
      </p:grpSp>
      <p:grpSp>
        <p:nvGrpSpPr>
          <p:cNvPr id="4" name="Google Shape;186;p24"/>
          <p:cNvGrpSpPr/>
          <p:nvPr/>
        </p:nvGrpSpPr>
        <p:grpSpPr>
          <a:xfrm>
            <a:off x="5769937" y="1976254"/>
            <a:ext cx="2440201" cy="2440201"/>
            <a:chOff x="4447194" y="1815766"/>
            <a:chExt cx="2440200" cy="2440200"/>
          </a:xfrm>
        </p:grpSpPr>
        <p:sp>
          <p:nvSpPr>
            <p:cNvPr id="187" name="Google Shape;187;p24"/>
            <p:cNvSpPr/>
            <p:nvPr/>
          </p:nvSpPr>
          <p:spPr>
            <a:xfrm>
              <a:off x="4447194" y="1815766"/>
              <a:ext cx="2440200" cy="2440200"/>
            </a:xfrm>
            <a:prstGeom prst="ellipse">
              <a:avLst/>
            </a:prstGeom>
            <a:solidFill>
              <a:schemeClr val="accent1"/>
            </a:solidFill>
            <a:ln>
              <a:noFill/>
            </a:ln>
            <a:effectLst>
              <a:outerShdw blurRad="228600" dist="50800" dir="5400000" algn="tl" rotWithShape="0">
                <a:srgbClr val="000000">
                  <a:alpha val="54900"/>
                </a:srgbClr>
              </a:outerShdw>
            </a:effectLst>
          </p:spPr>
          <p:txBody>
            <a:bodyPr spcFirstLastPara="1" wrap="square" lIns="91426" tIns="91426" rIns="91426" bIns="91426" anchor="ctr" anchorCtr="0">
              <a:noAutofit/>
            </a:bodyPr>
            <a:lstStyle/>
            <a:p>
              <a:endParaRPr sz="900">
                <a:solidFill>
                  <a:srgbClr val="00695C"/>
                </a:solidFill>
                <a:latin typeface="Raleway Thin"/>
                <a:ea typeface="Raleway Thin"/>
                <a:cs typeface="Raleway Thin"/>
                <a:sym typeface="Raleway Thin"/>
              </a:endParaRPr>
            </a:p>
          </p:txBody>
        </p:sp>
        <p:sp>
          <p:nvSpPr>
            <p:cNvPr id="188" name="Google Shape;188;p24"/>
            <p:cNvSpPr txBox="1"/>
            <p:nvPr/>
          </p:nvSpPr>
          <p:spPr>
            <a:xfrm>
              <a:off x="4744743" y="2454166"/>
              <a:ext cx="1995542" cy="1163400"/>
            </a:xfrm>
            <a:prstGeom prst="rect">
              <a:avLst/>
            </a:prstGeom>
            <a:solidFill>
              <a:schemeClr val="accent1"/>
            </a:solidFill>
            <a:ln>
              <a:noFill/>
            </a:ln>
          </p:spPr>
          <p:txBody>
            <a:bodyPr spcFirstLastPara="1" wrap="square" lIns="91426" tIns="91426" rIns="91426" bIns="91426" anchor="ctr" anchorCtr="0">
              <a:noAutofit/>
            </a:bodyPr>
            <a:lstStyle/>
            <a:p>
              <a:pPr algn="ctr"/>
              <a:r>
                <a:rPr lang="el-GR" sz="2000" b="1" dirty="0" smtClean="0">
                  <a:solidFill>
                    <a:srgbClr val="FFFFFF"/>
                  </a:solidFill>
                  <a:latin typeface="Calibri" panose="020F0502020204030204" pitchFamily="34" charset="0"/>
                  <a:ea typeface="Raleway Thin"/>
                  <a:cs typeface="Calibri" panose="020F0502020204030204" pitchFamily="34" charset="0"/>
                  <a:sym typeface="Raleway Thin"/>
                </a:rPr>
                <a:t>Πρωτοβουλία</a:t>
              </a:r>
              <a:endParaRPr lang="en-US" sz="2000" b="1" dirty="0">
                <a:solidFill>
                  <a:srgbClr val="FFFFFF"/>
                </a:solidFill>
                <a:latin typeface="Calibri" panose="020F0502020204030204" pitchFamily="34" charset="0"/>
                <a:ea typeface="Raleway Thin"/>
                <a:cs typeface="Calibri" panose="020F0502020204030204" pitchFamily="34" charset="0"/>
                <a:sym typeface="Raleway Thin"/>
              </a:endParaRPr>
            </a:p>
          </p:txBody>
        </p:sp>
      </p:grpSp>
      <p:grpSp>
        <p:nvGrpSpPr>
          <p:cNvPr id="5" name="Google Shape;189;p24"/>
          <p:cNvGrpSpPr/>
          <p:nvPr/>
        </p:nvGrpSpPr>
        <p:grpSpPr>
          <a:xfrm>
            <a:off x="4827072" y="1631733"/>
            <a:ext cx="1504950" cy="1423801"/>
            <a:chOff x="3363650" y="1345478"/>
            <a:chExt cx="1504949" cy="1423800"/>
          </a:xfrm>
        </p:grpSpPr>
        <p:sp>
          <p:nvSpPr>
            <p:cNvPr id="190" name="Google Shape;190;p24"/>
            <p:cNvSpPr/>
            <p:nvPr/>
          </p:nvSpPr>
          <p:spPr>
            <a:xfrm>
              <a:off x="3424062" y="1345478"/>
              <a:ext cx="1423800" cy="1423800"/>
            </a:xfrm>
            <a:prstGeom prst="ellipse">
              <a:avLst/>
            </a:prstGeom>
            <a:solidFill>
              <a:srgbClr val="F1C232"/>
            </a:solidFill>
            <a:ln>
              <a:noFill/>
            </a:ln>
            <a:effectLst>
              <a:outerShdw blurRad="228600" dist="50800" dir="5400000" algn="tl" rotWithShape="0">
                <a:srgbClr val="000000">
                  <a:alpha val="54900"/>
                </a:srgbClr>
              </a:outerShdw>
            </a:effectLst>
          </p:spPr>
          <p:txBody>
            <a:bodyPr spcFirstLastPara="1" wrap="square" lIns="91426" tIns="91426" rIns="91426" bIns="91426" anchor="ctr" anchorCtr="0">
              <a:noAutofit/>
            </a:bodyPr>
            <a:lstStyle/>
            <a:p>
              <a:endParaRPr sz="900">
                <a:solidFill>
                  <a:srgbClr val="00695C"/>
                </a:solidFill>
                <a:latin typeface="Raleway Thin"/>
                <a:ea typeface="Raleway Thin"/>
                <a:cs typeface="Raleway Thin"/>
                <a:sym typeface="Raleway Thin"/>
              </a:endParaRPr>
            </a:p>
          </p:txBody>
        </p:sp>
        <p:sp>
          <p:nvSpPr>
            <p:cNvPr id="191" name="Google Shape;191;p24"/>
            <p:cNvSpPr txBox="1"/>
            <p:nvPr/>
          </p:nvSpPr>
          <p:spPr>
            <a:xfrm>
              <a:off x="3363650" y="1613603"/>
              <a:ext cx="1504949" cy="944700"/>
            </a:xfrm>
            <a:prstGeom prst="rect">
              <a:avLst/>
            </a:prstGeom>
            <a:noFill/>
            <a:ln>
              <a:noFill/>
            </a:ln>
          </p:spPr>
          <p:txBody>
            <a:bodyPr spcFirstLastPara="1" wrap="square" lIns="91426" tIns="91426" rIns="91426" bIns="91426" anchor="ctr" anchorCtr="0">
              <a:noAutofit/>
            </a:bodyPr>
            <a:lstStyle/>
            <a:p>
              <a:pPr algn="ctr"/>
              <a:r>
                <a:rPr lang="el-GR" b="1" dirty="0" smtClean="0">
                  <a:solidFill>
                    <a:srgbClr val="FFFFFF"/>
                  </a:solidFill>
                  <a:latin typeface="Calibri" panose="020F0502020204030204" pitchFamily="34" charset="0"/>
                  <a:ea typeface="Raleway Thin"/>
                  <a:cs typeface="Calibri" panose="020F0502020204030204" pitchFamily="34" charset="0"/>
                  <a:sym typeface="Raleway Thin"/>
                </a:rPr>
                <a:t>Καταιγισμός ιδεών</a:t>
              </a:r>
              <a:r>
                <a:rPr lang="en" sz="1050" b="1" dirty="0" smtClean="0">
                  <a:solidFill>
                    <a:srgbClr val="FFFFFF"/>
                  </a:solidFill>
                  <a:latin typeface="Calibri" panose="020F0502020204030204" pitchFamily="34" charset="0"/>
                  <a:ea typeface="Raleway Thin"/>
                  <a:cs typeface="Calibri" panose="020F0502020204030204" pitchFamily="34" charset="0"/>
                  <a:sym typeface="Raleway Thin"/>
                </a:rPr>
                <a:t> </a:t>
              </a:r>
              <a:endParaRPr sz="1050" b="1" dirty="0">
                <a:solidFill>
                  <a:srgbClr val="FFFFFF"/>
                </a:solidFill>
                <a:latin typeface="Calibri" panose="020F0502020204030204" pitchFamily="34" charset="0"/>
                <a:ea typeface="Raleway Thin"/>
                <a:cs typeface="Calibri" panose="020F0502020204030204" pitchFamily="34" charset="0"/>
                <a:sym typeface="Raleway Thin"/>
              </a:endParaRPr>
            </a:p>
          </p:txBody>
        </p:sp>
      </p:grpSp>
      <p:grpSp>
        <p:nvGrpSpPr>
          <p:cNvPr id="6" name="Google Shape;192;p24"/>
          <p:cNvGrpSpPr/>
          <p:nvPr/>
        </p:nvGrpSpPr>
        <p:grpSpPr>
          <a:xfrm>
            <a:off x="4518046" y="3004440"/>
            <a:ext cx="1498800" cy="1498800"/>
            <a:chOff x="644203" y="3718814"/>
            <a:chExt cx="1498800" cy="1498800"/>
          </a:xfrm>
        </p:grpSpPr>
        <p:sp>
          <p:nvSpPr>
            <p:cNvPr id="193" name="Google Shape;193;p24"/>
            <p:cNvSpPr/>
            <p:nvPr/>
          </p:nvSpPr>
          <p:spPr>
            <a:xfrm>
              <a:off x="644203" y="3718814"/>
              <a:ext cx="1498800" cy="1498800"/>
            </a:xfrm>
            <a:prstGeom prst="ellipse">
              <a:avLst/>
            </a:prstGeom>
            <a:solidFill>
              <a:srgbClr val="F1C232"/>
            </a:solidFill>
            <a:ln>
              <a:noFill/>
            </a:ln>
            <a:effectLst>
              <a:outerShdw blurRad="228600" dist="50800" dir="5400000" algn="tl" rotWithShape="0">
                <a:srgbClr val="000000">
                  <a:alpha val="54900"/>
                </a:srgbClr>
              </a:outerShdw>
            </a:effectLst>
          </p:spPr>
          <p:txBody>
            <a:bodyPr spcFirstLastPara="1" wrap="square" lIns="91426" tIns="91426" rIns="91426" bIns="91426" anchor="ctr" anchorCtr="0">
              <a:noAutofit/>
            </a:bodyPr>
            <a:lstStyle/>
            <a:p>
              <a:endParaRPr sz="900">
                <a:solidFill>
                  <a:srgbClr val="00695C"/>
                </a:solidFill>
                <a:latin typeface="Raleway Thin"/>
                <a:ea typeface="Raleway Thin"/>
                <a:cs typeface="Raleway Thin"/>
                <a:sym typeface="Raleway Thin"/>
              </a:endParaRPr>
            </a:p>
          </p:txBody>
        </p:sp>
        <p:sp>
          <p:nvSpPr>
            <p:cNvPr id="194" name="Google Shape;194;p24"/>
            <p:cNvSpPr txBox="1"/>
            <p:nvPr/>
          </p:nvSpPr>
          <p:spPr>
            <a:xfrm>
              <a:off x="820200" y="3995875"/>
              <a:ext cx="1110176" cy="944700"/>
            </a:xfrm>
            <a:prstGeom prst="rect">
              <a:avLst/>
            </a:prstGeom>
            <a:noFill/>
            <a:ln>
              <a:noFill/>
            </a:ln>
          </p:spPr>
          <p:txBody>
            <a:bodyPr spcFirstLastPara="1" wrap="square" lIns="91426" tIns="91426" rIns="91426" bIns="91426" anchor="ctr" anchorCtr="0">
              <a:noAutofit/>
            </a:bodyPr>
            <a:lstStyle/>
            <a:p>
              <a:pPr algn="ctr"/>
              <a:r>
                <a:rPr lang="el-GR" b="1" dirty="0" smtClean="0">
                  <a:solidFill>
                    <a:srgbClr val="FFFFFF"/>
                  </a:solidFill>
                  <a:latin typeface="Calibri" panose="020F0502020204030204" pitchFamily="34" charset="0"/>
                  <a:ea typeface="Raleway Thin"/>
                  <a:cs typeface="Calibri" panose="020F0502020204030204" pitchFamily="34" charset="0"/>
                  <a:sym typeface="Raleway Thin"/>
                </a:rPr>
                <a:t>Ευελιξία</a:t>
              </a:r>
              <a:endParaRPr lang="en-US" b="1" dirty="0">
                <a:solidFill>
                  <a:srgbClr val="FFFFFF"/>
                </a:solidFill>
                <a:latin typeface="Calibri" panose="020F0502020204030204" pitchFamily="34" charset="0"/>
                <a:ea typeface="Raleway Thin"/>
                <a:cs typeface="Calibri" panose="020F0502020204030204" pitchFamily="34" charset="0"/>
                <a:sym typeface="Raleway Thin"/>
              </a:endParaRPr>
            </a:p>
          </p:txBody>
        </p:sp>
      </p:grpSp>
      <p:grpSp>
        <p:nvGrpSpPr>
          <p:cNvPr id="8" name="Google Shape;195;p24"/>
          <p:cNvGrpSpPr/>
          <p:nvPr/>
        </p:nvGrpSpPr>
        <p:grpSpPr>
          <a:xfrm>
            <a:off x="7116678" y="1288333"/>
            <a:ext cx="1030261" cy="1030261"/>
            <a:chOff x="3490737" y="1374053"/>
            <a:chExt cx="1423800" cy="1423800"/>
          </a:xfrm>
        </p:grpSpPr>
        <p:sp>
          <p:nvSpPr>
            <p:cNvPr id="196" name="Google Shape;196;p24"/>
            <p:cNvSpPr/>
            <p:nvPr/>
          </p:nvSpPr>
          <p:spPr>
            <a:xfrm>
              <a:off x="3490737" y="1374053"/>
              <a:ext cx="1423800" cy="1423800"/>
            </a:xfrm>
            <a:prstGeom prst="ellipse">
              <a:avLst/>
            </a:prstGeom>
            <a:solidFill>
              <a:srgbClr val="F1C232"/>
            </a:solidFill>
            <a:ln>
              <a:noFill/>
            </a:ln>
            <a:effectLst>
              <a:outerShdw blurRad="228600" dist="50800" dir="5400000" algn="tl" rotWithShape="0">
                <a:srgbClr val="000000">
                  <a:alpha val="54900"/>
                </a:srgbClr>
              </a:outerShdw>
            </a:effectLst>
          </p:spPr>
          <p:txBody>
            <a:bodyPr spcFirstLastPara="1" wrap="square" lIns="91426" tIns="91426" rIns="91426" bIns="91426" anchor="ctr" anchorCtr="0">
              <a:noAutofit/>
            </a:bodyPr>
            <a:lstStyle/>
            <a:p>
              <a:endParaRPr sz="900">
                <a:solidFill>
                  <a:srgbClr val="00695C"/>
                </a:solidFill>
                <a:latin typeface="Raleway Thin"/>
                <a:ea typeface="Raleway Thin"/>
                <a:cs typeface="Raleway Thin"/>
                <a:sym typeface="Raleway Thin"/>
              </a:endParaRPr>
            </a:p>
          </p:txBody>
        </p:sp>
        <p:sp>
          <p:nvSpPr>
            <p:cNvPr id="197" name="Google Shape;197;p24"/>
            <p:cNvSpPr txBox="1"/>
            <p:nvPr/>
          </p:nvSpPr>
          <p:spPr>
            <a:xfrm>
              <a:off x="3670538" y="1613603"/>
              <a:ext cx="1062256" cy="944699"/>
            </a:xfrm>
            <a:prstGeom prst="rect">
              <a:avLst/>
            </a:prstGeom>
            <a:noFill/>
            <a:ln>
              <a:noFill/>
            </a:ln>
          </p:spPr>
          <p:txBody>
            <a:bodyPr spcFirstLastPara="1" wrap="square" lIns="91426" tIns="91426" rIns="91426" bIns="91426" anchor="ctr" anchorCtr="0">
              <a:noAutofit/>
            </a:bodyPr>
            <a:lstStyle/>
            <a:p>
              <a:pPr algn="ctr"/>
              <a:r>
                <a:rPr lang="el-GR" sz="1200" b="1" dirty="0" smtClean="0">
                  <a:solidFill>
                    <a:srgbClr val="FFFFFF"/>
                  </a:solidFill>
                  <a:latin typeface="Calibri" panose="020F0502020204030204" pitchFamily="34" charset="0"/>
                  <a:ea typeface="Raleway Thin"/>
                  <a:cs typeface="Calibri" panose="020F0502020204030204" pitchFamily="34" charset="0"/>
                  <a:sym typeface="Raleway Thin"/>
                </a:rPr>
                <a:t>Ρυθμός</a:t>
              </a:r>
              <a:endParaRPr lang="en-US" sz="1200" b="1" dirty="0">
                <a:solidFill>
                  <a:srgbClr val="FFFFFF"/>
                </a:solidFill>
                <a:latin typeface="Calibri" panose="020F0502020204030204" pitchFamily="34" charset="0"/>
                <a:ea typeface="Raleway Thin"/>
                <a:cs typeface="Calibri" panose="020F0502020204030204" pitchFamily="34" charset="0"/>
                <a:sym typeface="Raleway Thin"/>
              </a:endParaRPr>
            </a:p>
          </p:txBody>
        </p:sp>
      </p:grpSp>
      <p:sp>
        <p:nvSpPr>
          <p:cNvPr id="2" name="Google Shape;392;p35">
            <a:extLst>
              <a:ext uri="{FF2B5EF4-FFF2-40B4-BE49-F238E27FC236}">
                <a16:creationId xmlns:a16="http://schemas.microsoft.com/office/drawing/2014/main" id="{33D6A9A1-1E28-FAC4-81D2-444967BB35EF}"/>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9" name="TextBox 8">
            <a:extLst>
              <a:ext uri="{FF2B5EF4-FFF2-40B4-BE49-F238E27FC236}">
                <a16:creationId xmlns:a16="http://schemas.microsoft.com/office/drawing/2014/main" id="{1F43ED6C-FA42-358A-EF86-D76140B09478}"/>
              </a:ext>
            </a:extLst>
          </p:cNvPr>
          <p:cNvSpPr txBox="1"/>
          <p:nvPr/>
        </p:nvSpPr>
        <p:spPr>
          <a:xfrm>
            <a:off x="580978" y="453972"/>
            <a:ext cx="5105280" cy="692497"/>
          </a:xfrm>
          <a:prstGeom prst="rect">
            <a:avLst/>
          </a:prstGeom>
          <a:noFill/>
        </p:spPr>
        <p:txBody>
          <a:bodyPr wrap="square" rtlCol="0">
            <a:spAutoFit/>
          </a:bodyPr>
          <a:lstStyle/>
          <a:p>
            <a:pPr algn="just"/>
            <a:r>
              <a:rPr lang="el-GR" sz="1300" dirty="0" smtClean="0">
                <a:latin typeface="Calibri" panose="020F0502020204030204" pitchFamily="34" charset="0"/>
                <a:cs typeface="Calibri" panose="020F0502020204030204" pitchFamily="34" charset="0"/>
              </a:rPr>
              <a:t>Η επίλυση προβλημάτων αποτελεί από μόνη της μια δεξιότητα, η οποία υποστηρίζεται και από άλλες</a:t>
            </a:r>
            <a:r>
              <a:rPr lang="en-US" sz="1300" b="1" dirty="0" smtClean="0">
                <a:latin typeface="Calibri" panose="020F0502020204030204" pitchFamily="34" charset="0"/>
                <a:cs typeface="Calibri" panose="020F0502020204030204" pitchFamily="34" charset="0"/>
              </a:rPr>
              <a:t> </a:t>
            </a:r>
            <a:r>
              <a:rPr lang="el-GR" sz="1300" dirty="0" smtClean="0">
                <a:latin typeface="Calibri" panose="020F0502020204030204" pitchFamily="34" charset="0"/>
                <a:cs typeface="Calibri" panose="020F0502020204030204" pitchFamily="34" charset="0"/>
              </a:rPr>
              <a:t>δεξιότητες με σκοπό</a:t>
            </a:r>
            <a:r>
              <a:rPr lang="el-GR" sz="1300" dirty="0">
                <a:latin typeface="Calibri" panose="020F0502020204030204" pitchFamily="34" charset="0"/>
                <a:cs typeface="Calibri" panose="020F0502020204030204" pitchFamily="34" charset="0"/>
              </a:rPr>
              <a:t> </a:t>
            </a:r>
            <a:r>
              <a:rPr lang="el-GR" sz="1300" dirty="0" smtClean="0">
                <a:latin typeface="Calibri" panose="020F0502020204030204" pitchFamily="34" charset="0"/>
                <a:cs typeface="Calibri" panose="020F0502020204030204" pitchFamily="34" charset="0"/>
              </a:rPr>
              <a:t>τη βελτίωση της ικανότητας επίλυσης προβλημάτων</a:t>
            </a:r>
            <a:r>
              <a:rPr lang="en-US" sz="1300" dirty="0" smtClean="0">
                <a:latin typeface="Calibri" panose="020F0502020204030204" pitchFamily="34" charset="0"/>
                <a:cs typeface="Calibri" panose="020F0502020204030204" pitchFamily="34" charset="0"/>
              </a:rPr>
              <a:t>.</a:t>
            </a:r>
            <a:endParaRPr lang="en-US" sz="13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22968213-25C1-FBE5-BCE0-9B80BE937563}"/>
              </a:ext>
            </a:extLst>
          </p:cNvPr>
          <p:cNvSpPr txBox="1"/>
          <p:nvPr/>
        </p:nvSpPr>
        <p:spPr>
          <a:xfrm>
            <a:off x="547077" y="1187023"/>
            <a:ext cx="3295882" cy="892552"/>
          </a:xfrm>
          <a:prstGeom prst="rect">
            <a:avLst/>
          </a:prstGeom>
          <a:noFill/>
        </p:spPr>
        <p:txBody>
          <a:bodyPr wrap="square" rtlCol="0">
            <a:spAutoFit/>
          </a:bodyPr>
          <a:lstStyle>
            <a:defPPr marR="0" lvl="0" algn="l" rtl="0">
              <a:lnSpc>
                <a:spcPct val="100000"/>
              </a:lnSpc>
              <a:spcBef>
                <a:spcPts val="0"/>
              </a:spcBef>
              <a:spcAft>
                <a:spcPts val="0"/>
              </a:spcAft>
            </a:defPPr>
            <a:lvl1pPr algn="just">
              <a:defRPr b="1">
                <a:latin typeface="Raleway Light" pitchFamily="2" charset="0"/>
              </a:defRPr>
            </a:lvl1pPr>
          </a:lstStyle>
          <a:p>
            <a:r>
              <a:rPr lang="el-GR" sz="1300" dirty="0" smtClean="0">
                <a:latin typeface="Calibri" panose="020F0502020204030204" pitchFamily="34" charset="0"/>
                <a:cs typeface="Calibri" panose="020F0502020204030204" pitchFamily="34" charset="0"/>
              </a:rPr>
              <a:t>Ανάλυση</a:t>
            </a:r>
            <a:r>
              <a:rPr lang="en-US" sz="1300" dirty="0" smtClean="0">
                <a:latin typeface="Calibri" panose="020F0502020204030204" pitchFamily="34" charset="0"/>
                <a:cs typeface="Calibri" panose="020F0502020204030204" pitchFamily="34" charset="0"/>
              </a:rPr>
              <a:t>: </a:t>
            </a:r>
            <a:r>
              <a:rPr lang="el-GR" sz="1300" b="0" dirty="0" smtClean="0">
                <a:latin typeface="Calibri" panose="020F0502020204030204" pitchFamily="34" charset="0"/>
                <a:cs typeface="Calibri" panose="020F0502020204030204" pitchFamily="34" charset="0"/>
              </a:rPr>
              <a:t>Η ικανότητα να εργάζεστε με πληροφορίες και δεδομένα για τον εντοπισμό μοτίβων και τάσεων, με σκοπό την εύρεση</a:t>
            </a:r>
            <a:r>
              <a:rPr lang="el-GR" sz="1300" b="0" dirty="0">
                <a:latin typeface="Calibri" panose="020F0502020204030204" pitchFamily="34" charset="0"/>
                <a:cs typeface="Calibri" panose="020F0502020204030204" pitchFamily="34" charset="0"/>
              </a:rPr>
              <a:t> </a:t>
            </a:r>
            <a:r>
              <a:rPr lang="el-GR" sz="1300" b="0" dirty="0" smtClean="0">
                <a:latin typeface="Calibri" panose="020F0502020204030204" pitchFamily="34" charset="0"/>
                <a:cs typeface="Calibri" panose="020F0502020204030204" pitchFamily="34" charset="0"/>
              </a:rPr>
              <a:t>λύσεων.</a:t>
            </a:r>
            <a:endParaRPr lang="en-US" sz="1300" b="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B832C3B2-93D0-C3FB-7A6A-ED1CDCB984AD}"/>
              </a:ext>
            </a:extLst>
          </p:cNvPr>
          <p:cNvSpPr txBox="1"/>
          <p:nvPr/>
        </p:nvSpPr>
        <p:spPr>
          <a:xfrm>
            <a:off x="527246" y="2169141"/>
            <a:ext cx="3295882" cy="692497"/>
          </a:xfrm>
          <a:prstGeom prst="rect">
            <a:avLst/>
          </a:prstGeom>
          <a:noFill/>
        </p:spPr>
        <p:txBody>
          <a:bodyPr wrap="square" rtlCol="0">
            <a:spAutoFit/>
          </a:bodyPr>
          <a:lstStyle>
            <a:defPPr marR="0" lvl="0" algn="l" rtl="0">
              <a:lnSpc>
                <a:spcPct val="100000"/>
              </a:lnSpc>
              <a:spcBef>
                <a:spcPts val="0"/>
              </a:spcBef>
              <a:spcAft>
                <a:spcPts val="0"/>
              </a:spcAft>
            </a:defPPr>
            <a:lvl1pPr algn="just">
              <a:defRPr b="1">
                <a:latin typeface="Raleway Light" pitchFamily="2" charset="0"/>
              </a:defRPr>
            </a:lvl1pPr>
          </a:lstStyle>
          <a:p>
            <a:r>
              <a:rPr lang="el-GR" sz="1300" dirty="0" smtClean="0">
                <a:latin typeface="Calibri" panose="020F0502020204030204" pitchFamily="34" charset="0"/>
                <a:cs typeface="Calibri" panose="020F0502020204030204" pitchFamily="34" charset="0"/>
              </a:rPr>
              <a:t>Δημιουργική σκέψη</a:t>
            </a:r>
            <a:r>
              <a:rPr lang="en-US" sz="1300" dirty="0" smtClean="0">
                <a:latin typeface="Calibri" panose="020F0502020204030204" pitchFamily="34" charset="0"/>
                <a:cs typeface="Calibri" panose="020F0502020204030204" pitchFamily="34" charset="0"/>
              </a:rPr>
              <a:t>:</a:t>
            </a:r>
            <a:r>
              <a:rPr lang="el-GR" sz="1300" dirty="0" smtClean="0">
                <a:latin typeface="Calibri" panose="020F0502020204030204" pitchFamily="34" charset="0"/>
                <a:cs typeface="Calibri" panose="020F0502020204030204" pitchFamily="34" charset="0"/>
              </a:rPr>
              <a:t> </a:t>
            </a:r>
            <a:r>
              <a:rPr lang="el-GR" sz="1300" b="0" dirty="0" smtClean="0">
                <a:latin typeface="Calibri" panose="020F0502020204030204" pitchFamily="34" charset="0"/>
                <a:cs typeface="Calibri" panose="020F0502020204030204" pitchFamily="34" charset="0"/>
              </a:rPr>
              <a:t>Η ικανότητα για καινοτομία και εύκολη προσαρμογή σε συνθήκες</a:t>
            </a:r>
            <a:r>
              <a:rPr lang="en-US" sz="1300" b="0" dirty="0" smtClean="0">
                <a:latin typeface="Calibri" panose="020F0502020204030204" pitchFamily="34" charset="0"/>
                <a:cs typeface="Calibri" panose="020F0502020204030204" pitchFamily="34" charset="0"/>
              </a:rPr>
              <a:t>.</a:t>
            </a:r>
            <a:endParaRPr lang="en-US" sz="1300" b="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4B87DAFD-36FC-E777-BF86-D458A89D5C89}"/>
              </a:ext>
            </a:extLst>
          </p:cNvPr>
          <p:cNvSpPr txBox="1"/>
          <p:nvPr/>
        </p:nvSpPr>
        <p:spPr>
          <a:xfrm>
            <a:off x="547077" y="2932863"/>
            <a:ext cx="3431387" cy="692497"/>
          </a:xfrm>
          <a:prstGeom prst="rect">
            <a:avLst/>
          </a:prstGeom>
          <a:noFill/>
        </p:spPr>
        <p:txBody>
          <a:bodyPr wrap="square" rtlCol="0">
            <a:spAutoFit/>
          </a:bodyPr>
          <a:lstStyle>
            <a:defPPr marR="0" lvl="0" algn="l" rtl="0">
              <a:lnSpc>
                <a:spcPct val="100000"/>
              </a:lnSpc>
              <a:spcBef>
                <a:spcPts val="0"/>
              </a:spcBef>
              <a:spcAft>
                <a:spcPts val="0"/>
              </a:spcAft>
              <a:defRPr/>
            </a:defPPr>
            <a:lvl1pPr algn="just">
              <a:defRPr b="1">
                <a:latin typeface="Raleway Light" pitchFamily="2" charset="0"/>
              </a:defRPr>
            </a:lvl1pPr>
          </a:lstStyle>
          <a:p>
            <a:r>
              <a:rPr lang="el-GR" sz="1300" dirty="0" smtClean="0">
                <a:latin typeface="Calibri" panose="020F0502020204030204" pitchFamily="34" charset="0"/>
                <a:cs typeface="Calibri" panose="020F0502020204030204" pitchFamily="34" charset="0"/>
              </a:rPr>
              <a:t>Πλευρική σκέψη</a:t>
            </a:r>
            <a:r>
              <a:rPr lang="en-US" sz="1300" dirty="0" smtClean="0">
                <a:latin typeface="Calibri" panose="020F0502020204030204" pitchFamily="34" charset="0"/>
                <a:cs typeface="Calibri" panose="020F0502020204030204" pitchFamily="34" charset="0"/>
              </a:rPr>
              <a:t>:</a:t>
            </a:r>
            <a:r>
              <a:rPr lang="en-US" sz="1300" b="0" dirty="0" smtClean="0">
                <a:latin typeface="Calibri" panose="020F0502020204030204" pitchFamily="34" charset="0"/>
                <a:cs typeface="Calibri" panose="020F0502020204030204" pitchFamily="34" charset="0"/>
              </a:rPr>
              <a:t> </a:t>
            </a:r>
            <a:r>
              <a:rPr lang="el-GR" sz="1300" b="0" dirty="0" smtClean="0">
                <a:latin typeface="Calibri" panose="020F0502020204030204" pitchFamily="34" charset="0"/>
                <a:cs typeface="Calibri" panose="020F0502020204030204" pitchFamily="34" charset="0"/>
              </a:rPr>
              <a:t>Η χρήση της φαντασίας ώστε να δούμε ένα πρόβλημα μοναδικά και να προσφέρουμε μια λύση.</a:t>
            </a:r>
            <a:endParaRPr lang="el-GR" sz="1300" b="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2ACDF78C-8D81-7465-369A-8CBC4DDD1B88}"/>
              </a:ext>
            </a:extLst>
          </p:cNvPr>
          <p:cNvSpPr txBox="1"/>
          <p:nvPr/>
        </p:nvSpPr>
        <p:spPr>
          <a:xfrm>
            <a:off x="519647" y="3730822"/>
            <a:ext cx="3431387" cy="892552"/>
          </a:xfrm>
          <a:prstGeom prst="rect">
            <a:avLst/>
          </a:prstGeom>
          <a:noFill/>
        </p:spPr>
        <p:txBody>
          <a:bodyPr wrap="square">
            <a:spAutoFit/>
          </a:bodyPr>
          <a:lstStyle/>
          <a:p>
            <a:pPr algn="just"/>
            <a:r>
              <a:rPr lang="el-GR" sz="1300" b="1" dirty="0" smtClean="0">
                <a:latin typeface="Calibri" panose="020F0502020204030204" pitchFamily="34" charset="0"/>
                <a:cs typeface="Calibri" panose="020F0502020204030204" pitchFamily="34" charset="0"/>
              </a:rPr>
              <a:t>Ανθεκτικότητα</a:t>
            </a:r>
            <a:r>
              <a:rPr lang="en-US" sz="1300" b="1" dirty="0" smtClean="0">
                <a:latin typeface="Calibri" panose="020F0502020204030204" pitchFamily="34" charset="0"/>
                <a:cs typeface="Calibri" panose="020F0502020204030204" pitchFamily="34" charset="0"/>
              </a:rPr>
              <a:t>:</a:t>
            </a:r>
            <a:r>
              <a:rPr lang="el-GR" sz="1300" b="1" dirty="0" smtClean="0">
                <a:latin typeface="Calibri" panose="020F0502020204030204" pitchFamily="34" charset="0"/>
                <a:cs typeface="Calibri" panose="020F0502020204030204" pitchFamily="34" charset="0"/>
              </a:rPr>
              <a:t> </a:t>
            </a:r>
            <a:r>
              <a:rPr lang="el-GR" sz="1300" dirty="0" smtClean="0">
                <a:latin typeface="Calibri" panose="020F0502020204030204" pitchFamily="34" charset="0"/>
                <a:cs typeface="Calibri" panose="020F0502020204030204" pitchFamily="34" charset="0"/>
              </a:rPr>
              <a:t>Η ικανότητα να αντιμετωπίζετε δυσκολίες, απρόβλεπτα γεγονότα, εμπόδια και αποτυχίες χωρίς να σας καταβάλλουν ή να διαταράσσουν την ζωή σας.</a:t>
            </a:r>
            <a:r>
              <a:rPr lang="en-US" sz="1300" dirty="0" smtClean="0">
                <a:latin typeface="Calibri" panose="020F0502020204030204" pitchFamily="34" charset="0"/>
                <a:cs typeface="Calibri" panose="020F0502020204030204" pitchFamily="34" charset="0"/>
              </a:rPr>
              <a:t> </a:t>
            </a:r>
            <a:endParaRPr lang="el-GR"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2995046"/>
      </p:ext>
    </p:extLst>
  </p:cSld>
  <p:clrMapOvr>
    <a:masterClrMapping/>
  </p:clrMapOvr>
</p:sld>
</file>

<file path=ppt/theme/theme1.xml><?xml version="1.0" encoding="utf-8"?>
<a:theme xmlns:a="http://schemas.openxmlformats.org/drawingml/2006/main"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4884</TotalTime>
  <Words>1948</Words>
  <Application>Microsoft Office PowerPoint</Application>
  <PresentationFormat>On-screen Show (16:9)</PresentationFormat>
  <Paragraphs>208</Paragraphs>
  <Slides>27</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Raleway Thin</vt:lpstr>
      <vt:lpstr>Arial</vt:lpstr>
      <vt:lpstr>Raleway Light</vt:lpstr>
      <vt:lpstr>Raleway Medium</vt:lpstr>
      <vt:lpstr>Raleway</vt:lpstr>
      <vt:lpstr>Calibri</vt:lpstr>
      <vt:lpstr>Lato</vt:lpstr>
      <vt:lpstr>Wingdings</vt:lpstr>
      <vt:lpstr>Raleway ExtraLight</vt:lpstr>
      <vt:lpstr>Olivia template</vt:lpstr>
      <vt:lpstr>Πρόγραμμα κατάρτισης για γυναίκες Κοινωνικές δεξιότητες</vt:lpstr>
      <vt:lpstr>PowerPoint Presentation</vt:lpstr>
      <vt:lpstr>PowerPoint Presentation</vt:lpstr>
      <vt:lpstr>Επίλυση προβλημάτων</vt:lpstr>
      <vt:lpstr>Αφού ολοκληρώσετε αυτή την ενότητα θα είστε σε θέση να:</vt:lpstr>
      <vt:lpstr>Εισαγωγή στη διαχείριση προβλημάτων</vt:lpstr>
      <vt:lpstr>Τι γνωρίζετε σχετικά με τον  ορισμό της επίλυσης προβλημάτων?</vt:lpstr>
      <vt:lpstr>PowerPoint Presentation</vt:lpstr>
      <vt:lpstr>PowerPoint Presentation</vt:lpstr>
      <vt:lpstr> Για να μπορέσετε να επιλύετε προβλήματα, θα πρέπει να προσδιορίσετε τον τύπο στον οποίο ανήκετε, αλλά και εναλλακτικούς τρόπους που μπορείτε να δείτε ένα πρόβλημα.</vt:lpstr>
      <vt:lpstr>Αναγνωρίστε και αντιμετωπίστε οτιδήποτε χρειάζεται βελτίωση</vt:lpstr>
      <vt:lpstr>Βήματα για την επίλυση ενός προβλήματος</vt:lpstr>
      <vt:lpstr>Τι γνωρίζετε σχετικά με  τα βήματα που χρειάζονται για την επίλυση ενός προβλήματος?</vt:lpstr>
      <vt:lpstr>PowerPoint Presentation</vt:lpstr>
      <vt:lpstr>PowerPoint Presentation</vt:lpstr>
      <vt:lpstr> Αξιολογήστε ένα πρόβλημα σύμφωνα με τα πέντε βήματα Τα πέντε βήματα είναι ένας βοηθητικός οδηγός επίλυσης προβλημάτων σε επαγγελματικό και προσωπικό επίπεδο. </vt:lpstr>
      <vt:lpstr>Διαχείριση προβλημάτων με τη χρήση των πέντε βημάτων</vt:lpstr>
      <vt:lpstr>Βρείτε τη σωστή λύση </vt:lpstr>
      <vt:lpstr>Τι γνωρίζετε σχετικά με τη λήψη αποφάσεων?</vt:lpstr>
      <vt:lpstr>PowerPoint Presentation</vt:lpstr>
      <vt:lpstr>PowerPoint Presentation</vt:lpstr>
      <vt:lpstr>Επανεξετάστε το πως να αποφύγετε προκαταλήψεις και λάθη  . Η αποφυγή των προκαταλήψεων όταν λαμβάνετε αποφάσεις ενισχύει την ικανότητά σας να λύνετε πιο αποτελεσματικά τα προβλήματα.  </vt:lpstr>
      <vt:lpstr>Δώστε την κατάλληλη λύση σε ένα συγκεκριμένο πρόβλημα</vt:lpstr>
      <vt:lpstr>Μάθετε περισσότερα για αυτή την ενότητα:</vt:lpstr>
      <vt:lpstr>PowerPoint Presentation</vt:lpstr>
      <vt:lpstr>Όρισε έναν καινούριο στόχο και ολοκλήρωσε μια ακόμα ενότητα!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M13-presentation skills</dc:title>
  <dc:subject>empowered</dc:subject>
  <dc:creator>adina.demetrian</dc:creator>
  <cp:lastModifiedBy>user</cp:lastModifiedBy>
  <cp:revision>242</cp:revision>
  <dcterms:modified xsi:type="dcterms:W3CDTF">2023-03-08T20:51:32Z</dcterms:modified>
  <cp:contentStatus>30.12</cp:contentStatus>
</cp:coreProperties>
</file>