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9"/>
  </p:notesMasterIdLst>
  <p:handoutMasterIdLst>
    <p:handoutMasterId r:id="rId30"/>
  </p:handoutMasterIdLst>
  <p:sldIdLst>
    <p:sldId id="256" r:id="rId2"/>
    <p:sldId id="258" r:id="rId3"/>
    <p:sldId id="260" r:id="rId4"/>
    <p:sldId id="297" r:id="rId5"/>
    <p:sldId id="301" r:id="rId6"/>
    <p:sldId id="259" r:id="rId7"/>
    <p:sldId id="347" r:id="rId8"/>
    <p:sldId id="357" r:id="rId9"/>
    <p:sldId id="351" r:id="rId10"/>
    <p:sldId id="322" r:id="rId11"/>
    <p:sldId id="328" r:id="rId12"/>
    <p:sldId id="345" r:id="rId13"/>
    <p:sldId id="348" r:id="rId14"/>
    <p:sldId id="325" r:id="rId15"/>
    <p:sldId id="359" r:id="rId16"/>
    <p:sldId id="353" r:id="rId17"/>
    <p:sldId id="355" r:id="rId18"/>
    <p:sldId id="346" r:id="rId19"/>
    <p:sldId id="324" r:id="rId20"/>
    <p:sldId id="350" r:id="rId21"/>
    <p:sldId id="361" r:id="rId22"/>
    <p:sldId id="360" r:id="rId23"/>
    <p:sldId id="356" r:id="rId24"/>
    <p:sldId id="311" r:id="rId25"/>
    <p:sldId id="339" r:id="rId26"/>
    <p:sldId id="267" r:id="rId27"/>
    <p:sldId id="342" r:id="rId28"/>
  </p:sldIdLst>
  <p:sldSz cx="9144000" cy="5143500" type="screen16x9"/>
  <p:notesSz cx="6858000" cy="9144000"/>
  <p:embeddedFontLst>
    <p:embeddedFont>
      <p:font typeface="Raleway ExtraLight" panose="020B0604020202020204" charset="0"/>
      <p:regular r:id="rId31"/>
      <p:bold r:id="rId32"/>
      <p:italic r:id="rId33"/>
      <p:boldItalic r:id="rId34"/>
    </p:embeddedFont>
    <p:embeddedFont>
      <p:font typeface="Arial Black" panose="020B0A04020102020204" pitchFamily="34" charset="0"/>
      <p:bold r:id="rId35"/>
    </p:embeddedFont>
    <p:embeddedFont>
      <p:font typeface="Raleway Thin" panose="020B0604020202020204" charset="0"/>
      <p:regular r:id="rId36"/>
      <p:bold r:id="rId37"/>
      <p:italic r:id="rId38"/>
      <p:boldItalic r:id="rId39"/>
    </p:embeddedFont>
    <p:embeddedFont>
      <p:font typeface="Raleway Light" panose="020B0604020202020204" charset="0"/>
      <p:regular r:id="rId40"/>
      <p:bold r:id="rId41"/>
      <p:italic r:id="rId42"/>
      <p:boldItalic r:id="rId43"/>
    </p:embeddedFont>
    <p:embeddedFont>
      <p:font typeface="Raleway Medium" panose="020B060402020202020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Raleway" panose="020B060402020202020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600"/>
    <a:srgbClr val="F39454"/>
    <a:srgbClr val="FBFBFB"/>
    <a:srgbClr val="981C22"/>
    <a:srgbClr val="666666"/>
    <a:srgbClr val="0A8C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09CCD8-1189-4B57-BAC4-11DD3E7D6E7D}" v="17" dt="2022-10-27T13:53:03.762"/>
  </p1510:revLst>
</p1510:revInfo>
</file>

<file path=ppt/tableStyles.xml><?xml version="1.0" encoding="utf-8"?>
<a:tblStyleLst xmlns:a="http://schemas.openxmlformats.org/drawingml/2006/main" def="{C9FA97CD-A02D-469D-B682-1D2C58B7AE17}">
  <a:tblStyle styleId="{C9FA97CD-A02D-469D-B682-1D2C58B7AE1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854A9B8-337A-42F4-90EA-9A282D311C9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425" autoAdjust="0"/>
    <p:restoredTop sz="94050" autoAdjust="0"/>
  </p:normalViewPr>
  <p:slideViewPr>
    <p:cSldViewPr snapToGrid="0">
      <p:cViewPr varScale="1">
        <p:scale>
          <a:sx n="109" d="100"/>
          <a:sy n="109" d="100"/>
        </p:scale>
        <p:origin x="149" y="86"/>
      </p:cViewPr>
      <p:guideLst>
        <p:guide orient="horz" pos="1620"/>
        <p:guide pos="2880"/>
      </p:guideLst>
    </p:cSldViewPr>
  </p:slideViewPr>
  <p:notesTextViewPr>
    <p:cViewPr>
      <p:scale>
        <a:sx n="125" d="100"/>
        <a:sy n="125" d="100"/>
      </p:scale>
      <p:origin x="0" y="0"/>
    </p:cViewPr>
  </p:notesText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font" Target="fonts/font2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viewProps" Target="viewProps.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2E09A2-A23A-3206-8E65-258E433B4C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a:extLst>
              <a:ext uri="{FF2B5EF4-FFF2-40B4-BE49-F238E27FC236}">
                <a16:creationId xmlns:a16="http://schemas.microsoft.com/office/drawing/2014/main" id="{E249BD53-F462-61C0-EFE7-6D3521B960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ACC1A3-7AC7-4130-8C73-92E036EED51F}" type="datetimeFigureOut">
              <a:rPr lang="pt-PT" smtClean="0"/>
              <a:pPr/>
              <a:t>08/03/2023</a:t>
            </a:fld>
            <a:endParaRPr lang="pt-PT"/>
          </a:p>
        </p:txBody>
      </p:sp>
      <p:sp>
        <p:nvSpPr>
          <p:cNvPr id="4" name="Footer Placeholder 3">
            <a:extLst>
              <a:ext uri="{FF2B5EF4-FFF2-40B4-BE49-F238E27FC236}">
                <a16:creationId xmlns:a16="http://schemas.microsoft.com/office/drawing/2014/main" id="{7D770722-0428-68DD-02F9-296C29308C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Slide Number Placeholder 4">
            <a:extLst>
              <a:ext uri="{FF2B5EF4-FFF2-40B4-BE49-F238E27FC236}">
                <a16:creationId xmlns:a16="http://schemas.microsoft.com/office/drawing/2014/main" id="{BECC12F7-1BC6-C867-C02D-28C0314968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D7DB2A-AAF3-4C23-953C-BC405B6AE364}" type="slidenum">
              <a:rPr lang="pt-PT" smtClean="0"/>
              <a:pPr/>
              <a:t>‹#›</a:t>
            </a:fld>
            <a:endParaRPr lang="pt-PT"/>
          </a:p>
        </p:txBody>
      </p:sp>
    </p:spTree>
    <p:extLst>
      <p:ext uri="{BB962C8B-B14F-4D97-AF65-F5344CB8AC3E}">
        <p14:creationId xmlns:p14="http://schemas.microsoft.com/office/powerpoint/2010/main" val="2343291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https://www.indeed.com/career-advice/career-development/3-types-of-goals</a:t>
            </a:r>
            <a:endParaRPr dirty="0"/>
          </a:p>
        </p:txBody>
      </p:sp>
    </p:spTree>
    <p:extLst>
      <p:ext uri="{BB962C8B-B14F-4D97-AF65-F5344CB8AC3E}">
        <p14:creationId xmlns:p14="http://schemas.microsoft.com/office/powerpoint/2010/main" val="1576506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3716029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https://www.indeed.com/career-advice/career-development/goal-setting-techniques</a:t>
            </a:r>
            <a:endParaRPr dirty="0"/>
          </a:p>
        </p:txBody>
      </p:sp>
    </p:spTree>
    <p:extLst>
      <p:ext uri="{BB962C8B-B14F-4D97-AF65-F5344CB8AC3E}">
        <p14:creationId xmlns:p14="http://schemas.microsoft.com/office/powerpoint/2010/main" val="1688735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https://happyproject.in/set-goals/</a:t>
            </a:r>
          </a:p>
          <a:p>
            <a:pPr marL="0" lvl="0" indent="0" algn="l" rtl="0">
              <a:spcBef>
                <a:spcPts val="0"/>
              </a:spcBef>
              <a:spcAft>
                <a:spcPts val="0"/>
              </a:spcAft>
              <a:buNone/>
            </a:pPr>
            <a:r>
              <a:rPr lang="en-US" dirty="0"/>
              <a:t>https://www.indeed.com/career-advice/career-development/goal-setting-techniques</a:t>
            </a:r>
            <a:endParaRPr dirty="0"/>
          </a:p>
        </p:txBody>
      </p:sp>
    </p:spTree>
    <p:extLst>
      <p:ext uri="{BB962C8B-B14F-4D97-AF65-F5344CB8AC3E}">
        <p14:creationId xmlns:p14="http://schemas.microsoft.com/office/powerpoint/2010/main" val="2886399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1759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1576506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3716029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p:txBody>
      </p:sp>
    </p:spTree>
    <p:extLst>
      <p:ext uri="{BB962C8B-B14F-4D97-AF65-F5344CB8AC3E}">
        <p14:creationId xmlns:p14="http://schemas.microsoft.com/office/powerpoint/2010/main" val="1688735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6399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https://www.indeed.com/career-advice/career-development/goal-setting-tips</a:t>
            </a:r>
            <a:endParaRPr dirty="0"/>
          </a:p>
        </p:txBody>
      </p:sp>
    </p:spTree>
    <p:extLst>
      <p:ext uri="{BB962C8B-B14F-4D97-AF65-F5344CB8AC3E}">
        <p14:creationId xmlns:p14="http://schemas.microsoft.com/office/powerpoint/2010/main" val="1810742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246067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3716029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pt-PT" dirty="0"/>
          </a:p>
        </p:txBody>
      </p:sp>
    </p:spTree>
    <p:extLst>
      <p:ext uri="{BB962C8B-B14F-4D97-AF65-F5344CB8AC3E}">
        <p14:creationId xmlns:p14="http://schemas.microsoft.com/office/powerpoint/2010/main" val="2403865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Tree>
    <p:extLst>
      <p:ext uri="{BB962C8B-B14F-4D97-AF65-F5344CB8AC3E}">
        <p14:creationId xmlns:p14="http://schemas.microsoft.com/office/powerpoint/2010/main" val="2346017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Tree>
    <p:extLst>
      <p:ext uri="{BB962C8B-B14F-4D97-AF65-F5344CB8AC3E}">
        <p14:creationId xmlns:p14="http://schemas.microsoft.com/office/powerpoint/2010/main" val="4067750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25393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36676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GB" baseline="0" dirty="0"/>
              <a:t>https://positivepsychology.com/goal-setting-psychology/#studies</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endParaRPr lang="en-GB"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688735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https://positivepsychology.com/goal-setting-psychology/#studies</a:t>
            </a:r>
            <a:endParaRPr dirty="0"/>
          </a:p>
        </p:txBody>
      </p:sp>
    </p:spTree>
    <p:extLst>
      <p:ext uri="{BB962C8B-B14F-4D97-AF65-F5344CB8AC3E}">
        <p14:creationId xmlns:p14="http://schemas.microsoft.com/office/powerpoint/2010/main" val="2106940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https://positivepsychology.com/goal-setting-psychology/#studies</a:t>
            </a:r>
            <a:endParaRPr dirty="0"/>
          </a:p>
        </p:txBody>
      </p:sp>
    </p:spTree>
    <p:extLst>
      <p:ext uri="{BB962C8B-B14F-4D97-AF65-F5344CB8AC3E}">
        <p14:creationId xmlns:p14="http://schemas.microsoft.com/office/powerpoint/2010/main" val="2155458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lt1"/>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1" name="Google Shape;11;p2"/>
          <p:cNvSpPr txBox="1">
            <a:spLocks noGrp="1"/>
          </p:cNvSpPr>
          <p:nvPr>
            <p:ph type="ctrTitle"/>
          </p:nvPr>
        </p:nvSpPr>
        <p:spPr>
          <a:xfrm>
            <a:off x="685802" y="3287213"/>
            <a:ext cx="7772400" cy="1159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2"/>
        <p:cNvGrpSpPr/>
        <p:nvPr/>
      </p:nvGrpSpPr>
      <p:grpSpPr>
        <a:xfrm>
          <a:off x="0" y="0"/>
          <a:ext cx="0" cy="0"/>
          <a:chOff x="0" y="0"/>
          <a:chExt cx="0" cy="0"/>
        </a:xfrm>
      </p:grpSpPr>
      <p:sp>
        <p:nvSpPr>
          <p:cNvPr id="13" name="Google Shape;13;p3"/>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w="19050" cap="flat" cmpd="sng">
            <a:solidFill>
              <a:srgbClr val="981C22"/>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4" name="Google Shape;14;p3"/>
          <p:cNvSpPr txBox="1">
            <a:spLocks noGrp="1"/>
          </p:cNvSpPr>
          <p:nvPr>
            <p:ph type="ctrTitle"/>
          </p:nvPr>
        </p:nvSpPr>
        <p:spPr>
          <a:xfrm>
            <a:off x="685802" y="2726342"/>
            <a:ext cx="7772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 name="Google Shape;15;p3"/>
          <p:cNvSpPr txBox="1">
            <a:spLocks noGrp="1"/>
          </p:cNvSpPr>
          <p:nvPr>
            <p:ph type="subTitle" idx="1"/>
          </p:nvPr>
        </p:nvSpPr>
        <p:spPr>
          <a:xfrm>
            <a:off x="685802" y="3830653"/>
            <a:ext cx="7772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a:solidFill>
                  <a:schemeClr val="lt1"/>
                </a:solidFill>
              </a:defRPr>
            </a:lvl1pPr>
            <a:lvl2pPr lvl="1" rtl="0">
              <a:spcBef>
                <a:spcPts val="0"/>
              </a:spcBef>
              <a:spcAft>
                <a:spcPts val="0"/>
              </a:spcAft>
              <a:buClr>
                <a:schemeClr val="lt1"/>
              </a:buClr>
              <a:buSzPts val="3000"/>
              <a:buNone/>
              <a:defRPr sz="3001">
                <a:solidFill>
                  <a:schemeClr val="lt1"/>
                </a:solidFill>
              </a:defRPr>
            </a:lvl2pPr>
            <a:lvl3pPr lvl="2" rtl="0">
              <a:spcBef>
                <a:spcPts val="0"/>
              </a:spcBef>
              <a:spcAft>
                <a:spcPts val="0"/>
              </a:spcAft>
              <a:buClr>
                <a:schemeClr val="lt1"/>
              </a:buClr>
              <a:buSzPts val="3000"/>
              <a:buNone/>
              <a:defRPr sz="3001">
                <a:solidFill>
                  <a:schemeClr val="lt1"/>
                </a:solidFill>
              </a:defRPr>
            </a:lvl3pPr>
            <a:lvl4pPr lvl="3" rtl="0">
              <a:spcBef>
                <a:spcPts val="0"/>
              </a:spcBef>
              <a:spcAft>
                <a:spcPts val="0"/>
              </a:spcAft>
              <a:buClr>
                <a:schemeClr val="lt1"/>
              </a:buClr>
              <a:buSzPts val="3000"/>
              <a:buNone/>
              <a:defRPr sz="3001">
                <a:solidFill>
                  <a:schemeClr val="lt1"/>
                </a:solidFill>
              </a:defRPr>
            </a:lvl4pPr>
            <a:lvl5pPr lvl="4" rtl="0">
              <a:spcBef>
                <a:spcPts val="0"/>
              </a:spcBef>
              <a:spcAft>
                <a:spcPts val="0"/>
              </a:spcAft>
              <a:buClr>
                <a:schemeClr val="lt1"/>
              </a:buClr>
              <a:buSzPts val="3000"/>
              <a:buNone/>
              <a:defRPr sz="3001">
                <a:solidFill>
                  <a:schemeClr val="lt1"/>
                </a:solidFill>
              </a:defRPr>
            </a:lvl5pPr>
            <a:lvl6pPr lvl="5" rtl="0">
              <a:spcBef>
                <a:spcPts val="0"/>
              </a:spcBef>
              <a:spcAft>
                <a:spcPts val="0"/>
              </a:spcAft>
              <a:buClr>
                <a:schemeClr val="lt1"/>
              </a:buClr>
              <a:buSzPts val="3000"/>
              <a:buNone/>
              <a:defRPr sz="3001">
                <a:solidFill>
                  <a:schemeClr val="lt1"/>
                </a:solidFill>
              </a:defRPr>
            </a:lvl6pPr>
            <a:lvl7pPr lvl="6" rtl="0">
              <a:spcBef>
                <a:spcPts val="0"/>
              </a:spcBef>
              <a:spcAft>
                <a:spcPts val="0"/>
              </a:spcAft>
              <a:buClr>
                <a:schemeClr val="lt1"/>
              </a:buClr>
              <a:buSzPts val="3000"/>
              <a:buNone/>
              <a:defRPr sz="3001">
                <a:solidFill>
                  <a:schemeClr val="lt1"/>
                </a:solidFill>
              </a:defRPr>
            </a:lvl7pPr>
            <a:lvl8pPr lvl="7" rtl="0">
              <a:spcBef>
                <a:spcPts val="0"/>
              </a:spcBef>
              <a:spcAft>
                <a:spcPts val="0"/>
              </a:spcAft>
              <a:buClr>
                <a:schemeClr val="lt1"/>
              </a:buClr>
              <a:buSzPts val="3000"/>
              <a:buNone/>
              <a:defRPr sz="3001">
                <a:solidFill>
                  <a:schemeClr val="lt1"/>
                </a:solidFill>
              </a:defRPr>
            </a:lvl8pPr>
            <a:lvl9pPr lvl="8" rtl="0">
              <a:spcBef>
                <a:spcPts val="0"/>
              </a:spcBef>
              <a:spcAft>
                <a:spcPts val="0"/>
              </a:spcAft>
              <a:buClr>
                <a:schemeClr val="lt1"/>
              </a:buClr>
              <a:buSzPts val="3000"/>
              <a:buNone/>
              <a:defRPr sz="3001">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Ref idx="1001">
        <a:schemeClr val="bg1"/>
      </p:bgRef>
    </p:bg>
    <p:spTree>
      <p:nvGrpSpPr>
        <p:cNvPr id="1" name="Shape 16"/>
        <p:cNvGrpSpPr/>
        <p:nvPr/>
      </p:nvGrpSpPr>
      <p:grpSpPr>
        <a:xfrm>
          <a:off x="0" y="0"/>
          <a:ext cx="0" cy="0"/>
          <a:chOff x="0" y="0"/>
          <a:chExt cx="0" cy="0"/>
        </a:xfrm>
      </p:grpSpPr>
      <p:sp>
        <p:nvSpPr>
          <p:cNvPr id="17" name="Google Shape;17;p4"/>
          <p:cNvSpPr/>
          <p:nvPr/>
        </p:nvSpPr>
        <p:spPr>
          <a:xfrm flipH="1">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8" name="Google Shape;18;p4"/>
          <p:cNvSpPr txBox="1">
            <a:spLocks noGrp="1"/>
          </p:cNvSpPr>
          <p:nvPr>
            <p:ph type="body" idx="1"/>
          </p:nvPr>
        </p:nvSpPr>
        <p:spPr>
          <a:xfrm>
            <a:off x="1757201" y="2161800"/>
            <a:ext cx="5629801" cy="819900"/>
          </a:xfrm>
          <a:prstGeom prst="rect">
            <a:avLst/>
          </a:prstGeom>
        </p:spPr>
        <p:txBody>
          <a:bodyPr spcFirstLastPara="1" wrap="square" lIns="91425" tIns="91425" rIns="91425" bIns="91425" anchor="ctr" anchorCtr="0">
            <a:noAutofit/>
          </a:bodyPr>
          <a:lstStyle>
            <a:lvl1pPr marL="38100" lvl="0" indent="0" algn="ctr" rtl="0">
              <a:spcBef>
                <a:spcPts val="601"/>
              </a:spcBef>
              <a:spcAft>
                <a:spcPts val="0"/>
              </a:spcAft>
              <a:buClr>
                <a:schemeClr val="dk1"/>
              </a:buClr>
              <a:buSzPts val="3000"/>
              <a:buFontTx/>
              <a:buNone/>
              <a:defRPr sz="2400" i="1">
                <a:solidFill>
                  <a:schemeClr val="dk1"/>
                </a:solidFill>
              </a:defRPr>
            </a:lvl1pPr>
            <a:lvl2pPr marL="914411" lvl="1" indent="-419106" algn="ctr" rtl="0">
              <a:spcBef>
                <a:spcPts val="0"/>
              </a:spcBef>
              <a:spcAft>
                <a:spcPts val="0"/>
              </a:spcAft>
              <a:buClr>
                <a:schemeClr val="dk1"/>
              </a:buClr>
              <a:buSzPts val="3000"/>
              <a:buChar char="○"/>
              <a:defRPr sz="3001" i="1">
                <a:solidFill>
                  <a:schemeClr val="dk1"/>
                </a:solidFill>
              </a:defRPr>
            </a:lvl2pPr>
            <a:lvl3pPr marL="1371617" lvl="2" indent="-419106" algn="ctr" rtl="0">
              <a:spcBef>
                <a:spcPts val="0"/>
              </a:spcBef>
              <a:spcAft>
                <a:spcPts val="0"/>
              </a:spcAft>
              <a:buClr>
                <a:schemeClr val="dk1"/>
              </a:buClr>
              <a:buSzPts val="3000"/>
              <a:buChar char="■"/>
              <a:defRPr sz="3001" i="1">
                <a:solidFill>
                  <a:schemeClr val="dk1"/>
                </a:solidFill>
              </a:defRPr>
            </a:lvl3pPr>
            <a:lvl4pPr marL="1828823" lvl="3" indent="-419106" algn="ctr" rtl="0">
              <a:spcBef>
                <a:spcPts val="0"/>
              </a:spcBef>
              <a:spcAft>
                <a:spcPts val="0"/>
              </a:spcAft>
              <a:buClr>
                <a:schemeClr val="dk1"/>
              </a:buClr>
              <a:buSzPts val="3000"/>
              <a:buChar char="●"/>
              <a:defRPr sz="3001" i="1">
                <a:solidFill>
                  <a:schemeClr val="dk1"/>
                </a:solidFill>
              </a:defRPr>
            </a:lvl4pPr>
            <a:lvl5pPr marL="2286029" lvl="4" indent="-419106" algn="ctr" rtl="0">
              <a:spcBef>
                <a:spcPts val="0"/>
              </a:spcBef>
              <a:spcAft>
                <a:spcPts val="0"/>
              </a:spcAft>
              <a:buClr>
                <a:schemeClr val="dk1"/>
              </a:buClr>
              <a:buSzPts val="3000"/>
              <a:buChar char="○"/>
              <a:defRPr sz="3001" i="1">
                <a:solidFill>
                  <a:schemeClr val="dk1"/>
                </a:solidFill>
              </a:defRPr>
            </a:lvl5pPr>
            <a:lvl6pPr marL="2743234" lvl="5" indent="-419106" algn="ctr" rtl="0">
              <a:spcBef>
                <a:spcPts val="0"/>
              </a:spcBef>
              <a:spcAft>
                <a:spcPts val="0"/>
              </a:spcAft>
              <a:buClr>
                <a:schemeClr val="dk1"/>
              </a:buClr>
              <a:buSzPts val="3000"/>
              <a:buChar char="■"/>
              <a:defRPr sz="3001" i="1">
                <a:solidFill>
                  <a:schemeClr val="dk1"/>
                </a:solidFill>
              </a:defRPr>
            </a:lvl6pPr>
            <a:lvl7pPr marL="3200440" lvl="6" indent="-419106" algn="ctr" rtl="0">
              <a:spcBef>
                <a:spcPts val="0"/>
              </a:spcBef>
              <a:spcAft>
                <a:spcPts val="0"/>
              </a:spcAft>
              <a:buClr>
                <a:schemeClr val="dk1"/>
              </a:buClr>
              <a:buSzPts val="3000"/>
              <a:buChar char="●"/>
              <a:defRPr sz="3001" i="1">
                <a:solidFill>
                  <a:schemeClr val="dk1"/>
                </a:solidFill>
              </a:defRPr>
            </a:lvl7pPr>
            <a:lvl8pPr marL="3657646" lvl="7" indent="-419106" algn="ctr" rtl="0">
              <a:spcBef>
                <a:spcPts val="0"/>
              </a:spcBef>
              <a:spcAft>
                <a:spcPts val="0"/>
              </a:spcAft>
              <a:buClr>
                <a:schemeClr val="dk1"/>
              </a:buClr>
              <a:buSzPts val="3000"/>
              <a:buChar char="○"/>
              <a:defRPr sz="3001" i="1">
                <a:solidFill>
                  <a:schemeClr val="dk1"/>
                </a:solidFill>
              </a:defRPr>
            </a:lvl8pPr>
            <a:lvl9pPr marL="4114851" lvl="8" indent="-419106" algn="ctr">
              <a:spcBef>
                <a:spcPts val="0"/>
              </a:spcBef>
              <a:spcAft>
                <a:spcPts val="0"/>
              </a:spcAft>
              <a:buClr>
                <a:schemeClr val="dk1"/>
              </a:buClr>
              <a:buSzPts val="3000"/>
              <a:buChar char="■"/>
              <a:defRPr sz="3001" i="1">
                <a:solidFill>
                  <a:schemeClr val="dk1"/>
                </a:solidFill>
              </a:defRPr>
            </a:lvl9pPr>
          </a:lstStyle>
          <a:p>
            <a:endParaRPr dirty="0"/>
          </a:p>
        </p:txBody>
      </p:sp>
      <p:sp>
        <p:nvSpPr>
          <p:cNvPr id="19" name="Google Shape;19;p4"/>
          <p:cNvSpPr txBox="1"/>
          <p:nvPr userDrawn="1"/>
        </p:nvSpPr>
        <p:spPr>
          <a:xfrm>
            <a:off x="205551" y="75075"/>
            <a:ext cx="799500" cy="653700"/>
          </a:xfrm>
          <a:prstGeom prst="rect">
            <a:avLst/>
          </a:prstGeom>
          <a:noFill/>
          <a:ln>
            <a:noFill/>
          </a:ln>
        </p:spPr>
        <p:txBody>
          <a:bodyPr spcFirstLastPara="1" wrap="square" lIns="91426" tIns="91426" rIns="91426" bIns="91426" anchor="t" anchorCtr="0">
            <a:noAutofit/>
          </a:bodyPr>
          <a:lstStyle/>
          <a:p>
            <a:pPr marL="0" lvl="0" indent="0" algn="ctr" rtl="0">
              <a:spcBef>
                <a:spcPts val="0"/>
              </a:spcBef>
              <a:spcAft>
                <a:spcPts val="0"/>
              </a:spcAft>
              <a:buNone/>
            </a:pPr>
            <a:r>
              <a:rPr lang="en" sz="12000" b="1" dirty="0">
                <a:solidFill>
                  <a:srgbClr val="FFB600"/>
                </a:solidFill>
                <a:latin typeface="Raleway"/>
                <a:ea typeface="Raleway"/>
                <a:cs typeface="Raleway"/>
                <a:sym typeface="Raleway"/>
              </a:rPr>
              <a:t>“</a:t>
            </a:r>
            <a:endParaRPr sz="12000" b="1" dirty="0">
              <a:solidFill>
                <a:srgbClr val="FFB600"/>
              </a:solidFill>
              <a:latin typeface="Raleway"/>
              <a:ea typeface="Raleway"/>
              <a:cs typeface="Raleway"/>
              <a:sym typeface="Raleway"/>
            </a:endParaRPr>
          </a:p>
        </p:txBody>
      </p:sp>
      <p:sp>
        <p:nvSpPr>
          <p:cNvPr id="20" name="Google Shape;20;p4"/>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reserve="1">
  <p:cSld name="1_Quote">
    <p:bg>
      <p:bgPr>
        <a:solidFill>
          <a:srgbClr val="FFB600"/>
        </a:solidFill>
        <a:effectLst/>
      </p:bgPr>
    </p:bg>
    <p:spTree>
      <p:nvGrpSpPr>
        <p:cNvPr id="1" name="Shape 16"/>
        <p:cNvGrpSpPr/>
        <p:nvPr/>
      </p:nvGrpSpPr>
      <p:grpSpPr>
        <a:xfrm>
          <a:off x="0" y="0"/>
          <a:ext cx="0" cy="0"/>
          <a:chOff x="0" y="0"/>
          <a:chExt cx="0" cy="0"/>
        </a:xfrm>
      </p:grpSpPr>
      <p:sp>
        <p:nvSpPr>
          <p:cNvPr id="17" name="Google Shape;17;p4"/>
          <p:cNvSpPr/>
          <p:nvPr/>
        </p:nvSpPr>
        <p:spPr>
          <a:xfrm flipH="1">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981C22"/>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8" name="Google Shape;18;p4"/>
          <p:cNvSpPr txBox="1">
            <a:spLocks noGrp="1"/>
          </p:cNvSpPr>
          <p:nvPr>
            <p:ph type="body" idx="1"/>
          </p:nvPr>
        </p:nvSpPr>
        <p:spPr>
          <a:xfrm>
            <a:off x="1757201" y="2161800"/>
            <a:ext cx="5629801" cy="819900"/>
          </a:xfrm>
          <a:prstGeom prst="rect">
            <a:avLst/>
          </a:prstGeom>
        </p:spPr>
        <p:txBody>
          <a:bodyPr spcFirstLastPara="1" wrap="square" lIns="91425" tIns="91425" rIns="91425" bIns="91425" anchor="ctr" anchorCtr="0">
            <a:noAutofit/>
          </a:bodyPr>
          <a:lstStyle>
            <a:lvl1pPr marL="38100" lvl="0" indent="0" algn="ctr" rtl="0">
              <a:spcBef>
                <a:spcPts val="601"/>
              </a:spcBef>
              <a:spcAft>
                <a:spcPts val="0"/>
              </a:spcAft>
              <a:buClr>
                <a:schemeClr val="dk1"/>
              </a:buClr>
              <a:buSzPts val="3000"/>
              <a:buFontTx/>
              <a:buNone/>
              <a:defRPr sz="2400" i="1">
                <a:solidFill>
                  <a:schemeClr val="dk1"/>
                </a:solidFill>
              </a:defRPr>
            </a:lvl1pPr>
            <a:lvl2pPr marL="914411" lvl="1" indent="-419106" algn="ctr" rtl="0">
              <a:spcBef>
                <a:spcPts val="0"/>
              </a:spcBef>
              <a:spcAft>
                <a:spcPts val="0"/>
              </a:spcAft>
              <a:buClr>
                <a:schemeClr val="dk1"/>
              </a:buClr>
              <a:buSzPts val="3000"/>
              <a:buChar char="○"/>
              <a:defRPr sz="3001" i="1">
                <a:solidFill>
                  <a:schemeClr val="dk1"/>
                </a:solidFill>
              </a:defRPr>
            </a:lvl2pPr>
            <a:lvl3pPr marL="1371617" lvl="2" indent="-419106" algn="ctr" rtl="0">
              <a:spcBef>
                <a:spcPts val="0"/>
              </a:spcBef>
              <a:spcAft>
                <a:spcPts val="0"/>
              </a:spcAft>
              <a:buClr>
                <a:schemeClr val="dk1"/>
              </a:buClr>
              <a:buSzPts val="3000"/>
              <a:buChar char="■"/>
              <a:defRPr sz="3001" i="1">
                <a:solidFill>
                  <a:schemeClr val="dk1"/>
                </a:solidFill>
              </a:defRPr>
            </a:lvl3pPr>
            <a:lvl4pPr marL="1828823" lvl="3" indent="-419106" algn="ctr" rtl="0">
              <a:spcBef>
                <a:spcPts val="0"/>
              </a:spcBef>
              <a:spcAft>
                <a:spcPts val="0"/>
              </a:spcAft>
              <a:buClr>
                <a:schemeClr val="dk1"/>
              </a:buClr>
              <a:buSzPts val="3000"/>
              <a:buChar char="●"/>
              <a:defRPr sz="3001" i="1">
                <a:solidFill>
                  <a:schemeClr val="dk1"/>
                </a:solidFill>
              </a:defRPr>
            </a:lvl4pPr>
            <a:lvl5pPr marL="2286029" lvl="4" indent="-419106" algn="ctr" rtl="0">
              <a:spcBef>
                <a:spcPts val="0"/>
              </a:spcBef>
              <a:spcAft>
                <a:spcPts val="0"/>
              </a:spcAft>
              <a:buClr>
                <a:schemeClr val="dk1"/>
              </a:buClr>
              <a:buSzPts val="3000"/>
              <a:buChar char="○"/>
              <a:defRPr sz="3001" i="1">
                <a:solidFill>
                  <a:schemeClr val="dk1"/>
                </a:solidFill>
              </a:defRPr>
            </a:lvl5pPr>
            <a:lvl6pPr marL="2743234" lvl="5" indent="-419106" algn="ctr" rtl="0">
              <a:spcBef>
                <a:spcPts val="0"/>
              </a:spcBef>
              <a:spcAft>
                <a:spcPts val="0"/>
              </a:spcAft>
              <a:buClr>
                <a:schemeClr val="dk1"/>
              </a:buClr>
              <a:buSzPts val="3000"/>
              <a:buChar char="■"/>
              <a:defRPr sz="3001" i="1">
                <a:solidFill>
                  <a:schemeClr val="dk1"/>
                </a:solidFill>
              </a:defRPr>
            </a:lvl6pPr>
            <a:lvl7pPr marL="3200440" lvl="6" indent="-419106" algn="ctr" rtl="0">
              <a:spcBef>
                <a:spcPts val="0"/>
              </a:spcBef>
              <a:spcAft>
                <a:spcPts val="0"/>
              </a:spcAft>
              <a:buClr>
                <a:schemeClr val="dk1"/>
              </a:buClr>
              <a:buSzPts val="3000"/>
              <a:buChar char="●"/>
              <a:defRPr sz="3001" i="1">
                <a:solidFill>
                  <a:schemeClr val="dk1"/>
                </a:solidFill>
              </a:defRPr>
            </a:lvl7pPr>
            <a:lvl8pPr marL="3657646" lvl="7" indent="-419106" algn="ctr" rtl="0">
              <a:spcBef>
                <a:spcPts val="0"/>
              </a:spcBef>
              <a:spcAft>
                <a:spcPts val="0"/>
              </a:spcAft>
              <a:buClr>
                <a:schemeClr val="dk1"/>
              </a:buClr>
              <a:buSzPts val="3000"/>
              <a:buChar char="○"/>
              <a:defRPr sz="3001" i="1">
                <a:solidFill>
                  <a:schemeClr val="dk1"/>
                </a:solidFill>
              </a:defRPr>
            </a:lvl8pPr>
            <a:lvl9pPr marL="4114851" lvl="8" indent="-419106" algn="ctr">
              <a:spcBef>
                <a:spcPts val="0"/>
              </a:spcBef>
              <a:spcAft>
                <a:spcPts val="0"/>
              </a:spcAft>
              <a:buClr>
                <a:schemeClr val="dk1"/>
              </a:buClr>
              <a:buSzPts val="3000"/>
              <a:buChar char="■"/>
              <a:defRPr sz="3001" i="1">
                <a:solidFill>
                  <a:schemeClr val="dk1"/>
                </a:solidFill>
              </a:defRPr>
            </a:lvl9pPr>
          </a:lstStyle>
          <a:p>
            <a:endParaRPr dirty="0"/>
          </a:p>
        </p:txBody>
      </p:sp>
      <p:sp>
        <p:nvSpPr>
          <p:cNvPr id="19" name="Google Shape;19;p4"/>
          <p:cNvSpPr txBox="1"/>
          <p:nvPr userDrawn="1"/>
        </p:nvSpPr>
        <p:spPr>
          <a:xfrm>
            <a:off x="205551" y="75075"/>
            <a:ext cx="799500" cy="653700"/>
          </a:xfrm>
          <a:prstGeom prst="rect">
            <a:avLst/>
          </a:prstGeom>
          <a:noFill/>
          <a:ln>
            <a:noFill/>
          </a:ln>
        </p:spPr>
        <p:txBody>
          <a:bodyPr spcFirstLastPara="1" wrap="square" lIns="91426" tIns="91426" rIns="91426" bIns="91426" anchor="t" anchorCtr="0">
            <a:noAutofit/>
          </a:bodyPr>
          <a:lstStyle/>
          <a:p>
            <a:pPr marL="0" lvl="0" indent="0" algn="ctr" rtl="0">
              <a:spcBef>
                <a:spcPts val="0"/>
              </a:spcBef>
              <a:spcAft>
                <a:spcPts val="0"/>
              </a:spcAft>
              <a:buNone/>
            </a:pPr>
            <a:r>
              <a:rPr lang="en" sz="12000" b="1" dirty="0">
                <a:solidFill>
                  <a:srgbClr val="981C22"/>
                </a:solidFill>
                <a:latin typeface="Raleway"/>
                <a:ea typeface="Raleway"/>
                <a:cs typeface="Raleway"/>
                <a:sym typeface="Raleway"/>
              </a:rPr>
              <a:t>“</a:t>
            </a:r>
            <a:endParaRPr sz="12000" b="1" dirty="0">
              <a:solidFill>
                <a:srgbClr val="981C22"/>
              </a:solidFill>
              <a:latin typeface="Raleway"/>
              <a:ea typeface="Raleway"/>
              <a:cs typeface="Raleway"/>
              <a:sym typeface="Raleway"/>
            </a:endParaRPr>
          </a:p>
        </p:txBody>
      </p:sp>
      <p:sp>
        <p:nvSpPr>
          <p:cNvPr id="20" name="Google Shape;20;p4"/>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9078996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Google Shape;22;p5"/>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23" name="Google Shape;23;p5"/>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4" name="Google Shape;24;p5"/>
          <p:cNvSpPr txBox="1">
            <a:spLocks noGrp="1"/>
          </p:cNvSpPr>
          <p:nvPr>
            <p:ph type="body" idx="1"/>
          </p:nvPr>
        </p:nvSpPr>
        <p:spPr>
          <a:xfrm>
            <a:off x="922001" y="1885951"/>
            <a:ext cx="6866100" cy="2366100"/>
          </a:xfrm>
          <a:prstGeom prst="rect">
            <a:avLst/>
          </a:prstGeom>
        </p:spPr>
        <p:txBody>
          <a:bodyPr spcFirstLastPara="1" wrap="square" lIns="91425" tIns="91425" rIns="91425" bIns="91425" anchor="t" anchorCtr="0">
            <a:noAutofit/>
          </a:bodyPr>
          <a:lstStyle>
            <a:lvl1pPr marL="457206" lvl="0" indent="-342904">
              <a:spcBef>
                <a:spcPts val="601"/>
              </a:spcBef>
              <a:spcAft>
                <a:spcPts val="0"/>
              </a:spcAft>
              <a:buClr>
                <a:srgbClr val="FFB600"/>
              </a:buClr>
              <a:buSzPts val="1800"/>
              <a:buChar char="●"/>
              <a:defRPr/>
            </a:lvl1pPr>
            <a:lvl2pPr marL="914411" lvl="1" indent="-342904">
              <a:spcBef>
                <a:spcPts val="0"/>
              </a:spcBef>
              <a:spcAft>
                <a:spcPts val="0"/>
              </a:spcAft>
              <a:buClr>
                <a:srgbClr val="FFB600"/>
              </a:buClr>
              <a:buSzPts val="1800"/>
              <a:buChar char="○"/>
              <a:defRPr/>
            </a:lvl2pPr>
            <a:lvl3pPr marL="1371617" lvl="2" indent="-342904">
              <a:spcBef>
                <a:spcPts val="0"/>
              </a:spcBef>
              <a:spcAft>
                <a:spcPts val="0"/>
              </a:spcAft>
              <a:buClr>
                <a:srgbClr val="FFB600"/>
              </a:buClr>
              <a:buSzPts val="1800"/>
              <a:buChar char="■"/>
              <a:defRPr/>
            </a:lvl3pPr>
            <a:lvl4pPr marL="1828823" lvl="3" indent="-342904">
              <a:spcBef>
                <a:spcPts val="0"/>
              </a:spcBef>
              <a:spcAft>
                <a:spcPts val="0"/>
              </a:spcAft>
              <a:buSzPts val="1800"/>
              <a:buChar char="●"/>
              <a:defRPr/>
            </a:lvl4pPr>
            <a:lvl5pPr marL="2286029" lvl="4" indent="-342904">
              <a:spcBef>
                <a:spcPts val="0"/>
              </a:spcBef>
              <a:spcAft>
                <a:spcPts val="0"/>
              </a:spcAft>
              <a:buSzPts val="1800"/>
              <a:buChar char="○"/>
              <a:defRPr/>
            </a:lvl5pPr>
            <a:lvl6pPr marL="2743234" lvl="5" indent="-342904">
              <a:spcBef>
                <a:spcPts val="0"/>
              </a:spcBef>
              <a:spcAft>
                <a:spcPts val="0"/>
              </a:spcAft>
              <a:buSzPts val="1800"/>
              <a:buChar char="■"/>
              <a:defRPr/>
            </a:lvl6pPr>
            <a:lvl7pPr marL="3200440" lvl="6" indent="-342904">
              <a:spcBef>
                <a:spcPts val="0"/>
              </a:spcBef>
              <a:spcAft>
                <a:spcPts val="0"/>
              </a:spcAft>
              <a:buSzPts val="1800"/>
              <a:buChar char="●"/>
              <a:defRPr/>
            </a:lvl7pPr>
            <a:lvl8pPr marL="3657646" lvl="7" indent="-342904">
              <a:spcBef>
                <a:spcPts val="0"/>
              </a:spcBef>
              <a:spcAft>
                <a:spcPts val="0"/>
              </a:spcAft>
              <a:buSzPts val="1800"/>
              <a:buChar char="○"/>
              <a:defRPr/>
            </a:lvl8pPr>
            <a:lvl9pPr marL="4114851" lvl="8" indent="-342904">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solidFill>
                  <a:srgbClr val="FFB600"/>
                </a:solidFill>
              </a:defRPr>
            </a:lvl1pPr>
            <a:lvl2pPr lvl="1">
              <a:buNone/>
              <a:defRPr>
                <a:solidFill>
                  <a:srgbClr val="FFB600"/>
                </a:solidFill>
              </a:defRPr>
            </a:lvl2pPr>
            <a:lvl3pPr lvl="2">
              <a:buNone/>
              <a:defRPr>
                <a:solidFill>
                  <a:srgbClr val="FFB600"/>
                </a:solidFill>
              </a:defRPr>
            </a:lvl3pPr>
            <a:lvl4pPr lvl="3">
              <a:buNone/>
              <a:defRPr>
                <a:solidFill>
                  <a:srgbClr val="FFB600"/>
                </a:solidFill>
              </a:defRPr>
            </a:lvl4pPr>
            <a:lvl5pPr lvl="4">
              <a:buNone/>
              <a:defRPr>
                <a:solidFill>
                  <a:srgbClr val="FFB600"/>
                </a:solidFill>
              </a:defRPr>
            </a:lvl5pPr>
            <a:lvl6pPr lvl="5">
              <a:buNone/>
              <a:defRPr>
                <a:solidFill>
                  <a:srgbClr val="FFB600"/>
                </a:solidFill>
              </a:defRPr>
            </a:lvl6pPr>
            <a:lvl7pPr lvl="6">
              <a:buNone/>
              <a:defRPr>
                <a:solidFill>
                  <a:srgbClr val="FFB600"/>
                </a:solidFill>
              </a:defRPr>
            </a:lvl7pPr>
            <a:lvl8pPr lvl="7">
              <a:buNone/>
              <a:defRPr>
                <a:solidFill>
                  <a:srgbClr val="FFB600"/>
                </a:solidFill>
              </a:defRPr>
            </a:lvl8pPr>
            <a:lvl9pPr lvl="8">
              <a:buNone/>
              <a:defRPr>
                <a:solidFill>
                  <a:srgbClr val="FFB600"/>
                </a:solidFill>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sp>
        <p:nvSpPr>
          <p:cNvPr id="27" name="Google Shape;27;p6"/>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FFB600"/>
          </a:solidFill>
          <a:ln w="19050" cap="flat" cmpd="sng">
            <a:solidFill>
              <a:srgbClr val="FFB600"/>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28" name="Google Shape;28;p6"/>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9" name="Google Shape;29;p6"/>
          <p:cNvSpPr txBox="1">
            <a:spLocks noGrp="1"/>
          </p:cNvSpPr>
          <p:nvPr>
            <p:ph type="body" idx="1"/>
          </p:nvPr>
        </p:nvSpPr>
        <p:spPr>
          <a:xfrm>
            <a:off x="922000" y="1887378"/>
            <a:ext cx="3543300" cy="3027600"/>
          </a:xfrm>
          <a:prstGeom prst="rect">
            <a:avLst/>
          </a:prstGeom>
        </p:spPr>
        <p:txBody>
          <a:bodyPr spcFirstLastPara="1" wrap="square" lIns="91425" tIns="91425" rIns="91425" bIns="91425" anchor="t" anchorCtr="0">
            <a:noAutofit/>
          </a:bodyPr>
          <a:lstStyle>
            <a:lvl1pPr marL="457206" lvl="0" indent="-342904">
              <a:spcBef>
                <a:spcPts val="601"/>
              </a:spcBef>
              <a:spcAft>
                <a:spcPts val="0"/>
              </a:spcAft>
              <a:buSzPts val="1800"/>
              <a:buChar char="●"/>
              <a:defRPr/>
            </a:lvl1pPr>
            <a:lvl2pPr marL="914411" lvl="1" indent="-342904">
              <a:spcBef>
                <a:spcPts val="0"/>
              </a:spcBef>
              <a:spcAft>
                <a:spcPts val="0"/>
              </a:spcAft>
              <a:buSzPts val="1800"/>
              <a:buChar char="○"/>
              <a:defRPr/>
            </a:lvl2pPr>
            <a:lvl3pPr marL="1371617" lvl="2" indent="-342904">
              <a:spcBef>
                <a:spcPts val="0"/>
              </a:spcBef>
              <a:spcAft>
                <a:spcPts val="0"/>
              </a:spcAft>
              <a:buSzPts val="1800"/>
              <a:buChar char="■"/>
              <a:defRPr/>
            </a:lvl3pPr>
            <a:lvl4pPr marL="1828823" lvl="3" indent="-342904">
              <a:spcBef>
                <a:spcPts val="0"/>
              </a:spcBef>
              <a:spcAft>
                <a:spcPts val="0"/>
              </a:spcAft>
              <a:buSzPts val="1800"/>
              <a:buChar char="●"/>
              <a:defRPr/>
            </a:lvl4pPr>
            <a:lvl5pPr marL="2286029" lvl="4" indent="-342904">
              <a:spcBef>
                <a:spcPts val="0"/>
              </a:spcBef>
              <a:spcAft>
                <a:spcPts val="0"/>
              </a:spcAft>
              <a:buSzPts val="1800"/>
              <a:buChar char="○"/>
              <a:defRPr/>
            </a:lvl5pPr>
            <a:lvl6pPr marL="2743234" lvl="5" indent="-342904">
              <a:spcBef>
                <a:spcPts val="0"/>
              </a:spcBef>
              <a:spcAft>
                <a:spcPts val="0"/>
              </a:spcAft>
              <a:buSzPts val="1800"/>
              <a:buChar char="■"/>
              <a:defRPr/>
            </a:lvl6pPr>
            <a:lvl7pPr marL="3200440" lvl="6" indent="-342904">
              <a:spcBef>
                <a:spcPts val="0"/>
              </a:spcBef>
              <a:spcAft>
                <a:spcPts val="0"/>
              </a:spcAft>
              <a:buSzPts val="1800"/>
              <a:buChar char="●"/>
              <a:defRPr/>
            </a:lvl7pPr>
            <a:lvl8pPr marL="3657646" lvl="7" indent="-342904">
              <a:spcBef>
                <a:spcPts val="0"/>
              </a:spcBef>
              <a:spcAft>
                <a:spcPts val="0"/>
              </a:spcAft>
              <a:buSzPts val="1800"/>
              <a:buChar char="○"/>
              <a:defRPr/>
            </a:lvl8pPr>
            <a:lvl9pPr marL="4114851" lvl="8" indent="-342904">
              <a:spcBef>
                <a:spcPts val="0"/>
              </a:spcBef>
              <a:spcAft>
                <a:spcPts val="0"/>
              </a:spcAft>
              <a:buSzPts val="1800"/>
              <a:buChar char="■"/>
              <a:defRPr/>
            </a:lvl9pPr>
          </a:lstStyle>
          <a:p>
            <a:endParaRPr/>
          </a:p>
        </p:txBody>
      </p:sp>
      <p:sp>
        <p:nvSpPr>
          <p:cNvPr id="30" name="Google Shape;30;p6"/>
          <p:cNvSpPr txBox="1">
            <a:spLocks noGrp="1"/>
          </p:cNvSpPr>
          <p:nvPr>
            <p:ph type="body" idx="2"/>
          </p:nvPr>
        </p:nvSpPr>
        <p:spPr>
          <a:xfrm>
            <a:off x="4678688" y="1887378"/>
            <a:ext cx="3543300" cy="3027600"/>
          </a:xfrm>
          <a:prstGeom prst="rect">
            <a:avLst/>
          </a:prstGeom>
        </p:spPr>
        <p:txBody>
          <a:bodyPr spcFirstLastPara="1" wrap="square" lIns="91425" tIns="91425" rIns="91425" bIns="91425" anchor="t" anchorCtr="0">
            <a:noAutofit/>
          </a:bodyPr>
          <a:lstStyle>
            <a:lvl1pPr marL="457206" lvl="0" indent="-342904">
              <a:spcBef>
                <a:spcPts val="601"/>
              </a:spcBef>
              <a:spcAft>
                <a:spcPts val="0"/>
              </a:spcAft>
              <a:buSzPts val="1800"/>
              <a:buChar char="●"/>
              <a:defRPr/>
            </a:lvl1pPr>
            <a:lvl2pPr marL="914411" lvl="1" indent="-342904">
              <a:spcBef>
                <a:spcPts val="0"/>
              </a:spcBef>
              <a:spcAft>
                <a:spcPts val="0"/>
              </a:spcAft>
              <a:buSzPts val="1800"/>
              <a:buChar char="○"/>
              <a:defRPr/>
            </a:lvl2pPr>
            <a:lvl3pPr marL="1371617" lvl="2" indent="-342904">
              <a:spcBef>
                <a:spcPts val="0"/>
              </a:spcBef>
              <a:spcAft>
                <a:spcPts val="0"/>
              </a:spcAft>
              <a:buSzPts val="1800"/>
              <a:buChar char="■"/>
              <a:defRPr/>
            </a:lvl3pPr>
            <a:lvl4pPr marL="1828823" lvl="3" indent="-342904">
              <a:spcBef>
                <a:spcPts val="0"/>
              </a:spcBef>
              <a:spcAft>
                <a:spcPts val="0"/>
              </a:spcAft>
              <a:buSzPts val="1800"/>
              <a:buChar char="●"/>
              <a:defRPr/>
            </a:lvl4pPr>
            <a:lvl5pPr marL="2286029" lvl="4" indent="-342904">
              <a:spcBef>
                <a:spcPts val="0"/>
              </a:spcBef>
              <a:spcAft>
                <a:spcPts val="0"/>
              </a:spcAft>
              <a:buSzPts val="1800"/>
              <a:buChar char="○"/>
              <a:defRPr/>
            </a:lvl5pPr>
            <a:lvl6pPr marL="2743234" lvl="5" indent="-342904">
              <a:spcBef>
                <a:spcPts val="0"/>
              </a:spcBef>
              <a:spcAft>
                <a:spcPts val="0"/>
              </a:spcAft>
              <a:buSzPts val="1800"/>
              <a:buChar char="■"/>
              <a:defRPr/>
            </a:lvl6pPr>
            <a:lvl7pPr marL="3200440" lvl="6" indent="-342904">
              <a:spcBef>
                <a:spcPts val="0"/>
              </a:spcBef>
              <a:spcAft>
                <a:spcPts val="0"/>
              </a:spcAft>
              <a:buSzPts val="1800"/>
              <a:buChar char="●"/>
              <a:defRPr/>
            </a:lvl7pPr>
            <a:lvl8pPr marL="3657646" lvl="7" indent="-342904">
              <a:spcBef>
                <a:spcPts val="0"/>
              </a:spcBef>
              <a:spcAft>
                <a:spcPts val="0"/>
              </a:spcAft>
              <a:buSzPts val="1800"/>
              <a:buChar char="○"/>
              <a:defRPr/>
            </a:lvl8pPr>
            <a:lvl9pPr marL="4114851" lvl="8" indent="-342904">
              <a:spcBef>
                <a:spcPts val="0"/>
              </a:spcBef>
              <a:spcAft>
                <a:spcPts val="0"/>
              </a:spcAft>
              <a:buSzPts val="1800"/>
              <a:buChar char="■"/>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2"/>
        <p:cNvGrpSpPr/>
        <p:nvPr/>
      </p:nvGrpSpPr>
      <p:grpSpPr>
        <a:xfrm>
          <a:off x="0" y="0"/>
          <a:ext cx="0" cy="0"/>
          <a:chOff x="0" y="0"/>
          <a:chExt cx="0" cy="0"/>
        </a:xfrm>
      </p:grpSpPr>
      <p:sp>
        <p:nvSpPr>
          <p:cNvPr id="33" name="Google Shape;33;p7"/>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34" name="Google Shape;34;p7"/>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a:endParaRPr/>
          </a:p>
        </p:txBody>
      </p:sp>
      <p:sp>
        <p:nvSpPr>
          <p:cNvPr id="35" name="Google Shape;35;p7"/>
          <p:cNvSpPr txBox="1">
            <a:spLocks noGrp="1"/>
          </p:cNvSpPr>
          <p:nvPr>
            <p:ph type="body" idx="1"/>
          </p:nvPr>
        </p:nvSpPr>
        <p:spPr>
          <a:xfrm>
            <a:off x="922001" y="1930500"/>
            <a:ext cx="2332201" cy="2919000"/>
          </a:xfrm>
          <a:prstGeom prst="rect">
            <a:avLst/>
          </a:prstGeom>
        </p:spPr>
        <p:txBody>
          <a:bodyPr spcFirstLastPara="1" wrap="square" lIns="91425" tIns="91425" rIns="91425" bIns="91425" anchor="t" anchorCtr="0">
            <a:noAutofit/>
          </a:bodyPr>
          <a:lstStyle>
            <a:lvl1pPr marL="457206" lvl="0" indent="-317504" rtl="0">
              <a:spcBef>
                <a:spcPts val="601"/>
              </a:spcBef>
              <a:spcAft>
                <a:spcPts val="0"/>
              </a:spcAft>
              <a:buSzPts val="1400"/>
              <a:buChar char="●"/>
              <a:defRPr sz="1401"/>
            </a:lvl1pPr>
            <a:lvl2pPr marL="914411" lvl="1" indent="-317504" rtl="0">
              <a:spcBef>
                <a:spcPts val="0"/>
              </a:spcBef>
              <a:spcAft>
                <a:spcPts val="0"/>
              </a:spcAft>
              <a:buSzPts val="1400"/>
              <a:buChar char="○"/>
              <a:defRPr sz="1401"/>
            </a:lvl2pPr>
            <a:lvl3pPr marL="1371617" lvl="2" indent="-317504" rtl="0">
              <a:spcBef>
                <a:spcPts val="0"/>
              </a:spcBef>
              <a:spcAft>
                <a:spcPts val="0"/>
              </a:spcAft>
              <a:buSzPts val="1400"/>
              <a:buChar char="■"/>
              <a:defRPr sz="1401"/>
            </a:lvl3pPr>
            <a:lvl4pPr marL="1828823" lvl="3" indent="-317504" rtl="0">
              <a:spcBef>
                <a:spcPts val="0"/>
              </a:spcBef>
              <a:spcAft>
                <a:spcPts val="0"/>
              </a:spcAft>
              <a:buSzPts val="1400"/>
              <a:buChar char="●"/>
              <a:defRPr sz="1401"/>
            </a:lvl4pPr>
            <a:lvl5pPr marL="2286029" lvl="4" indent="-317504" rtl="0">
              <a:spcBef>
                <a:spcPts val="0"/>
              </a:spcBef>
              <a:spcAft>
                <a:spcPts val="0"/>
              </a:spcAft>
              <a:buSzPts val="1400"/>
              <a:buChar char="○"/>
              <a:defRPr sz="1401"/>
            </a:lvl5pPr>
            <a:lvl6pPr marL="2743234" lvl="5" indent="-317504" rtl="0">
              <a:spcBef>
                <a:spcPts val="0"/>
              </a:spcBef>
              <a:spcAft>
                <a:spcPts val="0"/>
              </a:spcAft>
              <a:buSzPts val="1400"/>
              <a:buChar char="■"/>
              <a:defRPr sz="1401"/>
            </a:lvl6pPr>
            <a:lvl7pPr marL="3200440" lvl="6" indent="-317504" rtl="0">
              <a:spcBef>
                <a:spcPts val="0"/>
              </a:spcBef>
              <a:spcAft>
                <a:spcPts val="0"/>
              </a:spcAft>
              <a:buSzPts val="1400"/>
              <a:buChar char="●"/>
              <a:defRPr sz="1401"/>
            </a:lvl7pPr>
            <a:lvl8pPr marL="3657646" lvl="7" indent="-317504" rtl="0">
              <a:spcBef>
                <a:spcPts val="0"/>
              </a:spcBef>
              <a:spcAft>
                <a:spcPts val="0"/>
              </a:spcAft>
              <a:buSzPts val="1400"/>
              <a:buChar char="○"/>
              <a:defRPr sz="1401"/>
            </a:lvl8pPr>
            <a:lvl9pPr marL="4114851" lvl="8" indent="-317504" rtl="0">
              <a:spcBef>
                <a:spcPts val="0"/>
              </a:spcBef>
              <a:spcAft>
                <a:spcPts val="0"/>
              </a:spcAft>
              <a:buSzPts val="1400"/>
              <a:buChar char="■"/>
              <a:defRPr sz="1401"/>
            </a:lvl9pPr>
          </a:lstStyle>
          <a:p>
            <a:endParaRPr/>
          </a:p>
        </p:txBody>
      </p:sp>
      <p:sp>
        <p:nvSpPr>
          <p:cNvPr id="36" name="Google Shape;36;p7"/>
          <p:cNvSpPr txBox="1">
            <a:spLocks noGrp="1"/>
          </p:cNvSpPr>
          <p:nvPr>
            <p:ph type="body" idx="2"/>
          </p:nvPr>
        </p:nvSpPr>
        <p:spPr>
          <a:xfrm>
            <a:off x="3373779" y="1930500"/>
            <a:ext cx="2332201" cy="2919000"/>
          </a:xfrm>
          <a:prstGeom prst="rect">
            <a:avLst/>
          </a:prstGeom>
        </p:spPr>
        <p:txBody>
          <a:bodyPr spcFirstLastPara="1" wrap="square" lIns="91425" tIns="91425" rIns="91425" bIns="91425" anchor="t" anchorCtr="0">
            <a:noAutofit/>
          </a:bodyPr>
          <a:lstStyle>
            <a:lvl1pPr marL="457206" lvl="0" indent="-317504" rtl="0">
              <a:spcBef>
                <a:spcPts val="601"/>
              </a:spcBef>
              <a:spcAft>
                <a:spcPts val="0"/>
              </a:spcAft>
              <a:buSzPts val="1400"/>
              <a:buChar char="●"/>
              <a:defRPr sz="1401"/>
            </a:lvl1pPr>
            <a:lvl2pPr marL="914411" lvl="1" indent="-317504" rtl="0">
              <a:spcBef>
                <a:spcPts val="0"/>
              </a:spcBef>
              <a:spcAft>
                <a:spcPts val="0"/>
              </a:spcAft>
              <a:buSzPts val="1400"/>
              <a:buChar char="○"/>
              <a:defRPr sz="1401"/>
            </a:lvl2pPr>
            <a:lvl3pPr marL="1371617" lvl="2" indent="-317504" rtl="0">
              <a:spcBef>
                <a:spcPts val="0"/>
              </a:spcBef>
              <a:spcAft>
                <a:spcPts val="0"/>
              </a:spcAft>
              <a:buSzPts val="1400"/>
              <a:buChar char="■"/>
              <a:defRPr sz="1401"/>
            </a:lvl3pPr>
            <a:lvl4pPr marL="1828823" lvl="3" indent="-317504" rtl="0">
              <a:spcBef>
                <a:spcPts val="0"/>
              </a:spcBef>
              <a:spcAft>
                <a:spcPts val="0"/>
              </a:spcAft>
              <a:buSzPts val="1400"/>
              <a:buChar char="●"/>
              <a:defRPr sz="1401"/>
            </a:lvl4pPr>
            <a:lvl5pPr marL="2286029" lvl="4" indent="-317504" rtl="0">
              <a:spcBef>
                <a:spcPts val="0"/>
              </a:spcBef>
              <a:spcAft>
                <a:spcPts val="0"/>
              </a:spcAft>
              <a:buSzPts val="1400"/>
              <a:buChar char="○"/>
              <a:defRPr sz="1401"/>
            </a:lvl5pPr>
            <a:lvl6pPr marL="2743234" lvl="5" indent="-317504" rtl="0">
              <a:spcBef>
                <a:spcPts val="0"/>
              </a:spcBef>
              <a:spcAft>
                <a:spcPts val="0"/>
              </a:spcAft>
              <a:buSzPts val="1400"/>
              <a:buChar char="■"/>
              <a:defRPr sz="1401"/>
            </a:lvl6pPr>
            <a:lvl7pPr marL="3200440" lvl="6" indent="-317504" rtl="0">
              <a:spcBef>
                <a:spcPts val="0"/>
              </a:spcBef>
              <a:spcAft>
                <a:spcPts val="0"/>
              </a:spcAft>
              <a:buSzPts val="1400"/>
              <a:buChar char="●"/>
              <a:defRPr sz="1401"/>
            </a:lvl7pPr>
            <a:lvl8pPr marL="3657646" lvl="7" indent="-317504" rtl="0">
              <a:spcBef>
                <a:spcPts val="0"/>
              </a:spcBef>
              <a:spcAft>
                <a:spcPts val="0"/>
              </a:spcAft>
              <a:buSzPts val="1400"/>
              <a:buChar char="○"/>
              <a:defRPr sz="1401"/>
            </a:lvl8pPr>
            <a:lvl9pPr marL="4114851" lvl="8" indent="-317504" rtl="0">
              <a:spcBef>
                <a:spcPts val="0"/>
              </a:spcBef>
              <a:spcAft>
                <a:spcPts val="0"/>
              </a:spcAft>
              <a:buSzPts val="1400"/>
              <a:buChar char="■"/>
              <a:defRPr sz="1401"/>
            </a:lvl9pPr>
          </a:lstStyle>
          <a:p>
            <a:endParaRPr/>
          </a:p>
        </p:txBody>
      </p:sp>
      <p:sp>
        <p:nvSpPr>
          <p:cNvPr id="37" name="Google Shape;37;p7"/>
          <p:cNvSpPr txBox="1">
            <a:spLocks noGrp="1"/>
          </p:cNvSpPr>
          <p:nvPr>
            <p:ph type="body" idx="3"/>
          </p:nvPr>
        </p:nvSpPr>
        <p:spPr>
          <a:xfrm>
            <a:off x="5825558" y="1930500"/>
            <a:ext cx="2332201" cy="2919000"/>
          </a:xfrm>
          <a:prstGeom prst="rect">
            <a:avLst/>
          </a:prstGeom>
        </p:spPr>
        <p:txBody>
          <a:bodyPr spcFirstLastPara="1" wrap="square" lIns="91425" tIns="91425" rIns="91425" bIns="91425" anchor="t" anchorCtr="0">
            <a:noAutofit/>
          </a:bodyPr>
          <a:lstStyle>
            <a:lvl1pPr marL="457206" lvl="0" indent="-317504" rtl="0">
              <a:spcBef>
                <a:spcPts val="601"/>
              </a:spcBef>
              <a:spcAft>
                <a:spcPts val="0"/>
              </a:spcAft>
              <a:buSzPts val="1400"/>
              <a:buChar char="●"/>
              <a:defRPr sz="1401"/>
            </a:lvl1pPr>
            <a:lvl2pPr marL="914411" lvl="1" indent="-317504" rtl="0">
              <a:spcBef>
                <a:spcPts val="0"/>
              </a:spcBef>
              <a:spcAft>
                <a:spcPts val="0"/>
              </a:spcAft>
              <a:buSzPts val="1400"/>
              <a:buChar char="○"/>
              <a:defRPr sz="1401"/>
            </a:lvl2pPr>
            <a:lvl3pPr marL="1371617" lvl="2" indent="-317504" rtl="0">
              <a:spcBef>
                <a:spcPts val="0"/>
              </a:spcBef>
              <a:spcAft>
                <a:spcPts val="0"/>
              </a:spcAft>
              <a:buSzPts val="1400"/>
              <a:buChar char="■"/>
              <a:defRPr sz="1401"/>
            </a:lvl3pPr>
            <a:lvl4pPr marL="1828823" lvl="3" indent="-317504" rtl="0">
              <a:spcBef>
                <a:spcPts val="0"/>
              </a:spcBef>
              <a:spcAft>
                <a:spcPts val="0"/>
              </a:spcAft>
              <a:buSzPts val="1400"/>
              <a:buChar char="●"/>
              <a:defRPr sz="1401"/>
            </a:lvl4pPr>
            <a:lvl5pPr marL="2286029" lvl="4" indent="-317504" rtl="0">
              <a:spcBef>
                <a:spcPts val="0"/>
              </a:spcBef>
              <a:spcAft>
                <a:spcPts val="0"/>
              </a:spcAft>
              <a:buSzPts val="1400"/>
              <a:buChar char="○"/>
              <a:defRPr sz="1401"/>
            </a:lvl5pPr>
            <a:lvl6pPr marL="2743234" lvl="5" indent="-317504" rtl="0">
              <a:spcBef>
                <a:spcPts val="0"/>
              </a:spcBef>
              <a:spcAft>
                <a:spcPts val="0"/>
              </a:spcAft>
              <a:buSzPts val="1400"/>
              <a:buChar char="■"/>
              <a:defRPr sz="1401"/>
            </a:lvl6pPr>
            <a:lvl7pPr marL="3200440" lvl="6" indent="-317504" rtl="0">
              <a:spcBef>
                <a:spcPts val="0"/>
              </a:spcBef>
              <a:spcAft>
                <a:spcPts val="0"/>
              </a:spcAft>
              <a:buSzPts val="1400"/>
              <a:buChar char="●"/>
              <a:defRPr sz="1401"/>
            </a:lvl7pPr>
            <a:lvl8pPr marL="3657646" lvl="7" indent="-317504" rtl="0">
              <a:spcBef>
                <a:spcPts val="0"/>
              </a:spcBef>
              <a:spcAft>
                <a:spcPts val="0"/>
              </a:spcAft>
              <a:buSzPts val="1400"/>
              <a:buChar char="○"/>
              <a:defRPr sz="1401"/>
            </a:lvl8pPr>
            <a:lvl9pPr marL="4114851" lvl="8" indent="-317504" rtl="0">
              <a:spcBef>
                <a:spcPts val="0"/>
              </a:spcBef>
              <a:spcAft>
                <a:spcPts val="0"/>
              </a:spcAft>
              <a:buSzPts val="1400"/>
              <a:buChar char="■"/>
              <a:defRPr sz="1401"/>
            </a:lvl9pPr>
          </a:lstStyle>
          <a:p>
            <a:endParaRPr/>
          </a:p>
        </p:txBody>
      </p:sp>
      <p:sp>
        <p:nvSpPr>
          <p:cNvPr id="38" name="Google Shape;38;p7"/>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8"/>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41" name="Google Shape;41;p8"/>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42" name="Google Shape;42;p8"/>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22001" y="891776"/>
            <a:ext cx="68661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1pPr>
            <a:lvl2pPr lvl="1">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2pPr>
            <a:lvl3pPr lvl="2">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3pPr>
            <a:lvl4pPr lvl="3">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4pPr>
            <a:lvl5pPr lvl="4">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5pPr>
            <a:lvl6pPr lvl="5">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6pPr>
            <a:lvl7pPr lvl="6">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7pPr>
            <a:lvl8pPr lvl="7">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8pPr>
            <a:lvl9pPr lvl="8">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922001" y="1885951"/>
            <a:ext cx="6866100" cy="23661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1pPr>
            <a:lvl2pPr marL="914400" lvl="1" indent="-342900">
              <a:spcBef>
                <a:spcPts val="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2pPr>
            <a:lvl3pPr marL="1371600" lvl="2" indent="-342900">
              <a:spcBef>
                <a:spcPts val="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3pPr>
            <a:lvl4pPr marL="1828800" lvl="3"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4pPr>
            <a:lvl5pPr marL="2286000" lvl="4"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5pPr>
            <a:lvl6pPr marL="2743200" lvl="5"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6pPr>
            <a:lvl7pPr marL="3200400" lvl="6"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7pPr>
            <a:lvl8pPr marL="3657600" lvl="7"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8pPr>
            <a:lvl9pPr marL="4114800" lvl="8"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9pPr>
          </a:lstStyle>
          <a:p>
            <a:endParaRPr/>
          </a:p>
        </p:txBody>
      </p:sp>
      <p:sp>
        <p:nvSpPr>
          <p:cNvPr id="8" name="Google Shape;8;p1"/>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lvl="0" algn="ctr">
              <a:buNone/>
              <a:defRPr sz="1300">
                <a:solidFill>
                  <a:schemeClr val="accent1"/>
                </a:solidFill>
                <a:latin typeface="Raleway Thin"/>
                <a:ea typeface="Raleway Thin"/>
                <a:cs typeface="Raleway Thin"/>
                <a:sym typeface="Raleway Thin"/>
              </a:defRPr>
            </a:lvl1pPr>
            <a:lvl2pPr lvl="1" algn="ctr">
              <a:buNone/>
              <a:defRPr sz="1300">
                <a:solidFill>
                  <a:schemeClr val="accent1"/>
                </a:solidFill>
                <a:latin typeface="Raleway Thin"/>
                <a:ea typeface="Raleway Thin"/>
                <a:cs typeface="Raleway Thin"/>
                <a:sym typeface="Raleway Thin"/>
              </a:defRPr>
            </a:lvl2pPr>
            <a:lvl3pPr lvl="2" algn="ctr">
              <a:buNone/>
              <a:defRPr sz="1300">
                <a:solidFill>
                  <a:schemeClr val="accent1"/>
                </a:solidFill>
                <a:latin typeface="Raleway Thin"/>
                <a:ea typeface="Raleway Thin"/>
                <a:cs typeface="Raleway Thin"/>
                <a:sym typeface="Raleway Thin"/>
              </a:defRPr>
            </a:lvl3pPr>
            <a:lvl4pPr lvl="3" algn="ctr">
              <a:buNone/>
              <a:defRPr sz="1300">
                <a:solidFill>
                  <a:schemeClr val="accent1"/>
                </a:solidFill>
                <a:latin typeface="Raleway Thin"/>
                <a:ea typeface="Raleway Thin"/>
                <a:cs typeface="Raleway Thin"/>
                <a:sym typeface="Raleway Thin"/>
              </a:defRPr>
            </a:lvl4pPr>
            <a:lvl5pPr lvl="4" algn="ctr">
              <a:buNone/>
              <a:defRPr sz="1300">
                <a:solidFill>
                  <a:schemeClr val="accent1"/>
                </a:solidFill>
                <a:latin typeface="Raleway Thin"/>
                <a:ea typeface="Raleway Thin"/>
                <a:cs typeface="Raleway Thin"/>
                <a:sym typeface="Raleway Thin"/>
              </a:defRPr>
            </a:lvl5pPr>
            <a:lvl6pPr lvl="5" algn="ctr">
              <a:buNone/>
              <a:defRPr sz="1300">
                <a:solidFill>
                  <a:schemeClr val="accent1"/>
                </a:solidFill>
                <a:latin typeface="Raleway Thin"/>
                <a:ea typeface="Raleway Thin"/>
                <a:cs typeface="Raleway Thin"/>
                <a:sym typeface="Raleway Thin"/>
              </a:defRPr>
            </a:lvl6pPr>
            <a:lvl7pPr lvl="6" algn="ctr">
              <a:buNone/>
              <a:defRPr sz="1300">
                <a:solidFill>
                  <a:schemeClr val="accent1"/>
                </a:solidFill>
                <a:latin typeface="Raleway Thin"/>
                <a:ea typeface="Raleway Thin"/>
                <a:cs typeface="Raleway Thin"/>
                <a:sym typeface="Raleway Thin"/>
              </a:defRPr>
            </a:lvl7pPr>
            <a:lvl8pPr lvl="7" algn="ctr">
              <a:buNone/>
              <a:defRPr sz="1300">
                <a:solidFill>
                  <a:schemeClr val="accent1"/>
                </a:solidFill>
                <a:latin typeface="Raleway Thin"/>
                <a:ea typeface="Raleway Thin"/>
                <a:cs typeface="Raleway Thin"/>
                <a:sym typeface="Raleway Thin"/>
              </a:defRPr>
            </a:lvl8pPr>
            <a:lvl9pPr lvl="8" algn="ctr">
              <a:buNone/>
              <a:defRPr sz="1300">
                <a:solidFill>
                  <a:schemeClr val="accent1"/>
                </a:solidFill>
                <a:latin typeface="Raleway Thin"/>
                <a:ea typeface="Raleway Thin"/>
                <a:cs typeface="Raleway Thin"/>
                <a:sym typeface="Raleway Thin"/>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1" r:id="rId5"/>
    <p:sldLayoutId id="2147483652" r:id="rId6"/>
    <p:sldLayoutId id="2147483653" r:id="rId7"/>
    <p:sldLayoutId id="2147483654"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ndeed.com/career-advice/career-development/3-types-of-goals"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www.youtube.com/watch?v=tfQftLaQQ7Y"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unsplash.com/photos/E_2lA5a9i6I"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lkqOZgVLC88&amp;t=173s"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4.sv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positivepsychology.com/goal-setting-psychology/#studies"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https://hbr.org/2022/08/5-ways-to-set-more-achievable-goals" TargetMode="External"/><Relationship Id="rId5" Type="http://schemas.openxmlformats.org/officeDocument/2006/relationships/hyperlink" Target="http://www.mindtools.com/a5ykiuq/personal-goal-setting" TargetMode="External"/><Relationship Id="rId4" Type="http://schemas.openxmlformats.org/officeDocument/2006/relationships/hyperlink" Target="https://worksupport.com/documents/GoalSettingandActionPlanning.pd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positivepsychology.com/goal-setting-psychology/#studies"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685802" y="3287213"/>
            <a:ext cx="7772400" cy="1159801"/>
          </a:xfrm>
          <a:prstGeom prst="rect">
            <a:avLst/>
          </a:prstGeom>
        </p:spPr>
        <p:txBody>
          <a:bodyPr spcFirstLastPara="1" wrap="square" lIns="91426" tIns="91426" rIns="91426" bIns="91426" anchor="b" anchorCtr="0">
            <a:noAutofit/>
          </a:bodyPr>
          <a:lstStyle/>
          <a:p>
            <a:r>
              <a:rPr lang="el-GR" sz="4000" dirty="0" smtClean="0">
                <a:latin typeface="Calibri" panose="020F0502020204030204" pitchFamily="34" charset="0"/>
                <a:cs typeface="Calibri" panose="020F0502020204030204" pitchFamily="34" charset="0"/>
              </a:rPr>
              <a:t>Πρόγραμμα κατάρτισης για γυναίκες</a:t>
            </a:r>
            <a:r>
              <a:rPr lang="en-GB" sz="4000" dirty="0">
                <a:latin typeface="Calibri" panose="020F0502020204030204" pitchFamily="34" charset="0"/>
                <a:cs typeface="Calibri" panose="020F0502020204030204" pitchFamily="34" charset="0"/>
              </a:rPr>
              <a:t/>
            </a:r>
            <a:br>
              <a:rPr lang="en-GB" sz="4000" dirty="0">
                <a:latin typeface="Calibri" panose="020F0502020204030204" pitchFamily="34" charset="0"/>
                <a:cs typeface="Calibri" panose="020F0502020204030204" pitchFamily="34" charset="0"/>
              </a:rPr>
            </a:br>
            <a:r>
              <a:rPr lang="el-GR" sz="4000" b="1" dirty="0" smtClean="0">
                <a:solidFill>
                  <a:srgbClr val="981C22"/>
                </a:solidFill>
                <a:latin typeface="Calibri" panose="020F0502020204030204" pitchFamily="34" charset="0"/>
                <a:cs typeface="Calibri" panose="020F0502020204030204" pitchFamily="34" charset="0"/>
              </a:rPr>
              <a:t>Κοινωνικές δεξιότητες</a:t>
            </a:r>
            <a:endParaRPr sz="4000" b="1" dirty="0">
              <a:solidFill>
                <a:srgbClr val="981C22"/>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42D9540-8A48-9784-238D-41642EC3F2AA}"/>
              </a:ext>
            </a:extLst>
          </p:cNvPr>
          <p:cNvPicPr>
            <a:picLocks noChangeAspect="1"/>
          </p:cNvPicPr>
          <p:nvPr/>
        </p:nvPicPr>
        <p:blipFill>
          <a:blip r:embed="rId3"/>
          <a:stretch>
            <a:fillRect/>
          </a:stretch>
        </p:blipFill>
        <p:spPr>
          <a:xfrm>
            <a:off x="7489247" y="389614"/>
            <a:ext cx="1263188" cy="13193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789691" y="623249"/>
            <a:ext cx="6866100" cy="857400"/>
          </a:xfrm>
          <a:prstGeom prst="rect">
            <a:avLst/>
          </a:prstGeom>
        </p:spPr>
        <p:txBody>
          <a:bodyPr spcFirstLastPara="1" wrap="square" lIns="91426" tIns="91426" rIns="91426" bIns="91426" anchor="b" anchorCtr="0">
            <a:noAutofit/>
          </a:bodyPr>
          <a:lstStyle/>
          <a:p>
            <a:pPr marL="0" indent="0">
              <a:buNone/>
            </a:pPr>
            <a:r>
              <a:rPr lang="en-US" sz="1300" b="1" dirty="0">
                <a:solidFill>
                  <a:schemeClr val="tx1"/>
                </a:solidFill>
                <a:latin typeface="Raleway Light" charset="0"/>
              </a:rPr>
              <a:t/>
            </a:r>
            <a:br>
              <a:rPr lang="en-US" sz="1300" b="1" dirty="0">
                <a:solidFill>
                  <a:schemeClr val="tx1"/>
                </a:solidFill>
                <a:latin typeface="Raleway Light" charset="0"/>
              </a:rPr>
            </a:br>
            <a:r>
              <a:rPr lang="el-GR" sz="1300" dirty="0" smtClean="0">
                <a:solidFill>
                  <a:schemeClr val="tx1"/>
                </a:solidFill>
                <a:latin typeface="Calibri" panose="020F0502020204030204" pitchFamily="34" charset="0"/>
                <a:cs typeface="Calibri" panose="020F0502020204030204" pitchFamily="34" charset="0"/>
              </a:rPr>
              <a:t>Για να ξεκινήσετε τη διαδρομή προς την επίτευξη στόχων, θα πρέπει πρώτα να αναγνωρίσετε τους στόχους σας στην προσπάθειά σας να τους πετύχετε</a:t>
            </a:r>
            <a:r>
              <a:rPr lang="en-US" sz="1300" dirty="0" smtClean="0">
                <a:solidFill>
                  <a:schemeClr val="tx1"/>
                </a:solidFill>
                <a:latin typeface="Calibri" panose="020F0502020204030204" pitchFamily="34" charset="0"/>
                <a:cs typeface="Calibri" panose="020F0502020204030204" pitchFamily="34" charset="0"/>
              </a:rPr>
              <a:t>. </a:t>
            </a:r>
            <a:endParaRPr sz="1300" dirty="0">
              <a:solidFill>
                <a:schemeClr val="tx1"/>
              </a:solidFill>
              <a:latin typeface="Calibri" panose="020F0502020204030204" pitchFamily="34" charset="0"/>
              <a:cs typeface="Calibri" panose="020F0502020204030204" pitchFamily="34" charset="0"/>
            </a:endParaRPr>
          </a:p>
        </p:txBody>
      </p:sp>
      <p:sp>
        <p:nvSpPr>
          <p:cNvPr id="391" name="Google Shape;391;p35"/>
          <p:cNvSpPr txBox="1">
            <a:spLocks noGrp="1"/>
          </p:cNvSpPr>
          <p:nvPr>
            <p:ph type="body" idx="1"/>
          </p:nvPr>
        </p:nvSpPr>
        <p:spPr>
          <a:xfrm>
            <a:off x="809624" y="1558388"/>
            <a:ext cx="3543300" cy="3105052"/>
          </a:xfrm>
          <a:prstGeom prst="rect">
            <a:avLst/>
          </a:prstGeom>
          <a:ln>
            <a:noFill/>
          </a:ln>
        </p:spPr>
        <p:txBody>
          <a:bodyPr spcFirstLastPara="1" wrap="square" lIns="91426" tIns="91426" rIns="91426" bIns="91426" anchor="t" anchorCtr="0">
            <a:noAutofit/>
          </a:bodyPr>
          <a:lstStyle/>
          <a:p>
            <a:pPr marL="0" indent="0" algn="just">
              <a:spcBef>
                <a:spcPts val="601"/>
              </a:spcBef>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Βήματα για την ολοκλήρωση της δραστηριότητας</a:t>
            </a: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0" indent="0" algn="just">
              <a:buNone/>
            </a:pPr>
            <a:r>
              <a:rPr lang="el-GR" sz="1100" b="1" dirty="0" smtClean="0">
                <a:latin typeface="Calibri" panose="020F0502020204030204" pitchFamily="34" charset="0"/>
                <a:cs typeface="Calibri" panose="020F0502020204030204" pitchFamily="34" charset="0"/>
              </a:rPr>
              <a:t>Βήμα </a:t>
            </a:r>
            <a:r>
              <a:rPr lang="en-GB" sz="1100" b="1" dirty="0" smtClean="0">
                <a:latin typeface="Calibri" panose="020F0502020204030204" pitchFamily="34" charset="0"/>
                <a:cs typeface="Calibri" panose="020F0502020204030204" pitchFamily="34" charset="0"/>
              </a:rPr>
              <a:t>1</a:t>
            </a:r>
            <a:r>
              <a:rPr lang="en-GB" sz="1100" b="1"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Διαβάστε το άρθρο</a:t>
            </a:r>
            <a:r>
              <a:rPr lang="en-GB" sz="1100" dirty="0" smtClean="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3 Types of Goals (Plus Tips for Setting and Executing Them)</a:t>
            </a:r>
            <a:r>
              <a:rPr lang="en-GB" sz="1100" dirty="0">
                <a:latin typeface="Calibri" panose="020F0502020204030204" pitchFamily="34" charset="0"/>
                <a:cs typeface="Calibri" panose="020F0502020204030204" pitchFamily="34" charset="0"/>
              </a:rPr>
              <a:t>”</a:t>
            </a:r>
          </a:p>
          <a:p>
            <a:pPr marL="0" indent="0" algn="just">
              <a:buNone/>
            </a:pPr>
            <a:r>
              <a:rPr lang="el-GR" sz="1100" b="1" dirty="0" smtClean="0">
                <a:latin typeface="Calibri" panose="020F0502020204030204" pitchFamily="34" charset="0"/>
                <a:cs typeface="Calibri" panose="020F0502020204030204" pitchFamily="34" charset="0"/>
              </a:rPr>
              <a:t>Βήμα </a:t>
            </a:r>
            <a:r>
              <a:rPr lang="en-GB" sz="1100" b="1" dirty="0" smtClean="0">
                <a:latin typeface="Calibri" panose="020F0502020204030204" pitchFamily="34" charset="0"/>
                <a:cs typeface="Calibri" panose="020F0502020204030204" pitchFamily="34" charset="0"/>
              </a:rPr>
              <a:t>2</a:t>
            </a:r>
            <a:r>
              <a:rPr lang="en-GB" sz="1100" b="1"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Δείτε το βίντεο</a:t>
            </a:r>
            <a:r>
              <a:rPr lang="en-US" sz="1100" dirty="0" smtClean="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Process Goals VS Outcome Goals: How to Set Goals You Can Actually Achieve”</a:t>
            </a:r>
          </a:p>
          <a:p>
            <a:pPr marL="0" indent="0" algn="just">
              <a:spcBef>
                <a:spcPts val="601"/>
              </a:spcBef>
              <a:buNone/>
            </a:pPr>
            <a:r>
              <a:rPr lang="el-GR" sz="1100" b="1" dirty="0" smtClean="0">
                <a:latin typeface="Calibri" panose="020F0502020204030204" pitchFamily="34" charset="0"/>
                <a:cs typeface="Calibri" panose="020F0502020204030204" pitchFamily="34" charset="0"/>
              </a:rPr>
              <a:t>Βήμα </a:t>
            </a:r>
            <a:r>
              <a:rPr lang="en-GB" sz="1100" b="1" dirty="0" smtClean="0">
                <a:latin typeface="Calibri" panose="020F0502020204030204" pitchFamily="34" charset="0"/>
                <a:cs typeface="Calibri" panose="020F0502020204030204" pitchFamily="34" charset="0"/>
              </a:rPr>
              <a:t>3</a:t>
            </a:r>
            <a:r>
              <a:rPr lang="en-GB" sz="1100"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Σκεφτείτε ένα μακροπρόθεσμο στόχο που θα θέλατε να πετύχετε</a:t>
            </a:r>
          </a:p>
          <a:p>
            <a:pPr marL="0" indent="0" algn="just">
              <a:spcBef>
                <a:spcPts val="601"/>
              </a:spcBef>
              <a:buNone/>
            </a:pPr>
            <a:r>
              <a:rPr lang="el-GR" sz="1100" b="1" dirty="0" smtClean="0">
                <a:latin typeface="Calibri" panose="020F0502020204030204" pitchFamily="34" charset="0"/>
                <a:cs typeface="Calibri" panose="020F0502020204030204" pitchFamily="34" charset="0"/>
              </a:rPr>
              <a:t>Βήμα </a:t>
            </a:r>
            <a:r>
              <a:rPr lang="en-GB" sz="1100" b="1" dirty="0" smtClean="0">
                <a:latin typeface="Calibri" panose="020F0502020204030204" pitchFamily="34" charset="0"/>
                <a:cs typeface="Calibri" panose="020F0502020204030204" pitchFamily="34" charset="0"/>
              </a:rPr>
              <a:t>4</a:t>
            </a:r>
            <a:r>
              <a:rPr lang="en-GB" sz="1100" b="1"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Συζητήστε </a:t>
            </a:r>
            <a:r>
              <a:rPr lang="en-GB" sz="1100" dirty="0" smtClean="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για το αν ο στόχος σας αποτελεί στόχο διαδικασίας, απόδοσης ή αποτελέσματος και γιατί</a:t>
            </a:r>
            <a:r>
              <a:rPr lang="en-US" sz="1100" dirty="0" smtClean="0">
                <a:latin typeface="Calibri" panose="020F0502020204030204" pitchFamily="34" charset="0"/>
                <a:cs typeface="Calibri" panose="020F0502020204030204" pitchFamily="34" charset="0"/>
              </a:rPr>
              <a:t>?</a:t>
            </a:r>
            <a:endParaRPr lang="en-GB" sz="1100" dirty="0">
              <a:solidFill>
                <a:schemeClr val="tx1"/>
              </a:solidFill>
              <a:latin typeface="Calibri" panose="020F0502020204030204" pitchFamily="34" charset="0"/>
              <a:cs typeface="Calibri" panose="020F0502020204030204" pitchFamily="34" charset="0"/>
            </a:endParaRPr>
          </a:p>
          <a:p>
            <a:pPr marL="0" indent="0" algn="just">
              <a:buNone/>
            </a:pPr>
            <a:r>
              <a:rPr lang="el-GR" sz="1100" b="1" dirty="0" smtClean="0">
                <a:latin typeface="Calibri" panose="020F0502020204030204" pitchFamily="34" charset="0"/>
                <a:cs typeface="Calibri" panose="020F0502020204030204" pitchFamily="34" charset="0"/>
              </a:rPr>
              <a:t>Βήμα </a:t>
            </a:r>
            <a:r>
              <a:rPr lang="en-GB" sz="1100" b="1" dirty="0" smtClean="0">
                <a:latin typeface="Calibri" panose="020F0502020204030204" pitchFamily="34" charset="0"/>
                <a:cs typeface="Calibri" panose="020F0502020204030204" pitchFamily="34" charset="0"/>
              </a:rPr>
              <a:t>5</a:t>
            </a:r>
            <a:r>
              <a:rPr lang="en-GB" sz="1100" b="1"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Καταγράψτε 3 </a:t>
            </a:r>
            <a:r>
              <a:rPr lang="en-GB" sz="1100" dirty="0" smtClean="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βασικές έννοιες για το πως σκοπεύετε να πετύχετε τον στόχο σας</a:t>
            </a:r>
          </a:p>
          <a:p>
            <a:pPr marL="0" indent="0" algn="just">
              <a:buNone/>
            </a:pPr>
            <a:r>
              <a:rPr lang="el-GR" sz="1200" dirty="0" smtClean="0">
                <a:solidFill>
                  <a:schemeClr val="bg1"/>
                </a:solidFill>
                <a:highlight>
                  <a:srgbClr val="FFB600"/>
                </a:highlight>
                <a:latin typeface="Calibri" panose="020F0502020204030204" pitchFamily="34" charset="0"/>
                <a:cs typeface="Calibri" panose="020F0502020204030204" pitchFamily="34" charset="0"/>
              </a:rPr>
              <a:t>ΧΡΟΝΟΣ</a:t>
            </a:r>
            <a:r>
              <a:rPr lang="en-GB" sz="1200" dirty="0" smtClean="0">
                <a:solidFill>
                  <a:schemeClr val="bg1"/>
                </a:solidFill>
                <a:highlight>
                  <a:srgbClr val="FFB600"/>
                </a:highlight>
                <a:latin typeface="Calibri" panose="020F0502020204030204" pitchFamily="34" charset="0"/>
                <a:cs typeface="Calibri" panose="020F0502020204030204" pitchFamily="34" charset="0"/>
              </a:rPr>
              <a:t>:</a:t>
            </a:r>
            <a:r>
              <a:rPr lang="en-GB" sz="1200" dirty="0" smtClean="0">
                <a:solidFill>
                  <a:schemeClr val="bg1"/>
                </a:solidFill>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rPr>
              <a:t>20 </a:t>
            </a:r>
            <a:r>
              <a:rPr lang="el-GR" sz="1200" dirty="0" smtClean="0">
                <a:solidFill>
                  <a:schemeClr val="tx1"/>
                </a:solidFill>
                <a:latin typeface="Calibri" panose="020F0502020204030204" pitchFamily="34" charset="0"/>
                <a:cs typeface="Calibri" panose="020F0502020204030204" pitchFamily="34" charset="0"/>
              </a:rPr>
              <a:t>λεπτά</a:t>
            </a:r>
            <a:endParaRPr lang="en-GB" sz="1200" dirty="0">
              <a:solidFill>
                <a:schemeClr val="tx1"/>
              </a:solidFill>
              <a:latin typeface="Calibri" panose="020F0502020204030204" pitchFamily="34" charset="0"/>
              <a:cs typeface="Calibri" panose="020F0502020204030204" pitchFamily="34" charset="0"/>
            </a:endParaRPr>
          </a:p>
          <a:p>
            <a:pPr marL="0" indent="0" algn="just">
              <a:spcBef>
                <a:spcPts val="601"/>
              </a:spcBef>
              <a:buNone/>
            </a:pPr>
            <a:endParaRPr lang="en-GB" sz="1200" b="1" dirty="0">
              <a:solidFill>
                <a:srgbClr val="FFB600"/>
              </a:solidFill>
            </a:endParaRPr>
          </a:p>
        </p:txBody>
      </p:sp>
      <p:sp>
        <p:nvSpPr>
          <p:cNvPr id="2" name="Text Placeholder 1">
            <a:extLst>
              <a:ext uri="{FF2B5EF4-FFF2-40B4-BE49-F238E27FC236}">
                <a16:creationId xmlns:a16="http://schemas.microsoft.com/office/drawing/2014/main" id="{7E2F646A-ACB0-7744-3EAF-0C3B8953080B}"/>
              </a:ext>
            </a:extLst>
          </p:cNvPr>
          <p:cNvSpPr>
            <a:spLocks noGrp="1"/>
          </p:cNvSpPr>
          <p:nvPr>
            <p:ph type="body" idx="2"/>
          </p:nvPr>
        </p:nvSpPr>
        <p:spPr>
          <a:xfrm>
            <a:off x="5003131" y="1558388"/>
            <a:ext cx="3295650" cy="2657705"/>
          </a:xfrm>
        </p:spPr>
        <p:txBody>
          <a:bodyPr/>
          <a:lstStyle/>
          <a:p>
            <a:pPr marL="0" indent="0">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Πηγές και εργαλεία</a:t>
            </a: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0" indent="0">
              <a:buNone/>
            </a:pPr>
            <a:r>
              <a:rPr lang="en-GB" sz="1200" b="1" dirty="0">
                <a:latin typeface="Calibri" panose="020F0502020204030204" pitchFamily="34" charset="0"/>
                <a:cs typeface="Calibri" panose="020F0502020204030204" pitchFamily="34" charset="0"/>
              </a:rPr>
              <a:t>Article: </a:t>
            </a:r>
            <a:r>
              <a:rPr lang="en-US" sz="1200" b="1" dirty="0">
                <a:latin typeface="Calibri" panose="020F0502020204030204" pitchFamily="34" charset="0"/>
                <a:cs typeface="Calibri" panose="020F0502020204030204" pitchFamily="34" charset="0"/>
              </a:rPr>
              <a:t>3 Types of Goals (Plus Tips for Setting and Executing Them)</a:t>
            </a:r>
            <a:endParaRPr lang="en-GB" sz="1200" b="1" dirty="0">
              <a:latin typeface="Calibri" panose="020F0502020204030204" pitchFamily="34" charset="0"/>
              <a:cs typeface="Calibri" panose="020F0502020204030204" pitchFamily="34" charset="0"/>
            </a:endParaRPr>
          </a:p>
          <a:p>
            <a:pPr marL="0" indent="0">
              <a:buNone/>
            </a:pPr>
            <a:r>
              <a:rPr lang="en-GB" sz="1200" dirty="0">
                <a:latin typeface="Calibri" panose="020F0502020204030204" pitchFamily="34" charset="0"/>
                <a:cs typeface="Calibri" panose="020F0502020204030204" pitchFamily="34" charset="0"/>
                <a:hlinkClick r:id="rId3"/>
              </a:rPr>
              <a:t>www.indeed.com/career-advice/career-development/3-types-of-goals</a:t>
            </a:r>
            <a:r>
              <a:rPr lang="en-GB" sz="1200" dirty="0">
                <a:latin typeface="Calibri" panose="020F0502020204030204" pitchFamily="34" charset="0"/>
                <a:cs typeface="Calibri" panose="020F0502020204030204" pitchFamily="34" charset="0"/>
              </a:rPr>
              <a:t> </a:t>
            </a:r>
          </a:p>
          <a:p>
            <a:pPr marL="0" indent="0" algn="just">
              <a:buNone/>
            </a:pPr>
            <a:r>
              <a:rPr lang="en-US" sz="1200" b="1" dirty="0">
                <a:latin typeface="Calibri" panose="020F0502020204030204" pitchFamily="34" charset="0"/>
                <a:cs typeface="Calibri" panose="020F0502020204030204" pitchFamily="34" charset="0"/>
              </a:rPr>
              <a:t>Video: Process Goals VS Outcome Goals: How to Set Goals You Can Actually Achieve</a:t>
            </a:r>
          </a:p>
          <a:p>
            <a:pPr marL="0" indent="0">
              <a:buNone/>
            </a:pPr>
            <a:r>
              <a:rPr lang="en-US" sz="1200" dirty="0">
                <a:latin typeface="Calibri" panose="020F0502020204030204" pitchFamily="34" charset="0"/>
                <a:cs typeface="Calibri" panose="020F0502020204030204" pitchFamily="34" charset="0"/>
                <a:hlinkClick r:id="rId4">
                  <a:extLst>
                    <a:ext uri="{A12FA001-AC4F-418D-AE19-62706E023703}">
                      <ahyp:hlinkClr xmlns="" xmlns:ahyp="http://schemas.microsoft.com/office/drawing/2018/hyperlinkcolor" val="tx"/>
                    </a:ext>
                  </a:extLst>
                </a:hlinkClick>
              </a:rPr>
              <a:t>www.youtube.com/watch?v=tfQftLaQQ7Y</a:t>
            </a:r>
            <a:r>
              <a:rPr lang="en-US" sz="1200" dirty="0">
                <a:latin typeface="Calibri" panose="020F0502020204030204" pitchFamily="34" charset="0"/>
                <a:cs typeface="Calibri" panose="020F0502020204030204" pitchFamily="34" charset="0"/>
              </a:rPr>
              <a:t> </a:t>
            </a:r>
            <a:endParaRPr lang="en-GB" sz="1200" dirty="0">
              <a:latin typeface="Calibri" panose="020F0502020204030204" pitchFamily="34" charset="0"/>
              <a:cs typeface="Calibri" panose="020F0502020204030204" pitchFamily="34" charset="0"/>
            </a:endParaRPr>
          </a:p>
          <a:p>
            <a:pPr marL="139702" indent="0">
              <a:buNone/>
            </a:pPr>
            <a:endParaRPr lang="pt-PT" dirty="0">
              <a:latin typeface="Raleway Light" pitchFamily="2" charset="0"/>
            </a:endParaRP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6" tIns="91426" rIns="91426" bIns="91426" anchor="ctr" anchorCtr="0">
              <a:noAutofit/>
            </a:bodyPr>
            <a:lstStyle/>
            <a:p>
              <a:endParaRPr sz="1401"/>
            </a:p>
          </p:txBody>
        </p:sp>
      </p:grpSp>
      <p:sp>
        <p:nvSpPr>
          <p:cNvPr id="8" name="TextBox 7">
            <a:extLst>
              <a:ext uri="{FF2B5EF4-FFF2-40B4-BE49-F238E27FC236}">
                <a16:creationId xmlns:a16="http://schemas.microsoft.com/office/drawing/2014/main" id="{B3752F34-21D1-C6F9-EDB6-C58705A2AA87}"/>
              </a:ext>
            </a:extLst>
          </p:cNvPr>
          <p:cNvSpPr txBox="1"/>
          <p:nvPr/>
        </p:nvSpPr>
        <p:spPr>
          <a:xfrm>
            <a:off x="809624" y="496163"/>
            <a:ext cx="4572000" cy="276999"/>
          </a:xfrm>
          <a:prstGeom prst="rect">
            <a:avLst/>
          </a:prstGeom>
          <a:noFill/>
        </p:spPr>
        <p:txBody>
          <a:bodyPr wrap="square">
            <a:spAutoFit/>
          </a:bodyPr>
          <a:lstStyle/>
          <a:p>
            <a:r>
              <a:rPr lang="el-GR" sz="1200" b="1" dirty="0" smtClean="0">
                <a:solidFill>
                  <a:schemeClr val="accent1"/>
                </a:solidFill>
                <a:latin typeface="Calibri" panose="020F0502020204030204" pitchFamily="34" charset="0"/>
                <a:cs typeface="Calibri" panose="020F0502020204030204" pitchFamily="34" charset="0"/>
              </a:rPr>
              <a:t>Κατηγοριοποιήστε τους διαφορετικούς τύπους στόχων</a:t>
            </a:r>
            <a:endParaRPr lang="en-US" sz="1200" b="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4792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922001" y="891776"/>
            <a:ext cx="6866100" cy="525544"/>
          </a:xfrm>
          <a:prstGeom prst="rect">
            <a:avLst/>
          </a:prstGeom>
        </p:spPr>
        <p:txBody>
          <a:bodyPr spcFirstLastPara="1" wrap="square" lIns="91426" tIns="91426" rIns="91426" bIns="91426" anchor="b" anchorCtr="0">
            <a:noAutofit/>
          </a:bodyPr>
          <a:lstStyle/>
          <a:p>
            <a:pPr marL="0" indent="0">
              <a:buNone/>
            </a:pPr>
            <a:r>
              <a:rPr lang="el-GR" sz="1600" b="1" dirty="0" smtClean="0">
                <a:solidFill>
                  <a:schemeClr val="accent1"/>
                </a:solidFill>
                <a:latin typeface="Calibri" panose="020F0502020204030204" pitchFamily="34" charset="0"/>
                <a:cs typeface="Calibri" panose="020F0502020204030204" pitchFamily="34" charset="0"/>
              </a:rPr>
              <a:t>Δείξτε πως μπορεί η στοχοθεσία να επηρεάσει την επιτυχία</a:t>
            </a:r>
            <a:r>
              <a:rPr lang="en-US" sz="1600" b="1" dirty="0" smtClean="0">
                <a:solidFill>
                  <a:schemeClr val="accent1"/>
                </a:solidFill>
                <a:latin typeface="Calibri" panose="020F0502020204030204" pitchFamily="34" charset="0"/>
                <a:cs typeface="Calibri" panose="020F0502020204030204" pitchFamily="34" charset="0"/>
              </a:rPr>
              <a:t>.</a:t>
            </a:r>
            <a:endParaRPr lang="en-US" sz="1600" b="1" dirty="0">
              <a:solidFill>
                <a:schemeClr val="accent1"/>
              </a:solidFill>
              <a:latin typeface="Calibri" panose="020F0502020204030204" pitchFamily="34" charset="0"/>
              <a:cs typeface="Calibri" panose="020F0502020204030204" pitchFamily="34" charset="0"/>
            </a:endParaRPr>
          </a:p>
        </p:txBody>
      </p:sp>
      <p:sp>
        <p:nvSpPr>
          <p:cNvPr id="391" name="Google Shape;391;p35"/>
          <p:cNvSpPr txBox="1">
            <a:spLocks noGrp="1"/>
          </p:cNvSpPr>
          <p:nvPr>
            <p:ph type="body" idx="1"/>
          </p:nvPr>
        </p:nvSpPr>
        <p:spPr>
          <a:xfrm>
            <a:off x="922001" y="1417320"/>
            <a:ext cx="3756688" cy="3316458"/>
          </a:xfrm>
          <a:prstGeom prst="rect">
            <a:avLst/>
          </a:prstGeom>
          <a:ln>
            <a:noFill/>
          </a:ln>
        </p:spPr>
        <p:txBody>
          <a:bodyPr spcFirstLastPara="1" wrap="square" lIns="91426" tIns="91426" rIns="91426" bIns="91426" anchor="t" anchorCtr="0">
            <a:noAutofit/>
          </a:bodyPr>
          <a:lstStyle/>
          <a:p>
            <a:pPr marL="0" indent="0">
              <a:spcBef>
                <a:spcPts val="601"/>
              </a:spcBef>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Συλλογισμοί</a:t>
            </a: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0" indent="0">
              <a:spcBef>
                <a:spcPts val="601"/>
              </a:spcBef>
              <a:buNone/>
            </a:pP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
            </a:pPr>
            <a:r>
              <a:rPr lang="el-GR" sz="1200" dirty="0" smtClean="0">
                <a:solidFill>
                  <a:schemeClr val="tx1"/>
                </a:solidFill>
                <a:latin typeface="Calibri" panose="020F0502020204030204" pitchFamily="34" charset="0"/>
                <a:cs typeface="Calibri" panose="020F0502020204030204" pitchFamily="34" charset="0"/>
              </a:rPr>
              <a:t>Μήπως υπάρχουν στόχοι που θέλατε να πετύχετε αλλά δεν είχατε το θάρρος να επιδιώξετε</a:t>
            </a:r>
            <a:r>
              <a:rPr lang="en-GB" sz="1200" dirty="0" smtClean="0">
                <a:solidFill>
                  <a:schemeClr val="tx1"/>
                </a:solidFill>
                <a:latin typeface="Calibri" panose="020F0502020204030204" pitchFamily="34" charset="0"/>
                <a:cs typeface="Calibri" panose="020F0502020204030204" pitchFamily="34" charset="0"/>
              </a:rPr>
              <a:t>?</a:t>
            </a:r>
            <a:endParaRPr lang="en-GB" sz="1200" dirty="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
            </a:pPr>
            <a:r>
              <a:rPr lang="el-GR" sz="1200" dirty="0" smtClean="0">
                <a:solidFill>
                  <a:schemeClr val="tx1"/>
                </a:solidFill>
                <a:latin typeface="Calibri" panose="020F0502020204030204" pitchFamily="34" charset="0"/>
                <a:cs typeface="Calibri" panose="020F0502020204030204" pitchFamily="34" charset="0"/>
              </a:rPr>
              <a:t>Σκεφτείτε αν έχετε κάποια πιστεύω που σας περιορίζουν και επαναπροσδιορίστε τα ως υποστηρικτικά. </a:t>
            </a:r>
          </a:p>
          <a:p>
            <a:pPr marL="285750" indent="-285750" algn="just">
              <a:buFont typeface="Wingdings" panose="05000000000000000000" pitchFamily="2" charset="2"/>
              <a:buChar char="§"/>
            </a:pPr>
            <a:r>
              <a:rPr lang="el-GR" sz="1200" dirty="0" smtClean="0">
                <a:solidFill>
                  <a:schemeClr val="tx1"/>
                </a:solidFill>
                <a:latin typeface="Calibri" panose="020F0502020204030204" pitchFamily="34" charset="0"/>
                <a:cs typeface="Calibri" panose="020F0502020204030204" pitchFamily="34" charset="0"/>
              </a:rPr>
              <a:t>Αναλογιστείτε σχετικά με τη γνώση που έχετε για τους τύπους στοχοθεσίας. Πως αυτή η γνώση σας βοηθάει να κατανοήσετε πιο βαθιά τους δικούς σας στόχους</a:t>
            </a:r>
            <a:r>
              <a:rPr lang="en-GB" sz="1200" dirty="0" smtClean="0">
                <a:solidFill>
                  <a:schemeClr val="tx1"/>
                </a:solidFill>
                <a:latin typeface="Calibri" panose="020F0502020204030204" pitchFamily="34" charset="0"/>
                <a:cs typeface="Calibri" panose="020F0502020204030204" pitchFamily="34" charset="0"/>
              </a:rPr>
              <a:t>? </a:t>
            </a:r>
            <a:endParaRPr lang="en-GB" sz="1200" dirty="0">
              <a:solidFill>
                <a:schemeClr val="tx1"/>
              </a:solidFill>
              <a:latin typeface="Calibri" panose="020F0502020204030204" pitchFamily="34" charset="0"/>
              <a:cs typeface="Calibri" panose="020F0502020204030204" pitchFamily="34" charset="0"/>
            </a:endParaRPr>
          </a:p>
          <a:p>
            <a:pPr marL="285750" indent="-285750" algn="just">
              <a:spcBef>
                <a:spcPts val="601"/>
              </a:spcBef>
              <a:buFont typeface="Wingdings" panose="05000000000000000000" pitchFamily="2" charset="2"/>
              <a:buChar char="§"/>
            </a:pPr>
            <a:r>
              <a:rPr lang="el-GR" sz="1200" dirty="0" smtClean="0">
                <a:solidFill>
                  <a:schemeClr val="tx1"/>
                </a:solidFill>
                <a:latin typeface="Calibri" panose="020F0502020204030204" pitchFamily="34" charset="0"/>
                <a:cs typeface="Calibri" panose="020F0502020204030204" pitchFamily="34" charset="0"/>
              </a:rPr>
              <a:t>Δώστε προσοχή στους διαφορετικούς τύπους στόχων και πως επηρεάζουν τα κίνητρά σας για επιτυχία</a:t>
            </a:r>
            <a:r>
              <a:rPr lang="en-GB" sz="1200" dirty="0" smtClean="0">
                <a:solidFill>
                  <a:schemeClr val="tx1"/>
                </a:solidFill>
                <a:latin typeface="Calibri" panose="020F0502020204030204" pitchFamily="34" charset="0"/>
                <a:cs typeface="Calibri" panose="020F0502020204030204" pitchFamily="34" charset="0"/>
              </a:rPr>
              <a:t>.</a:t>
            </a:r>
            <a:endParaRPr lang="en-GB" sz="1200" dirty="0">
              <a:solidFill>
                <a:schemeClr val="tx1"/>
              </a:solidFill>
              <a:latin typeface="Calibri" panose="020F0502020204030204" pitchFamily="34" charset="0"/>
              <a:cs typeface="Calibri" panose="020F0502020204030204" pitchFamily="34" charset="0"/>
            </a:endParaRPr>
          </a:p>
          <a:p>
            <a:pPr marL="285750" indent="-285750">
              <a:spcBef>
                <a:spcPts val="601"/>
              </a:spcBef>
              <a:buFont typeface="Wingdings" panose="05000000000000000000" pitchFamily="2" charset="2"/>
              <a:buChar char="§"/>
            </a:pPr>
            <a:endParaRPr lang="pt-PT" sz="1300" dirty="0">
              <a:solidFill>
                <a:schemeClr val="tx1"/>
              </a:solidFill>
            </a:endParaRPr>
          </a:p>
          <a:p>
            <a:pPr marL="0" indent="0">
              <a:spcBef>
                <a:spcPts val="601"/>
              </a:spcBef>
              <a:buNone/>
            </a:pPr>
            <a:endParaRPr lang="en-GB" sz="1200" b="1" dirty="0">
              <a:solidFill>
                <a:srgbClr val="FFB600"/>
              </a:solidFill>
            </a:endParaRPr>
          </a:p>
        </p:txBody>
      </p:sp>
      <p:sp>
        <p:nvSpPr>
          <p:cNvPr id="2" name="Text Placeholder 1">
            <a:extLst>
              <a:ext uri="{FF2B5EF4-FFF2-40B4-BE49-F238E27FC236}">
                <a16:creationId xmlns:a16="http://schemas.microsoft.com/office/drawing/2014/main" id="{7E2F646A-ACB0-7744-3EAF-0C3B8953080B}"/>
              </a:ext>
            </a:extLst>
          </p:cNvPr>
          <p:cNvSpPr>
            <a:spLocks noGrp="1"/>
          </p:cNvSpPr>
          <p:nvPr>
            <p:ph type="body" idx="2"/>
          </p:nvPr>
        </p:nvSpPr>
        <p:spPr>
          <a:xfrm>
            <a:off x="4817338" y="1417319"/>
            <a:ext cx="3404661" cy="3478237"/>
          </a:xfrm>
        </p:spPr>
        <p:txBody>
          <a:bodyPr/>
          <a:lstStyle/>
          <a:p>
            <a:pPr marL="0" indent="0">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Δράσεις</a:t>
            </a: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0" indent="0">
              <a:buNone/>
            </a:pPr>
            <a:endParaRPr lang="en-GB" sz="1200" dirty="0">
              <a:latin typeface="Calibri" panose="020F0502020204030204" pitchFamily="34" charset="0"/>
              <a:cs typeface="Calibri" panose="020F0502020204030204" pitchFamily="34" charset="0"/>
            </a:endParaRPr>
          </a:p>
          <a:p>
            <a:pPr marL="0" indent="0" algn="just">
              <a:buNone/>
            </a:pPr>
            <a:r>
              <a:rPr lang="el-GR" sz="1200" dirty="0" smtClean="0">
                <a:solidFill>
                  <a:srgbClr val="FFB600"/>
                </a:solidFill>
                <a:latin typeface="Calibri" panose="020F0502020204030204" pitchFamily="34" charset="0"/>
                <a:cs typeface="Calibri" panose="020F0502020204030204" pitchFamily="34" charset="0"/>
              </a:rPr>
              <a:t>Έπειτα καταγράψτε έναν στόχο</a:t>
            </a:r>
            <a:r>
              <a:rPr lang="en-GB" sz="1200" dirty="0" smtClean="0">
                <a:solidFill>
                  <a:srgbClr val="FFB600"/>
                </a:solidFill>
                <a:latin typeface="Calibri" panose="020F0502020204030204" pitchFamily="34" charset="0"/>
                <a:cs typeface="Calibri" panose="020F0502020204030204" pitchFamily="34" charset="0"/>
              </a:rPr>
              <a:t> </a:t>
            </a:r>
            <a:r>
              <a:rPr lang="el-GR" sz="1200" dirty="0" smtClean="0">
                <a:solidFill>
                  <a:schemeClr val="tx1"/>
                </a:solidFill>
                <a:latin typeface="Calibri" panose="020F0502020204030204" pitchFamily="34" charset="0"/>
                <a:cs typeface="Calibri" panose="020F0502020204030204" pitchFamily="34" charset="0"/>
              </a:rPr>
              <a:t>που επιθυμείτε να πετύχετε σε ένα σύντομο χρονικό διάστημα</a:t>
            </a:r>
            <a:r>
              <a:rPr lang="en-GB" sz="1200" dirty="0" smtClean="0">
                <a:solidFill>
                  <a:schemeClr val="tx1"/>
                </a:solidFill>
                <a:latin typeface="Calibri" panose="020F0502020204030204" pitchFamily="34" charset="0"/>
                <a:cs typeface="Calibri" panose="020F0502020204030204" pitchFamily="34" charset="0"/>
              </a:rPr>
              <a:t>.</a:t>
            </a:r>
            <a:endParaRPr lang="en-GB" sz="1200" dirty="0">
              <a:solidFill>
                <a:schemeClr val="tx1"/>
              </a:solidFill>
              <a:latin typeface="Calibri" panose="020F0502020204030204" pitchFamily="34" charset="0"/>
              <a:cs typeface="Calibri" panose="020F0502020204030204" pitchFamily="34" charset="0"/>
            </a:endParaRPr>
          </a:p>
          <a:p>
            <a:pPr marL="228600" indent="-228600" algn="just">
              <a:buFont typeface="Raleway Thin"/>
              <a:buAutoNum type="arabicPeriod"/>
            </a:pPr>
            <a:r>
              <a:rPr lang="el-GR" sz="1200" dirty="0" smtClean="0">
                <a:solidFill>
                  <a:schemeClr val="tx1"/>
                </a:solidFill>
                <a:latin typeface="Calibri" panose="020F0502020204030204" pitchFamily="34" charset="0"/>
                <a:cs typeface="Calibri" panose="020F0502020204030204" pitchFamily="34" charset="0"/>
              </a:rPr>
              <a:t>Προσαρμόστε το στόχο σας με τη χρήση της γνώσης που αποκτήσατε σχετικά με τους διαφορετικούς τύπους</a:t>
            </a:r>
            <a:r>
              <a:rPr lang="en-GB" sz="1200" dirty="0" smtClean="0">
                <a:solidFill>
                  <a:schemeClr val="tx1"/>
                </a:solidFill>
                <a:latin typeface="Calibri" panose="020F0502020204030204" pitchFamily="34" charset="0"/>
                <a:cs typeface="Calibri" panose="020F0502020204030204" pitchFamily="34" charset="0"/>
              </a:rPr>
              <a:t>.</a:t>
            </a:r>
            <a:endParaRPr lang="en-GB" sz="1200" dirty="0">
              <a:solidFill>
                <a:schemeClr val="tx1"/>
              </a:solidFill>
              <a:latin typeface="Calibri" panose="020F0502020204030204" pitchFamily="34" charset="0"/>
              <a:cs typeface="Calibri" panose="020F0502020204030204" pitchFamily="34" charset="0"/>
            </a:endParaRPr>
          </a:p>
          <a:p>
            <a:pPr marL="228600" indent="-228600" algn="just">
              <a:buFont typeface="Raleway Thin"/>
              <a:buAutoNum type="arabicPeriod"/>
            </a:pPr>
            <a:r>
              <a:rPr lang="el-GR" sz="1200" dirty="0" smtClean="0">
                <a:solidFill>
                  <a:schemeClr val="tx1"/>
                </a:solidFill>
                <a:latin typeface="Calibri" panose="020F0502020204030204" pitchFamily="34" charset="0"/>
                <a:cs typeface="Calibri" panose="020F0502020204030204" pitchFamily="34" charset="0"/>
              </a:rPr>
              <a:t>Σκεφτείτε ποιοι είναι οι λόγοι για τους οποίους δεν κυνηγήσατε τους στόχους σας ακόμα. </a:t>
            </a:r>
            <a:r>
              <a:rPr lang="el-GR" sz="1200" dirty="0">
                <a:solidFill>
                  <a:schemeClr val="tx1"/>
                </a:solidFill>
                <a:latin typeface="Calibri" panose="020F0502020204030204" pitchFamily="34" charset="0"/>
                <a:cs typeface="Calibri" panose="020F0502020204030204" pitchFamily="34" charset="0"/>
              </a:rPr>
              <a:t>Μ</a:t>
            </a:r>
            <a:r>
              <a:rPr lang="el-GR" sz="1200" dirty="0" smtClean="0">
                <a:solidFill>
                  <a:schemeClr val="tx1"/>
                </a:solidFill>
                <a:latin typeface="Calibri" panose="020F0502020204030204" pitchFamily="34" charset="0"/>
                <a:cs typeface="Calibri" panose="020F0502020204030204" pitchFamily="34" charset="0"/>
              </a:rPr>
              <a:t>ήπως υπάρχουν κάποια πιστεύω που σας εμποδίζουν ως προς την επίτευξή τους</a:t>
            </a:r>
            <a:r>
              <a:rPr lang="en-GB" sz="1200" dirty="0" smtClean="0">
                <a:solidFill>
                  <a:schemeClr val="tx1"/>
                </a:solidFill>
                <a:latin typeface="Calibri" panose="020F0502020204030204" pitchFamily="34" charset="0"/>
                <a:cs typeface="Calibri" panose="020F0502020204030204" pitchFamily="34" charset="0"/>
              </a:rPr>
              <a:t>?</a:t>
            </a:r>
            <a:endParaRPr lang="en-GB" sz="1200" dirty="0">
              <a:solidFill>
                <a:schemeClr val="tx1"/>
              </a:solidFill>
              <a:latin typeface="Calibri" panose="020F0502020204030204" pitchFamily="34" charset="0"/>
              <a:cs typeface="Calibri" panose="020F0502020204030204" pitchFamily="34" charset="0"/>
            </a:endParaRPr>
          </a:p>
          <a:p>
            <a:pPr marL="228600" indent="-228600" algn="just">
              <a:buAutoNum type="arabicPeriod"/>
            </a:pPr>
            <a:r>
              <a:rPr lang="el-GR" sz="1200" dirty="0" smtClean="0">
                <a:solidFill>
                  <a:schemeClr val="tx1"/>
                </a:solidFill>
                <a:latin typeface="Calibri" panose="020F0502020204030204" pitchFamily="34" charset="0"/>
                <a:cs typeface="Calibri" panose="020F0502020204030204" pitchFamily="34" charset="0"/>
              </a:rPr>
              <a:t>Αντικαταστήστε οποιαδήποτε πιστεύω σας </a:t>
            </a:r>
            <a:r>
              <a:rPr lang="en-GB" sz="1200" dirty="0" smtClean="0">
                <a:solidFill>
                  <a:schemeClr val="tx1"/>
                </a:solidFill>
                <a:latin typeface="Calibri" panose="020F0502020204030204" pitchFamily="34" charset="0"/>
                <a:cs typeface="Calibri" panose="020F0502020204030204" pitchFamily="34" charset="0"/>
              </a:rPr>
              <a:t> </a:t>
            </a:r>
            <a:r>
              <a:rPr lang="el-GR" sz="1200" dirty="0" smtClean="0">
                <a:solidFill>
                  <a:schemeClr val="tx1"/>
                </a:solidFill>
                <a:latin typeface="Calibri" panose="020F0502020204030204" pitchFamily="34" charset="0"/>
                <a:cs typeface="Calibri" panose="020F0502020204030204" pitchFamily="34" charset="0"/>
              </a:rPr>
              <a:t>περιορίζουν με υποστηρικτικά, τα οποία θα σας οδηγήσουν στην επίτευξη των στόχων σας.</a:t>
            </a:r>
            <a:endParaRPr lang="en-GB" sz="1200" dirty="0">
              <a:solidFill>
                <a:schemeClr val="tx1"/>
              </a:solidFill>
              <a:latin typeface="Calibri" panose="020F0502020204030204" pitchFamily="34" charset="0"/>
              <a:cs typeface="Calibri" panose="020F0502020204030204" pitchFamily="34" charset="0"/>
            </a:endParaRPr>
          </a:p>
          <a:p>
            <a:pPr marL="228600" indent="-228600" algn="just">
              <a:buAutoNum type="arabicPeriod"/>
            </a:pPr>
            <a:endParaRPr lang="en-GB" sz="1200" dirty="0">
              <a:solidFill>
                <a:schemeClr val="tx1"/>
              </a:solidFill>
              <a:latin typeface="Raleway Light" pitchFamily="2" charset="0"/>
            </a:endParaRPr>
          </a:p>
          <a:p>
            <a:pPr marL="0" indent="0" algn="just">
              <a:buNone/>
            </a:pPr>
            <a:endParaRPr lang="en-GB" sz="1200" dirty="0">
              <a:latin typeface="Raleway Light" pitchFamily="2" charset="0"/>
            </a:endParaRPr>
          </a:p>
          <a:p>
            <a:pPr marL="139702" indent="0">
              <a:buNone/>
            </a:pPr>
            <a:endParaRPr lang="pt-PT" dirty="0"/>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1291343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xfrm>
            <a:off x="552159" y="3223908"/>
            <a:ext cx="7772400" cy="1159800"/>
          </a:xfrm>
          <a:prstGeom prst="rect">
            <a:avLst/>
          </a:prstGeom>
        </p:spPr>
        <p:txBody>
          <a:bodyPr spcFirstLastPara="1" wrap="square" lIns="91426" tIns="91426" rIns="91426" bIns="91426" anchor="b" anchorCtr="0">
            <a:noAutofit/>
          </a:bodyPr>
          <a:lstStyle/>
          <a:p>
            <a:r>
              <a:rPr lang="el-GR" dirty="0" smtClean="0">
                <a:latin typeface="Calibri" panose="020F0502020204030204" pitchFamily="34" charset="0"/>
                <a:cs typeface="Calibri" panose="020F0502020204030204" pitchFamily="34" charset="0"/>
              </a:rPr>
              <a:t>Αποτελεσματικές μέθοδοι στοχοθεσίας</a:t>
            </a:r>
            <a:endParaRPr lang="en-GB" b="1" dirty="0">
              <a:solidFill>
                <a:schemeClr val="bg1"/>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A550CD40-E978-5822-5004-5769F5051902}"/>
              </a:ext>
            </a:extLst>
          </p:cNvPr>
          <p:cNvPicPr>
            <a:picLocks noChangeAspect="1"/>
          </p:cNvPicPr>
          <p:nvPr/>
        </p:nvPicPr>
        <p:blipFill>
          <a:blip r:embed="rId3"/>
          <a:stretch>
            <a:fillRect/>
          </a:stretch>
        </p:blipFill>
        <p:spPr>
          <a:xfrm>
            <a:off x="7489247" y="389614"/>
            <a:ext cx="1263188" cy="131933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818147" y="386950"/>
            <a:ext cx="8034096" cy="1125327"/>
          </a:xfrm>
          <a:prstGeom prst="rect">
            <a:avLst/>
          </a:prstGeom>
        </p:spPr>
        <p:txBody>
          <a:bodyPr spcFirstLastPara="1" wrap="square" lIns="91426" tIns="91426" rIns="91426" bIns="91426" anchor="t" anchorCtr="0">
            <a:noAutofit/>
          </a:bodyPr>
          <a:lstStyle/>
          <a:p>
            <a:r>
              <a:rPr lang="el-GR" sz="2800" dirty="0" smtClean="0">
                <a:latin typeface="Calibri" panose="020F0502020204030204" pitchFamily="34" charset="0"/>
                <a:cs typeface="Calibri" panose="020F0502020204030204" pitchFamily="34" charset="0"/>
              </a:rPr>
              <a:t>Τι γνωρίζετε σχετικά με τις</a:t>
            </a:r>
            <a:r>
              <a:rPr lang="en" sz="2800" dirty="0">
                <a:latin typeface="Calibri" panose="020F0502020204030204" pitchFamily="34" charset="0"/>
                <a:cs typeface="Calibri" panose="020F0502020204030204" pitchFamily="34" charset="0"/>
              </a:rPr>
              <a:t/>
            </a:r>
            <a:br>
              <a:rPr lang="en" sz="2800" dirty="0">
                <a:latin typeface="Calibri" panose="020F0502020204030204" pitchFamily="34" charset="0"/>
                <a:cs typeface="Calibri" panose="020F0502020204030204" pitchFamily="34" charset="0"/>
              </a:rPr>
            </a:br>
            <a:r>
              <a:rPr lang="el-GR" sz="2800" dirty="0" smtClean="0">
                <a:solidFill>
                  <a:srgbClr val="FFB600"/>
                </a:solidFill>
                <a:latin typeface="Calibri" panose="020F0502020204030204" pitchFamily="34" charset="0"/>
                <a:cs typeface="Calibri" panose="020F0502020204030204" pitchFamily="34" charset="0"/>
              </a:rPr>
              <a:t>αποτελεσματικές</a:t>
            </a:r>
            <a:r>
              <a:rPr lang="el-GR" sz="2800" dirty="0">
                <a:solidFill>
                  <a:srgbClr val="FFB600"/>
                </a:solidFill>
                <a:latin typeface="Calibri" panose="020F0502020204030204" pitchFamily="34" charset="0"/>
                <a:cs typeface="Calibri" panose="020F0502020204030204" pitchFamily="34" charset="0"/>
              </a:rPr>
              <a:t> </a:t>
            </a:r>
            <a:r>
              <a:rPr lang="el-GR" sz="2800" dirty="0" smtClean="0">
                <a:solidFill>
                  <a:srgbClr val="FFB600"/>
                </a:solidFill>
                <a:latin typeface="Calibri" panose="020F0502020204030204" pitchFamily="34" charset="0"/>
                <a:cs typeface="Calibri" panose="020F0502020204030204" pitchFamily="34" charset="0"/>
              </a:rPr>
              <a:t>τεχνικές στοχοθεσίας</a:t>
            </a:r>
            <a:r>
              <a:rPr lang="en" sz="2800" dirty="0" smtClean="0">
                <a:solidFill>
                  <a:schemeClr val="tx1"/>
                </a:solidFill>
                <a:latin typeface="Calibri" panose="020F0502020204030204" pitchFamily="34" charset="0"/>
                <a:cs typeface="Calibri" panose="020F0502020204030204" pitchFamily="34" charset="0"/>
              </a:rPr>
              <a:t>?</a:t>
            </a:r>
            <a:endParaRPr sz="2800" dirty="0">
              <a:solidFill>
                <a:schemeClr val="tx1"/>
              </a:solidFill>
              <a:latin typeface="Calibri" panose="020F0502020204030204" pitchFamily="34" charset="0"/>
              <a:cs typeface="Calibri" panose="020F0502020204030204" pitchFamily="34" charset="0"/>
            </a:endParaRPr>
          </a:p>
        </p:txBody>
      </p:sp>
      <p:sp>
        <p:nvSpPr>
          <p:cNvPr id="148" name="Google Shape;148;p21"/>
          <p:cNvSpPr txBox="1">
            <a:spLocks noGrp="1"/>
          </p:cNvSpPr>
          <p:nvPr>
            <p:ph type="body" idx="1"/>
          </p:nvPr>
        </p:nvSpPr>
        <p:spPr>
          <a:xfrm>
            <a:off x="912476" y="1394957"/>
            <a:ext cx="5785504" cy="3437793"/>
          </a:xfrm>
          <a:prstGeom prst="rect">
            <a:avLst/>
          </a:prstGeom>
          <a:ln>
            <a:noFill/>
          </a:ln>
        </p:spPr>
        <p:txBody>
          <a:bodyPr spcFirstLastPara="1" wrap="square" lIns="91426" tIns="91426" rIns="91426" bIns="91426" anchor="t" anchorCtr="0">
            <a:noAutofit/>
          </a:bodyPr>
          <a:lstStyle/>
          <a:p>
            <a:pPr marL="0" indent="0" algn="just">
              <a:buNone/>
            </a:pPr>
            <a:r>
              <a:rPr lang="el-GR" sz="1300" dirty="0" smtClean="0">
                <a:latin typeface="Calibri" panose="020F0502020204030204" pitchFamily="34" charset="0"/>
                <a:cs typeface="Calibri" panose="020F0502020204030204" pitchFamily="34" charset="0"/>
              </a:rPr>
              <a:t>Τα αρχικά στάδια σύλληψης των στόχων σας συνήθως συνοδεύονται από υψηλά επίπεδα έμπνευσης και κινήτρων</a:t>
            </a:r>
            <a:r>
              <a:rPr lang="en-US" sz="1300" dirty="0" smtClean="0">
                <a:latin typeface="Calibri" panose="020F0502020204030204" pitchFamily="34" charset="0"/>
                <a:cs typeface="Calibri" panose="020F0502020204030204" pitchFamily="34" charset="0"/>
              </a:rPr>
              <a:t>. </a:t>
            </a:r>
            <a:r>
              <a:rPr lang="el-GR" sz="1300" dirty="0" smtClean="0">
                <a:latin typeface="Calibri" panose="020F0502020204030204" pitchFamily="34" charset="0"/>
                <a:cs typeface="Calibri" panose="020F0502020204030204" pitchFamily="34" charset="0"/>
              </a:rPr>
              <a:t>Η διαδικασία επίτευξης στόχων συναντάται με την συνεχή προσπάθεια, αν και συχνά προκύπτουν απρόβλεπτα εμπόδια που μπορούν να κάνουν πιο δύσκολη την διατήρηση κινήτρων</a:t>
            </a:r>
            <a:r>
              <a:rPr lang="en-US" sz="1300" dirty="0" smtClean="0">
                <a:latin typeface="Calibri" panose="020F0502020204030204" pitchFamily="34" charset="0"/>
                <a:cs typeface="Calibri" panose="020F0502020204030204" pitchFamily="34" charset="0"/>
              </a:rPr>
              <a:t>.</a:t>
            </a:r>
            <a:endParaRPr lang="en-US" sz="1300" dirty="0">
              <a:latin typeface="Calibri" panose="020F0502020204030204" pitchFamily="34" charset="0"/>
              <a:cs typeface="Calibri" panose="020F0502020204030204" pitchFamily="34" charset="0"/>
            </a:endParaRPr>
          </a:p>
          <a:p>
            <a:pPr marL="0" indent="0" algn="just">
              <a:buNone/>
            </a:pPr>
            <a:endParaRPr lang="en-US" sz="1000" dirty="0">
              <a:latin typeface="Calibri" panose="020F0502020204030204" pitchFamily="34" charset="0"/>
              <a:cs typeface="Calibri" panose="020F0502020204030204" pitchFamily="34" charset="0"/>
            </a:endParaRPr>
          </a:p>
          <a:p>
            <a:pPr marL="0" indent="0" algn="just">
              <a:buNone/>
            </a:pPr>
            <a:r>
              <a:rPr lang="el-GR" sz="1300" dirty="0" smtClean="0">
                <a:latin typeface="Calibri" panose="020F0502020204030204" pitchFamily="34" charset="0"/>
                <a:cs typeface="Calibri" panose="020F0502020204030204" pitchFamily="34" charset="0"/>
              </a:rPr>
              <a:t>Οι τεχνικές και οι μέθοδοι στοχοθεσίας είναι ένας τρόπος ώστε να ξεπεραστούν οι δυσκολίες και να παραμείνετε κινητοποιημένοι καθόλη την διάρκεια της προσπάθειας επίτευξης των στόχων σας</a:t>
            </a:r>
            <a:r>
              <a:rPr lang="en-US" sz="1300" dirty="0" smtClean="0">
                <a:latin typeface="Calibri" panose="020F0502020204030204" pitchFamily="34" charset="0"/>
                <a:cs typeface="Calibri" panose="020F0502020204030204" pitchFamily="34" charset="0"/>
              </a:rPr>
              <a:t>.</a:t>
            </a:r>
            <a:endParaRPr lang="en-US" sz="1300" dirty="0">
              <a:latin typeface="Calibri" panose="020F0502020204030204" pitchFamily="34" charset="0"/>
              <a:cs typeface="Calibri" panose="020F0502020204030204" pitchFamily="34" charset="0"/>
            </a:endParaRPr>
          </a:p>
          <a:p>
            <a:pPr marL="0" indent="0" algn="just">
              <a:buNone/>
            </a:pPr>
            <a:endParaRPr lang="en-US" sz="1000" dirty="0">
              <a:latin typeface="Calibri" panose="020F0502020204030204" pitchFamily="34" charset="0"/>
              <a:cs typeface="Calibri" panose="020F0502020204030204" pitchFamily="34" charset="0"/>
            </a:endParaRPr>
          </a:p>
          <a:p>
            <a:pPr marL="0" indent="0" algn="just">
              <a:buNone/>
            </a:pPr>
            <a:r>
              <a:rPr lang="el-GR" sz="1300" dirty="0" smtClean="0">
                <a:latin typeface="Calibri" panose="020F0502020204030204" pitchFamily="34" charset="0"/>
                <a:cs typeface="Calibri" panose="020F0502020204030204" pitchFamily="34" charset="0"/>
              </a:rPr>
              <a:t>Οι τεχνικές καθορισμού στόχων παρέχουν ένα πλαίσιο που αναπτύσσεται για την επίτευξη </a:t>
            </a:r>
            <a:r>
              <a:rPr lang="el-GR" sz="1300" dirty="0" err="1" smtClean="0">
                <a:latin typeface="Calibri" panose="020F0502020204030204" pitchFamily="34" charset="0"/>
                <a:cs typeface="Calibri" panose="020F0502020204030204" pitchFamily="34" charset="0"/>
              </a:rPr>
              <a:t>τους.Αυτές</a:t>
            </a:r>
            <a:r>
              <a:rPr lang="el-GR" sz="1300" dirty="0" smtClean="0">
                <a:latin typeface="Calibri" panose="020F0502020204030204" pitchFamily="34" charset="0"/>
                <a:cs typeface="Calibri" panose="020F0502020204030204" pitchFamily="34" charset="0"/>
              </a:rPr>
              <a:t> οι τεχνικές παρέχουν καθοδήγηση και ένας καλά καθορισμένος στόχος μας εμπνέει για δράση και μας δίνει την κατεύθυνση στην οποία πρέπει να κινηθούμε</a:t>
            </a:r>
            <a:r>
              <a:rPr lang="en-US" sz="1300" dirty="0" smtClean="0">
                <a:latin typeface="Calibri" panose="020F0502020204030204" pitchFamily="34" charset="0"/>
                <a:cs typeface="Calibri" panose="020F0502020204030204" pitchFamily="34" charset="0"/>
              </a:rPr>
              <a:t>.</a:t>
            </a:r>
            <a:endParaRPr lang="en-US" sz="1300" dirty="0">
              <a:latin typeface="Calibri" panose="020F0502020204030204" pitchFamily="34" charset="0"/>
              <a:cs typeface="Calibri" panose="020F0502020204030204" pitchFamily="34" charset="0"/>
            </a:endParaRPr>
          </a:p>
          <a:p>
            <a:pPr marL="0" indent="0" algn="just">
              <a:buNone/>
            </a:pPr>
            <a:endParaRPr lang="en-US" sz="1300" dirty="0">
              <a:latin typeface="Raleway Light" charset="0"/>
            </a:endParaRPr>
          </a:p>
          <a:p>
            <a:pPr marL="0" indent="0" algn="just">
              <a:buNone/>
            </a:pPr>
            <a:endParaRPr lang="en-GB" sz="1300" dirty="0">
              <a:latin typeface="Raleway ExtraLight" pitchFamily="2" charset="0"/>
            </a:endParaRP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5" name="TextBox 4">
            <a:extLst>
              <a:ext uri="{FF2B5EF4-FFF2-40B4-BE49-F238E27FC236}">
                <a16:creationId xmlns:a16="http://schemas.microsoft.com/office/drawing/2014/main" id="{04BB1F56-2851-3433-02B7-C14ED0A8C9FB}"/>
              </a:ext>
            </a:extLst>
          </p:cNvPr>
          <p:cNvSpPr txBox="1"/>
          <p:nvPr/>
        </p:nvSpPr>
        <p:spPr>
          <a:xfrm>
            <a:off x="5754339" y="4429207"/>
            <a:ext cx="2869973" cy="215444"/>
          </a:xfrm>
          <a:prstGeom prst="rect">
            <a:avLst/>
          </a:prstGeom>
          <a:noFill/>
        </p:spPr>
        <p:txBody>
          <a:bodyPr wrap="square">
            <a:spAutoFit/>
          </a:bodyPr>
          <a:lstStyle/>
          <a:p>
            <a:pPr algn="r" rtl="0">
              <a:spcBef>
                <a:spcPts val="0"/>
              </a:spcBef>
              <a:spcAft>
                <a:spcPts val="0"/>
              </a:spcAft>
            </a:pPr>
            <a:r>
              <a:rPr lang="fr-FR" sz="800" b="0" i="0" u="none" strike="noStrike" dirty="0">
                <a:solidFill>
                  <a:srgbClr val="FFB600"/>
                </a:solidFill>
                <a:effectLst/>
                <a:latin typeface="Raleway Light" pitchFamily="2" charset="0"/>
              </a:rPr>
              <a:t>Source: </a:t>
            </a:r>
            <a:r>
              <a:rPr lang="en-US" sz="600" b="1" u="sng" dirty="0">
                <a:solidFill>
                  <a:schemeClr val="bg1">
                    <a:lumMod val="75000"/>
                  </a:schemeClr>
                </a:solidFill>
                <a:latin typeface="Raleway Light" pitchFamily="2" charset="0"/>
                <a:hlinkClick r:id="rId3">
                  <a:extLst>
                    <a:ext uri="{A12FA001-AC4F-418D-AE19-62706E023703}">
                      <ahyp:hlinkClr xmlns="" xmlns:ahyp="http://schemas.microsoft.com/office/drawing/2018/hyperlinkcolor" val="tx"/>
                    </a:ext>
                  </a:extLst>
                </a:hlinkClick>
              </a:rPr>
              <a:t>Joshua Coleman</a:t>
            </a:r>
            <a:endParaRPr lang="fr-FR" sz="600" b="1" u="sng" dirty="0">
              <a:solidFill>
                <a:schemeClr val="bg1">
                  <a:lumMod val="75000"/>
                </a:schemeClr>
              </a:solidFill>
              <a:latin typeface="Raleway Light" pitchFamily="2" charset="0"/>
            </a:endParaRPr>
          </a:p>
        </p:txBody>
      </p:sp>
      <p:pic>
        <p:nvPicPr>
          <p:cNvPr id="1026" name="Picture 2" descr="graffiti on wall during daytime">
            <a:extLst>
              <a:ext uri="{FF2B5EF4-FFF2-40B4-BE49-F238E27FC236}">
                <a16:creationId xmlns:a16="http://schemas.microsoft.com/office/drawing/2014/main" id="{FCA85564-737B-E0EB-D125-FCBEE3DCB1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850" y="1629507"/>
            <a:ext cx="1823462" cy="2798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689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4" name="Google Shape;392;p35">
            <a:extLst>
              <a:ext uri="{FF2B5EF4-FFF2-40B4-BE49-F238E27FC236}">
                <a16:creationId xmlns:a16="http://schemas.microsoft.com/office/drawing/2014/main" id="{9ACCE107-81D9-F863-71B4-A4D5ECE2DA53}"/>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7" name="Rectangle 6"/>
          <p:cNvSpPr/>
          <p:nvPr/>
        </p:nvSpPr>
        <p:spPr>
          <a:xfrm>
            <a:off x="752474" y="761263"/>
            <a:ext cx="5019675" cy="292388"/>
          </a:xfrm>
          <a:prstGeom prst="rect">
            <a:avLst/>
          </a:prstGeom>
        </p:spPr>
        <p:txBody>
          <a:bodyPr wrap="square">
            <a:spAutoFit/>
          </a:bodyPr>
          <a:lstStyle/>
          <a:p>
            <a:pPr algn="just">
              <a:buNone/>
            </a:pPr>
            <a:r>
              <a:rPr lang="el-GR" sz="1300" b="1" dirty="0" smtClean="0">
                <a:latin typeface="Calibri" panose="020F0502020204030204" pitchFamily="34" charset="0"/>
                <a:cs typeface="Calibri" panose="020F0502020204030204" pitchFamily="34" charset="0"/>
              </a:rPr>
              <a:t>Οι τρεις</a:t>
            </a:r>
            <a:r>
              <a:rPr lang="en-US" sz="1300" b="1" dirty="0" smtClean="0">
                <a:latin typeface="Calibri" panose="020F0502020204030204" pitchFamily="34" charset="0"/>
                <a:cs typeface="Calibri" panose="020F0502020204030204" pitchFamily="34" charset="0"/>
              </a:rPr>
              <a:t> </a:t>
            </a:r>
            <a:r>
              <a:rPr lang="en-US" sz="1300" b="1" dirty="0">
                <a:latin typeface="Calibri" panose="020F0502020204030204" pitchFamily="34" charset="0"/>
                <a:cs typeface="Calibri" panose="020F0502020204030204" pitchFamily="34" charset="0"/>
              </a:rPr>
              <a:t>(3) </a:t>
            </a:r>
            <a:r>
              <a:rPr lang="el-GR" sz="1300" b="1" dirty="0" smtClean="0">
                <a:latin typeface="Calibri" panose="020F0502020204030204" pitchFamily="34" charset="0"/>
                <a:cs typeface="Calibri" panose="020F0502020204030204" pitchFamily="34" charset="0"/>
              </a:rPr>
              <a:t>αποτελεσματικές τεχνικές στοχοθεσίας</a:t>
            </a:r>
            <a:endParaRPr lang="en-US" sz="1300" b="1"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28BF79D-76CE-433F-5CD7-8EC1BB9C2A9D}"/>
              </a:ext>
            </a:extLst>
          </p:cNvPr>
          <p:cNvSpPr txBox="1"/>
          <p:nvPr/>
        </p:nvSpPr>
        <p:spPr>
          <a:xfrm>
            <a:off x="953890" y="1079167"/>
            <a:ext cx="6907848" cy="3797633"/>
          </a:xfrm>
          <a:prstGeom prst="rect">
            <a:avLst/>
          </a:prstGeom>
          <a:noFill/>
          <a:ln>
            <a:noFill/>
          </a:ln>
        </p:spPr>
        <p:txBody>
          <a:bodyPr spcFirstLastPara="1" wrap="square" lIns="91426" tIns="91426" rIns="91426" bIns="91426" anchor="t" anchorCtr="0">
            <a:noAutofit/>
          </a:bodyPr>
          <a:lstStyle>
            <a:defPPr marR="0" lvl="0" algn="l" rtl="0">
              <a:lnSpc>
                <a:spcPct val="100000"/>
              </a:lnSpc>
              <a:spcBef>
                <a:spcPts val="0"/>
              </a:spcBef>
              <a:spcAft>
                <a:spcPts val="0"/>
              </a:spcAft>
            </a:defPPr>
            <a:lvl1pPr marL="0" indent="0">
              <a:spcBef>
                <a:spcPts val="601"/>
              </a:spcBef>
              <a:buClr>
                <a:srgbClr val="FFB600"/>
              </a:buClr>
              <a:buSzPts val="1800"/>
              <a:buFont typeface="Raleway Thin"/>
              <a:buNone/>
              <a:defRPr sz="1300">
                <a:solidFill>
                  <a:schemeClr val="dk2"/>
                </a:solidFill>
                <a:latin typeface="Raleway Light" charset="0"/>
                <a:ea typeface="Raleway Thin"/>
                <a:cs typeface="Raleway Thin"/>
                <a:sym typeface="Raleway Thin"/>
              </a:defRPr>
            </a:lvl1pPr>
            <a:lvl2pPr marL="914411" indent="-342904">
              <a:buClr>
                <a:srgbClr val="FFB600"/>
              </a:buClr>
              <a:buSzPts val="1800"/>
              <a:buFont typeface="Raleway Thin"/>
              <a:buChar char="○"/>
              <a:defRPr sz="1800">
                <a:solidFill>
                  <a:schemeClr val="dk2"/>
                </a:solidFill>
                <a:latin typeface="Raleway Thin"/>
                <a:ea typeface="Raleway Thin"/>
                <a:cs typeface="Raleway Thin"/>
                <a:sym typeface="Raleway Thin"/>
              </a:defRPr>
            </a:lvl2pPr>
            <a:lvl3pPr marL="1371617" indent="-342904">
              <a:buClr>
                <a:srgbClr val="FFB600"/>
              </a:buClr>
              <a:buSzPts val="1800"/>
              <a:buFont typeface="Raleway Thin"/>
              <a:buChar char="■"/>
              <a:defRPr sz="1800">
                <a:solidFill>
                  <a:schemeClr val="dk2"/>
                </a:solidFill>
                <a:latin typeface="Raleway Thin"/>
                <a:ea typeface="Raleway Thin"/>
                <a:cs typeface="Raleway Thin"/>
                <a:sym typeface="Raleway Thin"/>
              </a:defRPr>
            </a:lvl3pPr>
            <a:lvl4pPr marL="1828823" indent="-342904">
              <a:buClr>
                <a:schemeClr val="dk2"/>
              </a:buClr>
              <a:buSzPts val="1800"/>
              <a:buFont typeface="Raleway Thin"/>
              <a:buChar char="●"/>
              <a:defRPr sz="1800">
                <a:solidFill>
                  <a:schemeClr val="dk2"/>
                </a:solidFill>
                <a:latin typeface="Raleway Thin"/>
                <a:ea typeface="Raleway Thin"/>
                <a:cs typeface="Raleway Thin"/>
                <a:sym typeface="Raleway Thin"/>
              </a:defRPr>
            </a:lvl4pPr>
            <a:lvl5pPr marL="2286029" indent="-342904">
              <a:buClr>
                <a:schemeClr val="dk2"/>
              </a:buClr>
              <a:buSzPts val="1800"/>
              <a:buFont typeface="Raleway Thin"/>
              <a:buChar char="○"/>
              <a:defRPr sz="1800">
                <a:solidFill>
                  <a:schemeClr val="dk2"/>
                </a:solidFill>
                <a:latin typeface="Raleway Thin"/>
                <a:ea typeface="Raleway Thin"/>
                <a:cs typeface="Raleway Thin"/>
                <a:sym typeface="Raleway Thin"/>
              </a:defRPr>
            </a:lvl5pPr>
            <a:lvl6pPr marL="2743234" indent="-342904">
              <a:buClr>
                <a:schemeClr val="dk2"/>
              </a:buClr>
              <a:buSzPts val="1800"/>
              <a:buFont typeface="Raleway Thin"/>
              <a:buChar char="■"/>
              <a:defRPr sz="1800">
                <a:solidFill>
                  <a:schemeClr val="dk2"/>
                </a:solidFill>
                <a:latin typeface="Raleway Thin"/>
                <a:ea typeface="Raleway Thin"/>
                <a:cs typeface="Raleway Thin"/>
                <a:sym typeface="Raleway Thin"/>
              </a:defRPr>
            </a:lvl6pPr>
            <a:lvl7pPr marL="3200440" indent="-342904">
              <a:buClr>
                <a:schemeClr val="dk2"/>
              </a:buClr>
              <a:buSzPts val="1800"/>
              <a:buFont typeface="Raleway Thin"/>
              <a:buChar char="●"/>
              <a:defRPr sz="1800">
                <a:solidFill>
                  <a:schemeClr val="dk2"/>
                </a:solidFill>
                <a:latin typeface="Raleway Thin"/>
                <a:ea typeface="Raleway Thin"/>
                <a:cs typeface="Raleway Thin"/>
                <a:sym typeface="Raleway Thin"/>
              </a:defRPr>
            </a:lvl7pPr>
            <a:lvl8pPr marL="3657646" indent="-342904">
              <a:buClr>
                <a:schemeClr val="dk2"/>
              </a:buClr>
              <a:buSzPts val="1800"/>
              <a:buFont typeface="Raleway Thin"/>
              <a:buChar char="○"/>
              <a:defRPr sz="1800">
                <a:solidFill>
                  <a:schemeClr val="dk2"/>
                </a:solidFill>
                <a:latin typeface="Raleway Thin"/>
                <a:ea typeface="Raleway Thin"/>
                <a:cs typeface="Raleway Thin"/>
                <a:sym typeface="Raleway Thin"/>
              </a:defRPr>
            </a:lvl8pPr>
            <a:lvl9pPr marL="4114851" indent="-342904">
              <a:buClr>
                <a:schemeClr val="dk2"/>
              </a:buClr>
              <a:buSzPts val="1800"/>
              <a:buFont typeface="Raleway Thin"/>
              <a:buChar char="■"/>
              <a:defRPr sz="1800">
                <a:solidFill>
                  <a:schemeClr val="dk2"/>
                </a:solidFill>
                <a:latin typeface="Raleway Thin"/>
                <a:ea typeface="Raleway Thin"/>
                <a:cs typeface="Raleway Thin"/>
                <a:sym typeface="Raleway Thin"/>
              </a:defRPr>
            </a:lvl9pPr>
          </a:lstStyle>
          <a:p>
            <a:pPr algn="just"/>
            <a:r>
              <a:rPr lang="el-GR" b="1" dirty="0" smtClean="0">
                <a:solidFill>
                  <a:schemeClr val="accent1"/>
                </a:solidFill>
                <a:latin typeface="Calibri" panose="020F0502020204030204" pitchFamily="34" charset="0"/>
                <a:cs typeface="Calibri" panose="020F0502020204030204" pitchFamily="34" charset="0"/>
              </a:rPr>
              <a:t>Η τεχνική</a:t>
            </a:r>
            <a:r>
              <a:rPr lang="el-GR" b="1" dirty="0">
                <a:solidFill>
                  <a:schemeClr val="accent1"/>
                </a:solidFill>
                <a:latin typeface="Calibri" panose="020F0502020204030204" pitchFamily="34" charset="0"/>
                <a:cs typeface="Calibri" panose="020F0502020204030204" pitchFamily="34" charset="0"/>
              </a:rPr>
              <a:t> </a:t>
            </a:r>
            <a:r>
              <a:rPr lang="en-US" b="1" dirty="0" smtClean="0">
                <a:solidFill>
                  <a:schemeClr val="accent1"/>
                </a:solidFill>
                <a:latin typeface="Calibri" panose="020F0502020204030204" pitchFamily="34" charset="0"/>
                <a:cs typeface="Calibri" panose="020F0502020204030204" pitchFamily="34" charset="0"/>
              </a:rPr>
              <a:t>SMART(</a:t>
            </a:r>
            <a:r>
              <a:rPr lang="en-US" b="1" dirty="0" smtClean="0">
                <a:solidFill>
                  <a:schemeClr val="bg1">
                    <a:lumMod val="75000"/>
                  </a:schemeClr>
                </a:solidFill>
                <a:latin typeface="Calibri" panose="020F0502020204030204" pitchFamily="34" charset="0"/>
                <a:cs typeface="Calibri" panose="020F0502020204030204" pitchFamily="34" charset="0"/>
              </a:rPr>
              <a:t>ER</a:t>
            </a:r>
            <a:r>
              <a:rPr lang="en-US" b="1" dirty="0">
                <a:solidFill>
                  <a:schemeClr val="accent1"/>
                </a:solidFill>
                <a:latin typeface="Calibri" panose="020F0502020204030204" pitchFamily="34" charset="0"/>
                <a:cs typeface="Calibri" panose="020F0502020204030204" pitchFamily="34" charset="0"/>
              </a:rPr>
              <a:t>) </a:t>
            </a:r>
            <a:endParaRPr lang="el-GR" b="1" dirty="0">
              <a:solidFill>
                <a:schemeClr val="accent1"/>
              </a:solidFill>
              <a:latin typeface="Calibri" panose="020F0502020204030204" pitchFamily="34" charset="0"/>
              <a:cs typeface="Calibri" panose="020F0502020204030204" pitchFamily="34" charset="0"/>
            </a:endParaRPr>
          </a:p>
          <a:p>
            <a:pPr algn="just"/>
            <a:r>
              <a:rPr lang="el-GR" sz="1200" dirty="0" smtClean="0">
                <a:latin typeface="Calibri" panose="020F0502020204030204" pitchFamily="34" charset="0"/>
                <a:cs typeface="Calibri" panose="020F0502020204030204" pitchFamily="34" charset="0"/>
              </a:rPr>
              <a:t>Αυτή είναι η πιο διαδεδομένη και αποτελεσματική μέθοδος στοχοθεσίας</a:t>
            </a:r>
            <a:r>
              <a:rPr lang="en-US" sz="1200" dirty="0" smtClean="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a:p>
            <a:pPr algn="just"/>
            <a:endParaRPr lang="en-US" sz="1200" dirty="0">
              <a:latin typeface="Calibri" panose="020F0502020204030204" pitchFamily="34" charset="0"/>
              <a:cs typeface="Calibri" panose="020F0502020204030204" pitchFamily="34" charset="0"/>
            </a:endParaRPr>
          </a:p>
          <a:p>
            <a:pPr algn="just"/>
            <a:r>
              <a:rPr lang="en-US" sz="1200" b="1" dirty="0">
                <a:latin typeface="Calibri" panose="020F0502020204030204" pitchFamily="34" charset="0"/>
                <a:cs typeface="Calibri" panose="020F0502020204030204" pitchFamily="34" charset="0"/>
              </a:rPr>
              <a:t>S</a:t>
            </a:r>
            <a:r>
              <a:rPr lang="en-US" sz="1200" dirty="0">
                <a:latin typeface="Calibri" panose="020F0502020204030204" pitchFamily="34" charset="0"/>
                <a:cs typeface="Calibri" panose="020F0502020204030204" pitchFamily="34" charset="0"/>
              </a:rPr>
              <a:t> — </a:t>
            </a:r>
            <a:r>
              <a:rPr lang="el-GR" sz="1200" dirty="0" smtClean="0">
                <a:latin typeface="Calibri" panose="020F0502020204030204" pitchFamily="34" charset="0"/>
                <a:cs typeface="Calibri" panose="020F0502020204030204" pitchFamily="34" charset="0"/>
              </a:rPr>
              <a:t>Συγκεκριμένη</a:t>
            </a:r>
            <a:r>
              <a:rPr lang="en-US" sz="1200" dirty="0" smtClean="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 </a:t>
            </a:r>
            <a:r>
              <a:rPr lang="el-GR" sz="1200" dirty="0">
                <a:latin typeface="Calibri" panose="020F0502020204030204" pitchFamily="34" charset="0"/>
                <a:cs typeface="Calibri" panose="020F0502020204030204" pitchFamily="34" charset="0"/>
              </a:rPr>
              <a:t>Θ</a:t>
            </a:r>
            <a:r>
              <a:rPr lang="el-GR" sz="1200" dirty="0" smtClean="0">
                <a:latin typeface="Calibri" panose="020F0502020204030204" pitchFamily="34" charset="0"/>
                <a:cs typeface="Calibri" panose="020F0502020204030204" pitchFamily="34" charset="0"/>
              </a:rPr>
              <a:t>α πρέπει να στοχεύει σε συγκεκριμένο</a:t>
            </a:r>
            <a:r>
              <a:rPr lang="en-US" sz="1200" dirty="0" smtClean="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σαφώς δηλωμένο</a:t>
            </a:r>
            <a:r>
              <a:rPr lang="en-US" sz="1200" dirty="0" smtClean="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τομέα για βελτίωση</a:t>
            </a:r>
            <a:r>
              <a:rPr lang="en-US" sz="1200" dirty="0" smtClean="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a:p>
            <a:pPr algn="just"/>
            <a:r>
              <a:rPr lang="en-US" sz="1200" b="1" dirty="0">
                <a:latin typeface="Calibri" panose="020F0502020204030204" pitchFamily="34" charset="0"/>
                <a:cs typeface="Calibri" panose="020F0502020204030204" pitchFamily="34" charset="0"/>
              </a:rPr>
              <a:t>M</a:t>
            </a:r>
            <a:r>
              <a:rPr lang="en-US" sz="1200" dirty="0">
                <a:latin typeface="Calibri" panose="020F0502020204030204" pitchFamily="34" charset="0"/>
                <a:cs typeface="Calibri" panose="020F0502020204030204" pitchFamily="34" charset="0"/>
              </a:rPr>
              <a:t> — </a:t>
            </a:r>
            <a:r>
              <a:rPr lang="el-GR" sz="1200" dirty="0" smtClean="0">
                <a:latin typeface="Calibri" panose="020F0502020204030204" pitchFamily="34" charset="0"/>
                <a:cs typeface="Calibri" panose="020F0502020204030204" pitchFamily="34" charset="0"/>
              </a:rPr>
              <a:t>Μετρήσιμη</a:t>
            </a:r>
            <a:r>
              <a:rPr lang="en-US" sz="1200" dirty="0" smtClean="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 </a:t>
            </a:r>
            <a:r>
              <a:rPr lang="el-GR" sz="1200" dirty="0">
                <a:latin typeface="Calibri" panose="020F0502020204030204" pitchFamily="34" charset="0"/>
                <a:cs typeface="Calibri" panose="020F0502020204030204" pitchFamily="34" charset="0"/>
              </a:rPr>
              <a:t>Θ</a:t>
            </a:r>
            <a:r>
              <a:rPr lang="el-GR" sz="1200" dirty="0" smtClean="0">
                <a:latin typeface="Calibri" panose="020F0502020204030204" pitchFamily="34" charset="0"/>
                <a:cs typeface="Calibri" panose="020F0502020204030204" pitchFamily="34" charset="0"/>
              </a:rPr>
              <a:t>α πρέπει να έχει αριθμούς για να μετρηθεί η πρόοδος</a:t>
            </a:r>
            <a:r>
              <a:rPr lang="en-US" sz="1200" dirty="0" smtClean="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a:p>
            <a:pPr algn="just"/>
            <a:r>
              <a:rPr lang="en-US" sz="1200" b="1" dirty="0">
                <a:latin typeface="Calibri" panose="020F0502020204030204" pitchFamily="34" charset="0"/>
                <a:cs typeface="Calibri" panose="020F0502020204030204" pitchFamily="34" charset="0"/>
              </a:rPr>
              <a:t>A</a:t>
            </a:r>
            <a:r>
              <a:rPr lang="en-US" sz="1200" dirty="0">
                <a:latin typeface="Calibri" panose="020F0502020204030204" pitchFamily="34" charset="0"/>
                <a:cs typeface="Calibri" panose="020F0502020204030204" pitchFamily="34" charset="0"/>
              </a:rPr>
              <a:t> — </a:t>
            </a:r>
            <a:r>
              <a:rPr lang="el-GR" sz="1200" dirty="0" smtClean="0">
                <a:latin typeface="Calibri" panose="020F0502020204030204" pitchFamily="34" charset="0"/>
                <a:cs typeface="Calibri" panose="020F0502020204030204" pitchFamily="34" charset="0"/>
              </a:rPr>
              <a:t>Επιτεύξιμη</a:t>
            </a:r>
            <a:r>
              <a:rPr lang="en-US" sz="1200" dirty="0" smtClean="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 </a:t>
            </a:r>
            <a:r>
              <a:rPr lang="el-GR" sz="1200" dirty="0">
                <a:latin typeface="Calibri" panose="020F0502020204030204" pitchFamily="34" charset="0"/>
                <a:cs typeface="Calibri" panose="020F0502020204030204" pitchFamily="34" charset="0"/>
              </a:rPr>
              <a:t>Θ</a:t>
            </a:r>
            <a:r>
              <a:rPr lang="el-GR" sz="1200" dirty="0" smtClean="0">
                <a:latin typeface="Calibri" panose="020F0502020204030204" pitchFamily="34" charset="0"/>
                <a:cs typeface="Calibri" panose="020F0502020204030204" pitchFamily="34" charset="0"/>
              </a:rPr>
              <a:t>α πρέπει να σας ξεβολεύει λίγο, χωρίς όμως να ξεπερνάτε τα όρια της γνώσης σας</a:t>
            </a:r>
            <a:r>
              <a:rPr lang="en-US" sz="1200" dirty="0" smtClean="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a:p>
            <a:pPr algn="just"/>
            <a:r>
              <a:rPr lang="en-US" sz="1200" b="1" dirty="0">
                <a:latin typeface="Calibri" panose="020F0502020204030204" pitchFamily="34" charset="0"/>
                <a:cs typeface="Calibri" panose="020F0502020204030204" pitchFamily="34" charset="0"/>
              </a:rPr>
              <a:t>R</a:t>
            </a:r>
            <a:r>
              <a:rPr lang="en-US" sz="1200" dirty="0">
                <a:latin typeface="Calibri" panose="020F0502020204030204" pitchFamily="34" charset="0"/>
                <a:cs typeface="Calibri" panose="020F0502020204030204" pitchFamily="34" charset="0"/>
              </a:rPr>
              <a:t> — </a:t>
            </a:r>
            <a:r>
              <a:rPr lang="el-GR" sz="1200" dirty="0" smtClean="0">
                <a:latin typeface="Calibri" panose="020F0502020204030204" pitchFamily="34" charset="0"/>
                <a:cs typeface="Calibri" panose="020F0502020204030204" pitchFamily="34" charset="0"/>
              </a:rPr>
              <a:t>Ρεαλιστική</a:t>
            </a:r>
            <a:r>
              <a:rPr lang="en-US" sz="1200" dirty="0" smtClean="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 </a:t>
            </a:r>
            <a:r>
              <a:rPr lang="el-GR" sz="1200" dirty="0">
                <a:latin typeface="Calibri" panose="020F0502020204030204" pitchFamily="34" charset="0"/>
                <a:cs typeface="Calibri" panose="020F0502020204030204" pitchFamily="34" charset="0"/>
              </a:rPr>
              <a:t>Θ</a:t>
            </a:r>
            <a:r>
              <a:rPr lang="el-GR" sz="1200" dirty="0" smtClean="0">
                <a:latin typeface="Calibri" panose="020F0502020204030204" pitchFamily="34" charset="0"/>
                <a:cs typeface="Calibri" panose="020F0502020204030204" pitchFamily="34" charset="0"/>
              </a:rPr>
              <a:t>α πρέπει να αναφέρει ποια αποτελέσματα μπορούν να επιτευχθούν ρεαλιστικά</a:t>
            </a:r>
            <a:r>
              <a:rPr lang="en-US" sz="1200" dirty="0" smtClean="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a:p>
            <a:pPr algn="just"/>
            <a:r>
              <a:rPr lang="en-US" sz="1200" b="1" dirty="0">
                <a:latin typeface="Calibri" panose="020F0502020204030204" pitchFamily="34" charset="0"/>
                <a:cs typeface="Calibri" panose="020F0502020204030204" pitchFamily="34" charset="0"/>
              </a:rPr>
              <a:t>T </a:t>
            </a:r>
            <a:r>
              <a:rPr lang="en-US" sz="1200"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Έγκαιρη</a:t>
            </a:r>
            <a:r>
              <a:rPr lang="en-US" sz="1200" dirty="0" smtClean="0">
                <a:latin typeface="Calibri" panose="020F0502020204030204" pitchFamily="34" charset="0"/>
                <a:cs typeface="Calibri" panose="020F0502020204030204" pitchFamily="34" charset="0"/>
              </a:rPr>
              <a:t>— </a:t>
            </a:r>
            <a:r>
              <a:rPr lang="el-GR" sz="1200" dirty="0">
                <a:latin typeface="Calibri" panose="020F0502020204030204" pitchFamily="34" charset="0"/>
                <a:cs typeface="Calibri" panose="020F0502020204030204" pitchFamily="34" charset="0"/>
              </a:rPr>
              <a:t>Θ</a:t>
            </a:r>
            <a:r>
              <a:rPr lang="el-GR" sz="1200" dirty="0" smtClean="0">
                <a:latin typeface="Calibri" panose="020F0502020204030204" pitchFamily="34" charset="0"/>
                <a:cs typeface="Calibri" panose="020F0502020204030204" pitchFamily="34" charset="0"/>
              </a:rPr>
              <a:t>α πρέπει να καθορίζει πότε πρέπει να παρέχονται τα αποτελέσματα, ώστε να υπάρχει η αίσθηση του επείγοντος</a:t>
            </a:r>
            <a:r>
              <a:rPr lang="en-US" sz="1200" dirty="0" smtClean="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a:p>
            <a:pPr algn="just"/>
            <a:r>
              <a:rPr lang="en-US" sz="1200" b="1" dirty="0">
                <a:latin typeface="Calibri" panose="020F0502020204030204" pitchFamily="34" charset="0"/>
                <a:cs typeface="Calibri" panose="020F0502020204030204" pitchFamily="34" charset="0"/>
              </a:rPr>
              <a:t>E</a:t>
            </a:r>
            <a:r>
              <a:rPr lang="en-US" sz="1200" dirty="0">
                <a:latin typeface="Calibri" panose="020F0502020204030204" pitchFamily="34" charset="0"/>
                <a:cs typeface="Calibri" panose="020F0502020204030204" pitchFamily="34" charset="0"/>
              </a:rPr>
              <a:t> — </a:t>
            </a:r>
            <a:r>
              <a:rPr lang="el-GR" sz="1200" dirty="0" smtClean="0">
                <a:latin typeface="Calibri" panose="020F0502020204030204" pitchFamily="34" charset="0"/>
                <a:cs typeface="Calibri" panose="020F0502020204030204" pitchFamily="34" charset="0"/>
              </a:rPr>
              <a:t>Αξιολόγηση</a:t>
            </a:r>
            <a:r>
              <a:rPr lang="en-US" sz="1200" dirty="0" smtClean="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Με το να αξιολογείτε κάθε μέρα τους στόχους σας, έχετε μεγαλύτερες πιθανότητες να τους πετύχετε</a:t>
            </a:r>
            <a:r>
              <a:rPr lang="en-US" sz="1200" dirty="0" smtClean="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a:p>
            <a:pPr algn="just"/>
            <a:r>
              <a:rPr lang="en-US" sz="1200" b="1" dirty="0">
                <a:latin typeface="Calibri" panose="020F0502020204030204" pitchFamily="34" charset="0"/>
                <a:cs typeface="Calibri" panose="020F0502020204030204" pitchFamily="34" charset="0"/>
              </a:rPr>
              <a:t>R</a:t>
            </a:r>
            <a:r>
              <a:rPr lang="en-US" sz="1200" dirty="0">
                <a:latin typeface="Calibri" panose="020F0502020204030204" pitchFamily="34" charset="0"/>
                <a:cs typeface="Calibri" panose="020F0502020204030204" pitchFamily="34" charset="0"/>
              </a:rPr>
              <a:t> — </a:t>
            </a:r>
            <a:r>
              <a:rPr lang="el-GR" sz="1200" dirty="0" smtClean="0">
                <a:latin typeface="Calibri" panose="020F0502020204030204" pitchFamily="34" charset="0"/>
                <a:cs typeface="Calibri" panose="020F0502020204030204" pitchFamily="34" charset="0"/>
              </a:rPr>
              <a:t>Αναπροσαρμογή</a:t>
            </a:r>
            <a:r>
              <a:rPr lang="en-US" sz="1200" dirty="0" smtClean="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Σημαίνει το να δοκιμάζετε διαφορετικές προσεγγίσεις μέχρι να συνειδητοποιήσετε σε βάθος τους στόχους σας</a:t>
            </a:r>
            <a:r>
              <a:rPr lang="en-US" sz="1200" dirty="0" smtClean="0">
                <a:latin typeface="Calibri" panose="020F0502020204030204" pitchFamily="34" charset="0"/>
                <a:cs typeface="Calibri" panose="020F0502020204030204" pitchFamily="34" charset="0"/>
              </a:rPr>
              <a:t>.</a:t>
            </a:r>
            <a:endParaRPr lang="el-GR" sz="12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2515C2F-8B1B-9252-C969-695C11E5F875}"/>
              </a:ext>
            </a:extLst>
          </p:cNvPr>
          <p:cNvSpPr txBox="1"/>
          <p:nvPr/>
        </p:nvSpPr>
        <p:spPr>
          <a:xfrm>
            <a:off x="752474" y="1193180"/>
            <a:ext cx="262287" cy="307777"/>
          </a:xfrm>
          <a:prstGeom prst="rect">
            <a:avLst/>
          </a:prstGeom>
        </p:spPr>
        <p:txBody>
          <a:bodyPr wrap="square">
            <a:spAutoFit/>
          </a:bodyPr>
          <a:lstStyle>
            <a:defPPr marR="0" lvl="0" algn="l" rtl="0">
              <a:lnSpc>
                <a:spcPct val="100000"/>
              </a:lnSpc>
              <a:spcBef>
                <a:spcPts val="0"/>
              </a:spcBef>
              <a:spcAft>
                <a:spcPts val="0"/>
              </a:spcAft>
            </a:defPPr>
            <a:lvl1pPr algn="just">
              <a:buNone/>
              <a:defRPr sz="1300" b="1">
                <a:latin typeface="Raleway Light" charset="0"/>
              </a:defRPr>
            </a:lvl1pPr>
          </a:lstStyle>
          <a:p>
            <a:r>
              <a:rPr lang="en-US" dirty="0">
                <a:solidFill>
                  <a:schemeClr val="accent1"/>
                </a:solidFill>
              </a:rPr>
              <a:t>1</a:t>
            </a:r>
            <a:endParaRPr lang="el-GR" dirty="0">
              <a:solidFill>
                <a:schemeClr val="accent1"/>
              </a:solidFill>
            </a:endParaRPr>
          </a:p>
        </p:txBody>
      </p:sp>
    </p:spTree>
    <p:extLst>
      <p:ext uri="{BB962C8B-B14F-4D97-AF65-F5344CB8AC3E}">
        <p14:creationId xmlns:p14="http://schemas.microsoft.com/office/powerpoint/2010/main" val="747912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4" name="Google Shape;392;p35">
            <a:extLst>
              <a:ext uri="{FF2B5EF4-FFF2-40B4-BE49-F238E27FC236}">
                <a16:creationId xmlns:a16="http://schemas.microsoft.com/office/drawing/2014/main" id="{9ACCE107-81D9-F863-71B4-A4D5ECE2DA53}"/>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7" name="Rectangle 6"/>
          <p:cNvSpPr/>
          <p:nvPr/>
        </p:nvSpPr>
        <p:spPr>
          <a:xfrm>
            <a:off x="752474" y="761263"/>
            <a:ext cx="5019675" cy="292388"/>
          </a:xfrm>
          <a:prstGeom prst="rect">
            <a:avLst/>
          </a:prstGeom>
        </p:spPr>
        <p:txBody>
          <a:bodyPr wrap="square">
            <a:spAutoFit/>
          </a:bodyPr>
          <a:lstStyle/>
          <a:p>
            <a:pPr algn="just">
              <a:buNone/>
            </a:pPr>
            <a:r>
              <a:rPr lang="el-GR" sz="1300" b="1" dirty="0" smtClean="0">
                <a:latin typeface="Calibri" panose="020F0502020204030204" pitchFamily="34" charset="0"/>
                <a:cs typeface="Calibri" panose="020F0502020204030204" pitchFamily="34" charset="0"/>
              </a:rPr>
              <a:t>Οι τρεις</a:t>
            </a:r>
            <a:r>
              <a:rPr lang="en-US" sz="1300" b="1" dirty="0" smtClean="0">
                <a:latin typeface="Calibri" panose="020F0502020204030204" pitchFamily="34" charset="0"/>
                <a:cs typeface="Calibri" panose="020F0502020204030204" pitchFamily="34" charset="0"/>
              </a:rPr>
              <a:t> (3)</a:t>
            </a:r>
            <a:r>
              <a:rPr lang="el-GR" sz="1300" b="1" dirty="0" smtClean="0">
                <a:latin typeface="Calibri" panose="020F0502020204030204" pitchFamily="34" charset="0"/>
                <a:cs typeface="Calibri" panose="020F0502020204030204" pitchFamily="34" charset="0"/>
              </a:rPr>
              <a:t> αποτελεσματικές  τεχνικές στοχοθεσίας</a:t>
            </a:r>
            <a:r>
              <a:rPr lang="en-US" sz="1300" b="1" dirty="0" smtClean="0">
                <a:latin typeface="Calibri" panose="020F0502020204030204" pitchFamily="34" charset="0"/>
                <a:cs typeface="Calibri" panose="020F0502020204030204" pitchFamily="34" charset="0"/>
              </a:rPr>
              <a:t> </a:t>
            </a:r>
            <a:endParaRPr lang="en-US" sz="1300" b="1"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28BF79D-76CE-433F-5CD7-8EC1BB9C2A9D}"/>
              </a:ext>
            </a:extLst>
          </p:cNvPr>
          <p:cNvSpPr txBox="1"/>
          <p:nvPr/>
        </p:nvSpPr>
        <p:spPr>
          <a:xfrm>
            <a:off x="819213" y="1093658"/>
            <a:ext cx="3618110" cy="3682019"/>
          </a:xfrm>
          <a:prstGeom prst="rect">
            <a:avLst/>
          </a:prstGeom>
          <a:noFill/>
          <a:ln>
            <a:noFill/>
          </a:ln>
        </p:spPr>
        <p:txBody>
          <a:bodyPr spcFirstLastPara="1" wrap="square" lIns="91426" tIns="91426" rIns="91426" bIns="91426" anchor="t" anchorCtr="0">
            <a:noAutofit/>
          </a:bodyPr>
          <a:lstStyle>
            <a:defPPr marR="0" lvl="0" algn="l" rtl="0">
              <a:lnSpc>
                <a:spcPct val="100000"/>
              </a:lnSpc>
              <a:spcBef>
                <a:spcPts val="0"/>
              </a:spcBef>
              <a:spcAft>
                <a:spcPts val="0"/>
              </a:spcAft>
            </a:defPPr>
            <a:lvl1pPr marL="0" indent="0">
              <a:spcBef>
                <a:spcPts val="601"/>
              </a:spcBef>
              <a:buClr>
                <a:srgbClr val="FFB600"/>
              </a:buClr>
              <a:buSzPts val="1800"/>
              <a:buFont typeface="Raleway Thin"/>
              <a:buNone/>
              <a:defRPr sz="1300">
                <a:solidFill>
                  <a:schemeClr val="dk2"/>
                </a:solidFill>
                <a:latin typeface="Raleway Light" charset="0"/>
                <a:ea typeface="Raleway Thin"/>
                <a:cs typeface="Raleway Thin"/>
                <a:sym typeface="Raleway Thin"/>
              </a:defRPr>
            </a:lvl1pPr>
            <a:lvl2pPr marL="914411" indent="-342904">
              <a:buClr>
                <a:srgbClr val="FFB600"/>
              </a:buClr>
              <a:buSzPts val="1800"/>
              <a:buFont typeface="Raleway Thin"/>
              <a:buChar char="○"/>
              <a:defRPr sz="1800">
                <a:solidFill>
                  <a:schemeClr val="dk2"/>
                </a:solidFill>
                <a:latin typeface="Raleway Thin"/>
                <a:ea typeface="Raleway Thin"/>
                <a:cs typeface="Raleway Thin"/>
                <a:sym typeface="Raleway Thin"/>
              </a:defRPr>
            </a:lvl2pPr>
            <a:lvl3pPr marL="1371617" indent="-342904">
              <a:buClr>
                <a:srgbClr val="FFB600"/>
              </a:buClr>
              <a:buSzPts val="1800"/>
              <a:buFont typeface="Raleway Thin"/>
              <a:buChar char="■"/>
              <a:defRPr sz="1800">
                <a:solidFill>
                  <a:schemeClr val="dk2"/>
                </a:solidFill>
                <a:latin typeface="Raleway Thin"/>
                <a:ea typeface="Raleway Thin"/>
                <a:cs typeface="Raleway Thin"/>
                <a:sym typeface="Raleway Thin"/>
              </a:defRPr>
            </a:lvl3pPr>
            <a:lvl4pPr marL="1828823" indent="-342904">
              <a:buClr>
                <a:schemeClr val="dk2"/>
              </a:buClr>
              <a:buSzPts val="1800"/>
              <a:buFont typeface="Raleway Thin"/>
              <a:buChar char="●"/>
              <a:defRPr sz="1800">
                <a:solidFill>
                  <a:schemeClr val="dk2"/>
                </a:solidFill>
                <a:latin typeface="Raleway Thin"/>
                <a:ea typeface="Raleway Thin"/>
                <a:cs typeface="Raleway Thin"/>
                <a:sym typeface="Raleway Thin"/>
              </a:defRPr>
            </a:lvl4pPr>
            <a:lvl5pPr marL="2286029" indent="-342904">
              <a:buClr>
                <a:schemeClr val="dk2"/>
              </a:buClr>
              <a:buSzPts val="1800"/>
              <a:buFont typeface="Raleway Thin"/>
              <a:buChar char="○"/>
              <a:defRPr sz="1800">
                <a:solidFill>
                  <a:schemeClr val="dk2"/>
                </a:solidFill>
                <a:latin typeface="Raleway Thin"/>
                <a:ea typeface="Raleway Thin"/>
                <a:cs typeface="Raleway Thin"/>
                <a:sym typeface="Raleway Thin"/>
              </a:defRPr>
            </a:lvl5pPr>
            <a:lvl6pPr marL="2743234" indent="-342904">
              <a:buClr>
                <a:schemeClr val="dk2"/>
              </a:buClr>
              <a:buSzPts val="1800"/>
              <a:buFont typeface="Raleway Thin"/>
              <a:buChar char="■"/>
              <a:defRPr sz="1800">
                <a:solidFill>
                  <a:schemeClr val="dk2"/>
                </a:solidFill>
                <a:latin typeface="Raleway Thin"/>
                <a:ea typeface="Raleway Thin"/>
                <a:cs typeface="Raleway Thin"/>
                <a:sym typeface="Raleway Thin"/>
              </a:defRPr>
            </a:lvl6pPr>
            <a:lvl7pPr marL="3200440" indent="-342904">
              <a:buClr>
                <a:schemeClr val="dk2"/>
              </a:buClr>
              <a:buSzPts val="1800"/>
              <a:buFont typeface="Raleway Thin"/>
              <a:buChar char="●"/>
              <a:defRPr sz="1800">
                <a:solidFill>
                  <a:schemeClr val="dk2"/>
                </a:solidFill>
                <a:latin typeface="Raleway Thin"/>
                <a:ea typeface="Raleway Thin"/>
                <a:cs typeface="Raleway Thin"/>
                <a:sym typeface="Raleway Thin"/>
              </a:defRPr>
            </a:lvl7pPr>
            <a:lvl8pPr marL="3657646" indent="-342904">
              <a:buClr>
                <a:schemeClr val="dk2"/>
              </a:buClr>
              <a:buSzPts val="1800"/>
              <a:buFont typeface="Raleway Thin"/>
              <a:buChar char="○"/>
              <a:defRPr sz="1800">
                <a:solidFill>
                  <a:schemeClr val="dk2"/>
                </a:solidFill>
                <a:latin typeface="Raleway Thin"/>
                <a:ea typeface="Raleway Thin"/>
                <a:cs typeface="Raleway Thin"/>
                <a:sym typeface="Raleway Thin"/>
              </a:defRPr>
            </a:lvl8pPr>
            <a:lvl9pPr marL="4114851" indent="-342904">
              <a:buClr>
                <a:schemeClr val="dk2"/>
              </a:buClr>
              <a:buSzPts val="1800"/>
              <a:buFont typeface="Raleway Thin"/>
              <a:buChar char="■"/>
              <a:defRPr sz="1800">
                <a:solidFill>
                  <a:schemeClr val="dk2"/>
                </a:solidFill>
                <a:latin typeface="Raleway Thin"/>
                <a:ea typeface="Raleway Thin"/>
                <a:cs typeface="Raleway Thin"/>
                <a:sym typeface="Raleway Thin"/>
              </a:defRPr>
            </a:lvl9pPr>
          </a:lstStyle>
          <a:p>
            <a:pPr algn="just"/>
            <a:r>
              <a:rPr lang="el-GR" b="1" dirty="0" smtClean="0">
                <a:solidFill>
                  <a:schemeClr val="accent1"/>
                </a:solidFill>
                <a:latin typeface="Calibri" panose="020F0502020204030204" pitchFamily="34" charset="0"/>
                <a:cs typeface="Calibri" panose="020F0502020204030204" pitchFamily="34" charset="0"/>
              </a:rPr>
              <a:t>Η τεχνική</a:t>
            </a:r>
            <a:r>
              <a:rPr lang="en-US" b="1" dirty="0" smtClean="0">
                <a:solidFill>
                  <a:schemeClr val="accent1"/>
                </a:solidFill>
                <a:latin typeface="Calibri" panose="020F0502020204030204" pitchFamily="34" charset="0"/>
                <a:cs typeface="Calibri" panose="020F0502020204030204" pitchFamily="34" charset="0"/>
              </a:rPr>
              <a:t> </a:t>
            </a:r>
            <a:r>
              <a:rPr lang="en-US" b="1" dirty="0">
                <a:solidFill>
                  <a:schemeClr val="accent1"/>
                </a:solidFill>
                <a:latin typeface="Calibri" panose="020F0502020204030204" pitchFamily="34" charset="0"/>
                <a:cs typeface="Calibri" panose="020F0502020204030204" pitchFamily="34" charset="0"/>
              </a:rPr>
              <a:t>WOOP </a:t>
            </a:r>
            <a:endParaRPr lang="el-GR" b="1" dirty="0" smtClean="0">
              <a:solidFill>
                <a:schemeClr val="accent1"/>
              </a:solidFill>
              <a:latin typeface="Calibri" panose="020F0502020204030204" pitchFamily="34" charset="0"/>
              <a:cs typeface="Calibri" panose="020F0502020204030204" pitchFamily="34" charset="0"/>
            </a:endParaRPr>
          </a:p>
          <a:p>
            <a:pPr algn="just"/>
            <a:r>
              <a:rPr lang="el-GR" sz="1200" dirty="0" smtClean="0">
                <a:latin typeface="Calibri" panose="020F0502020204030204" pitchFamily="34" charset="0"/>
                <a:cs typeface="Calibri" panose="020F0502020204030204" pitchFamily="34" charset="0"/>
              </a:rPr>
              <a:t>Αυτή η τεχνική είναι αποτελεσματική στην επίτευξη στόχων με σκοπό την απόρριψη επιβλαβών συνηθειών</a:t>
            </a:r>
            <a:r>
              <a:rPr lang="en-US" sz="1200" dirty="0" smtClean="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a:p>
            <a:pPr algn="just"/>
            <a:endParaRPr lang="en-US" sz="1200" dirty="0">
              <a:latin typeface="Calibri" panose="020F0502020204030204" pitchFamily="34" charset="0"/>
              <a:cs typeface="Calibri" panose="020F0502020204030204" pitchFamily="34" charset="0"/>
            </a:endParaRPr>
          </a:p>
          <a:p>
            <a:pPr algn="just"/>
            <a:r>
              <a:rPr lang="en-US" sz="1200" dirty="0">
                <a:latin typeface="Calibri" panose="020F0502020204030204" pitchFamily="34" charset="0"/>
                <a:cs typeface="Calibri" panose="020F0502020204030204" pitchFamily="34" charset="0"/>
              </a:rPr>
              <a:t>W — </a:t>
            </a:r>
            <a:r>
              <a:rPr lang="el-GR" sz="1200" dirty="0" smtClean="0">
                <a:latin typeface="Calibri" panose="020F0502020204030204" pitchFamily="34" charset="0"/>
                <a:cs typeface="Calibri" panose="020F0502020204030204" pitchFamily="34" charset="0"/>
              </a:rPr>
              <a:t>Ευχή</a:t>
            </a:r>
            <a:r>
              <a:rPr lang="en-US" sz="1200" dirty="0" smtClean="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 </a:t>
            </a:r>
            <a:r>
              <a:rPr lang="el-GR" sz="1200" dirty="0">
                <a:latin typeface="Calibri" panose="020F0502020204030204" pitchFamily="34" charset="0"/>
                <a:cs typeface="Calibri" panose="020F0502020204030204" pitchFamily="34" charset="0"/>
              </a:rPr>
              <a:t>Ε</a:t>
            </a:r>
            <a:r>
              <a:rPr lang="el-GR" sz="1200" dirty="0" smtClean="0">
                <a:latin typeface="Calibri" panose="020F0502020204030204" pitchFamily="34" charset="0"/>
                <a:cs typeface="Calibri" panose="020F0502020204030204" pitchFamily="34" charset="0"/>
              </a:rPr>
              <a:t>υχηθείτε κάτι που θέλετε να πετύχετε και δώστε ένα θετικό συναίσθημα</a:t>
            </a:r>
            <a:r>
              <a:rPr lang="el-GR" sz="1200"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στον στόχο που θέλετε</a:t>
            </a:r>
            <a:r>
              <a:rPr lang="en-US" sz="1200" dirty="0" smtClean="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a:p>
            <a:pPr algn="just"/>
            <a:r>
              <a:rPr lang="en-US" sz="1200" dirty="0">
                <a:latin typeface="Calibri" panose="020F0502020204030204" pitchFamily="34" charset="0"/>
                <a:cs typeface="Calibri" panose="020F0502020204030204" pitchFamily="34" charset="0"/>
              </a:rPr>
              <a:t>O — </a:t>
            </a:r>
            <a:r>
              <a:rPr lang="el-GR" sz="1200" dirty="0" smtClean="0">
                <a:latin typeface="Calibri" panose="020F0502020204030204" pitchFamily="34" charset="0"/>
                <a:cs typeface="Calibri" panose="020F0502020204030204" pitchFamily="34" charset="0"/>
              </a:rPr>
              <a:t>Αποτέλεσμα</a:t>
            </a:r>
            <a:r>
              <a:rPr lang="en-US" sz="1200" dirty="0" smtClean="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Φανταστείτε το καλύτερο δυνατό αποτέλεσμα για τον στόχο σας και αναγνωρίστε το πως θα σας κάνει να νιώσετε</a:t>
            </a:r>
            <a:r>
              <a:rPr lang="en-US" sz="1200" dirty="0" smtClean="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a:p>
            <a:pPr algn="just"/>
            <a:r>
              <a:rPr lang="en-US" sz="1200" dirty="0">
                <a:latin typeface="Calibri" panose="020F0502020204030204" pitchFamily="34" charset="0"/>
                <a:cs typeface="Calibri" panose="020F0502020204030204" pitchFamily="34" charset="0"/>
              </a:rPr>
              <a:t>O — </a:t>
            </a:r>
            <a:r>
              <a:rPr lang="el-GR" sz="1200" dirty="0" smtClean="0">
                <a:latin typeface="Calibri" panose="020F0502020204030204" pitchFamily="34" charset="0"/>
                <a:cs typeface="Calibri" panose="020F0502020204030204" pitchFamily="34" charset="0"/>
              </a:rPr>
              <a:t>Εμπόδιο</a:t>
            </a:r>
            <a:r>
              <a:rPr lang="en-US" sz="1200" dirty="0" smtClean="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Φανταστείτε τα προσωπικά εμπόδια τα οποία σας δυσκολεύουν από το να πετύχετε τον στόχο σας</a:t>
            </a:r>
            <a:r>
              <a:rPr lang="en-US" sz="1200" dirty="0" smtClean="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a:p>
            <a:pPr algn="just"/>
            <a:r>
              <a:rPr lang="en-US" sz="1200" dirty="0">
                <a:latin typeface="Calibri" panose="020F0502020204030204" pitchFamily="34" charset="0"/>
                <a:cs typeface="Calibri" panose="020F0502020204030204" pitchFamily="34" charset="0"/>
              </a:rPr>
              <a:t>P — </a:t>
            </a:r>
            <a:r>
              <a:rPr lang="el-GR" sz="1200" dirty="0" smtClean="0">
                <a:latin typeface="Calibri" panose="020F0502020204030204" pitchFamily="34" charset="0"/>
                <a:cs typeface="Calibri" panose="020F0502020204030204" pitchFamily="34" charset="0"/>
              </a:rPr>
              <a:t>Πλάνο</a:t>
            </a:r>
            <a:r>
              <a:rPr lang="en-US" sz="1200" dirty="0" smtClean="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Φτιάξτε ένα πλάνο δράσης ώστε να  ξέρετε τι να κάνετε αν παρουσιαστεί κάποια δυσκολία</a:t>
            </a:r>
            <a:r>
              <a:rPr lang="en-US" sz="1200" dirty="0" smtClean="0">
                <a:latin typeface="Calibri" panose="020F0502020204030204" pitchFamily="34" charset="0"/>
                <a:cs typeface="Calibri" panose="020F0502020204030204" pitchFamily="34" charset="0"/>
              </a:rPr>
              <a:t>.</a:t>
            </a:r>
            <a:endParaRPr lang="el-GR" sz="12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2515C2F-8B1B-9252-C969-695C11E5F875}"/>
              </a:ext>
            </a:extLst>
          </p:cNvPr>
          <p:cNvSpPr txBox="1"/>
          <p:nvPr/>
        </p:nvSpPr>
        <p:spPr>
          <a:xfrm>
            <a:off x="688070" y="1160420"/>
            <a:ext cx="262287" cy="292388"/>
          </a:xfrm>
          <a:prstGeom prst="rect">
            <a:avLst/>
          </a:prstGeom>
        </p:spPr>
        <p:txBody>
          <a:bodyPr wrap="square">
            <a:spAutoFit/>
          </a:bodyPr>
          <a:lstStyle>
            <a:defPPr marR="0" lvl="0" algn="l" rtl="0">
              <a:lnSpc>
                <a:spcPct val="100000"/>
              </a:lnSpc>
              <a:spcBef>
                <a:spcPts val="0"/>
              </a:spcBef>
              <a:spcAft>
                <a:spcPts val="0"/>
              </a:spcAft>
            </a:defPPr>
            <a:lvl1pPr algn="just">
              <a:buNone/>
              <a:defRPr sz="1300" b="1">
                <a:latin typeface="Raleway Light" charset="0"/>
              </a:defRPr>
            </a:lvl1pPr>
          </a:lstStyle>
          <a:p>
            <a:r>
              <a:rPr lang="en-US" dirty="0">
                <a:solidFill>
                  <a:schemeClr val="accent1"/>
                </a:solidFill>
              </a:rPr>
              <a:t>2</a:t>
            </a:r>
            <a:endParaRPr lang="el-GR" dirty="0">
              <a:solidFill>
                <a:schemeClr val="accent1"/>
              </a:solidFill>
            </a:endParaRPr>
          </a:p>
        </p:txBody>
      </p:sp>
      <p:sp>
        <p:nvSpPr>
          <p:cNvPr id="2" name="TextBox 1">
            <a:extLst>
              <a:ext uri="{FF2B5EF4-FFF2-40B4-BE49-F238E27FC236}">
                <a16:creationId xmlns:a16="http://schemas.microsoft.com/office/drawing/2014/main" id="{D91F8636-7778-4138-4F6C-2580920EB356}"/>
              </a:ext>
            </a:extLst>
          </p:cNvPr>
          <p:cNvSpPr txBox="1"/>
          <p:nvPr/>
        </p:nvSpPr>
        <p:spPr>
          <a:xfrm>
            <a:off x="4444392" y="1160420"/>
            <a:ext cx="262287" cy="292388"/>
          </a:xfrm>
          <a:prstGeom prst="rect">
            <a:avLst/>
          </a:prstGeom>
        </p:spPr>
        <p:txBody>
          <a:bodyPr wrap="square">
            <a:spAutoFit/>
          </a:bodyPr>
          <a:lstStyle>
            <a:defPPr marR="0" lvl="0" algn="l" rtl="0">
              <a:lnSpc>
                <a:spcPct val="100000"/>
              </a:lnSpc>
              <a:spcBef>
                <a:spcPts val="0"/>
              </a:spcBef>
              <a:spcAft>
                <a:spcPts val="0"/>
              </a:spcAft>
            </a:defPPr>
            <a:lvl1pPr algn="just">
              <a:buNone/>
              <a:defRPr sz="1300" b="1">
                <a:latin typeface="Raleway Light" charset="0"/>
              </a:defRPr>
            </a:lvl1pPr>
          </a:lstStyle>
          <a:p>
            <a:r>
              <a:rPr lang="en-US" dirty="0">
                <a:solidFill>
                  <a:schemeClr val="accent1"/>
                </a:solidFill>
              </a:rPr>
              <a:t>3</a:t>
            </a:r>
            <a:endParaRPr lang="el-GR" dirty="0">
              <a:solidFill>
                <a:schemeClr val="accent1"/>
              </a:solidFill>
            </a:endParaRPr>
          </a:p>
        </p:txBody>
      </p:sp>
      <p:sp>
        <p:nvSpPr>
          <p:cNvPr id="6" name="TextBox 5">
            <a:extLst>
              <a:ext uri="{FF2B5EF4-FFF2-40B4-BE49-F238E27FC236}">
                <a16:creationId xmlns:a16="http://schemas.microsoft.com/office/drawing/2014/main" id="{B65D6207-0CCF-5FEF-D81D-FB3FC881E908}"/>
              </a:ext>
            </a:extLst>
          </p:cNvPr>
          <p:cNvSpPr txBox="1"/>
          <p:nvPr/>
        </p:nvSpPr>
        <p:spPr>
          <a:xfrm>
            <a:off x="4575534" y="1093658"/>
            <a:ext cx="4138159" cy="3921474"/>
          </a:xfrm>
          <a:prstGeom prst="rect">
            <a:avLst/>
          </a:prstGeom>
          <a:noFill/>
          <a:ln>
            <a:noFill/>
          </a:ln>
        </p:spPr>
        <p:txBody>
          <a:bodyPr spcFirstLastPara="1" wrap="square" lIns="91426" tIns="91426" rIns="91426" bIns="91426" anchor="t" anchorCtr="0">
            <a:noAutofit/>
          </a:bodyPr>
          <a:lstStyle>
            <a:defPPr marR="0" lvl="0" algn="l" rtl="0">
              <a:lnSpc>
                <a:spcPct val="100000"/>
              </a:lnSpc>
              <a:spcBef>
                <a:spcPts val="0"/>
              </a:spcBef>
              <a:spcAft>
                <a:spcPts val="0"/>
              </a:spcAft>
            </a:defPPr>
            <a:lvl1pPr marL="0" indent="0">
              <a:spcBef>
                <a:spcPts val="601"/>
              </a:spcBef>
              <a:buClr>
                <a:srgbClr val="FFB600"/>
              </a:buClr>
              <a:buSzPts val="1800"/>
              <a:buFont typeface="Raleway Thin"/>
              <a:buNone/>
              <a:defRPr sz="1300">
                <a:solidFill>
                  <a:schemeClr val="dk2"/>
                </a:solidFill>
                <a:latin typeface="Raleway Light" charset="0"/>
                <a:ea typeface="Raleway Thin"/>
                <a:cs typeface="Raleway Thin"/>
                <a:sym typeface="Raleway Thin"/>
              </a:defRPr>
            </a:lvl1pPr>
            <a:lvl2pPr marL="914411" indent="-342904">
              <a:buClr>
                <a:srgbClr val="FFB600"/>
              </a:buClr>
              <a:buSzPts val="1800"/>
              <a:buFont typeface="Raleway Thin"/>
              <a:buChar char="○"/>
              <a:defRPr sz="1800">
                <a:solidFill>
                  <a:schemeClr val="dk2"/>
                </a:solidFill>
                <a:latin typeface="Raleway Thin"/>
                <a:ea typeface="Raleway Thin"/>
                <a:cs typeface="Raleway Thin"/>
                <a:sym typeface="Raleway Thin"/>
              </a:defRPr>
            </a:lvl2pPr>
            <a:lvl3pPr marL="1371617" indent="-342904">
              <a:buClr>
                <a:srgbClr val="FFB600"/>
              </a:buClr>
              <a:buSzPts val="1800"/>
              <a:buFont typeface="Raleway Thin"/>
              <a:buChar char="■"/>
              <a:defRPr sz="1800">
                <a:solidFill>
                  <a:schemeClr val="dk2"/>
                </a:solidFill>
                <a:latin typeface="Raleway Thin"/>
                <a:ea typeface="Raleway Thin"/>
                <a:cs typeface="Raleway Thin"/>
                <a:sym typeface="Raleway Thin"/>
              </a:defRPr>
            </a:lvl3pPr>
            <a:lvl4pPr marL="1828823" indent="-342904">
              <a:buClr>
                <a:schemeClr val="dk2"/>
              </a:buClr>
              <a:buSzPts val="1800"/>
              <a:buFont typeface="Raleway Thin"/>
              <a:buChar char="●"/>
              <a:defRPr sz="1800">
                <a:solidFill>
                  <a:schemeClr val="dk2"/>
                </a:solidFill>
                <a:latin typeface="Raleway Thin"/>
                <a:ea typeface="Raleway Thin"/>
                <a:cs typeface="Raleway Thin"/>
                <a:sym typeface="Raleway Thin"/>
              </a:defRPr>
            </a:lvl4pPr>
            <a:lvl5pPr marL="2286029" indent="-342904">
              <a:buClr>
                <a:schemeClr val="dk2"/>
              </a:buClr>
              <a:buSzPts val="1800"/>
              <a:buFont typeface="Raleway Thin"/>
              <a:buChar char="○"/>
              <a:defRPr sz="1800">
                <a:solidFill>
                  <a:schemeClr val="dk2"/>
                </a:solidFill>
                <a:latin typeface="Raleway Thin"/>
                <a:ea typeface="Raleway Thin"/>
                <a:cs typeface="Raleway Thin"/>
                <a:sym typeface="Raleway Thin"/>
              </a:defRPr>
            </a:lvl5pPr>
            <a:lvl6pPr marL="2743234" indent="-342904">
              <a:buClr>
                <a:schemeClr val="dk2"/>
              </a:buClr>
              <a:buSzPts val="1800"/>
              <a:buFont typeface="Raleway Thin"/>
              <a:buChar char="■"/>
              <a:defRPr sz="1800">
                <a:solidFill>
                  <a:schemeClr val="dk2"/>
                </a:solidFill>
                <a:latin typeface="Raleway Thin"/>
                <a:ea typeface="Raleway Thin"/>
                <a:cs typeface="Raleway Thin"/>
                <a:sym typeface="Raleway Thin"/>
              </a:defRPr>
            </a:lvl6pPr>
            <a:lvl7pPr marL="3200440" indent="-342904">
              <a:buClr>
                <a:schemeClr val="dk2"/>
              </a:buClr>
              <a:buSzPts val="1800"/>
              <a:buFont typeface="Raleway Thin"/>
              <a:buChar char="●"/>
              <a:defRPr sz="1800">
                <a:solidFill>
                  <a:schemeClr val="dk2"/>
                </a:solidFill>
                <a:latin typeface="Raleway Thin"/>
                <a:ea typeface="Raleway Thin"/>
                <a:cs typeface="Raleway Thin"/>
                <a:sym typeface="Raleway Thin"/>
              </a:defRPr>
            </a:lvl7pPr>
            <a:lvl8pPr marL="3657646" indent="-342904">
              <a:buClr>
                <a:schemeClr val="dk2"/>
              </a:buClr>
              <a:buSzPts val="1800"/>
              <a:buFont typeface="Raleway Thin"/>
              <a:buChar char="○"/>
              <a:defRPr sz="1800">
                <a:solidFill>
                  <a:schemeClr val="dk2"/>
                </a:solidFill>
                <a:latin typeface="Raleway Thin"/>
                <a:ea typeface="Raleway Thin"/>
                <a:cs typeface="Raleway Thin"/>
                <a:sym typeface="Raleway Thin"/>
              </a:defRPr>
            </a:lvl8pPr>
            <a:lvl9pPr marL="4114851" indent="-342904">
              <a:buClr>
                <a:schemeClr val="dk2"/>
              </a:buClr>
              <a:buSzPts val="1800"/>
              <a:buFont typeface="Raleway Thin"/>
              <a:buChar char="■"/>
              <a:defRPr sz="1800">
                <a:solidFill>
                  <a:schemeClr val="dk2"/>
                </a:solidFill>
                <a:latin typeface="Raleway Thin"/>
                <a:ea typeface="Raleway Thin"/>
                <a:cs typeface="Raleway Thin"/>
                <a:sym typeface="Raleway Thin"/>
              </a:defRPr>
            </a:lvl9pPr>
          </a:lstStyle>
          <a:p>
            <a:pPr algn="just"/>
            <a:r>
              <a:rPr lang="el-GR" b="1" dirty="0" smtClean="0">
                <a:solidFill>
                  <a:schemeClr val="accent1"/>
                </a:solidFill>
                <a:latin typeface="Calibri" panose="020F0502020204030204" pitchFamily="34" charset="0"/>
                <a:cs typeface="Calibri" panose="020F0502020204030204" pitchFamily="34" charset="0"/>
              </a:rPr>
              <a:t>Η τεχνική</a:t>
            </a:r>
            <a:r>
              <a:rPr lang="en-US" b="1" dirty="0" smtClean="0">
                <a:solidFill>
                  <a:schemeClr val="accent1"/>
                </a:solidFill>
                <a:latin typeface="Calibri" panose="020F0502020204030204" pitchFamily="34" charset="0"/>
                <a:cs typeface="Calibri" panose="020F0502020204030204" pitchFamily="34" charset="0"/>
              </a:rPr>
              <a:t> </a:t>
            </a:r>
            <a:r>
              <a:rPr lang="en-US" b="1" dirty="0">
                <a:solidFill>
                  <a:schemeClr val="accent1"/>
                </a:solidFill>
                <a:latin typeface="Calibri" panose="020F0502020204030204" pitchFamily="34" charset="0"/>
                <a:cs typeface="Calibri" panose="020F0502020204030204" pitchFamily="34" charset="0"/>
              </a:rPr>
              <a:t>HARD </a:t>
            </a:r>
            <a:endParaRPr lang="el-GR" b="1" dirty="0" smtClean="0">
              <a:solidFill>
                <a:schemeClr val="accent1"/>
              </a:solidFill>
              <a:latin typeface="Calibri" panose="020F0502020204030204" pitchFamily="34" charset="0"/>
              <a:cs typeface="Calibri" panose="020F0502020204030204" pitchFamily="34" charset="0"/>
            </a:endParaRPr>
          </a:p>
          <a:p>
            <a:pPr algn="just"/>
            <a:r>
              <a:rPr lang="el-GR" sz="1200" dirty="0" smtClean="0">
                <a:latin typeface="Calibri" panose="020F0502020204030204" pitchFamily="34" charset="0"/>
                <a:cs typeface="Calibri" panose="020F0502020204030204" pitchFamily="34" charset="0"/>
              </a:rPr>
              <a:t>Αυτή η τεχνική είναι αποτελεσματική στο να θέσετε παραγωγικούς προσωπικούς στόχους.</a:t>
            </a:r>
            <a:endParaRPr lang="en-US" sz="1200" dirty="0">
              <a:latin typeface="Calibri" panose="020F0502020204030204" pitchFamily="34" charset="0"/>
              <a:cs typeface="Calibri" panose="020F0502020204030204" pitchFamily="34" charset="0"/>
            </a:endParaRPr>
          </a:p>
          <a:p>
            <a:pPr algn="just"/>
            <a:endParaRPr lang="en-US" sz="100" dirty="0">
              <a:latin typeface="Calibri" panose="020F0502020204030204" pitchFamily="34" charset="0"/>
              <a:cs typeface="Calibri" panose="020F0502020204030204" pitchFamily="34" charset="0"/>
            </a:endParaRPr>
          </a:p>
          <a:p>
            <a:pPr algn="just"/>
            <a:r>
              <a:rPr lang="el-GR" sz="1200" dirty="0" smtClean="0">
                <a:latin typeface="Calibri" panose="020F0502020204030204" pitchFamily="34" charset="0"/>
                <a:cs typeface="Calibri" panose="020F0502020204030204" pitchFamily="34" charset="0"/>
              </a:rPr>
              <a:t>Ειλικρίνεια</a:t>
            </a:r>
            <a:r>
              <a:rPr lang="en-US" sz="1200" dirty="0" smtClean="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Φανταστείτε την υπερηφάνεια που θα νιώσετε όταν μάθετε μια καινούρια δεξιότητα. Συνδέστε αυτή την υπερηφάνεια με τον στόχο και χρησιμοποιήστε την ως κίνητρο.</a:t>
            </a:r>
            <a:endParaRPr lang="en-US" sz="1200" dirty="0">
              <a:latin typeface="Calibri" panose="020F0502020204030204" pitchFamily="34" charset="0"/>
              <a:cs typeface="Calibri" panose="020F0502020204030204" pitchFamily="34" charset="0"/>
            </a:endParaRPr>
          </a:p>
          <a:p>
            <a:pPr algn="just"/>
            <a:r>
              <a:rPr lang="el-GR" sz="1200" dirty="0" smtClean="0">
                <a:latin typeface="Calibri" panose="020F0502020204030204" pitchFamily="34" charset="0"/>
                <a:cs typeface="Calibri" panose="020F0502020204030204" pitchFamily="34" charset="0"/>
              </a:rPr>
              <a:t>Όραμα</a:t>
            </a:r>
            <a:r>
              <a:rPr lang="en-US" sz="1200" dirty="0" smtClean="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Οραματιστείτε πως θα ήταν να πετύχετε τον στόχο σας. Ενσωματώστε όλες τις αισθήσεις σας ώστε να θυμάστε το συναίσθημα αυτό κάθε φορά που θα σκέφτεστε τον στόχο σας</a:t>
            </a:r>
            <a:r>
              <a:rPr lang="en-US" sz="1200" dirty="0" smtClean="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a:p>
            <a:pPr algn="just"/>
            <a:r>
              <a:rPr lang="el-GR" sz="1200" dirty="0" smtClean="0">
                <a:latin typeface="Calibri" panose="020F0502020204030204" pitchFamily="34" charset="0"/>
                <a:cs typeface="Calibri" panose="020F0502020204030204" pitchFamily="34" charset="0"/>
              </a:rPr>
              <a:t>Απαίτηση</a:t>
            </a:r>
            <a:r>
              <a:rPr lang="en-US" sz="1200" dirty="0" smtClean="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Αν σας είναι δυνατό συνδέστε τον στόχο σας με κάτι που είναι σημαντικό για εσάς</a:t>
            </a:r>
            <a:r>
              <a:rPr lang="en-US" sz="1200" dirty="0" smtClean="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Για παράδειγμα, αν επιθυμείτε να βελτιώσετε τις ερευνητικές σας δεξιότητες προσφερθείτε να φτιάξετε μια αναφορά για την ομάδα σας</a:t>
            </a:r>
            <a:r>
              <a:rPr lang="en-US" sz="1200" dirty="0" smtClean="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a:p>
            <a:pPr algn="just"/>
            <a:r>
              <a:rPr lang="el-GR" sz="1200" dirty="0" smtClean="0">
                <a:latin typeface="Calibri" panose="020F0502020204030204" pitchFamily="34" charset="0"/>
                <a:cs typeface="Calibri" panose="020F0502020204030204" pitchFamily="34" charset="0"/>
              </a:rPr>
              <a:t>Δυσκολία</a:t>
            </a:r>
            <a:r>
              <a:rPr lang="en-US" sz="1200" dirty="0" smtClean="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Ορίστε έναν στόχο που ξέρετε ότι θα σας δυσκολέψει. Κάνοντας κάτι τέτοιο, θα σας κάνει να νιώσετε επιτυχημένοι όταν πετύχετε</a:t>
            </a:r>
            <a:r>
              <a:rPr lang="en-US" sz="1200" dirty="0" smtClean="0">
                <a:latin typeface="Calibri" panose="020F0502020204030204" pitchFamily="34" charset="0"/>
                <a:cs typeface="Calibri" panose="020F0502020204030204" pitchFamily="34" charset="0"/>
              </a:rPr>
              <a:t>.</a:t>
            </a:r>
            <a:endParaRPr lang="el-GR"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3910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845219" y="663123"/>
            <a:ext cx="6866100" cy="1106225"/>
          </a:xfrm>
          <a:prstGeom prst="rect">
            <a:avLst/>
          </a:prstGeom>
        </p:spPr>
        <p:txBody>
          <a:bodyPr spcFirstLastPara="1" wrap="square" lIns="91426" tIns="91426" rIns="91426" bIns="91426" anchor="b" anchorCtr="0">
            <a:noAutofit/>
          </a:bodyPr>
          <a:lstStyle/>
          <a:p>
            <a:pPr algn="just"/>
            <a:r>
              <a:rPr lang="en-US" sz="1600" b="1" dirty="0">
                <a:solidFill>
                  <a:schemeClr val="accent1"/>
                </a:solidFill>
                <a:latin typeface="Raleway ExtraLight" pitchFamily="2" charset="0"/>
              </a:rPr>
              <a:t/>
            </a:r>
            <a:br>
              <a:rPr lang="en-US" sz="1600" b="1" dirty="0">
                <a:solidFill>
                  <a:schemeClr val="accent1"/>
                </a:solidFill>
                <a:latin typeface="Raleway ExtraLight" pitchFamily="2" charset="0"/>
              </a:rPr>
            </a:br>
            <a:r>
              <a:rPr lang="el-GR" sz="1600" b="1" dirty="0" smtClean="0">
                <a:solidFill>
                  <a:schemeClr val="accent1"/>
                </a:solidFill>
                <a:latin typeface="Calibri" panose="020F0502020204030204" pitchFamily="34" charset="0"/>
                <a:cs typeface="Calibri" panose="020F0502020204030204" pitchFamily="34" charset="0"/>
              </a:rPr>
              <a:t>Αξιολογείστε την αποτελεσματικότητα των τεχνικών της στοχοθεσίας</a:t>
            </a:r>
            <a:r>
              <a:rPr lang="en-US" sz="1400" b="1" dirty="0">
                <a:solidFill>
                  <a:schemeClr val="accent1"/>
                </a:solidFill>
                <a:latin typeface="Calibri" panose="020F0502020204030204" pitchFamily="34" charset="0"/>
                <a:cs typeface="Calibri" panose="020F0502020204030204" pitchFamily="34" charset="0"/>
              </a:rPr>
              <a:t/>
            </a:r>
            <a:br>
              <a:rPr lang="en-US" sz="1400" b="1" dirty="0">
                <a:solidFill>
                  <a:schemeClr val="accent1"/>
                </a:solidFill>
                <a:latin typeface="Calibri" panose="020F0502020204030204" pitchFamily="34" charset="0"/>
                <a:cs typeface="Calibri" panose="020F0502020204030204" pitchFamily="34" charset="0"/>
              </a:rPr>
            </a:br>
            <a:r>
              <a:rPr lang="el-GR" sz="1300" dirty="0" smtClean="0">
                <a:solidFill>
                  <a:schemeClr val="tx1"/>
                </a:solidFill>
                <a:latin typeface="Calibri" panose="020F0502020204030204" pitchFamily="34" charset="0"/>
                <a:cs typeface="Calibri" panose="020F0502020204030204" pitchFamily="34" charset="0"/>
              </a:rPr>
              <a:t>Οι τεχνικές της στοχοθεσίας είναι ένας αποτελεσματικός οδηγός που θα σας βοηθήσει να δημιουργήσετε το πλάνο σας, να ορίσετε και να δουλέψετε προς τους στόχους σας</a:t>
            </a:r>
            <a:r>
              <a:rPr lang="en-US" sz="1300" dirty="0" smtClean="0">
                <a:solidFill>
                  <a:schemeClr val="tx1"/>
                </a:solidFill>
                <a:latin typeface="Calibri" panose="020F0502020204030204" pitchFamily="34" charset="0"/>
                <a:cs typeface="Calibri" panose="020F0502020204030204" pitchFamily="34" charset="0"/>
              </a:rPr>
              <a:t>. </a:t>
            </a:r>
            <a:r>
              <a:rPr lang="el-GR" sz="1300" dirty="0" smtClean="0">
                <a:solidFill>
                  <a:schemeClr val="tx1"/>
                </a:solidFill>
                <a:latin typeface="Calibri" panose="020F0502020204030204" pitchFamily="34" charset="0"/>
                <a:cs typeface="Calibri" panose="020F0502020204030204" pitchFamily="34" charset="0"/>
              </a:rPr>
              <a:t>Είναι η στιγμή που θα πρέπει να βασιστείτε και να στοιχηματίσετε στον εαυτό και στο μέλλον σας</a:t>
            </a:r>
            <a:endParaRPr lang="en-US" sz="1300" dirty="0">
              <a:solidFill>
                <a:schemeClr val="tx1"/>
              </a:solidFill>
              <a:latin typeface="Calibri" panose="020F0502020204030204" pitchFamily="34" charset="0"/>
              <a:cs typeface="Calibri" panose="020F0502020204030204" pitchFamily="34" charset="0"/>
            </a:endParaRPr>
          </a:p>
        </p:txBody>
      </p:sp>
      <p:grpSp>
        <p:nvGrpSpPr>
          <p:cNvPr id="3"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6" tIns="91426" rIns="91426" bIns="91426" anchor="ctr" anchorCtr="0">
              <a:noAutofit/>
            </a:bodyPr>
            <a:lstStyle/>
            <a:p>
              <a:endParaRPr sz="1401"/>
            </a:p>
          </p:txBody>
        </p:sp>
      </p:grpSp>
      <p:sp>
        <p:nvSpPr>
          <p:cNvPr id="10" name="Text Placeholder 1">
            <a:extLst>
              <a:ext uri="{FF2B5EF4-FFF2-40B4-BE49-F238E27FC236}">
                <a16:creationId xmlns:a16="http://schemas.microsoft.com/office/drawing/2014/main" id="{FEB6159F-D74F-0DF7-9E42-87E1D97FDAED}"/>
              </a:ext>
            </a:extLst>
          </p:cNvPr>
          <p:cNvSpPr txBox="1">
            <a:spLocks/>
          </p:cNvSpPr>
          <p:nvPr/>
        </p:nvSpPr>
        <p:spPr>
          <a:xfrm>
            <a:off x="5038726" y="1725453"/>
            <a:ext cx="3295650" cy="28217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6" marR="0" lvl="0" indent="-342904" algn="l" rtl="0">
              <a:lnSpc>
                <a:spcPct val="100000"/>
              </a:lnSpc>
              <a:spcBef>
                <a:spcPts val="601"/>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1pPr>
            <a:lvl2pPr marL="914411" marR="0" lvl="1" indent="-342904" algn="l" rtl="0">
              <a:lnSpc>
                <a:spcPct val="100000"/>
              </a:lnSpc>
              <a:spcBef>
                <a:spcPts val="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2pPr>
            <a:lvl3pPr marL="1371617" marR="0" lvl="2" indent="-342904" algn="l" rtl="0">
              <a:lnSpc>
                <a:spcPct val="100000"/>
              </a:lnSpc>
              <a:spcBef>
                <a:spcPts val="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3pPr>
            <a:lvl4pPr marL="1828823" marR="0" lvl="3"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4pPr>
            <a:lvl5pPr marL="2286029" marR="0" lvl="4"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5pPr>
            <a:lvl6pPr marL="2743234" marR="0" lvl="5"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6pPr>
            <a:lvl7pPr marL="3200440" marR="0" lvl="6"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7pPr>
            <a:lvl8pPr marL="3657646" marR="0" lvl="7"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8pPr>
            <a:lvl9pPr marL="4114851" marR="0" lvl="8"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9pPr>
          </a:lstStyle>
          <a:p>
            <a:pPr marL="0" indent="0">
              <a:buFont typeface="Raleway Thin"/>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Πηγές και εργαλεία</a:t>
            </a: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0" indent="0">
              <a:buNone/>
            </a:pPr>
            <a:r>
              <a:rPr lang="en-US" sz="1100" b="1" dirty="0">
                <a:latin typeface="Calibri" panose="020F0502020204030204" pitchFamily="34" charset="0"/>
                <a:cs typeface="Calibri" panose="020F0502020204030204" pitchFamily="34" charset="0"/>
              </a:rPr>
              <a:t>Video: </a:t>
            </a:r>
            <a:r>
              <a:rPr lang="en-US" sz="1100" b="1" i="0" u="none" strike="noStrike" dirty="0">
                <a:effectLst/>
                <a:latin typeface="Calibri" panose="020F0502020204030204" pitchFamily="34" charset="0"/>
                <a:cs typeface="Calibri" panose="020F0502020204030204" pitchFamily="34" charset="0"/>
              </a:rPr>
              <a:t>SETTING GOALS THAT MATTER</a:t>
            </a:r>
          </a:p>
          <a:p>
            <a:pPr marL="0" indent="0">
              <a:buFont typeface="Raleway Thin"/>
              <a:buNone/>
            </a:pPr>
            <a:r>
              <a:rPr lang="en-US" sz="1100" dirty="0">
                <a:latin typeface="Calibri" panose="020F0502020204030204" pitchFamily="34" charset="0"/>
                <a:cs typeface="Calibri" panose="020F0502020204030204" pitchFamily="34" charset="0"/>
                <a:hlinkClick r:id="rId3"/>
              </a:rPr>
              <a:t>www.youtube.com/watch?v=lkqOZgVLC88&amp;t=173s</a:t>
            </a:r>
            <a:r>
              <a:rPr lang="en-US" sz="1100" dirty="0">
                <a:latin typeface="Calibri" panose="020F0502020204030204" pitchFamily="34" charset="0"/>
                <a:cs typeface="Calibri" panose="020F0502020204030204" pitchFamily="34" charset="0"/>
              </a:rPr>
              <a:t> </a:t>
            </a:r>
            <a:endParaRPr lang="en-GB" sz="1200" dirty="0">
              <a:latin typeface="Calibri" panose="020F0502020204030204" pitchFamily="34" charset="0"/>
              <a:cs typeface="Calibri" panose="020F0502020204030204" pitchFamily="34" charset="0"/>
            </a:endParaRPr>
          </a:p>
          <a:p>
            <a:pPr marL="0" indent="0">
              <a:buFont typeface="Raleway Thin"/>
              <a:buNone/>
            </a:pPr>
            <a:endParaRPr lang="en-GB" sz="1200" dirty="0">
              <a:latin typeface="Raleway Light" pitchFamily="2" charset="0"/>
            </a:endParaRPr>
          </a:p>
          <a:p>
            <a:pPr marL="139702" indent="0">
              <a:buFont typeface="Raleway Thin"/>
              <a:buNone/>
            </a:pPr>
            <a:endParaRPr lang="pt-PT" dirty="0">
              <a:latin typeface="Raleway Light" pitchFamily="2" charset="0"/>
            </a:endParaRPr>
          </a:p>
        </p:txBody>
      </p:sp>
      <p:sp>
        <p:nvSpPr>
          <p:cNvPr id="15" name="Google Shape;391;p35">
            <a:extLst>
              <a:ext uri="{FF2B5EF4-FFF2-40B4-BE49-F238E27FC236}">
                <a16:creationId xmlns:a16="http://schemas.microsoft.com/office/drawing/2014/main" id="{1B4024C1-77D0-7747-267D-1474E38E0A99}"/>
              </a:ext>
            </a:extLst>
          </p:cNvPr>
          <p:cNvSpPr txBox="1">
            <a:spLocks/>
          </p:cNvSpPr>
          <p:nvPr/>
        </p:nvSpPr>
        <p:spPr>
          <a:xfrm>
            <a:off x="845219" y="1725453"/>
            <a:ext cx="3543300" cy="2821782"/>
          </a:xfrm>
          <a:prstGeom prst="rect">
            <a:avLst/>
          </a:prstGeom>
          <a:noFill/>
          <a:ln>
            <a:noFill/>
          </a:ln>
        </p:spPr>
        <p:txBody>
          <a:bodyPr spcFirstLastPara="1" wrap="square" lIns="91426" tIns="91426" rIns="91426" bIns="91426" anchor="t" anchorCtr="0">
            <a:noAutofit/>
          </a:bodyPr>
          <a:lstStyle>
            <a:defPPr marR="0" lvl="0" algn="l" rtl="0">
              <a:lnSpc>
                <a:spcPct val="100000"/>
              </a:lnSpc>
              <a:spcBef>
                <a:spcPts val="0"/>
              </a:spcBef>
              <a:spcAft>
                <a:spcPts val="0"/>
              </a:spcAft>
            </a:defPPr>
            <a:lvl1pPr marL="457206" marR="0" lvl="0" indent="-342904" algn="l" rtl="0">
              <a:lnSpc>
                <a:spcPct val="100000"/>
              </a:lnSpc>
              <a:spcBef>
                <a:spcPts val="601"/>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1pPr>
            <a:lvl2pPr marL="914411" marR="0" lvl="1" indent="-342904" algn="l" rtl="0">
              <a:lnSpc>
                <a:spcPct val="100000"/>
              </a:lnSpc>
              <a:spcBef>
                <a:spcPts val="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2pPr>
            <a:lvl3pPr marL="1371617" marR="0" lvl="2" indent="-342904" algn="l" rtl="0">
              <a:lnSpc>
                <a:spcPct val="100000"/>
              </a:lnSpc>
              <a:spcBef>
                <a:spcPts val="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3pPr>
            <a:lvl4pPr marL="1828823" marR="0" lvl="3"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4pPr>
            <a:lvl5pPr marL="2286029" marR="0" lvl="4"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5pPr>
            <a:lvl6pPr marL="2743234" marR="0" lvl="5"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6pPr>
            <a:lvl7pPr marL="3200440" marR="0" lvl="6"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7pPr>
            <a:lvl8pPr marL="3657646" marR="0" lvl="7"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8pPr>
            <a:lvl9pPr marL="4114851" marR="0" lvl="8"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9pPr>
          </a:lstStyle>
          <a:p>
            <a:pPr marL="0" indent="0">
              <a:buFont typeface="Raleway Thin"/>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Βήματα για την ολοκλήρωση της δραστηριότητας</a:t>
            </a: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0" indent="0">
              <a:buNone/>
            </a:pPr>
            <a:r>
              <a:rPr lang="el-GR" sz="1100" b="1" dirty="0" smtClean="0">
                <a:latin typeface="Calibri" panose="020F0502020204030204" pitchFamily="34" charset="0"/>
                <a:cs typeface="Calibri" panose="020F0502020204030204" pitchFamily="34" charset="0"/>
              </a:rPr>
              <a:t>Βήμα </a:t>
            </a:r>
            <a:r>
              <a:rPr lang="en-GB" sz="1100" b="1" dirty="0" smtClean="0">
                <a:latin typeface="Calibri" panose="020F0502020204030204" pitchFamily="34" charset="0"/>
                <a:cs typeface="Calibri" panose="020F0502020204030204" pitchFamily="34" charset="0"/>
              </a:rPr>
              <a:t>1</a:t>
            </a:r>
            <a:r>
              <a:rPr lang="en-GB" sz="1100" b="1"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Δείτε το</a:t>
            </a:r>
            <a:r>
              <a:rPr lang="en-US" sz="1100" dirty="0" smtClean="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TEDx Talk “SETTING GOALS THAT MATTER”</a:t>
            </a:r>
          </a:p>
          <a:p>
            <a:pPr marL="0" indent="0">
              <a:buNone/>
            </a:pPr>
            <a:r>
              <a:rPr lang="el-GR" sz="1100" b="1" dirty="0" smtClean="0">
                <a:latin typeface="Calibri" panose="020F0502020204030204" pitchFamily="34" charset="0"/>
                <a:cs typeface="Calibri" panose="020F0502020204030204" pitchFamily="34" charset="0"/>
              </a:rPr>
              <a:t>Βήμα </a:t>
            </a:r>
            <a:r>
              <a:rPr lang="en-GB" sz="1100" b="1" dirty="0" smtClean="0">
                <a:latin typeface="Calibri" panose="020F0502020204030204" pitchFamily="34" charset="0"/>
                <a:cs typeface="Calibri" panose="020F0502020204030204" pitchFamily="34" charset="0"/>
              </a:rPr>
              <a:t>2</a:t>
            </a:r>
            <a:r>
              <a:rPr lang="en-GB" sz="1100" b="1"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Περιγράψτε την τεχνική που παρουσιάζεται στο βίντεο</a:t>
            </a:r>
          </a:p>
          <a:p>
            <a:pPr marL="0" indent="0">
              <a:buNone/>
            </a:pPr>
            <a:r>
              <a:rPr lang="el-GR" sz="1100" b="1" dirty="0" smtClean="0">
                <a:latin typeface="Calibri" panose="020F0502020204030204" pitchFamily="34" charset="0"/>
                <a:cs typeface="Calibri" panose="020F0502020204030204" pitchFamily="34" charset="0"/>
              </a:rPr>
              <a:t>Βήμα </a:t>
            </a:r>
            <a:r>
              <a:rPr lang="en-GB" sz="1100" b="1" dirty="0" smtClean="0">
                <a:latin typeface="Calibri" panose="020F0502020204030204" pitchFamily="34" charset="0"/>
                <a:cs typeface="Calibri" panose="020F0502020204030204" pitchFamily="34" charset="0"/>
              </a:rPr>
              <a:t> </a:t>
            </a:r>
            <a:r>
              <a:rPr lang="en-GB" sz="1100" b="1" dirty="0">
                <a:latin typeface="Calibri" panose="020F0502020204030204" pitchFamily="34" charset="0"/>
                <a:cs typeface="Calibri" panose="020F0502020204030204" pitchFamily="34" charset="0"/>
              </a:rPr>
              <a:t>3: </a:t>
            </a:r>
            <a:r>
              <a:rPr lang="el-GR" sz="1100" dirty="0" smtClean="0">
                <a:latin typeface="Calibri" panose="020F0502020204030204" pitchFamily="34" charset="0"/>
                <a:cs typeface="Calibri" panose="020F0502020204030204" pitchFamily="34" charset="0"/>
              </a:rPr>
              <a:t>Καταγράψτε τους στόχους σας βασισμένοι στις τεχνικές που θεωρείτε ότι θα είναι πιο αποτελεσματικές για εσάς</a:t>
            </a:r>
            <a:r>
              <a:rPr lang="en-US" sz="1100" dirty="0" smtClean="0">
                <a:latin typeface="Calibri" panose="020F0502020204030204" pitchFamily="34" charset="0"/>
                <a:cs typeface="Calibri" panose="020F0502020204030204" pitchFamily="34" charset="0"/>
              </a:rPr>
              <a:t>.</a:t>
            </a:r>
            <a:endParaRPr lang="en-US" sz="1100" dirty="0">
              <a:latin typeface="Calibri" panose="020F0502020204030204" pitchFamily="34" charset="0"/>
              <a:cs typeface="Calibri" panose="020F0502020204030204" pitchFamily="34" charset="0"/>
            </a:endParaRPr>
          </a:p>
          <a:p>
            <a:pPr marL="0" indent="0">
              <a:buFont typeface="Raleway Thin"/>
              <a:buNone/>
            </a:pPr>
            <a:r>
              <a:rPr lang="el-GR" sz="1100" b="1" dirty="0" smtClean="0">
                <a:latin typeface="Calibri" panose="020F0502020204030204" pitchFamily="34" charset="0"/>
                <a:cs typeface="Calibri" panose="020F0502020204030204" pitchFamily="34" charset="0"/>
              </a:rPr>
              <a:t>Βήμα </a:t>
            </a:r>
            <a:r>
              <a:rPr lang="en-US" sz="1100" b="1" dirty="0" smtClean="0">
                <a:latin typeface="Calibri" panose="020F0502020204030204" pitchFamily="34" charset="0"/>
                <a:cs typeface="Calibri" panose="020F0502020204030204" pitchFamily="34" charset="0"/>
              </a:rPr>
              <a:t>4</a:t>
            </a:r>
            <a:r>
              <a:rPr lang="en-US" sz="1100" b="1"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Σε ομάδα των </a:t>
            </a:r>
            <a:r>
              <a:rPr lang="en-US" sz="1100" dirty="0" smtClean="0">
                <a:latin typeface="Calibri" panose="020F0502020204030204" pitchFamily="34" charset="0"/>
                <a:cs typeface="Calibri" panose="020F0502020204030204" pitchFamily="34" charset="0"/>
              </a:rPr>
              <a:t>3 </a:t>
            </a:r>
            <a:r>
              <a:rPr lang="el-GR" sz="1100" dirty="0" smtClean="0">
                <a:latin typeface="Calibri" panose="020F0502020204030204" pitchFamily="34" charset="0"/>
                <a:cs typeface="Calibri" panose="020F0502020204030204" pitchFamily="34" charset="0"/>
              </a:rPr>
              <a:t>μοιραστείτε το πως η τεχνική που διαλέξατε θα σας βοηθήσει να πετύχετε τον στόχο σας.</a:t>
            </a:r>
            <a:endParaRPr lang="en-GB" sz="1200" dirty="0">
              <a:solidFill>
                <a:schemeClr val="bg1"/>
              </a:solidFill>
              <a:highlight>
                <a:srgbClr val="FFB600"/>
              </a:highlight>
              <a:latin typeface="Calibri" panose="020F0502020204030204" pitchFamily="34" charset="0"/>
              <a:cs typeface="Calibri" panose="020F0502020204030204" pitchFamily="34" charset="0"/>
            </a:endParaRPr>
          </a:p>
          <a:p>
            <a:pPr marL="0" indent="0">
              <a:buFont typeface="Raleway Thin"/>
              <a:buNone/>
            </a:pPr>
            <a:endParaRPr lang="en-GB" sz="1200" dirty="0">
              <a:solidFill>
                <a:schemeClr val="bg1"/>
              </a:solidFill>
              <a:highlight>
                <a:srgbClr val="FFB600"/>
              </a:highlight>
              <a:latin typeface="Calibri" panose="020F0502020204030204" pitchFamily="34" charset="0"/>
              <a:cs typeface="Calibri" panose="020F0502020204030204" pitchFamily="34" charset="0"/>
            </a:endParaRPr>
          </a:p>
          <a:p>
            <a:pPr marL="0" indent="0">
              <a:buFont typeface="Raleway Thin"/>
              <a:buNone/>
            </a:pPr>
            <a:r>
              <a:rPr lang="en-GB" sz="1200" dirty="0">
                <a:solidFill>
                  <a:schemeClr val="bg1"/>
                </a:solidFill>
                <a:highlight>
                  <a:srgbClr val="FFB600"/>
                </a:highlight>
                <a:latin typeface="Calibri" panose="020F0502020204030204" pitchFamily="34" charset="0"/>
                <a:cs typeface="Calibri" panose="020F0502020204030204" pitchFamily="34" charset="0"/>
              </a:rPr>
              <a:t>TIME:</a:t>
            </a:r>
            <a:r>
              <a:rPr lang="en-GB" sz="1200" dirty="0">
                <a:solidFill>
                  <a:schemeClr val="bg1"/>
                </a:solidFill>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rPr>
              <a:t>20 minutes</a:t>
            </a:r>
          </a:p>
          <a:p>
            <a:pPr marL="0" indent="0">
              <a:buFont typeface="Raleway Thin"/>
              <a:buNone/>
            </a:pPr>
            <a:endParaRPr lang="en-GB" sz="1200" b="1" dirty="0">
              <a:solidFill>
                <a:srgbClr val="FFB600"/>
              </a:solidFill>
            </a:endParaRPr>
          </a:p>
        </p:txBody>
      </p:sp>
    </p:spTree>
    <p:extLst>
      <p:ext uri="{BB962C8B-B14F-4D97-AF65-F5344CB8AC3E}">
        <p14:creationId xmlns:p14="http://schemas.microsoft.com/office/powerpoint/2010/main" val="1374792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952481" y="785096"/>
            <a:ext cx="6866100" cy="525544"/>
          </a:xfrm>
          <a:prstGeom prst="rect">
            <a:avLst/>
          </a:prstGeom>
        </p:spPr>
        <p:txBody>
          <a:bodyPr spcFirstLastPara="1" wrap="square" lIns="91426" tIns="91426" rIns="91426" bIns="91426" anchor="b" anchorCtr="0">
            <a:noAutofit/>
          </a:bodyPr>
          <a:lstStyle/>
          <a:p>
            <a:pPr marL="0" indent="0">
              <a:buNone/>
            </a:pPr>
            <a:r>
              <a:rPr lang="el-GR" sz="1600" b="1" dirty="0" smtClean="0">
                <a:solidFill>
                  <a:schemeClr val="accent1"/>
                </a:solidFill>
                <a:latin typeface="Calibri" panose="020F0502020204030204" pitchFamily="34" charset="0"/>
                <a:cs typeface="Calibri" panose="020F0502020204030204" pitchFamily="34" charset="0"/>
              </a:rPr>
              <a:t>Συμβουλές για την χρήση καθορισμού στόχων</a:t>
            </a:r>
            <a:endParaRPr lang="en-US" sz="1600" b="1" dirty="0">
              <a:solidFill>
                <a:schemeClr val="accent1"/>
              </a:solidFill>
              <a:latin typeface="Calibri" panose="020F0502020204030204" pitchFamily="34" charset="0"/>
              <a:cs typeface="Calibri" panose="020F0502020204030204" pitchFamily="34" charset="0"/>
            </a:endParaRPr>
          </a:p>
        </p:txBody>
      </p:sp>
      <p:grpSp>
        <p:nvGrpSpPr>
          <p:cNvPr id="3"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6" tIns="91426" rIns="91426" bIns="91426" anchor="ctr" anchorCtr="0">
              <a:noAutofit/>
            </a:bodyPr>
            <a:lstStyle/>
            <a:p>
              <a:endParaRPr sz="1401" dirty="0"/>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6" tIns="91426" rIns="91426" bIns="91426" anchor="ctr" anchorCtr="0">
              <a:noAutofit/>
            </a:bodyPr>
            <a:lstStyle/>
            <a:p>
              <a:endParaRPr sz="1401" dirty="0"/>
            </a:p>
          </p:txBody>
        </p:sp>
      </p:grpSp>
      <p:sp>
        <p:nvSpPr>
          <p:cNvPr id="11" name="Google Shape;391;p35">
            <a:extLst>
              <a:ext uri="{FF2B5EF4-FFF2-40B4-BE49-F238E27FC236}">
                <a16:creationId xmlns:a16="http://schemas.microsoft.com/office/drawing/2014/main" id="{BE92E1B7-D33D-9D29-05A2-9AA35CA42CD7}"/>
              </a:ext>
            </a:extLst>
          </p:cNvPr>
          <p:cNvSpPr txBox="1">
            <a:spLocks noGrp="1"/>
          </p:cNvSpPr>
          <p:nvPr>
            <p:ph type="body" idx="1"/>
          </p:nvPr>
        </p:nvSpPr>
        <p:spPr>
          <a:xfrm>
            <a:off x="922000" y="1539240"/>
            <a:ext cx="3543300" cy="3169920"/>
          </a:xfrm>
          <a:prstGeom prst="rect">
            <a:avLst/>
          </a:prstGeom>
          <a:ln>
            <a:noFill/>
          </a:ln>
        </p:spPr>
        <p:txBody>
          <a:bodyPr spcFirstLastPara="1" wrap="square" lIns="91426" tIns="91426" rIns="91426" bIns="91426" anchor="t" anchorCtr="0">
            <a:noAutofit/>
          </a:bodyPr>
          <a:lstStyle/>
          <a:p>
            <a:pPr marL="0" indent="0" algn="just">
              <a:spcBef>
                <a:spcPts val="601"/>
              </a:spcBef>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Συλλογισμοί</a:t>
            </a: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0" indent="0" algn="just">
              <a:spcBef>
                <a:spcPts val="601"/>
              </a:spcBef>
              <a:buNone/>
            </a:pP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
            </a:pPr>
            <a:r>
              <a:rPr lang="el-GR" sz="1200" dirty="0">
                <a:solidFill>
                  <a:schemeClr val="tx1"/>
                </a:solidFill>
                <a:latin typeface="Calibri" panose="020F0502020204030204" pitchFamily="34" charset="0"/>
                <a:cs typeface="Calibri" panose="020F0502020204030204" pitchFamily="34" charset="0"/>
              </a:rPr>
              <a:t>Ο</a:t>
            </a:r>
            <a:r>
              <a:rPr lang="el-GR" sz="1200" dirty="0" smtClean="0">
                <a:solidFill>
                  <a:schemeClr val="tx1"/>
                </a:solidFill>
                <a:latin typeface="Calibri" panose="020F0502020204030204" pitchFamily="34" charset="0"/>
                <a:cs typeface="Calibri" panose="020F0502020204030204" pitchFamily="34" charset="0"/>
              </a:rPr>
              <a:t>ι τεχνικές επίτευξης στόχων αποτελούν αποτελεσματικό εργαλείο στην επίτευξη της στοχοθεσίας σας</a:t>
            </a:r>
            <a:r>
              <a:rPr lang="en-GB" sz="1200" dirty="0" smtClean="0">
                <a:solidFill>
                  <a:schemeClr val="tx1"/>
                </a:solidFill>
                <a:latin typeface="Calibri" panose="020F0502020204030204" pitchFamily="34" charset="0"/>
                <a:cs typeface="Calibri" panose="020F0502020204030204" pitchFamily="34" charset="0"/>
              </a:rPr>
              <a:t>.</a:t>
            </a:r>
            <a:endParaRPr lang="en-GB" sz="1200" dirty="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
            </a:pPr>
            <a:r>
              <a:rPr lang="el-GR" sz="1200" dirty="0" smtClean="0">
                <a:solidFill>
                  <a:schemeClr val="tx1"/>
                </a:solidFill>
                <a:latin typeface="Calibri" panose="020F0502020204030204" pitchFamily="34" charset="0"/>
                <a:cs typeface="Calibri" panose="020F0502020204030204" pitchFamily="34" charset="0"/>
              </a:rPr>
              <a:t>Κάθε τεχνική εκπληρώνει έναν σκοπό ο οποίος εξαρτάται από την φύση του στόχου που θέσατε</a:t>
            </a:r>
            <a:r>
              <a:rPr lang="en-GB" sz="1200" dirty="0" smtClean="0">
                <a:solidFill>
                  <a:schemeClr val="tx1"/>
                </a:solidFill>
                <a:latin typeface="Calibri" panose="020F0502020204030204" pitchFamily="34" charset="0"/>
                <a:cs typeface="Calibri" panose="020F0502020204030204" pitchFamily="34" charset="0"/>
              </a:rPr>
              <a:t>.</a:t>
            </a:r>
            <a:endParaRPr lang="en-GB" sz="1200" dirty="0">
              <a:solidFill>
                <a:schemeClr val="tx1"/>
              </a:solidFill>
              <a:latin typeface="Calibri" panose="020F0502020204030204" pitchFamily="34" charset="0"/>
              <a:cs typeface="Calibri" panose="020F0502020204030204" pitchFamily="34" charset="0"/>
            </a:endParaRPr>
          </a:p>
          <a:p>
            <a:pPr marL="285750" indent="-285750" algn="just">
              <a:spcBef>
                <a:spcPts val="601"/>
              </a:spcBef>
              <a:buFont typeface="Wingdings" panose="05000000000000000000" pitchFamily="2" charset="2"/>
              <a:buChar char="§"/>
            </a:pPr>
            <a:r>
              <a:rPr lang="el-GR" sz="1200" dirty="0" smtClean="0">
                <a:solidFill>
                  <a:schemeClr val="tx1"/>
                </a:solidFill>
                <a:latin typeface="Calibri" panose="020F0502020204030204" pitchFamily="34" charset="0"/>
                <a:cs typeface="Calibri" panose="020F0502020204030204" pitchFamily="34" charset="0"/>
              </a:rPr>
              <a:t>Καταγράψτε τις τεχνικές που ταιριάζουν καλύτερα με τους στόχους σας</a:t>
            </a:r>
            <a:r>
              <a:rPr lang="pt-PT" sz="1200" dirty="0" smtClean="0">
                <a:solidFill>
                  <a:schemeClr val="tx1"/>
                </a:solidFill>
                <a:latin typeface="Calibri" panose="020F0502020204030204" pitchFamily="34" charset="0"/>
                <a:cs typeface="Calibri" panose="020F0502020204030204" pitchFamily="34" charset="0"/>
              </a:rPr>
              <a:t>.</a:t>
            </a:r>
            <a:endParaRPr lang="pt-PT" sz="1200" dirty="0">
              <a:solidFill>
                <a:schemeClr val="tx1"/>
              </a:solidFill>
              <a:latin typeface="Calibri" panose="020F0502020204030204" pitchFamily="34" charset="0"/>
              <a:cs typeface="Calibri" panose="020F0502020204030204" pitchFamily="34" charset="0"/>
            </a:endParaRPr>
          </a:p>
          <a:p>
            <a:pPr marL="285750" indent="-285750" algn="just">
              <a:spcBef>
                <a:spcPts val="601"/>
              </a:spcBef>
              <a:buFont typeface="Wingdings" panose="05000000000000000000" pitchFamily="2" charset="2"/>
              <a:buChar char="§"/>
            </a:pPr>
            <a:r>
              <a:rPr lang="el-GR" sz="1200" dirty="0" smtClean="0">
                <a:solidFill>
                  <a:schemeClr val="tx1"/>
                </a:solidFill>
                <a:latin typeface="Calibri" panose="020F0502020204030204" pitchFamily="34" charset="0"/>
                <a:cs typeface="Calibri" panose="020F0502020204030204" pitchFamily="34" charset="0"/>
              </a:rPr>
              <a:t>Αναλογιστείτε σχετικά με το ποιοι στόχοι είναι προσωπικοί και ποιοι επαγγελματικοί</a:t>
            </a:r>
            <a:r>
              <a:rPr lang="el-GR" sz="1200" dirty="0" smtClean="0">
                <a:solidFill>
                  <a:schemeClr val="tx1"/>
                </a:solidFill>
                <a:latin typeface="Raleway Light" pitchFamily="2" charset="0"/>
              </a:rPr>
              <a:t>.</a:t>
            </a:r>
            <a:endParaRPr lang="en-GB" sz="1200" b="1" dirty="0">
              <a:solidFill>
                <a:srgbClr val="FFB600"/>
              </a:solidFill>
            </a:endParaRPr>
          </a:p>
        </p:txBody>
      </p:sp>
      <p:sp>
        <p:nvSpPr>
          <p:cNvPr id="12" name="Text Placeholder 1">
            <a:extLst>
              <a:ext uri="{FF2B5EF4-FFF2-40B4-BE49-F238E27FC236}">
                <a16:creationId xmlns:a16="http://schemas.microsoft.com/office/drawing/2014/main" id="{0FA1A4A9-7141-5E1B-2EAC-A4FA7FE683F1}"/>
              </a:ext>
            </a:extLst>
          </p:cNvPr>
          <p:cNvSpPr>
            <a:spLocks noGrp="1"/>
          </p:cNvSpPr>
          <p:nvPr>
            <p:ph type="body" idx="2"/>
          </p:nvPr>
        </p:nvSpPr>
        <p:spPr>
          <a:xfrm>
            <a:off x="4678688" y="1539240"/>
            <a:ext cx="3543300" cy="1789587"/>
          </a:xfrm>
        </p:spPr>
        <p:txBody>
          <a:bodyPr/>
          <a:lstStyle/>
          <a:p>
            <a:pPr marL="0" indent="0">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Δράση</a:t>
            </a: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0" indent="0">
              <a:buNone/>
            </a:pPr>
            <a:endParaRPr lang="en-GB" sz="1200" dirty="0">
              <a:latin typeface="Calibri" panose="020F0502020204030204" pitchFamily="34" charset="0"/>
              <a:cs typeface="Calibri" panose="020F0502020204030204" pitchFamily="34" charset="0"/>
            </a:endParaRPr>
          </a:p>
          <a:p>
            <a:pPr marL="0" indent="0" algn="just">
              <a:buNone/>
            </a:pPr>
            <a:r>
              <a:rPr lang="el-GR" sz="1200" dirty="0">
                <a:solidFill>
                  <a:srgbClr val="FFB600"/>
                </a:solidFill>
                <a:latin typeface="Calibri" panose="020F0502020204030204" pitchFamily="34" charset="0"/>
                <a:cs typeface="Calibri" panose="020F0502020204030204" pitchFamily="34" charset="0"/>
              </a:rPr>
              <a:t>Έ</a:t>
            </a:r>
            <a:r>
              <a:rPr lang="el-GR" sz="1200" dirty="0" smtClean="0">
                <a:solidFill>
                  <a:srgbClr val="FFB600"/>
                </a:solidFill>
                <a:latin typeface="Calibri" panose="020F0502020204030204" pitchFamily="34" charset="0"/>
                <a:cs typeface="Calibri" panose="020F0502020204030204" pitchFamily="34" charset="0"/>
              </a:rPr>
              <a:t>πειτα, χρησιμοποιήστε τις τεχνικές </a:t>
            </a:r>
            <a:r>
              <a:rPr lang="el-GR" sz="1200" dirty="0" smtClean="0">
                <a:solidFill>
                  <a:schemeClr val="tx1"/>
                </a:solidFill>
                <a:latin typeface="Calibri" panose="020F0502020204030204" pitchFamily="34" charset="0"/>
                <a:cs typeface="Calibri" panose="020F0502020204030204" pitchFamily="34" charset="0"/>
              </a:rPr>
              <a:t>και επιλέξτε μια από αυτές</a:t>
            </a:r>
            <a:r>
              <a:rPr lang="en-GB" sz="1200" dirty="0" smtClean="0">
                <a:solidFill>
                  <a:schemeClr val="tx1"/>
                </a:solidFill>
                <a:latin typeface="Calibri" panose="020F0502020204030204" pitchFamily="34" charset="0"/>
                <a:cs typeface="Calibri" panose="020F0502020204030204" pitchFamily="34" charset="0"/>
              </a:rPr>
              <a:t> </a:t>
            </a:r>
            <a:r>
              <a:rPr lang="el-GR" sz="1200" dirty="0" smtClean="0">
                <a:solidFill>
                  <a:schemeClr val="tx1"/>
                </a:solidFill>
                <a:latin typeface="Calibri" panose="020F0502020204030204" pitchFamily="34" charset="0"/>
                <a:cs typeface="Calibri" panose="020F0502020204030204" pitchFamily="34" charset="0"/>
              </a:rPr>
              <a:t>ώστε να σας βοηθήσει να πετύχετε</a:t>
            </a:r>
            <a:r>
              <a:rPr lang="en-GB" sz="1200" dirty="0" smtClean="0">
                <a:solidFill>
                  <a:schemeClr val="tx1"/>
                </a:solidFill>
                <a:latin typeface="Calibri" panose="020F0502020204030204" pitchFamily="34" charset="0"/>
                <a:cs typeface="Calibri" panose="020F0502020204030204" pitchFamily="34" charset="0"/>
              </a:rPr>
              <a:t>: </a:t>
            </a:r>
            <a:endParaRPr lang="en-GB" sz="1200" dirty="0">
              <a:solidFill>
                <a:schemeClr val="tx1"/>
              </a:solidFill>
              <a:latin typeface="Calibri" panose="020F0502020204030204" pitchFamily="34" charset="0"/>
              <a:cs typeface="Calibri" panose="020F0502020204030204" pitchFamily="34" charset="0"/>
            </a:endParaRPr>
          </a:p>
          <a:p>
            <a:pPr marL="228600" indent="-228600" algn="just">
              <a:buAutoNum type="arabicPeriod"/>
            </a:pPr>
            <a:r>
              <a:rPr lang="el-GR" sz="1200" dirty="0" smtClean="0">
                <a:solidFill>
                  <a:schemeClr val="tx1"/>
                </a:solidFill>
                <a:latin typeface="Calibri" panose="020F0502020204030204" pitchFamily="34" charset="0"/>
                <a:cs typeface="Calibri" panose="020F0502020204030204" pitchFamily="34" charset="0"/>
              </a:rPr>
              <a:t>Επαγγελματικό στόχο</a:t>
            </a:r>
            <a:r>
              <a:rPr lang="en-GB" sz="1200" dirty="0" smtClean="0">
                <a:solidFill>
                  <a:schemeClr val="tx1"/>
                </a:solidFill>
                <a:latin typeface="Calibri" panose="020F0502020204030204" pitchFamily="34" charset="0"/>
                <a:cs typeface="Calibri" panose="020F0502020204030204" pitchFamily="34" charset="0"/>
              </a:rPr>
              <a:t> </a:t>
            </a:r>
            <a:endParaRPr lang="el-GR" sz="1200" dirty="0" smtClean="0">
              <a:solidFill>
                <a:schemeClr val="tx1"/>
              </a:solidFill>
              <a:latin typeface="Calibri" panose="020F0502020204030204" pitchFamily="34" charset="0"/>
              <a:cs typeface="Calibri" panose="020F0502020204030204" pitchFamily="34" charset="0"/>
            </a:endParaRPr>
          </a:p>
          <a:p>
            <a:pPr marL="228600" indent="-228600" algn="just">
              <a:buAutoNum type="arabicPeriod"/>
            </a:pPr>
            <a:r>
              <a:rPr lang="el-GR" sz="1200" dirty="0" smtClean="0">
                <a:solidFill>
                  <a:schemeClr val="tx1"/>
                </a:solidFill>
                <a:latin typeface="Calibri" panose="020F0502020204030204" pitchFamily="34" charset="0"/>
                <a:cs typeface="Calibri" panose="020F0502020204030204" pitchFamily="34" charset="0"/>
              </a:rPr>
              <a:t>Προσωπικό στόχο</a:t>
            </a:r>
            <a:endParaRPr lang="pt-PT"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1343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xfrm>
            <a:off x="685800" y="1851129"/>
            <a:ext cx="7772400" cy="3166853"/>
          </a:xfrm>
          <a:prstGeom prst="rect">
            <a:avLst/>
          </a:prstGeom>
        </p:spPr>
        <p:txBody>
          <a:bodyPr spcFirstLastPara="1" wrap="square" lIns="91426" tIns="91426" rIns="91426" bIns="91426" anchor="b" anchorCtr="0">
            <a:noAutofit/>
          </a:bodyPr>
          <a:lstStyle/>
          <a:p>
            <a:r>
              <a:rPr lang="el-GR" dirty="0" smtClean="0">
                <a:latin typeface="Calibri" panose="020F0502020204030204" pitchFamily="34" charset="0"/>
                <a:cs typeface="Calibri" panose="020F0502020204030204" pitchFamily="34" charset="0"/>
              </a:rPr>
              <a:t>Καθορίστε ένα εφικτό πλάνο στοχοθεσίας</a:t>
            </a:r>
            <a:r>
              <a:rPr lang="en-GB" b="1" dirty="0">
                <a:solidFill>
                  <a:schemeClr val="bg1"/>
                </a:solidFill>
                <a:latin typeface="Calibri" panose="020F0502020204030204" pitchFamily="34" charset="0"/>
                <a:cs typeface="Calibri" panose="020F0502020204030204" pitchFamily="34" charset="0"/>
              </a:rPr>
              <a:t/>
            </a:r>
            <a:br>
              <a:rPr lang="en-GB" b="1" dirty="0">
                <a:solidFill>
                  <a:schemeClr val="bg1"/>
                </a:solidFill>
                <a:latin typeface="Calibri" panose="020F0502020204030204" pitchFamily="34" charset="0"/>
                <a:cs typeface="Calibri" panose="020F0502020204030204" pitchFamily="34" charset="0"/>
              </a:rPr>
            </a:br>
            <a:endParaRPr lang="en-GB" sz="2400" b="1" dirty="0">
              <a:solidFill>
                <a:schemeClr val="bg1"/>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A550CD40-E978-5822-5004-5769F5051902}"/>
              </a:ext>
            </a:extLst>
          </p:cNvPr>
          <p:cNvPicPr>
            <a:picLocks noChangeAspect="1"/>
          </p:cNvPicPr>
          <p:nvPr/>
        </p:nvPicPr>
        <p:blipFill>
          <a:blip r:embed="rId3"/>
          <a:stretch>
            <a:fillRect/>
          </a:stretch>
        </p:blipFill>
        <p:spPr>
          <a:xfrm>
            <a:off x="7489247" y="389614"/>
            <a:ext cx="1263188" cy="131933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950576" y="424574"/>
            <a:ext cx="6866100" cy="1258153"/>
          </a:xfrm>
          <a:prstGeom prst="rect">
            <a:avLst/>
          </a:prstGeom>
        </p:spPr>
        <p:txBody>
          <a:bodyPr spcFirstLastPara="1" wrap="square" lIns="91426" tIns="91426" rIns="91426" bIns="91426" anchor="t" anchorCtr="0">
            <a:noAutofit/>
          </a:bodyPr>
          <a:lstStyle/>
          <a:p>
            <a:r>
              <a:rPr lang="el-GR" sz="3200" dirty="0" smtClean="0">
                <a:latin typeface="Calibri" panose="020F0502020204030204" pitchFamily="34" charset="0"/>
                <a:cs typeface="Calibri" panose="020F0502020204030204" pitchFamily="34" charset="0"/>
              </a:rPr>
              <a:t>Τι γνωρίζετε σχετικά με το </a:t>
            </a:r>
            <a:r>
              <a:rPr lang="el-GR" sz="3200" dirty="0" smtClean="0">
                <a:solidFill>
                  <a:srgbClr val="FFB600"/>
                </a:solidFill>
                <a:latin typeface="Calibri" panose="020F0502020204030204" pitchFamily="34" charset="0"/>
                <a:cs typeface="Calibri" panose="020F0502020204030204" pitchFamily="34" charset="0"/>
              </a:rPr>
              <a:t>πλάνο στοχοθεσίας</a:t>
            </a:r>
            <a:r>
              <a:rPr lang="en-US" sz="3200" dirty="0" smtClean="0">
                <a:solidFill>
                  <a:srgbClr val="FFB600"/>
                </a:solidFill>
                <a:latin typeface="Calibri" panose="020F0502020204030204" pitchFamily="34" charset="0"/>
                <a:cs typeface="Calibri" panose="020F0502020204030204" pitchFamily="34" charset="0"/>
              </a:rPr>
              <a:t> </a:t>
            </a:r>
            <a:r>
              <a:rPr lang="en-US" sz="3600" dirty="0" smtClean="0">
                <a:latin typeface="Calibri" panose="020F0502020204030204" pitchFamily="34" charset="0"/>
                <a:cs typeface="Calibri" panose="020F0502020204030204" pitchFamily="34" charset="0"/>
              </a:rPr>
              <a:t>?</a:t>
            </a:r>
            <a:endParaRPr sz="3600" dirty="0">
              <a:solidFill>
                <a:schemeClr val="tx1"/>
              </a:solidFill>
              <a:latin typeface="Calibri" panose="020F0502020204030204" pitchFamily="34" charset="0"/>
              <a:cs typeface="Calibri" panose="020F0502020204030204" pitchFamily="34" charset="0"/>
            </a:endParaRPr>
          </a:p>
        </p:txBody>
      </p:sp>
      <p:sp>
        <p:nvSpPr>
          <p:cNvPr id="148" name="Google Shape;148;p21"/>
          <p:cNvSpPr txBox="1">
            <a:spLocks noGrp="1"/>
          </p:cNvSpPr>
          <p:nvPr>
            <p:ph type="body" idx="1"/>
          </p:nvPr>
        </p:nvSpPr>
        <p:spPr>
          <a:xfrm>
            <a:off x="950576" y="1605111"/>
            <a:ext cx="7627639" cy="2833073"/>
          </a:xfrm>
          <a:prstGeom prst="rect">
            <a:avLst/>
          </a:prstGeom>
          <a:ln>
            <a:noFill/>
          </a:ln>
        </p:spPr>
        <p:txBody>
          <a:bodyPr spcFirstLastPara="1" wrap="square" lIns="91426" tIns="91426" rIns="91426" bIns="91426" anchor="t" anchorCtr="0">
            <a:noAutofit/>
          </a:bodyPr>
          <a:lstStyle/>
          <a:p>
            <a:pPr marL="0" indent="0" algn="just">
              <a:buNone/>
            </a:pPr>
            <a:r>
              <a:rPr lang="el-GR" sz="1300" dirty="0" smtClean="0">
                <a:latin typeface="Calibri" panose="020F0502020204030204" pitchFamily="34" charset="0"/>
                <a:cs typeface="Calibri" panose="020F0502020204030204" pitchFamily="34" charset="0"/>
              </a:rPr>
              <a:t>Ο στόχος δεν αποτελεί ακόμα </a:t>
            </a:r>
            <a:r>
              <a:rPr lang="en-US" sz="1300" dirty="0" smtClean="0">
                <a:latin typeface="Calibri" panose="020F0502020204030204" pitchFamily="34" charset="0"/>
                <a:cs typeface="Calibri" panose="020F0502020204030204" pitchFamily="34" charset="0"/>
              </a:rPr>
              <a:t>“</a:t>
            </a:r>
            <a:r>
              <a:rPr lang="el-GR" sz="1300" dirty="0" smtClean="0">
                <a:latin typeface="Calibri" panose="020F0502020204030204" pitchFamily="34" charset="0"/>
                <a:cs typeface="Calibri" panose="020F0502020204030204" pitchFamily="34" charset="0"/>
              </a:rPr>
              <a:t>στόχο</a:t>
            </a:r>
            <a:r>
              <a:rPr lang="en-US" sz="1300" dirty="0" smtClean="0">
                <a:latin typeface="Calibri" panose="020F0502020204030204" pitchFamily="34" charset="0"/>
                <a:cs typeface="Calibri" panose="020F0502020204030204" pitchFamily="34" charset="0"/>
              </a:rPr>
              <a:t>”</a:t>
            </a:r>
            <a:r>
              <a:rPr lang="el-GR" sz="1300" dirty="0" smtClean="0">
                <a:latin typeface="Calibri" panose="020F0502020204030204" pitchFamily="34" charset="0"/>
                <a:cs typeface="Calibri" panose="020F0502020204030204" pitchFamily="34" charset="0"/>
              </a:rPr>
              <a:t> αν δεν αναλάβει κάποιος δράση. Η πράξη είναι αυτό που ξεχωρίζει το όνειρο από το στόχο. </a:t>
            </a:r>
            <a:endParaRPr lang="en-US" sz="1300" dirty="0">
              <a:latin typeface="Calibri" panose="020F0502020204030204" pitchFamily="34" charset="0"/>
              <a:cs typeface="Calibri" panose="020F0502020204030204" pitchFamily="34" charset="0"/>
            </a:endParaRPr>
          </a:p>
          <a:p>
            <a:pPr marL="0" indent="0" algn="just">
              <a:buNone/>
            </a:pPr>
            <a:r>
              <a:rPr lang="el-GR" sz="1300" dirty="0" smtClean="0">
                <a:latin typeface="Calibri" panose="020F0502020204030204" pitchFamily="34" charset="0"/>
                <a:cs typeface="Calibri" panose="020F0502020204030204" pitchFamily="34" charset="0"/>
              </a:rPr>
              <a:t>Ένα πρακτικό πλάνο δράσης θα σας διευκολύνει να πετύχετε και να παρακολουθείτε τους στόχους σας. Απλοποιεί τη διαδικασία κατανοώντας τι χρειάζεται να γίνει και αναγνωρίζοντας τις μετρήσεις για καλύτερο έλεγχο.</a:t>
            </a:r>
            <a:endParaRPr lang="en-US" sz="1300" dirty="0">
              <a:latin typeface="Calibri" panose="020F0502020204030204" pitchFamily="34" charset="0"/>
              <a:cs typeface="Calibri" panose="020F0502020204030204" pitchFamily="34" charset="0"/>
            </a:endParaRPr>
          </a:p>
          <a:p>
            <a:pPr marL="0" indent="0" algn="just">
              <a:buNone/>
            </a:pPr>
            <a:r>
              <a:rPr lang="el-GR" sz="1300" dirty="0" smtClean="0">
                <a:latin typeface="Calibri" panose="020F0502020204030204" pitchFamily="34" charset="0"/>
                <a:cs typeface="Calibri" panose="020F0502020204030204" pitchFamily="34" charset="0"/>
              </a:rPr>
              <a:t>Είτε έχετε επαγγελματικούς ή προσωπικούς στόχους, μπορείτε να χρησιμοποιήσετε ένα ξεκάθαρο πλάνο δράσης προς την επιτυχία. Το επίπεδο λεπτομέρειας του σχεδίου δράσης μπορεί να ποικίλει ανάλογα με τους πόρους που διαθέτετε, την πολυπλοκότητα του έργου ή του στόχου σας. </a:t>
            </a:r>
            <a:endParaRPr lang="en-US" sz="1300" dirty="0">
              <a:latin typeface="Calibri" panose="020F0502020204030204" pitchFamily="34" charset="0"/>
              <a:cs typeface="Calibri" panose="020F0502020204030204" pitchFamily="34" charset="0"/>
            </a:endParaRPr>
          </a:p>
          <a:p>
            <a:pPr marL="0" indent="0" algn="just">
              <a:buNone/>
            </a:pPr>
            <a:endParaRPr lang="en-GB" sz="1300" dirty="0">
              <a:latin typeface="Calibri" panose="020F0502020204030204" pitchFamily="34" charset="0"/>
              <a:cs typeface="Calibri" panose="020F0502020204030204" pitchFamily="34" charset="0"/>
            </a:endParaRP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6" tIns="91426" rIns="91426" bIns="91426" anchor="ctr" anchorCtr="0">
            <a:noAutofit/>
          </a:bodyPr>
          <a:lstStyle/>
          <a:p>
            <a:endParaRPr sz="1401" dirty="0"/>
          </a:p>
        </p:txBody>
      </p:sp>
    </p:spTree>
    <p:extLst>
      <p:ext uri="{BB962C8B-B14F-4D97-AF65-F5344CB8AC3E}">
        <p14:creationId xmlns:p14="http://schemas.microsoft.com/office/powerpoint/2010/main" val="2320689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5"/>
          <p:cNvSpPr txBox="1">
            <a:spLocks noGrp="1"/>
          </p:cNvSpPr>
          <p:nvPr>
            <p:ph type="body" idx="1"/>
          </p:nvPr>
        </p:nvSpPr>
        <p:spPr>
          <a:xfrm>
            <a:off x="3848430" y="4031027"/>
            <a:ext cx="4643562" cy="595528"/>
          </a:xfrm>
          <a:prstGeom prst="rect">
            <a:avLst/>
          </a:prstGeom>
          <a:ln>
            <a:noFill/>
          </a:ln>
        </p:spPr>
        <p:txBody>
          <a:bodyPr spcFirstLastPara="1" wrap="square" lIns="91426" tIns="91426" rIns="91426" bIns="91426" anchor="t" anchorCtr="0">
            <a:noAutofit/>
          </a:bodyPr>
          <a:lstStyle/>
          <a:p>
            <a:pPr marL="0" indent="0">
              <a:spcBef>
                <a:spcPts val="0"/>
              </a:spcBef>
              <a:buNone/>
            </a:pPr>
            <a:r>
              <a:rPr lang="en-GB" sz="7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p>
          <a:p>
            <a:pPr marL="0" indent="0">
              <a:spcBef>
                <a:spcPts val="0"/>
              </a:spcBef>
              <a:buNone/>
            </a:pPr>
            <a:r>
              <a:rPr lang="en-GB" sz="700" dirty="0">
                <a:solidFill>
                  <a:srgbClr val="981C22"/>
                </a:solidFill>
              </a:rPr>
              <a:t>Project number 2021-1-RO01-KA220-ADU-000026741</a:t>
            </a:r>
          </a:p>
          <a:p>
            <a:pPr marL="0" indent="0">
              <a:spcBef>
                <a:spcPts val="601"/>
              </a:spcBef>
              <a:buNone/>
            </a:pPr>
            <a:endParaRPr lang="pt-PT"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dirty="0"/>
          </a:p>
        </p:txBody>
      </p:sp>
      <p:pic>
        <p:nvPicPr>
          <p:cNvPr id="9" name="Picture 8" descr="Text&#10;&#10;Description automatically generated with medium confidence">
            <a:extLst>
              <a:ext uri="{FF2B5EF4-FFF2-40B4-BE49-F238E27FC236}">
                <a16:creationId xmlns:a16="http://schemas.microsoft.com/office/drawing/2014/main" id="{0E353076-31B9-6A02-517C-B1D69B2A2B11}"/>
              </a:ext>
            </a:extLst>
          </p:cNvPr>
          <p:cNvPicPr>
            <a:picLocks noChangeAspect="1"/>
          </p:cNvPicPr>
          <p:nvPr/>
        </p:nvPicPr>
        <p:blipFill>
          <a:blip r:embed="rId3"/>
          <a:stretch>
            <a:fillRect/>
          </a:stretch>
        </p:blipFill>
        <p:spPr>
          <a:xfrm>
            <a:off x="922001" y="4031027"/>
            <a:ext cx="2838616" cy="595528"/>
          </a:xfrm>
          <a:prstGeom prst="rect">
            <a:avLst/>
          </a:prstGeom>
          <a:ln>
            <a:noFill/>
          </a:ln>
        </p:spPr>
      </p:pic>
      <p:pic>
        <p:nvPicPr>
          <p:cNvPr id="3" name="Picture 2">
            <a:extLst>
              <a:ext uri="{FF2B5EF4-FFF2-40B4-BE49-F238E27FC236}">
                <a16:creationId xmlns:a16="http://schemas.microsoft.com/office/drawing/2014/main" id="{ED67C34E-46C4-CAAC-F161-555EB31FF2F4}"/>
              </a:ext>
            </a:extLst>
          </p:cNvPr>
          <p:cNvPicPr>
            <a:picLocks noChangeAspect="1"/>
          </p:cNvPicPr>
          <p:nvPr/>
        </p:nvPicPr>
        <p:blipFill>
          <a:blip r:embed="rId4"/>
          <a:stretch>
            <a:fillRect/>
          </a:stretch>
        </p:blipFill>
        <p:spPr>
          <a:xfrm>
            <a:off x="7760474" y="377738"/>
            <a:ext cx="952452" cy="98854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22"/>
          <p:cNvSpPr txBox="1">
            <a:spLocks noGrp="1"/>
          </p:cNvSpPr>
          <p:nvPr>
            <p:ph type="body" idx="1"/>
          </p:nvPr>
        </p:nvSpPr>
        <p:spPr>
          <a:xfrm>
            <a:off x="558363" y="457150"/>
            <a:ext cx="6257924" cy="458321"/>
          </a:xfrm>
          <a:prstGeom prst="rect">
            <a:avLst/>
          </a:prstGeom>
        </p:spPr>
        <p:txBody>
          <a:bodyPr spcFirstLastPara="1" wrap="square" lIns="91426" tIns="91426" rIns="91426" bIns="91426" anchor="t" anchorCtr="0">
            <a:noAutofit/>
          </a:bodyPr>
          <a:lstStyle/>
          <a:p>
            <a:pPr marL="0" indent="0">
              <a:buNone/>
            </a:pPr>
            <a:r>
              <a:rPr lang="el-GR" sz="1300" b="1" dirty="0" smtClean="0">
                <a:latin typeface="Calibri" panose="020F0502020204030204" pitchFamily="34" charset="0"/>
                <a:cs typeface="Calibri" panose="020F0502020204030204" pitchFamily="34" charset="0"/>
              </a:rPr>
              <a:t>Πλάνο δράσης στοχοθεσίας</a:t>
            </a:r>
            <a:r>
              <a:rPr lang="en-US" sz="1300" b="1" dirty="0" smtClean="0">
                <a:latin typeface="Calibri" panose="020F0502020204030204" pitchFamily="34" charset="0"/>
                <a:cs typeface="Calibri" panose="020F0502020204030204" pitchFamily="34" charset="0"/>
              </a:rPr>
              <a:t>:</a:t>
            </a:r>
            <a:endParaRPr lang="en-US" sz="1400" b="1" dirty="0">
              <a:latin typeface="Calibri" panose="020F0502020204030204" pitchFamily="34" charset="0"/>
              <a:cs typeface="Calibri" panose="020F0502020204030204" pitchFamily="34" charset="0"/>
            </a:endParaRPr>
          </a:p>
          <a:p>
            <a:endParaRPr lang="en-US" sz="1400" b="1" dirty="0">
              <a:latin typeface="Raleway Light" charset="0"/>
            </a:endParaRPr>
          </a:p>
          <a:p>
            <a:pPr>
              <a:buNone/>
            </a:pPr>
            <a:endParaRPr lang="en-US" sz="1400" b="1" dirty="0">
              <a:latin typeface="Raleway Light" charset="0"/>
            </a:endParaRPr>
          </a:p>
        </p:txBody>
      </p:sp>
      <p:sp>
        <p:nvSpPr>
          <p:cNvPr id="4" name="Google Shape;392;p35">
            <a:extLst>
              <a:ext uri="{FF2B5EF4-FFF2-40B4-BE49-F238E27FC236}">
                <a16:creationId xmlns:a16="http://schemas.microsoft.com/office/drawing/2014/main" id="{9ACCE107-81D9-F863-71B4-A4D5ECE2DA53}"/>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6" tIns="91426" rIns="91426" bIns="91426" anchor="ctr" anchorCtr="0">
            <a:noAutofit/>
          </a:bodyPr>
          <a:lstStyle/>
          <a:p>
            <a:endParaRPr sz="1401" dirty="0"/>
          </a:p>
        </p:txBody>
      </p:sp>
      <p:graphicFrame>
        <p:nvGraphicFramePr>
          <p:cNvPr id="5" name="Table 5">
            <a:extLst>
              <a:ext uri="{FF2B5EF4-FFF2-40B4-BE49-F238E27FC236}">
                <a16:creationId xmlns:a16="http://schemas.microsoft.com/office/drawing/2014/main" id="{C3AD09EF-F1D7-F55B-5713-DFAC81F7856B}"/>
              </a:ext>
            </a:extLst>
          </p:cNvPr>
          <p:cNvGraphicFramePr>
            <a:graphicFrameLocks noGrp="1"/>
          </p:cNvGraphicFramePr>
          <p:nvPr>
            <p:extLst>
              <p:ext uri="{D42A27DB-BD31-4B8C-83A1-F6EECF244321}">
                <p14:modId xmlns:p14="http://schemas.microsoft.com/office/powerpoint/2010/main" val="3845622474"/>
              </p:ext>
            </p:extLst>
          </p:nvPr>
        </p:nvGraphicFramePr>
        <p:xfrm>
          <a:off x="734969" y="1209768"/>
          <a:ext cx="7319267" cy="3478547"/>
        </p:xfrm>
        <a:graphic>
          <a:graphicData uri="http://schemas.openxmlformats.org/drawingml/2006/table">
            <a:tbl>
              <a:tblPr firstRow="1" bandRow="1">
                <a:tableStyleId>{C9FA97CD-A02D-469D-B682-1D2C58B7AE17}</a:tableStyleId>
              </a:tblPr>
              <a:tblGrid>
                <a:gridCol w="2058945">
                  <a:extLst>
                    <a:ext uri="{9D8B030D-6E8A-4147-A177-3AD203B41FA5}">
                      <a16:colId xmlns:a16="http://schemas.microsoft.com/office/drawing/2014/main" val="3525451982"/>
                    </a:ext>
                  </a:extLst>
                </a:gridCol>
                <a:gridCol w="5260322">
                  <a:extLst>
                    <a:ext uri="{9D8B030D-6E8A-4147-A177-3AD203B41FA5}">
                      <a16:colId xmlns:a16="http://schemas.microsoft.com/office/drawing/2014/main" val="1903056018"/>
                    </a:ext>
                  </a:extLst>
                </a:gridCol>
              </a:tblGrid>
              <a:tr h="66022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400" b="1" i="0" u="none" strike="noStrike" cap="none" dirty="0" smtClean="0">
                          <a:solidFill>
                            <a:srgbClr val="FFB600"/>
                          </a:solidFill>
                          <a:latin typeface="Calibri" panose="020F0502020204030204" pitchFamily="34" charset="0"/>
                          <a:cs typeface="Calibri" panose="020F0502020204030204" pitchFamily="34" charset="0"/>
                          <a:sym typeface="Arial"/>
                        </a:rPr>
                        <a:t>Βήμα</a:t>
                      </a:r>
                      <a:r>
                        <a:rPr lang="en-US" sz="1400" b="1" i="0" u="none" strike="noStrike" cap="none" dirty="0" smtClean="0">
                          <a:solidFill>
                            <a:srgbClr val="FFB600"/>
                          </a:solidFill>
                          <a:latin typeface="Calibri" panose="020F0502020204030204" pitchFamily="34" charset="0"/>
                          <a:cs typeface="Calibri" panose="020F0502020204030204" pitchFamily="34" charset="0"/>
                          <a:sym typeface="Arial"/>
                        </a:rPr>
                        <a:t> </a:t>
                      </a:r>
                      <a:r>
                        <a:rPr lang="en-US" sz="1400" b="1" i="0" u="none" strike="noStrike" cap="none" dirty="0">
                          <a:solidFill>
                            <a:srgbClr val="FFB600"/>
                          </a:solidFill>
                          <a:latin typeface="Calibri" panose="020F0502020204030204" pitchFamily="34" charset="0"/>
                          <a:cs typeface="Calibri" panose="020F0502020204030204" pitchFamily="34" charset="0"/>
                          <a:sym typeface="Arial"/>
                        </a:rPr>
                        <a:t>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400" b="0" i="0" u="none" strike="noStrike" cap="none" dirty="0" smtClean="0">
                          <a:solidFill>
                            <a:srgbClr val="FFB600"/>
                          </a:solidFill>
                          <a:latin typeface="Calibri" panose="020F0502020204030204" pitchFamily="34" charset="0"/>
                          <a:cs typeface="Calibri" panose="020F0502020204030204" pitchFamily="34" charset="0"/>
                          <a:sym typeface="Arial"/>
                        </a:rPr>
                        <a:t>Καθορίστε τον στόχο σας</a:t>
                      </a:r>
                      <a:endParaRPr lang="el-GR" sz="1400" b="0" i="0" u="none" strike="noStrike" cap="none" dirty="0">
                        <a:solidFill>
                          <a:srgbClr val="FFB600"/>
                        </a:solidFill>
                        <a:latin typeface="Calibri" panose="020F0502020204030204" pitchFamily="34" charset="0"/>
                        <a:cs typeface="Calibri" panose="020F0502020204030204" pitchFamily="34" charset="0"/>
                        <a:sym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l-GR" sz="1300" b="0" i="0" u="none" strike="noStrike" cap="none" dirty="0" smtClean="0">
                          <a:solidFill>
                            <a:schemeClr val="tx1"/>
                          </a:solidFill>
                          <a:latin typeface="Calibri" panose="020F0502020204030204" pitchFamily="34" charset="0"/>
                          <a:cs typeface="Calibri" panose="020F0502020204030204" pitchFamily="34" charset="0"/>
                          <a:sym typeface="Raleway Thin"/>
                        </a:rPr>
                        <a:t>Ξεκαθαρίστε τι θέλετε να πετύχετε με το στόχο σας. Αν</a:t>
                      </a:r>
                      <a:r>
                        <a:rPr lang="el-GR" sz="1300" b="0" i="0" u="none" strike="noStrike" cap="none" baseline="0" dirty="0" smtClean="0">
                          <a:solidFill>
                            <a:schemeClr val="tx1"/>
                          </a:solidFill>
                          <a:latin typeface="Calibri" panose="020F0502020204030204" pitchFamily="34" charset="0"/>
                          <a:cs typeface="Calibri" panose="020F0502020204030204" pitchFamily="34" charset="0"/>
                          <a:sym typeface="Raleway Thin"/>
                        </a:rPr>
                        <a:t> έχετε εναλλακτικές μεθόδους για την επίτευξη του στόχου σας, αξιολογήστε τες και αποφασίστε ποια μέθοδος θα σας προσφέρει τις καλύτερες πιθανότητες επιτυχίας</a:t>
                      </a:r>
                      <a:r>
                        <a:rPr lang="en-US" sz="1300" b="0" i="0" u="none" strike="noStrike" cap="none" dirty="0" smtClean="0">
                          <a:solidFill>
                            <a:schemeClr val="tx1"/>
                          </a:solidFill>
                          <a:latin typeface="Calibri" panose="020F0502020204030204" pitchFamily="34" charset="0"/>
                          <a:cs typeface="Calibri" panose="020F0502020204030204" pitchFamily="34" charset="0"/>
                          <a:sym typeface="Raleway Thin"/>
                        </a:rPr>
                        <a:t>.</a:t>
                      </a:r>
                      <a:endParaRPr lang="el-GR" sz="1300" b="0" i="0" u="none" strike="noStrike" cap="none" dirty="0">
                        <a:solidFill>
                          <a:schemeClr val="tx1"/>
                        </a:solidFill>
                        <a:latin typeface="Calibri" panose="020F0502020204030204" pitchFamily="34" charset="0"/>
                        <a:cs typeface="Calibri" panose="020F0502020204030204" pitchFamily="34" charset="0"/>
                        <a:sym typeface="Raleway Thi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8802680"/>
                  </a:ext>
                </a:extLst>
              </a:tr>
              <a:tr h="78106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400" b="1" i="0" u="none" strike="noStrike" cap="none" dirty="0" smtClean="0">
                          <a:solidFill>
                            <a:srgbClr val="FFB600"/>
                          </a:solidFill>
                          <a:latin typeface="Calibri" panose="020F0502020204030204" pitchFamily="34" charset="0"/>
                          <a:cs typeface="Calibri" panose="020F0502020204030204" pitchFamily="34" charset="0"/>
                          <a:sym typeface="Arial"/>
                        </a:rPr>
                        <a:t>Βήμα</a:t>
                      </a:r>
                      <a:r>
                        <a:rPr lang="el-GR" sz="1400" b="1" i="0" u="none" strike="noStrike" cap="none" baseline="0" dirty="0" smtClean="0">
                          <a:solidFill>
                            <a:srgbClr val="FFB600"/>
                          </a:solidFill>
                          <a:latin typeface="Calibri" panose="020F0502020204030204" pitchFamily="34" charset="0"/>
                          <a:cs typeface="Calibri" panose="020F0502020204030204" pitchFamily="34" charset="0"/>
                          <a:sym typeface="Arial"/>
                        </a:rPr>
                        <a:t> 2</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400" b="0" i="0" u="none" strike="noStrike" cap="none" dirty="0" smtClean="0">
                          <a:solidFill>
                            <a:srgbClr val="FFB600"/>
                          </a:solidFill>
                          <a:latin typeface="Calibri" panose="020F0502020204030204" pitchFamily="34" charset="0"/>
                          <a:cs typeface="Calibri" panose="020F0502020204030204" pitchFamily="34" charset="0"/>
                          <a:sym typeface="Arial"/>
                        </a:rPr>
                        <a:t>Ιεραρχήστε τα καθήκοντα</a:t>
                      </a:r>
                      <a:r>
                        <a:rPr lang="en-US" sz="1400" b="0" i="0" u="none" strike="noStrike" cap="none" dirty="0" smtClean="0">
                          <a:solidFill>
                            <a:srgbClr val="FFB600"/>
                          </a:solidFill>
                          <a:latin typeface="Calibri" panose="020F0502020204030204" pitchFamily="34" charset="0"/>
                          <a:cs typeface="Calibri" panose="020F0502020204030204" pitchFamily="34" charset="0"/>
                          <a:sym typeface="Arial"/>
                        </a:rPr>
                        <a:t> </a:t>
                      </a:r>
                      <a:r>
                        <a:rPr lang="el-GR" sz="1400" b="0" i="0" u="none" strike="noStrike" cap="none" dirty="0" smtClean="0">
                          <a:solidFill>
                            <a:srgbClr val="FFB600"/>
                          </a:solidFill>
                          <a:latin typeface="Calibri" panose="020F0502020204030204" pitchFamily="34" charset="0"/>
                          <a:cs typeface="Calibri" panose="020F0502020204030204" pitchFamily="34" charset="0"/>
                          <a:sym typeface="Arial"/>
                        </a:rPr>
                        <a:t>σας</a:t>
                      </a:r>
                      <a:endParaRPr lang="el-GR" sz="1400" b="0" i="0" u="none" strike="noStrike" cap="none" dirty="0">
                        <a:solidFill>
                          <a:srgbClr val="FFB600"/>
                        </a:solidFill>
                        <a:latin typeface="Calibri" panose="020F0502020204030204" pitchFamily="34" charset="0"/>
                        <a:cs typeface="Calibri" panose="020F0502020204030204" pitchFamily="34" charset="0"/>
                        <a:sym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l-GR" sz="1300" b="0" i="0" u="none" strike="noStrike" cap="none" dirty="0" smtClean="0">
                          <a:solidFill>
                            <a:schemeClr val="tx1"/>
                          </a:solidFill>
                          <a:latin typeface="Calibri" panose="020F0502020204030204" pitchFamily="34" charset="0"/>
                          <a:cs typeface="Calibri" panose="020F0502020204030204" pitchFamily="34" charset="0"/>
                          <a:sym typeface="Raleway Thin"/>
                        </a:rPr>
                        <a:t>Δημιουργήστε</a:t>
                      </a:r>
                      <a:r>
                        <a:rPr lang="el-GR" sz="1300" b="0" i="0" u="none" strike="noStrike" cap="none" baseline="0" dirty="0" smtClean="0">
                          <a:solidFill>
                            <a:schemeClr val="tx1"/>
                          </a:solidFill>
                          <a:latin typeface="Calibri" panose="020F0502020204030204" pitchFamily="34" charset="0"/>
                          <a:cs typeface="Calibri" panose="020F0502020204030204" pitchFamily="34" charset="0"/>
                          <a:sym typeface="Raleway Thin"/>
                        </a:rPr>
                        <a:t> μια λίστα με τις βασικές ενέργειες που πρέπει να ολοκληρώσετε για να πετύχετε το στόχο σας. Αυτό το βήμα περιλαμβάνει τη διαίρεση του στόχου σε μικρότερα τμήματα.</a:t>
                      </a:r>
                      <a:endParaRPr lang="el-GR" sz="1300" b="0" i="0" u="none" strike="noStrike" cap="none" dirty="0">
                        <a:solidFill>
                          <a:schemeClr val="tx1"/>
                        </a:solidFill>
                        <a:latin typeface="Calibri" panose="020F0502020204030204" pitchFamily="34" charset="0"/>
                        <a:cs typeface="Calibri" panose="020F0502020204030204" pitchFamily="34" charset="0"/>
                        <a:sym typeface="Raleway Thin"/>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529725"/>
                  </a:ext>
                </a:extLst>
              </a:tr>
              <a:tr h="37195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400" b="1" i="0" u="none" strike="noStrike" cap="none" dirty="0" smtClean="0">
                          <a:solidFill>
                            <a:srgbClr val="FFB600"/>
                          </a:solidFill>
                          <a:latin typeface="Calibri" panose="020F0502020204030204" pitchFamily="34" charset="0"/>
                          <a:cs typeface="Calibri" panose="020F0502020204030204" pitchFamily="34" charset="0"/>
                          <a:sym typeface="Arial"/>
                        </a:rPr>
                        <a:t>Βήμα</a:t>
                      </a:r>
                      <a:r>
                        <a:rPr lang="en-US" sz="1400" b="1" i="0" u="none" strike="noStrike" cap="none" dirty="0" smtClean="0">
                          <a:solidFill>
                            <a:srgbClr val="FFB600"/>
                          </a:solidFill>
                          <a:latin typeface="Calibri" panose="020F0502020204030204" pitchFamily="34" charset="0"/>
                          <a:cs typeface="Calibri" panose="020F0502020204030204" pitchFamily="34" charset="0"/>
                          <a:sym typeface="Arial"/>
                        </a:rPr>
                        <a:t> </a:t>
                      </a:r>
                      <a:r>
                        <a:rPr lang="en-US" sz="1400" b="1" i="0" u="none" strike="noStrike" cap="none" dirty="0">
                          <a:solidFill>
                            <a:srgbClr val="FFB600"/>
                          </a:solidFill>
                          <a:latin typeface="Calibri" panose="020F0502020204030204" pitchFamily="34" charset="0"/>
                          <a:cs typeface="Calibri" panose="020F0502020204030204" pitchFamily="34" charset="0"/>
                          <a:sym typeface="Arial"/>
                        </a:rPr>
                        <a:t>3</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400" b="0" i="0" u="none" strike="noStrike" cap="none" dirty="0" smtClean="0">
                          <a:solidFill>
                            <a:srgbClr val="FFB600"/>
                          </a:solidFill>
                          <a:latin typeface="Calibri" panose="020F0502020204030204" pitchFamily="34" charset="0"/>
                          <a:cs typeface="Calibri" panose="020F0502020204030204" pitchFamily="34" charset="0"/>
                          <a:sym typeface="Arial"/>
                        </a:rPr>
                        <a:t>Αναγνωρίστε τους πόρους σας</a:t>
                      </a:r>
                      <a:endParaRPr lang="el-GR" sz="1400" b="0" i="0" u="none" strike="noStrike" cap="none" dirty="0">
                        <a:solidFill>
                          <a:srgbClr val="FFB600"/>
                        </a:solidFill>
                        <a:latin typeface="Calibri" panose="020F0502020204030204" pitchFamily="34" charset="0"/>
                        <a:cs typeface="Calibri" panose="020F0502020204030204" pitchFamily="34" charset="0"/>
                        <a:sym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l-GR" sz="1300" b="0" i="0" u="none" strike="noStrike" cap="none" dirty="0" smtClean="0">
                          <a:solidFill>
                            <a:schemeClr val="tx1"/>
                          </a:solidFill>
                          <a:latin typeface="Calibri" panose="020F0502020204030204" pitchFamily="34" charset="0"/>
                          <a:cs typeface="Calibri" panose="020F0502020204030204" pitchFamily="34" charset="0"/>
                          <a:sym typeface="Raleway Thin"/>
                        </a:rPr>
                        <a:t>Σκεφτείτε τι μπορεί να χρειαστείτε για να ολοκληρώσετε κάθε εργασία από πλευράς πόρων,</a:t>
                      </a:r>
                      <a:r>
                        <a:rPr lang="el-GR" sz="1300" b="0" i="0" u="none" strike="noStrike" cap="none" baseline="0" dirty="0" smtClean="0">
                          <a:solidFill>
                            <a:schemeClr val="tx1"/>
                          </a:solidFill>
                          <a:latin typeface="Calibri" panose="020F0502020204030204" pitchFamily="34" charset="0"/>
                          <a:cs typeface="Calibri" panose="020F0502020204030204" pitchFamily="34" charset="0"/>
                          <a:sym typeface="Raleway Thin"/>
                        </a:rPr>
                        <a:t> όπως η γνώση, οι δεξιότητες, ο χρόνος σας και τα εργαλεία</a:t>
                      </a:r>
                      <a:r>
                        <a:rPr lang="en-US" sz="1300" b="0" i="0" u="none" strike="noStrike" cap="none" dirty="0" smtClean="0">
                          <a:solidFill>
                            <a:schemeClr val="tx1"/>
                          </a:solidFill>
                          <a:latin typeface="Calibri" panose="020F0502020204030204" pitchFamily="34" charset="0"/>
                          <a:cs typeface="Calibri" panose="020F0502020204030204" pitchFamily="34" charset="0"/>
                          <a:sym typeface="Raleway Thin"/>
                        </a:rPr>
                        <a:t>.</a:t>
                      </a:r>
                      <a:endParaRPr lang="el-GR" sz="1300" b="0" i="0" u="none" strike="noStrike" cap="none" dirty="0">
                        <a:solidFill>
                          <a:schemeClr val="tx1"/>
                        </a:solidFill>
                        <a:latin typeface="Calibri" panose="020F0502020204030204" pitchFamily="34" charset="0"/>
                        <a:cs typeface="Calibri" panose="020F0502020204030204" pitchFamily="34" charset="0"/>
                        <a:sym typeface="Raleway Thi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7816783"/>
                  </a:ext>
                </a:extLst>
              </a:tr>
              <a:tr h="82761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400" b="1" i="0" u="none" strike="noStrike" cap="none" dirty="0" smtClean="0">
                          <a:solidFill>
                            <a:srgbClr val="FFB600"/>
                          </a:solidFill>
                          <a:latin typeface="Calibri" panose="020F0502020204030204" pitchFamily="34" charset="0"/>
                          <a:cs typeface="Calibri" panose="020F0502020204030204" pitchFamily="34" charset="0"/>
                          <a:sym typeface="Arial"/>
                        </a:rPr>
                        <a:t>Βήμα</a:t>
                      </a:r>
                      <a:r>
                        <a:rPr lang="en-US" sz="1400" b="1" i="0" u="none" strike="noStrike" cap="none" dirty="0" smtClean="0">
                          <a:solidFill>
                            <a:srgbClr val="FFB600"/>
                          </a:solidFill>
                          <a:latin typeface="Calibri" panose="020F0502020204030204" pitchFamily="34" charset="0"/>
                          <a:cs typeface="Calibri" panose="020F0502020204030204" pitchFamily="34" charset="0"/>
                          <a:sym typeface="Arial"/>
                        </a:rPr>
                        <a:t> </a:t>
                      </a:r>
                      <a:r>
                        <a:rPr lang="en-US" sz="1400" b="1" i="0" u="none" strike="noStrike" cap="none" dirty="0">
                          <a:solidFill>
                            <a:srgbClr val="FFB600"/>
                          </a:solidFill>
                          <a:latin typeface="Calibri" panose="020F0502020204030204" pitchFamily="34" charset="0"/>
                          <a:cs typeface="Calibri" panose="020F0502020204030204" pitchFamily="34" charset="0"/>
                          <a:sym typeface="Arial"/>
                        </a:rPr>
                        <a:t>4</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400" b="0" i="0" u="none" strike="noStrike" cap="none" dirty="0" smtClean="0">
                          <a:solidFill>
                            <a:srgbClr val="FFB600"/>
                          </a:solidFill>
                          <a:latin typeface="Calibri" panose="020F0502020204030204" pitchFamily="34" charset="0"/>
                          <a:cs typeface="Calibri" panose="020F0502020204030204" pitchFamily="34" charset="0"/>
                          <a:sym typeface="Arial"/>
                        </a:rPr>
                        <a:t>Ορίστε ένα χρονοδιάγραμμα</a:t>
                      </a:r>
                      <a:endParaRPr lang="el-GR" sz="1400" b="0" i="0" u="none" strike="noStrike" cap="none" dirty="0">
                        <a:solidFill>
                          <a:srgbClr val="FFB600"/>
                        </a:solidFill>
                        <a:latin typeface="Calibri" panose="020F0502020204030204" pitchFamily="34" charset="0"/>
                        <a:cs typeface="Calibri" panose="020F0502020204030204" pitchFamily="34" charset="0"/>
                        <a:sym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l-GR" sz="1300" b="0" i="0" u="none" strike="noStrike" cap="none" dirty="0" smtClean="0">
                          <a:solidFill>
                            <a:schemeClr val="tx1"/>
                          </a:solidFill>
                          <a:latin typeface="Calibri" panose="020F0502020204030204" pitchFamily="34" charset="0"/>
                          <a:cs typeface="Calibri" panose="020F0502020204030204" pitchFamily="34" charset="0"/>
                          <a:sym typeface="Raleway Thin"/>
                        </a:rPr>
                        <a:t>Αν πρόκειται για μεγάλο στόχο,</a:t>
                      </a:r>
                      <a:r>
                        <a:rPr lang="el-GR" sz="1300" b="0" i="0" u="none" strike="noStrike" cap="none" baseline="0" dirty="0" smtClean="0">
                          <a:solidFill>
                            <a:schemeClr val="tx1"/>
                          </a:solidFill>
                          <a:latin typeface="Calibri" panose="020F0502020204030204" pitchFamily="34" charset="0"/>
                          <a:cs typeface="Calibri" panose="020F0502020204030204" pitchFamily="34" charset="0"/>
                          <a:sym typeface="Raleway Thin"/>
                        </a:rPr>
                        <a:t> καθορίστε προθεσμίες. Η προθεσμία λειτουργεί ως ένα ‘’σύστημα εξαναγκασμού’’ για να σας ωθήσει στην επίτευξη των στόχων. Σιγουρευτείτε ότι θα συμπεριλάβετε το πλάνο σας στο ημερολόγιό σας, ώστε να είναι ορατές και να αποτελούν μέρος της καθημερινής σας ζωής.</a:t>
                      </a:r>
                      <a:endParaRPr lang="el-GR" sz="1300" b="0" i="0" u="none" strike="noStrike" cap="none" dirty="0">
                        <a:solidFill>
                          <a:schemeClr val="tx1"/>
                        </a:solidFill>
                        <a:latin typeface="Calibri" panose="020F0502020204030204" pitchFamily="34" charset="0"/>
                        <a:cs typeface="Calibri" panose="020F0502020204030204" pitchFamily="34" charset="0"/>
                        <a:sym typeface="Raleway Thi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6298666"/>
                  </a:ext>
                </a:extLst>
              </a:tr>
            </a:tbl>
          </a:graphicData>
        </a:graphic>
      </p:graphicFrame>
    </p:spTree>
    <p:extLst>
      <p:ext uri="{BB962C8B-B14F-4D97-AF65-F5344CB8AC3E}">
        <p14:creationId xmlns:p14="http://schemas.microsoft.com/office/powerpoint/2010/main" val="747912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id="{718660C0-10C1-4E59-C9F1-684ABEF94539}"/>
              </a:ext>
            </a:extLst>
          </p:cNvPr>
          <p:cNvGraphicFramePr>
            <a:graphicFrameLocks noGrp="1"/>
          </p:cNvGraphicFramePr>
          <p:nvPr>
            <p:extLst>
              <p:ext uri="{D42A27DB-BD31-4B8C-83A1-F6EECF244321}">
                <p14:modId xmlns:p14="http://schemas.microsoft.com/office/powerpoint/2010/main" val="3357826547"/>
              </p:ext>
            </p:extLst>
          </p:nvPr>
        </p:nvGraphicFramePr>
        <p:xfrm>
          <a:off x="851215" y="2480882"/>
          <a:ext cx="7441570" cy="2344211"/>
        </p:xfrm>
        <a:graphic>
          <a:graphicData uri="http://schemas.openxmlformats.org/drawingml/2006/table">
            <a:tbl>
              <a:tblPr firstRow="1" bandRow="1">
                <a:tableStyleId>{C9FA97CD-A02D-469D-B682-1D2C58B7AE17}</a:tableStyleId>
              </a:tblPr>
              <a:tblGrid>
                <a:gridCol w="1488314">
                  <a:extLst>
                    <a:ext uri="{9D8B030D-6E8A-4147-A177-3AD203B41FA5}">
                      <a16:colId xmlns:a16="http://schemas.microsoft.com/office/drawing/2014/main" val="3875691435"/>
                    </a:ext>
                  </a:extLst>
                </a:gridCol>
                <a:gridCol w="1488314">
                  <a:extLst>
                    <a:ext uri="{9D8B030D-6E8A-4147-A177-3AD203B41FA5}">
                      <a16:colId xmlns:a16="http://schemas.microsoft.com/office/drawing/2014/main" val="2980692792"/>
                    </a:ext>
                  </a:extLst>
                </a:gridCol>
                <a:gridCol w="1488314">
                  <a:extLst>
                    <a:ext uri="{9D8B030D-6E8A-4147-A177-3AD203B41FA5}">
                      <a16:colId xmlns:a16="http://schemas.microsoft.com/office/drawing/2014/main" val="323523882"/>
                    </a:ext>
                  </a:extLst>
                </a:gridCol>
                <a:gridCol w="1488314">
                  <a:extLst>
                    <a:ext uri="{9D8B030D-6E8A-4147-A177-3AD203B41FA5}">
                      <a16:colId xmlns:a16="http://schemas.microsoft.com/office/drawing/2014/main" val="4211240515"/>
                    </a:ext>
                  </a:extLst>
                </a:gridCol>
                <a:gridCol w="1488314">
                  <a:extLst>
                    <a:ext uri="{9D8B030D-6E8A-4147-A177-3AD203B41FA5}">
                      <a16:colId xmlns:a16="http://schemas.microsoft.com/office/drawing/2014/main" val="1627268296"/>
                    </a:ext>
                  </a:extLst>
                </a:gridCol>
              </a:tblGrid>
              <a:tr h="865931">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3138514998"/>
                  </a:ext>
                </a:extLst>
              </a:tr>
              <a:tr h="775318">
                <a:tc>
                  <a:txBody>
                    <a:bodyPr/>
                    <a:lstStyle/>
                    <a:p>
                      <a:r>
                        <a:rPr lang="el-GR" sz="1300" b="1" i="0" u="none" strike="noStrike" cap="none" dirty="0" smtClean="0">
                          <a:solidFill>
                            <a:schemeClr val="tx1"/>
                          </a:solidFill>
                          <a:latin typeface="Calibri" panose="020F0502020204030204" pitchFamily="34" charset="0"/>
                          <a:cs typeface="Calibri" panose="020F0502020204030204" pitchFamily="34" charset="0"/>
                          <a:sym typeface="Arial"/>
                        </a:rPr>
                        <a:t>Διαλέξτε στόχους</a:t>
                      </a:r>
                      <a:r>
                        <a:rPr lang="el-GR" sz="1300" b="1" i="0" u="none" strike="noStrike" cap="none" baseline="0" dirty="0" smtClean="0">
                          <a:solidFill>
                            <a:schemeClr val="tx1"/>
                          </a:solidFill>
                          <a:latin typeface="Calibri" panose="020F0502020204030204" pitchFamily="34" charset="0"/>
                          <a:cs typeface="Calibri" panose="020F0502020204030204" pitchFamily="34" charset="0"/>
                          <a:sym typeface="Arial"/>
                        </a:rPr>
                        <a:t> που αγαπάτε και σας πηγαίνουν μπροστά στη ζωή.</a:t>
                      </a:r>
                      <a:endParaRPr lang="el-GR" sz="1300" b="1" i="0" u="none" strike="noStrike" cap="none" dirty="0">
                        <a:solidFill>
                          <a:schemeClr val="tx1"/>
                        </a:solidFill>
                        <a:latin typeface="Calibri" panose="020F0502020204030204" pitchFamily="34" charset="0"/>
                        <a:cs typeface="Calibri" panose="020F0502020204030204" pitchFamily="34" charset="0"/>
                        <a:sym typeface="Arial"/>
                      </a:endParaRPr>
                    </a:p>
                  </a:txBody>
                  <a:tcPr/>
                </a:tc>
                <a:tc>
                  <a:txBody>
                    <a:bodyPr/>
                    <a:lstStyle/>
                    <a:p>
                      <a:r>
                        <a:rPr lang="el-GR" sz="1300" b="1" i="0" u="none" strike="noStrike" cap="none" dirty="0" smtClean="0">
                          <a:solidFill>
                            <a:schemeClr val="tx1"/>
                          </a:solidFill>
                          <a:latin typeface="Calibri" panose="020F0502020204030204" pitchFamily="34" charset="0"/>
                          <a:cs typeface="Calibri" panose="020F0502020204030204" pitchFamily="34" charset="0"/>
                          <a:sym typeface="Arial"/>
                        </a:rPr>
                        <a:t>Βεβαιωθείτε</a:t>
                      </a:r>
                      <a:r>
                        <a:rPr lang="el-GR" sz="1300" b="1" i="0" u="none" strike="noStrike" cap="none" baseline="0" dirty="0" smtClean="0">
                          <a:solidFill>
                            <a:schemeClr val="tx1"/>
                          </a:solidFill>
                          <a:latin typeface="Calibri" panose="020F0502020204030204" pitchFamily="34" charset="0"/>
                          <a:cs typeface="Calibri" panose="020F0502020204030204" pitchFamily="34" charset="0"/>
                          <a:sym typeface="Arial"/>
                        </a:rPr>
                        <a:t> ότι οι στόχοι σας είναι εφικτοί και ότι μπορείτε να τους πετύχετε.</a:t>
                      </a:r>
                      <a:endParaRPr lang="el-GR" sz="1300" b="1" i="0" u="none" strike="noStrike" cap="none" dirty="0">
                        <a:solidFill>
                          <a:schemeClr val="tx1"/>
                        </a:solidFill>
                        <a:latin typeface="Calibri" panose="020F0502020204030204" pitchFamily="34" charset="0"/>
                        <a:cs typeface="Calibri" panose="020F0502020204030204" pitchFamily="34" charset="0"/>
                        <a:sym typeface="Arial"/>
                      </a:endParaRPr>
                    </a:p>
                  </a:txBody>
                  <a:tcPr/>
                </a:tc>
                <a:tc>
                  <a:txBody>
                    <a:bodyPr/>
                    <a:lstStyle/>
                    <a:p>
                      <a:r>
                        <a:rPr lang="el-GR" sz="1300" b="1" i="0" u="none" strike="noStrike" cap="none" dirty="0" smtClean="0">
                          <a:solidFill>
                            <a:schemeClr val="tx1"/>
                          </a:solidFill>
                          <a:latin typeface="Calibri" panose="020F0502020204030204" pitchFamily="34" charset="0"/>
                          <a:cs typeface="Calibri" panose="020F0502020204030204" pitchFamily="34" charset="0"/>
                          <a:sym typeface="Arial"/>
                        </a:rPr>
                        <a:t>Δημιουργήστε συγκεκριμένα βήματα για την επίτευξη αυτών των στόχων.</a:t>
                      </a:r>
                      <a:endParaRPr lang="el-GR" sz="1300" b="1" i="0" u="none" strike="noStrike" cap="none" dirty="0">
                        <a:solidFill>
                          <a:schemeClr val="tx1"/>
                        </a:solidFill>
                        <a:latin typeface="Calibri" panose="020F0502020204030204" pitchFamily="34" charset="0"/>
                        <a:cs typeface="Calibri" panose="020F0502020204030204" pitchFamily="34" charset="0"/>
                        <a:sym typeface="Arial"/>
                      </a:endParaRPr>
                    </a:p>
                  </a:txBody>
                  <a:tcPr/>
                </a:tc>
                <a:tc>
                  <a:txBody>
                    <a:bodyPr/>
                    <a:lstStyle/>
                    <a:p>
                      <a:r>
                        <a:rPr lang="el-GR" sz="1300" b="1" i="0" u="none" strike="noStrike" cap="none" dirty="0" smtClean="0">
                          <a:solidFill>
                            <a:schemeClr val="tx1"/>
                          </a:solidFill>
                          <a:latin typeface="Calibri" panose="020F0502020204030204" pitchFamily="34" charset="0"/>
                          <a:cs typeface="Calibri" panose="020F0502020204030204" pitchFamily="34" charset="0"/>
                          <a:sym typeface="Arial"/>
                        </a:rPr>
                        <a:t>Η</a:t>
                      </a:r>
                      <a:r>
                        <a:rPr lang="el-GR" sz="1300" b="1" i="0" u="none" strike="noStrike" cap="none" baseline="0" dirty="0" smtClean="0">
                          <a:solidFill>
                            <a:schemeClr val="tx1"/>
                          </a:solidFill>
                          <a:latin typeface="Calibri" panose="020F0502020204030204" pitchFamily="34" charset="0"/>
                          <a:cs typeface="Calibri" panose="020F0502020204030204" pitchFamily="34" charset="0"/>
                          <a:sym typeface="Arial"/>
                        </a:rPr>
                        <a:t> καταγραφή </a:t>
                      </a:r>
                      <a:r>
                        <a:rPr lang="el-GR" sz="1300" b="1" i="0" u="none" strike="noStrike" cap="none" dirty="0" smtClean="0">
                          <a:solidFill>
                            <a:schemeClr val="tx1"/>
                          </a:solidFill>
                          <a:latin typeface="Calibri" panose="020F0502020204030204" pitchFamily="34" charset="0"/>
                          <a:cs typeface="Calibri" panose="020F0502020204030204" pitchFamily="34" charset="0"/>
                          <a:sym typeface="Arial"/>
                        </a:rPr>
                        <a:t>των στόχων,</a:t>
                      </a:r>
                      <a:r>
                        <a:rPr lang="el-GR" sz="1300" b="1" i="0" u="none" strike="noStrike" cap="none" baseline="0" dirty="0" smtClean="0">
                          <a:solidFill>
                            <a:schemeClr val="tx1"/>
                          </a:solidFill>
                          <a:latin typeface="Calibri" panose="020F0502020204030204" pitchFamily="34" charset="0"/>
                          <a:cs typeface="Calibri" panose="020F0502020204030204" pitchFamily="34" charset="0"/>
                          <a:sym typeface="Arial"/>
                        </a:rPr>
                        <a:t> τους κάνει να φαίνονται αληθινοί και σας βοηθά να τους θυμάστε</a:t>
                      </a:r>
                      <a:r>
                        <a:rPr lang="en-US" sz="1300" b="1" i="0" u="none" strike="noStrike" cap="none" dirty="0" smtClean="0">
                          <a:solidFill>
                            <a:schemeClr val="tx1"/>
                          </a:solidFill>
                          <a:latin typeface="Calibri" panose="020F0502020204030204" pitchFamily="34" charset="0"/>
                          <a:cs typeface="Calibri" panose="020F0502020204030204" pitchFamily="34" charset="0"/>
                          <a:sym typeface="Arial"/>
                        </a:rPr>
                        <a:t>.</a:t>
                      </a:r>
                      <a:endParaRPr lang="el-GR" sz="1300" b="1" i="0" u="none" strike="noStrike" cap="none" dirty="0">
                        <a:solidFill>
                          <a:schemeClr val="tx1"/>
                        </a:solidFill>
                        <a:latin typeface="Calibri" panose="020F0502020204030204" pitchFamily="34" charset="0"/>
                        <a:cs typeface="Calibri" panose="020F0502020204030204" pitchFamily="34" charset="0"/>
                        <a:sym typeface="Arial"/>
                      </a:endParaRPr>
                    </a:p>
                  </a:txBody>
                  <a:tcPr/>
                </a:tc>
                <a:tc>
                  <a:txBody>
                    <a:bodyPr/>
                    <a:lstStyle/>
                    <a:p>
                      <a:r>
                        <a:rPr lang="el-GR" sz="1300" b="1" i="0" u="none" strike="noStrike" cap="none" dirty="0" smtClean="0">
                          <a:solidFill>
                            <a:schemeClr val="tx1"/>
                          </a:solidFill>
                          <a:latin typeface="Calibri" panose="020F0502020204030204" pitchFamily="34" charset="0"/>
                          <a:cs typeface="Calibri" panose="020F0502020204030204" pitchFamily="34" charset="0"/>
                          <a:sym typeface="Arial"/>
                        </a:rPr>
                        <a:t>Επιβραβεύστε τον εαυτό σας όταν πετυχαίνετε ένα στόχο</a:t>
                      </a:r>
                      <a:r>
                        <a:rPr lang="el-GR" sz="1300" b="1" i="0" u="none" strike="noStrike" cap="none" baseline="0" dirty="0" smtClean="0">
                          <a:solidFill>
                            <a:schemeClr val="tx1"/>
                          </a:solidFill>
                          <a:latin typeface="Calibri" panose="020F0502020204030204" pitchFamily="34" charset="0"/>
                          <a:cs typeface="Calibri" panose="020F0502020204030204" pitchFamily="34" charset="0"/>
                          <a:sym typeface="Arial"/>
                        </a:rPr>
                        <a:t>.</a:t>
                      </a:r>
                      <a:endParaRPr lang="el-GR" sz="1300" b="1" i="0" u="none" strike="noStrike" cap="none" dirty="0">
                        <a:solidFill>
                          <a:schemeClr val="tx1"/>
                        </a:solidFill>
                        <a:latin typeface="Calibri" panose="020F0502020204030204" pitchFamily="34" charset="0"/>
                        <a:cs typeface="Calibri" panose="020F0502020204030204" pitchFamily="34" charset="0"/>
                        <a:sym typeface="Arial"/>
                      </a:endParaRPr>
                    </a:p>
                  </a:txBody>
                  <a:tcPr/>
                </a:tc>
                <a:extLst>
                  <a:ext uri="{0D108BD9-81ED-4DB2-BD59-A6C34878D82A}">
                    <a16:rowId xmlns:a16="http://schemas.microsoft.com/office/drawing/2014/main" val="1074110693"/>
                  </a:ext>
                </a:extLst>
              </a:tr>
            </a:tbl>
          </a:graphicData>
        </a:graphic>
      </p:graphicFrame>
      <p:sp>
        <p:nvSpPr>
          <p:cNvPr id="158" name="Google Shape;158;p22"/>
          <p:cNvSpPr txBox="1">
            <a:spLocks noGrp="1"/>
          </p:cNvSpPr>
          <p:nvPr>
            <p:ph type="body" idx="1"/>
          </p:nvPr>
        </p:nvSpPr>
        <p:spPr>
          <a:xfrm>
            <a:off x="558363" y="457150"/>
            <a:ext cx="6257924" cy="458321"/>
          </a:xfrm>
          <a:prstGeom prst="rect">
            <a:avLst/>
          </a:prstGeom>
        </p:spPr>
        <p:txBody>
          <a:bodyPr spcFirstLastPara="1" wrap="square" lIns="91426" tIns="91426" rIns="91426" bIns="91426" anchor="t" anchorCtr="0">
            <a:noAutofit/>
          </a:bodyPr>
          <a:lstStyle/>
          <a:p>
            <a:pPr marL="0" indent="0">
              <a:buNone/>
            </a:pPr>
            <a:r>
              <a:rPr lang="el-GR" sz="1300" b="1" dirty="0" smtClean="0">
                <a:latin typeface="Calibri" panose="020F0502020204030204" pitchFamily="34" charset="0"/>
                <a:cs typeface="Calibri" panose="020F0502020204030204" pitchFamily="34" charset="0"/>
              </a:rPr>
              <a:t>Πλάνο δράσης στοχοθεσίας</a:t>
            </a:r>
            <a:r>
              <a:rPr lang="en-US" sz="1300" b="1" dirty="0" smtClean="0">
                <a:latin typeface="Calibri" panose="020F0502020204030204" pitchFamily="34" charset="0"/>
                <a:cs typeface="Calibri" panose="020F0502020204030204" pitchFamily="34" charset="0"/>
              </a:rPr>
              <a:t>:</a:t>
            </a:r>
            <a:endParaRPr lang="en-US" sz="1400" b="1" dirty="0">
              <a:latin typeface="Calibri" panose="020F0502020204030204" pitchFamily="34" charset="0"/>
              <a:cs typeface="Calibri" panose="020F0502020204030204" pitchFamily="34" charset="0"/>
            </a:endParaRPr>
          </a:p>
          <a:p>
            <a:endParaRPr lang="en-US" sz="1400" b="1" dirty="0">
              <a:latin typeface="Raleway Light" charset="0"/>
            </a:endParaRPr>
          </a:p>
          <a:p>
            <a:pPr>
              <a:buNone/>
            </a:pPr>
            <a:endParaRPr lang="en-US" sz="1400" b="1" dirty="0">
              <a:latin typeface="Raleway Light" charset="0"/>
            </a:endParaRPr>
          </a:p>
        </p:txBody>
      </p:sp>
      <p:sp>
        <p:nvSpPr>
          <p:cNvPr id="4" name="Google Shape;392;p35">
            <a:extLst>
              <a:ext uri="{FF2B5EF4-FFF2-40B4-BE49-F238E27FC236}">
                <a16:creationId xmlns:a16="http://schemas.microsoft.com/office/drawing/2014/main" id="{9ACCE107-81D9-F863-71B4-A4D5ECE2DA53}"/>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6" tIns="91426" rIns="91426" bIns="91426" anchor="ctr" anchorCtr="0">
            <a:noAutofit/>
          </a:bodyPr>
          <a:lstStyle/>
          <a:p>
            <a:endParaRPr sz="1401" dirty="0"/>
          </a:p>
        </p:txBody>
      </p:sp>
      <p:graphicFrame>
        <p:nvGraphicFramePr>
          <p:cNvPr id="5" name="Table 5">
            <a:extLst>
              <a:ext uri="{FF2B5EF4-FFF2-40B4-BE49-F238E27FC236}">
                <a16:creationId xmlns:a16="http://schemas.microsoft.com/office/drawing/2014/main" id="{C3AD09EF-F1D7-F55B-5713-DFAC81F7856B}"/>
              </a:ext>
            </a:extLst>
          </p:cNvPr>
          <p:cNvGraphicFramePr>
            <a:graphicFrameLocks noGrp="1"/>
          </p:cNvGraphicFramePr>
          <p:nvPr>
            <p:extLst>
              <p:ext uri="{D42A27DB-BD31-4B8C-83A1-F6EECF244321}">
                <p14:modId xmlns:p14="http://schemas.microsoft.com/office/powerpoint/2010/main" val="1474434974"/>
              </p:ext>
            </p:extLst>
          </p:nvPr>
        </p:nvGraphicFramePr>
        <p:xfrm>
          <a:off x="734969" y="1076231"/>
          <a:ext cx="7319267" cy="853440"/>
        </p:xfrm>
        <a:graphic>
          <a:graphicData uri="http://schemas.openxmlformats.org/drawingml/2006/table">
            <a:tbl>
              <a:tblPr firstRow="1" bandRow="1">
                <a:tableStyleId>{C9FA97CD-A02D-469D-B682-1D2C58B7AE17}</a:tableStyleId>
              </a:tblPr>
              <a:tblGrid>
                <a:gridCol w="2058945">
                  <a:extLst>
                    <a:ext uri="{9D8B030D-6E8A-4147-A177-3AD203B41FA5}">
                      <a16:colId xmlns:a16="http://schemas.microsoft.com/office/drawing/2014/main" val="3525451982"/>
                    </a:ext>
                  </a:extLst>
                </a:gridCol>
                <a:gridCol w="5260322">
                  <a:extLst>
                    <a:ext uri="{9D8B030D-6E8A-4147-A177-3AD203B41FA5}">
                      <a16:colId xmlns:a16="http://schemas.microsoft.com/office/drawing/2014/main" val="1903056018"/>
                    </a:ext>
                  </a:extLst>
                </a:gridCol>
              </a:tblGrid>
              <a:tr h="66022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400" b="1" i="0" u="none" strike="noStrike" cap="none" dirty="0" smtClean="0">
                          <a:solidFill>
                            <a:srgbClr val="FFB600"/>
                          </a:solidFill>
                          <a:latin typeface="Calibri" panose="020F0502020204030204" pitchFamily="34" charset="0"/>
                          <a:cs typeface="Calibri" panose="020F0502020204030204" pitchFamily="34" charset="0"/>
                          <a:sym typeface="Raleway Thin"/>
                        </a:rPr>
                        <a:t>Βήμα</a:t>
                      </a:r>
                      <a:r>
                        <a:rPr lang="en-US" sz="1400" b="1" i="0" u="none" strike="noStrike" cap="none" dirty="0" smtClean="0">
                          <a:solidFill>
                            <a:srgbClr val="FFB600"/>
                          </a:solidFill>
                          <a:latin typeface="Calibri" panose="020F0502020204030204" pitchFamily="34" charset="0"/>
                          <a:cs typeface="Calibri" panose="020F0502020204030204" pitchFamily="34" charset="0"/>
                          <a:sym typeface="Raleway Thin"/>
                        </a:rPr>
                        <a:t> </a:t>
                      </a:r>
                      <a:r>
                        <a:rPr lang="en-US" sz="1400" b="1" i="0" u="none" strike="noStrike" cap="none" dirty="0">
                          <a:solidFill>
                            <a:srgbClr val="FFB600"/>
                          </a:solidFill>
                          <a:latin typeface="Calibri" panose="020F0502020204030204" pitchFamily="34" charset="0"/>
                          <a:cs typeface="Calibri" panose="020F0502020204030204" pitchFamily="34" charset="0"/>
                          <a:sym typeface="Raleway Thin"/>
                        </a:rPr>
                        <a:t>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200" b="0" i="0" u="none" strike="noStrike" cap="none" dirty="0" smtClean="0">
                          <a:solidFill>
                            <a:srgbClr val="FFB600"/>
                          </a:solidFill>
                          <a:latin typeface="Calibri" panose="020F0502020204030204" pitchFamily="34" charset="0"/>
                          <a:cs typeface="Calibri" panose="020F0502020204030204" pitchFamily="34" charset="0"/>
                          <a:sym typeface="Raleway Thin"/>
                        </a:rPr>
                        <a:t>Παρακολούθηση προόδου</a:t>
                      </a:r>
                      <a:r>
                        <a:rPr lang="el-GR" sz="1200" b="0" i="0" u="none" strike="noStrike" cap="none" baseline="0" dirty="0" smtClean="0">
                          <a:solidFill>
                            <a:srgbClr val="FFB600"/>
                          </a:solidFill>
                          <a:latin typeface="Calibri" panose="020F0502020204030204" pitchFamily="34" charset="0"/>
                          <a:cs typeface="Calibri" panose="020F0502020204030204" pitchFamily="34" charset="0"/>
                          <a:sym typeface="Raleway Thin"/>
                        </a:rPr>
                        <a:t> και επανεξέταση πλάνου δράσης</a:t>
                      </a:r>
                      <a:endParaRPr lang="el-GR" sz="1200" b="0" i="0" u="none" strike="noStrike" cap="none" dirty="0">
                        <a:solidFill>
                          <a:srgbClr val="FFB600"/>
                        </a:solidFill>
                        <a:latin typeface="Calibri" panose="020F0502020204030204" pitchFamily="34" charset="0"/>
                        <a:cs typeface="Calibri" panose="020F0502020204030204" pitchFamily="34" charset="0"/>
                        <a:sym typeface="Raleway Thi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algn="l" rtl="0">
                        <a:lnSpc>
                          <a:spcPct val="100000"/>
                        </a:lnSpc>
                        <a:spcBef>
                          <a:spcPts val="0"/>
                        </a:spcBef>
                        <a:spcAft>
                          <a:spcPts val="0"/>
                        </a:spcAft>
                        <a:buClr>
                          <a:srgbClr val="000000"/>
                        </a:buClr>
                        <a:buFont typeface="Arial"/>
                      </a:pPr>
                      <a:r>
                        <a:rPr lang="el-GR" sz="1300" b="0" i="0" u="none" strike="noStrike" cap="none" dirty="0" smtClean="0">
                          <a:solidFill>
                            <a:schemeClr val="tx1"/>
                          </a:solidFill>
                          <a:latin typeface="Calibri" panose="020F0502020204030204" pitchFamily="34" charset="0"/>
                          <a:cs typeface="Calibri" panose="020F0502020204030204" pitchFamily="34" charset="0"/>
                          <a:sym typeface="Arial"/>
                        </a:rPr>
                        <a:t>Η παρακολούθηση της προόδου μπορεί να σας ενθαρρύνει για</a:t>
                      </a:r>
                      <a:r>
                        <a:rPr lang="el-GR" sz="1300" b="0" i="0" u="none" strike="noStrike" cap="none" baseline="0" dirty="0" smtClean="0">
                          <a:solidFill>
                            <a:schemeClr val="tx1"/>
                          </a:solidFill>
                          <a:latin typeface="Calibri" panose="020F0502020204030204" pitchFamily="34" charset="0"/>
                          <a:cs typeface="Calibri" panose="020F0502020204030204" pitchFamily="34" charset="0"/>
                          <a:sym typeface="Arial"/>
                        </a:rPr>
                        <a:t> την επίτευξη των στόχων σας. Τροποποιήστε τα βήματα</a:t>
                      </a:r>
                      <a:r>
                        <a:rPr lang="en-US" sz="1300" b="0" i="0" u="none" strike="noStrike" cap="none" dirty="0" smtClean="0">
                          <a:solidFill>
                            <a:schemeClr val="tx1"/>
                          </a:solidFill>
                          <a:latin typeface="Calibri" panose="020F0502020204030204" pitchFamily="34" charset="0"/>
                          <a:cs typeface="Calibri" panose="020F0502020204030204" pitchFamily="34" charset="0"/>
                          <a:sym typeface="Arial"/>
                        </a:rPr>
                        <a:t> </a:t>
                      </a:r>
                      <a:r>
                        <a:rPr lang="el-GR" sz="1300" b="0" i="0" u="none" strike="noStrike" cap="none" dirty="0" smtClean="0">
                          <a:solidFill>
                            <a:schemeClr val="tx1"/>
                          </a:solidFill>
                          <a:latin typeface="Calibri" panose="020F0502020204030204" pitchFamily="34" charset="0"/>
                          <a:cs typeface="Calibri" panose="020F0502020204030204" pitchFamily="34" charset="0"/>
                          <a:sym typeface="Arial"/>
                        </a:rPr>
                        <a:t>ώστε</a:t>
                      </a:r>
                      <a:r>
                        <a:rPr lang="el-GR" sz="1300" b="0" i="0" u="none" strike="noStrike" cap="none" baseline="0" dirty="0" smtClean="0">
                          <a:solidFill>
                            <a:schemeClr val="tx1"/>
                          </a:solidFill>
                          <a:latin typeface="Calibri" panose="020F0502020204030204" pitchFamily="34" charset="0"/>
                          <a:cs typeface="Calibri" panose="020F0502020204030204" pitchFamily="34" charset="0"/>
                          <a:sym typeface="Arial"/>
                        </a:rPr>
                        <a:t> να ταιριάζουν με τις εμπειρίες και τις προτεραιότητες σας.</a:t>
                      </a:r>
                      <a:endParaRPr lang="el-GR" sz="1300" b="0" i="0" u="none" strike="noStrike" cap="none" dirty="0">
                        <a:solidFill>
                          <a:schemeClr val="tx1"/>
                        </a:solidFill>
                        <a:latin typeface="Calibri" panose="020F0502020204030204" pitchFamily="34" charset="0"/>
                        <a:cs typeface="Calibri" panose="020F0502020204030204" pitchFamily="34" charset="0"/>
                        <a:sym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6981034"/>
                  </a:ext>
                </a:extLst>
              </a:tr>
            </a:tbl>
          </a:graphicData>
        </a:graphic>
      </p:graphicFrame>
      <p:sp>
        <p:nvSpPr>
          <p:cNvPr id="2" name="Google Shape;158;p22">
            <a:extLst>
              <a:ext uri="{FF2B5EF4-FFF2-40B4-BE49-F238E27FC236}">
                <a16:creationId xmlns:a16="http://schemas.microsoft.com/office/drawing/2014/main" id="{BB11A0E1-0658-E3B1-6D57-34776EF6170C}"/>
              </a:ext>
            </a:extLst>
          </p:cNvPr>
          <p:cNvSpPr txBox="1">
            <a:spLocks/>
          </p:cNvSpPr>
          <p:nvPr/>
        </p:nvSpPr>
        <p:spPr>
          <a:xfrm>
            <a:off x="558363" y="1950003"/>
            <a:ext cx="6257924" cy="458321"/>
          </a:xfrm>
          <a:prstGeom prst="rect">
            <a:avLst/>
          </a:prstGeom>
          <a:noFill/>
          <a:ln>
            <a:noFill/>
          </a:ln>
        </p:spPr>
        <p:txBody>
          <a:bodyPr spcFirstLastPara="1" wrap="square" lIns="91426" tIns="91426" rIns="91426" bIns="91426" anchor="t" anchorCtr="0">
            <a:noAutofit/>
          </a:bodyPr>
          <a:lstStyle>
            <a:defPPr marR="0" lvl="0" algn="l" rtl="0">
              <a:lnSpc>
                <a:spcPct val="100000"/>
              </a:lnSpc>
              <a:spcBef>
                <a:spcPts val="0"/>
              </a:spcBef>
              <a:spcAft>
                <a:spcPts val="0"/>
              </a:spcAft>
            </a:defPPr>
            <a:lvl1pPr marL="457206" marR="0" lvl="0" indent="-342904" algn="l" rtl="0">
              <a:lnSpc>
                <a:spcPct val="100000"/>
              </a:lnSpc>
              <a:spcBef>
                <a:spcPts val="601"/>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1pPr>
            <a:lvl2pPr marL="914411" marR="0" lvl="1" indent="-342904" algn="l" rtl="0">
              <a:lnSpc>
                <a:spcPct val="100000"/>
              </a:lnSpc>
              <a:spcBef>
                <a:spcPts val="0"/>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2pPr>
            <a:lvl3pPr marL="1371617" marR="0" lvl="2" indent="-342904" algn="l" rtl="0">
              <a:lnSpc>
                <a:spcPct val="100000"/>
              </a:lnSpc>
              <a:spcBef>
                <a:spcPts val="0"/>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3pPr>
            <a:lvl4pPr marL="1828823" marR="0" lvl="3"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4pPr>
            <a:lvl5pPr marL="2286029" marR="0" lvl="4"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5pPr>
            <a:lvl6pPr marL="2743234" marR="0" lvl="5"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6pPr>
            <a:lvl7pPr marL="3200440" marR="0" lvl="6"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7pPr>
            <a:lvl8pPr marL="3657646" marR="0" lvl="7"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8pPr>
            <a:lvl9pPr marL="4114851" marR="0" lvl="8"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9pPr>
          </a:lstStyle>
          <a:p>
            <a:pPr marL="0" indent="0">
              <a:buFont typeface="Raleway Thin"/>
              <a:buNone/>
            </a:pPr>
            <a:r>
              <a:rPr lang="el-GR" sz="1300" b="1" dirty="0" smtClean="0">
                <a:latin typeface="Calibri" panose="020F0502020204030204" pitchFamily="34" charset="0"/>
                <a:cs typeface="Calibri" panose="020F0502020204030204" pitchFamily="34" charset="0"/>
              </a:rPr>
              <a:t>Συμβουλές για πετυχημένη στοχοθεσία</a:t>
            </a:r>
            <a:r>
              <a:rPr lang="en-US" sz="1300" b="1" dirty="0" smtClean="0">
                <a:latin typeface="Calibri" panose="020F0502020204030204" pitchFamily="34" charset="0"/>
                <a:cs typeface="Calibri" panose="020F0502020204030204" pitchFamily="34" charset="0"/>
              </a:rPr>
              <a:t>:</a:t>
            </a:r>
            <a:endParaRPr lang="en-US" sz="1400" b="1" dirty="0">
              <a:latin typeface="Calibri" panose="020F0502020204030204" pitchFamily="34" charset="0"/>
              <a:cs typeface="Calibri" panose="020F0502020204030204" pitchFamily="34" charset="0"/>
            </a:endParaRPr>
          </a:p>
          <a:p>
            <a:endParaRPr lang="en-US" sz="1400" b="1" dirty="0">
              <a:latin typeface="Raleway Light" charset="0"/>
            </a:endParaRPr>
          </a:p>
          <a:p>
            <a:pPr>
              <a:buFont typeface="Raleway Thin"/>
              <a:buNone/>
            </a:pPr>
            <a:endParaRPr lang="en-US" sz="1400" b="1" dirty="0">
              <a:latin typeface="Raleway Light" charset="0"/>
            </a:endParaRPr>
          </a:p>
        </p:txBody>
      </p:sp>
      <p:pic>
        <p:nvPicPr>
          <p:cNvPr id="6" name="Graphic 5" descr="Heart">
            <a:extLst>
              <a:ext uri="{FF2B5EF4-FFF2-40B4-BE49-F238E27FC236}">
                <a16:creationId xmlns:a16="http://schemas.microsoft.com/office/drawing/2014/main" id="{68772D39-3E5B-EA44-3DCC-E3BC472BC3B4}"/>
              </a:ext>
            </a:extLst>
          </p:cNvPr>
          <p:cNvPicPr>
            <a:picLocks noChangeAspect="1"/>
          </p:cNvPicPr>
          <p:nvPr/>
        </p:nvPicPr>
        <p:blipFill>
          <a:blip r:embed="rId3">
            <a:duotone>
              <a:schemeClr val="accent1">
                <a:shade val="45000"/>
                <a:satMod val="135000"/>
              </a:schemeClr>
              <a:prstClr val="white"/>
            </a:duotone>
            <a:lum bright="29000"/>
            <a:extLst>
              <a:ext uri="{96DAC541-7B7A-43D3-8B79-37D633B846F1}">
                <asvg:svgBlip xmlns="" xmlns:asvg="http://schemas.microsoft.com/office/drawing/2016/SVG/main" r:embed="rId4"/>
              </a:ext>
            </a:extLst>
          </a:blip>
          <a:stretch>
            <a:fillRect/>
          </a:stretch>
        </p:blipFill>
        <p:spPr>
          <a:xfrm>
            <a:off x="1062136" y="2432510"/>
            <a:ext cx="914400" cy="914400"/>
          </a:xfrm>
          <a:prstGeom prst="rect">
            <a:avLst/>
          </a:prstGeom>
        </p:spPr>
      </p:pic>
      <p:pic>
        <p:nvPicPr>
          <p:cNvPr id="8" name="Graphic 7" descr="Trophy">
            <a:extLst>
              <a:ext uri="{FF2B5EF4-FFF2-40B4-BE49-F238E27FC236}">
                <a16:creationId xmlns:a16="http://schemas.microsoft.com/office/drawing/2014/main" id="{6FEC89FE-3CB2-14EE-E649-A1F390CFCC45}"/>
              </a:ext>
            </a:extLst>
          </p:cNvPr>
          <p:cNvPicPr>
            <a:picLocks noChangeAspect="1"/>
          </p:cNvPicPr>
          <p:nvPr/>
        </p:nvPicPr>
        <p:blipFill>
          <a:blip r:embed="rId5">
            <a:duotone>
              <a:schemeClr val="accent1">
                <a:shade val="45000"/>
                <a:satMod val="135000"/>
              </a:schemeClr>
              <a:prstClr val="white"/>
            </a:duotone>
            <a:lum bright="30000"/>
            <a:extLst>
              <a:ext uri="{96DAC541-7B7A-43D3-8B79-37D633B846F1}">
                <asvg:svgBlip xmlns="" xmlns:asvg="http://schemas.microsoft.com/office/drawing/2016/SVG/main" r:embed="rId6"/>
              </a:ext>
            </a:extLst>
          </a:blip>
          <a:stretch>
            <a:fillRect/>
          </a:stretch>
        </p:blipFill>
        <p:spPr>
          <a:xfrm>
            <a:off x="2693650" y="2529157"/>
            <a:ext cx="770351" cy="817656"/>
          </a:xfrm>
          <a:prstGeom prst="rect">
            <a:avLst/>
          </a:prstGeom>
        </p:spPr>
      </p:pic>
      <p:pic>
        <p:nvPicPr>
          <p:cNvPr id="10" name="Graphic 9" descr="Bullseye">
            <a:extLst>
              <a:ext uri="{FF2B5EF4-FFF2-40B4-BE49-F238E27FC236}">
                <a16:creationId xmlns:a16="http://schemas.microsoft.com/office/drawing/2014/main" id="{20053AAC-50C4-9976-EA0C-62852DB0B467}"/>
              </a:ext>
            </a:extLst>
          </p:cNvPr>
          <p:cNvPicPr>
            <a:picLocks noChangeAspect="1"/>
          </p:cNvPicPr>
          <p:nvPr/>
        </p:nvPicPr>
        <p:blipFill>
          <a:blip r:embed="rId7">
            <a:duotone>
              <a:schemeClr val="accent1">
                <a:shade val="45000"/>
                <a:satMod val="135000"/>
              </a:schemeClr>
              <a:prstClr val="white"/>
            </a:duotone>
            <a:lum bright="30000"/>
            <a:extLst>
              <a:ext uri="{96DAC541-7B7A-43D3-8B79-37D633B846F1}">
                <asvg:svgBlip xmlns="" xmlns:asvg="http://schemas.microsoft.com/office/drawing/2016/SVG/main" r:embed="rId8"/>
              </a:ext>
            </a:extLst>
          </a:blip>
          <a:stretch>
            <a:fillRect/>
          </a:stretch>
        </p:blipFill>
        <p:spPr>
          <a:xfrm>
            <a:off x="4114800" y="2432510"/>
            <a:ext cx="914400" cy="914400"/>
          </a:xfrm>
          <a:prstGeom prst="rect">
            <a:avLst/>
          </a:prstGeom>
        </p:spPr>
      </p:pic>
      <p:pic>
        <p:nvPicPr>
          <p:cNvPr id="13" name="Graphic 12" descr="Pencil">
            <a:extLst>
              <a:ext uri="{FF2B5EF4-FFF2-40B4-BE49-F238E27FC236}">
                <a16:creationId xmlns:a16="http://schemas.microsoft.com/office/drawing/2014/main" id="{DE5C1C42-9104-361D-C912-D65F9FBA1E9A}"/>
              </a:ext>
            </a:extLst>
          </p:cNvPr>
          <p:cNvPicPr>
            <a:picLocks noChangeAspect="1"/>
          </p:cNvPicPr>
          <p:nvPr/>
        </p:nvPicPr>
        <p:blipFill>
          <a:blip r:embed="rId9">
            <a:duotone>
              <a:schemeClr val="accent1">
                <a:shade val="45000"/>
                <a:satMod val="135000"/>
              </a:schemeClr>
              <a:prstClr val="white"/>
            </a:duotone>
            <a:lum bright="30000"/>
            <a:extLst>
              <a:ext uri="{96DAC541-7B7A-43D3-8B79-37D633B846F1}">
                <asvg:svgBlip xmlns="" xmlns:asvg="http://schemas.microsoft.com/office/drawing/2016/SVG/main" r:embed="rId10"/>
              </a:ext>
            </a:extLst>
          </a:blip>
          <a:stretch>
            <a:fillRect/>
          </a:stretch>
        </p:blipFill>
        <p:spPr>
          <a:xfrm>
            <a:off x="5602265" y="2472353"/>
            <a:ext cx="914400" cy="914400"/>
          </a:xfrm>
          <a:prstGeom prst="rect">
            <a:avLst/>
          </a:prstGeom>
        </p:spPr>
      </p:pic>
      <p:pic>
        <p:nvPicPr>
          <p:cNvPr id="15" name="Graphic 14" descr="Star">
            <a:extLst>
              <a:ext uri="{FF2B5EF4-FFF2-40B4-BE49-F238E27FC236}">
                <a16:creationId xmlns:a16="http://schemas.microsoft.com/office/drawing/2014/main" id="{BE2E5FBB-CE40-05A1-283B-CEC33DCE748A}"/>
              </a:ext>
            </a:extLst>
          </p:cNvPr>
          <p:cNvPicPr>
            <a:picLocks noChangeAspect="1"/>
          </p:cNvPicPr>
          <p:nvPr/>
        </p:nvPicPr>
        <p:blipFill>
          <a:blip r:embed="rId11">
            <a:duotone>
              <a:schemeClr val="accent1">
                <a:shade val="45000"/>
                <a:satMod val="135000"/>
              </a:schemeClr>
              <a:prstClr val="white"/>
            </a:duotone>
            <a:lum bright="30000"/>
            <a:extLst>
              <a:ext uri="{96DAC541-7B7A-43D3-8B79-37D633B846F1}">
                <asvg:svgBlip xmlns="" xmlns:asvg="http://schemas.microsoft.com/office/drawing/2016/SVG/main" r:embed="rId12"/>
              </a:ext>
            </a:extLst>
          </a:blip>
          <a:stretch>
            <a:fillRect/>
          </a:stretch>
        </p:blipFill>
        <p:spPr>
          <a:xfrm>
            <a:off x="7089730" y="2480785"/>
            <a:ext cx="914400" cy="914400"/>
          </a:xfrm>
          <a:prstGeom prst="rect">
            <a:avLst/>
          </a:prstGeom>
        </p:spPr>
      </p:pic>
    </p:spTree>
    <p:extLst>
      <p:ext uri="{BB962C8B-B14F-4D97-AF65-F5344CB8AC3E}">
        <p14:creationId xmlns:p14="http://schemas.microsoft.com/office/powerpoint/2010/main" val="3963102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773528" y="858905"/>
            <a:ext cx="7191203" cy="866547"/>
          </a:xfrm>
          <a:prstGeom prst="rect">
            <a:avLst/>
          </a:prstGeom>
        </p:spPr>
        <p:txBody>
          <a:bodyPr spcFirstLastPara="1" wrap="square" lIns="91426" tIns="91426" rIns="91426" bIns="91426" anchor="b" anchorCtr="0">
            <a:noAutofit/>
          </a:bodyPr>
          <a:lstStyle/>
          <a:p>
            <a:pPr algn="just"/>
            <a:r>
              <a:rPr lang="el-GR" sz="1200" dirty="0" smtClean="0">
                <a:solidFill>
                  <a:schemeClr val="tx1"/>
                </a:solidFill>
                <a:latin typeface="Calibri" panose="020F0502020204030204" pitchFamily="34" charset="0"/>
                <a:cs typeface="Calibri" panose="020F0502020204030204" pitchFamily="34" charset="0"/>
              </a:rPr>
              <a:t>Η παραγωγή ενός πλάνου δράσης απαιτεί να αποκτήσετε πληροφορίες σχετικά με πτυχές της ζωής σας που χρειάζονται βελτίωση ώστε να αναγνωρίσετε τι πραγματικά επιθυμείτε για την επίτευξη ενός καλύτερου μέλλοντος και ποιότητας ζωής</a:t>
            </a:r>
            <a:r>
              <a:rPr lang="en-GB" sz="1200" dirty="0" smtClean="0">
                <a:solidFill>
                  <a:schemeClr val="tx1"/>
                </a:solidFill>
                <a:latin typeface="Calibri" panose="020F0502020204030204" pitchFamily="34" charset="0"/>
                <a:cs typeface="Calibri" panose="020F0502020204030204" pitchFamily="34" charset="0"/>
              </a:rPr>
              <a:t>. </a:t>
            </a:r>
            <a:endParaRPr lang="en-US" sz="1200" dirty="0">
              <a:solidFill>
                <a:schemeClr val="tx1"/>
              </a:solidFill>
              <a:latin typeface="Calibri" panose="020F0502020204030204" pitchFamily="34" charset="0"/>
              <a:cs typeface="Calibri" panose="020F0502020204030204" pitchFamily="34" charset="0"/>
            </a:endParaRPr>
          </a:p>
        </p:txBody>
      </p:sp>
      <p:grpSp>
        <p:nvGrpSpPr>
          <p:cNvPr id="3"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6" tIns="91426" rIns="91426" bIns="91426" anchor="ctr" anchorCtr="0">
              <a:noAutofit/>
            </a:bodyPr>
            <a:lstStyle/>
            <a:p>
              <a:endParaRPr sz="1401"/>
            </a:p>
          </p:txBody>
        </p:sp>
      </p:grpSp>
      <p:sp>
        <p:nvSpPr>
          <p:cNvPr id="10" name="Text Placeholder 1">
            <a:extLst>
              <a:ext uri="{FF2B5EF4-FFF2-40B4-BE49-F238E27FC236}">
                <a16:creationId xmlns:a16="http://schemas.microsoft.com/office/drawing/2014/main" id="{FEB6159F-D74F-0DF7-9E42-87E1D97FDAED}"/>
              </a:ext>
            </a:extLst>
          </p:cNvPr>
          <p:cNvSpPr txBox="1">
            <a:spLocks/>
          </p:cNvSpPr>
          <p:nvPr/>
        </p:nvSpPr>
        <p:spPr>
          <a:xfrm>
            <a:off x="5038726" y="1725452"/>
            <a:ext cx="3295650" cy="15617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6" marR="0" lvl="0" indent="-342904" algn="l" rtl="0">
              <a:lnSpc>
                <a:spcPct val="100000"/>
              </a:lnSpc>
              <a:spcBef>
                <a:spcPts val="601"/>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1pPr>
            <a:lvl2pPr marL="914411" marR="0" lvl="1" indent="-342904" algn="l" rtl="0">
              <a:lnSpc>
                <a:spcPct val="100000"/>
              </a:lnSpc>
              <a:spcBef>
                <a:spcPts val="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2pPr>
            <a:lvl3pPr marL="1371617" marR="0" lvl="2" indent="-342904" algn="l" rtl="0">
              <a:lnSpc>
                <a:spcPct val="100000"/>
              </a:lnSpc>
              <a:spcBef>
                <a:spcPts val="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3pPr>
            <a:lvl4pPr marL="1828823" marR="0" lvl="3"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4pPr>
            <a:lvl5pPr marL="2286029" marR="0" lvl="4"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5pPr>
            <a:lvl6pPr marL="2743234" marR="0" lvl="5"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6pPr>
            <a:lvl7pPr marL="3200440" marR="0" lvl="6"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7pPr>
            <a:lvl8pPr marL="3657646" marR="0" lvl="7"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8pPr>
            <a:lvl9pPr marL="4114851" marR="0" lvl="8"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9pPr>
          </a:lstStyle>
          <a:p>
            <a:pPr marL="0" indent="0">
              <a:buFont typeface="Raleway Thin"/>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Πηγές και εργαλεία</a:t>
            </a: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0" indent="0">
              <a:buFont typeface="Raleway Thin"/>
              <a:buNone/>
            </a:pPr>
            <a:r>
              <a:rPr lang="en-US" sz="1100" b="1" dirty="0">
                <a:latin typeface="Calibri" panose="020F0502020204030204" pitchFamily="34" charset="0"/>
                <a:cs typeface="Calibri" panose="020F0502020204030204" pitchFamily="34" charset="0"/>
              </a:rPr>
              <a:t>Document: Wheel of Life Worksheet</a:t>
            </a:r>
          </a:p>
          <a:p>
            <a:pPr marL="0" indent="0">
              <a:buFont typeface="Raleway Thin"/>
              <a:buNone/>
            </a:pPr>
            <a:r>
              <a:rPr lang="en-US" sz="1100" b="1" dirty="0">
                <a:latin typeface="Calibri" panose="020F0502020204030204" pitchFamily="34" charset="0"/>
                <a:cs typeface="Calibri" panose="020F0502020204030204" pitchFamily="34" charset="0"/>
              </a:rPr>
              <a:t>Wheel of life infographic: </a:t>
            </a:r>
            <a:r>
              <a:rPr lang="en-US" sz="1100" dirty="0">
                <a:latin typeface="Calibri" panose="020F0502020204030204" pitchFamily="34" charset="0"/>
                <a:cs typeface="Calibri" panose="020F0502020204030204" pitchFamily="34" charset="0"/>
              </a:rPr>
              <a:t>https://www.mindtools.com/acmgpjj/wheel-of-life-infographic</a:t>
            </a:r>
          </a:p>
          <a:p>
            <a:pPr marL="0" indent="0">
              <a:buFont typeface="Raleway Thin"/>
              <a:buNone/>
            </a:pPr>
            <a:endParaRPr lang="en-GB" sz="1200" dirty="0">
              <a:latin typeface="Raleway Light" pitchFamily="2" charset="0"/>
            </a:endParaRPr>
          </a:p>
          <a:p>
            <a:pPr marL="0" indent="0">
              <a:buFont typeface="Raleway Thin"/>
              <a:buNone/>
            </a:pPr>
            <a:endParaRPr lang="en-GB" sz="1200" dirty="0">
              <a:latin typeface="Raleway Light" pitchFamily="2" charset="0"/>
            </a:endParaRPr>
          </a:p>
          <a:p>
            <a:pPr marL="139702" indent="0">
              <a:buFont typeface="Raleway Thin"/>
              <a:buNone/>
            </a:pPr>
            <a:endParaRPr lang="pt-PT" dirty="0">
              <a:latin typeface="Raleway Light" pitchFamily="2" charset="0"/>
            </a:endParaRPr>
          </a:p>
        </p:txBody>
      </p:sp>
      <p:sp>
        <p:nvSpPr>
          <p:cNvPr id="15" name="Google Shape;391;p35">
            <a:extLst>
              <a:ext uri="{FF2B5EF4-FFF2-40B4-BE49-F238E27FC236}">
                <a16:creationId xmlns:a16="http://schemas.microsoft.com/office/drawing/2014/main" id="{1B4024C1-77D0-7747-267D-1474E38E0A99}"/>
              </a:ext>
            </a:extLst>
          </p:cNvPr>
          <p:cNvSpPr txBox="1">
            <a:spLocks/>
          </p:cNvSpPr>
          <p:nvPr/>
        </p:nvSpPr>
        <p:spPr>
          <a:xfrm>
            <a:off x="845219" y="1725453"/>
            <a:ext cx="3543300" cy="2821782"/>
          </a:xfrm>
          <a:prstGeom prst="rect">
            <a:avLst/>
          </a:prstGeom>
          <a:noFill/>
          <a:ln>
            <a:noFill/>
          </a:ln>
        </p:spPr>
        <p:txBody>
          <a:bodyPr spcFirstLastPara="1" wrap="square" lIns="91426" tIns="91426" rIns="91426" bIns="91426" anchor="t" anchorCtr="0">
            <a:noAutofit/>
          </a:bodyPr>
          <a:lstStyle>
            <a:defPPr marR="0" lvl="0" algn="l" rtl="0">
              <a:lnSpc>
                <a:spcPct val="100000"/>
              </a:lnSpc>
              <a:spcBef>
                <a:spcPts val="0"/>
              </a:spcBef>
              <a:spcAft>
                <a:spcPts val="0"/>
              </a:spcAft>
            </a:defPPr>
            <a:lvl1pPr marL="457206" marR="0" lvl="0" indent="-342904" algn="l" rtl="0">
              <a:lnSpc>
                <a:spcPct val="100000"/>
              </a:lnSpc>
              <a:spcBef>
                <a:spcPts val="601"/>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1pPr>
            <a:lvl2pPr marL="914411" marR="0" lvl="1" indent="-342904" algn="l" rtl="0">
              <a:lnSpc>
                <a:spcPct val="100000"/>
              </a:lnSpc>
              <a:spcBef>
                <a:spcPts val="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2pPr>
            <a:lvl3pPr marL="1371617" marR="0" lvl="2" indent="-342904" algn="l" rtl="0">
              <a:lnSpc>
                <a:spcPct val="100000"/>
              </a:lnSpc>
              <a:spcBef>
                <a:spcPts val="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3pPr>
            <a:lvl4pPr marL="1828823" marR="0" lvl="3"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4pPr>
            <a:lvl5pPr marL="2286029" marR="0" lvl="4"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5pPr>
            <a:lvl6pPr marL="2743234" marR="0" lvl="5"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6pPr>
            <a:lvl7pPr marL="3200440" marR="0" lvl="6"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7pPr>
            <a:lvl8pPr marL="3657646" marR="0" lvl="7"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8pPr>
            <a:lvl9pPr marL="4114851" marR="0" lvl="8"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9pPr>
          </a:lstStyle>
          <a:p>
            <a:pPr marL="0" indent="0">
              <a:buFont typeface="Raleway Thin"/>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Βήματα για την ολοκλήρωση των δραστηριοτήτων</a:t>
            </a: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0" indent="0">
              <a:buFont typeface="Raleway Thin"/>
              <a:buNone/>
            </a:pPr>
            <a:r>
              <a:rPr lang="el-GR" sz="1100" b="1" dirty="0" smtClean="0">
                <a:latin typeface="Calibri" panose="020F0502020204030204" pitchFamily="34" charset="0"/>
                <a:cs typeface="Calibri" panose="020F0502020204030204" pitchFamily="34" charset="0"/>
              </a:rPr>
              <a:t>Βήμα </a:t>
            </a:r>
            <a:r>
              <a:rPr lang="en-GB" sz="1100" b="1" dirty="0" smtClean="0">
                <a:latin typeface="Calibri" panose="020F0502020204030204" pitchFamily="34" charset="0"/>
                <a:cs typeface="Calibri" panose="020F0502020204030204" pitchFamily="34" charset="0"/>
              </a:rPr>
              <a:t>1</a:t>
            </a:r>
            <a:r>
              <a:rPr lang="en-GB" sz="1100" b="1"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Διαβάστε το</a:t>
            </a:r>
            <a:r>
              <a:rPr lang="en-US" sz="1100" dirty="0" smtClean="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‘Wheel of Life’ </a:t>
            </a:r>
            <a:endParaRPr lang="el-GR" sz="1100" dirty="0" smtClean="0">
              <a:latin typeface="Calibri" panose="020F0502020204030204" pitchFamily="34" charset="0"/>
              <a:cs typeface="Calibri" panose="020F0502020204030204" pitchFamily="34" charset="0"/>
            </a:endParaRPr>
          </a:p>
          <a:p>
            <a:pPr marL="0" indent="0">
              <a:buFont typeface="Raleway Thin"/>
              <a:buNone/>
            </a:pPr>
            <a:r>
              <a:rPr lang="el-GR" sz="1100" b="1" dirty="0" smtClean="0">
                <a:latin typeface="Calibri" panose="020F0502020204030204" pitchFamily="34" charset="0"/>
                <a:cs typeface="Calibri" panose="020F0502020204030204" pitchFamily="34" charset="0"/>
              </a:rPr>
              <a:t>Βήμα </a:t>
            </a:r>
            <a:r>
              <a:rPr lang="en-GB" sz="1100" b="1" dirty="0" smtClean="0">
                <a:latin typeface="Calibri" panose="020F0502020204030204" pitchFamily="34" charset="0"/>
                <a:cs typeface="Calibri" panose="020F0502020204030204" pitchFamily="34" charset="0"/>
              </a:rPr>
              <a:t>2</a:t>
            </a:r>
            <a:r>
              <a:rPr lang="en-GB" sz="1100" b="1"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Ακολουθήστε τις οδηγίες ολοκληρώνοντας τα βήματα</a:t>
            </a:r>
            <a:r>
              <a:rPr lang="en-GB" sz="1100" dirty="0" smtClean="0">
                <a:latin typeface="Calibri" panose="020F0502020204030204" pitchFamily="34" charset="0"/>
                <a:cs typeface="Calibri" panose="020F0502020204030204" pitchFamily="34" charset="0"/>
              </a:rPr>
              <a:t> 1 </a:t>
            </a:r>
            <a:r>
              <a:rPr lang="en-GB" sz="1100" dirty="0">
                <a:latin typeface="Calibri" panose="020F0502020204030204" pitchFamily="34" charset="0"/>
                <a:cs typeface="Calibri" panose="020F0502020204030204" pitchFamily="34" charset="0"/>
              </a:rPr>
              <a:t>– 6 </a:t>
            </a:r>
          </a:p>
          <a:p>
            <a:pPr marL="0" indent="0">
              <a:buFont typeface="Raleway Thin"/>
              <a:buNone/>
            </a:pPr>
            <a:r>
              <a:rPr lang="el-GR" sz="1100" b="1" dirty="0" smtClean="0">
                <a:latin typeface="Calibri" panose="020F0502020204030204" pitchFamily="34" charset="0"/>
                <a:cs typeface="Calibri" panose="020F0502020204030204" pitchFamily="34" charset="0"/>
              </a:rPr>
              <a:t>Βήμα</a:t>
            </a:r>
            <a:r>
              <a:rPr lang="en-GB" sz="1100" b="1" dirty="0" smtClean="0">
                <a:latin typeface="Calibri" panose="020F0502020204030204" pitchFamily="34" charset="0"/>
                <a:cs typeface="Calibri" panose="020F0502020204030204" pitchFamily="34" charset="0"/>
              </a:rPr>
              <a:t> </a:t>
            </a:r>
            <a:r>
              <a:rPr lang="en-GB" sz="1100" b="1" dirty="0">
                <a:latin typeface="Calibri" panose="020F0502020204030204" pitchFamily="34" charset="0"/>
                <a:cs typeface="Calibri" panose="020F0502020204030204" pitchFamily="34" charset="0"/>
              </a:rPr>
              <a:t>3: </a:t>
            </a:r>
            <a:r>
              <a:rPr lang="el-GR" sz="1100" dirty="0" smtClean="0">
                <a:latin typeface="Calibri" panose="020F0502020204030204" pitchFamily="34" charset="0"/>
                <a:cs typeface="Calibri" panose="020F0502020204030204" pitchFamily="34" charset="0"/>
              </a:rPr>
              <a:t>Παρουσιάστε τον ιδεατό εαυτό σας στους συμμετέχοντες στην δραστηριότητα</a:t>
            </a:r>
            <a:endParaRPr lang="en-GB" sz="1200" dirty="0">
              <a:solidFill>
                <a:schemeClr val="bg1"/>
              </a:solidFill>
              <a:highlight>
                <a:srgbClr val="FFB600"/>
              </a:highlight>
              <a:latin typeface="Calibri" panose="020F0502020204030204" pitchFamily="34" charset="0"/>
              <a:cs typeface="Calibri" panose="020F0502020204030204" pitchFamily="34" charset="0"/>
            </a:endParaRPr>
          </a:p>
          <a:p>
            <a:pPr marL="0" indent="0">
              <a:buFont typeface="Raleway Thin"/>
              <a:buNone/>
            </a:pPr>
            <a:endParaRPr lang="en-GB" sz="1200" dirty="0">
              <a:solidFill>
                <a:schemeClr val="bg1"/>
              </a:solidFill>
              <a:highlight>
                <a:srgbClr val="FFB600"/>
              </a:highlight>
              <a:latin typeface="Calibri" panose="020F0502020204030204" pitchFamily="34" charset="0"/>
              <a:cs typeface="Calibri" panose="020F0502020204030204" pitchFamily="34" charset="0"/>
            </a:endParaRPr>
          </a:p>
          <a:p>
            <a:pPr marL="0" indent="0">
              <a:buFont typeface="Raleway Thin"/>
              <a:buNone/>
            </a:pPr>
            <a:endParaRPr lang="en-GB" sz="1200" dirty="0">
              <a:solidFill>
                <a:schemeClr val="bg1"/>
              </a:solidFill>
              <a:highlight>
                <a:srgbClr val="FFB600"/>
              </a:highlight>
              <a:latin typeface="Calibri" panose="020F0502020204030204" pitchFamily="34" charset="0"/>
              <a:cs typeface="Calibri" panose="020F0502020204030204" pitchFamily="34" charset="0"/>
            </a:endParaRPr>
          </a:p>
          <a:p>
            <a:pPr marL="0" indent="0">
              <a:buFont typeface="Raleway Thin"/>
              <a:buNone/>
            </a:pPr>
            <a:endParaRPr lang="en-GB" sz="1200" dirty="0">
              <a:solidFill>
                <a:schemeClr val="bg1"/>
              </a:solidFill>
              <a:highlight>
                <a:srgbClr val="FFB600"/>
              </a:highlight>
              <a:latin typeface="Calibri" panose="020F0502020204030204" pitchFamily="34" charset="0"/>
              <a:cs typeface="Calibri" panose="020F0502020204030204" pitchFamily="34" charset="0"/>
            </a:endParaRPr>
          </a:p>
          <a:p>
            <a:pPr marL="0" indent="0">
              <a:buFont typeface="Raleway Thin"/>
              <a:buNone/>
            </a:pPr>
            <a:r>
              <a:rPr lang="el-GR" sz="1200" dirty="0" smtClean="0">
                <a:solidFill>
                  <a:schemeClr val="bg1"/>
                </a:solidFill>
                <a:highlight>
                  <a:srgbClr val="FFB600"/>
                </a:highlight>
                <a:latin typeface="Calibri" panose="020F0502020204030204" pitchFamily="34" charset="0"/>
                <a:cs typeface="Calibri" panose="020F0502020204030204" pitchFamily="34" charset="0"/>
              </a:rPr>
              <a:t>ΧΡΟΝΟΣ</a:t>
            </a:r>
            <a:r>
              <a:rPr lang="en-GB" sz="1200" dirty="0" smtClean="0">
                <a:solidFill>
                  <a:schemeClr val="bg1"/>
                </a:solidFill>
                <a:highlight>
                  <a:srgbClr val="FFB600"/>
                </a:highlight>
                <a:latin typeface="Calibri" panose="020F0502020204030204" pitchFamily="34" charset="0"/>
                <a:cs typeface="Calibri" panose="020F0502020204030204" pitchFamily="34" charset="0"/>
              </a:rPr>
              <a:t>:</a:t>
            </a:r>
            <a:r>
              <a:rPr lang="en-GB" sz="1200" dirty="0" smtClean="0">
                <a:solidFill>
                  <a:schemeClr val="bg1"/>
                </a:solidFill>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rPr>
              <a:t>20 </a:t>
            </a:r>
            <a:r>
              <a:rPr lang="el-GR" sz="1200" dirty="0" smtClean="0">
                <a:solidFill>
                  <a:schemeClr val="tx1"/>
                </a:solidFill>
                <a:latin typeface="Calibri" panose="020F0502020204030204" pitchFamily="34" charset="0"/>
                <a:cs typeface="Calibri" panose="020F0502020204030204" pitchFamily="34" charset="0"/>
              </a:rPr>
              <a:t>λεπτά</a:t>
            </a:r>
            <a:endParaRPr lang="en-GB" sz="1200" dirty="0">
              <a:solidFill>
                <a:schemeClr val="tx1"/>
              </a:solidFill>
              <a:latin typeface="Calibri" panose="020F0502020204030204" pitchFamily="34" charset="0"/>
              <a:cs typeface="Calibri" panose="020F0502020204030204" pitchFamily="34" charset="0"/>
            </a:endParaRPr>
          </a:p>
          <a:p>
            <a:pPr marL="0" indent="0">
              <a:buFont typeface="Raleway Thin"/>
              <a:buNone/>
            </a:pPr>
            <a:endParaRPr lang="en-GB" sz="1200" b="1" dirty="0">
              <a:solidFill>
                <a:srgbClr val="FFB600"/>
              </a:solidFill>
            </a:endParaRPr>
          </a:p>
        </p:txBody>
      </p:sp>
      <p:sp>
        <p:nvSpPr>
          <p:cNvPr id="4" name="TextBox 3">
            <a:extLst>
              <a:ext uri="{FF2B5EF4-FFF2-40B4-BE49-F238E27FC236}">
                <a16:creationId xmlns:a16="http://schemas.microsoft.com/office/drawing/2014/main" id="{2C698886-F95C-1ADD-81DA-32FF310BE197}"/>
              </a:ext>
            </a:extLst>
          </p:cNvPr>
          <p:cNvSpPr txBox="1"/>
          <p:nvPr/>
        </p:nvSpPr>
        <p:spPr>
          <a:xfrm>
            <a:off x="773528" y="507348"/>
            <a:ext cx="6987721" cy="338554"/>
          </a:xfrm>
          <a:prstGeom prst="rect">
            <a:avLst/>
          </a:prstGeom>
          <a:noFill/>
        </p:spPr>
        <p:txBody>
          <a:bodyPr wrap="square">
            <a:spAutoFit/>
          </a:bodyPr>
          <a:lstStyle/>
          <a:p>
            <a:pPr algn="just"/>
            <a:r>
              <a:rPr lang="el-GR" sz="1600" b="1" dirty="0" smtClean="0">
                <a:solidFill>
                  <a:schemeClr val="accent1"/>
                </a:solidFill>
                <a:latin typeface="Calibri" panose="020F0502020204030204" pitchFamily="34" charset="0"/>
                <a:cs typeface="Calibri" panose="020F0502020204030204" pitchFamily="34" charset="0"/>
              </a:rPr>
              <a:t>Δημιουργήστε ένα πλάνο δράσης  επίτευξης στόχων</a:t>
            </a:r>
            <a:endParaRPr lang="el-G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5182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922000" y="526405"/>
            <a:ext cx="6866100" cy="525544"/>
          </a:xfrm>
          <a:prstGeom prst="rect">
            <a:avLst/>
          </a:prstGeom>
        </p:spPr>
        <p:txBody>
          <a:bodyPr spcFirstLastPara="1" wrap="square" lIns="91426" tIns="91426" rIns="91426" bIns="91426" anchor="b" anchorCtr="0">
            <a:noAutofit/>
          </a:bodyPr>
          <a:lstStyle/>
          <a:p>
            <a:pPr marL="0" indent="0">
              <a:buNone/>
            </a:pPr>
            <a:r>
              <a:rPr lang="el-GR" sz="1600" b="1" dirty="0" smtClean="0">
                <a:solidFill>
                  <a:schemeClr val="accent1"/>
                </a:solidFill>
                <a:latin typeface="Calibri" panose="020F0502020204030204" pitchFamily="34" charset="0"/>
                <a:cs typeface="Calibri" panose="020F0502020204030204" pitchFamily="34" charset="0"/>
              </a:rPr>
              <a:t>Δείξτε την πρακτική χρήση ενός σχεδίου δράσης στοχοθεσίας</a:t>
            </a:r>
            <a:endParaRPr lang="en-US" sz="1600" b="1" dirty="0">
              <a:solidFill>
                <a:schemeClr val="accent1"/>
              </a:solidFill>
              <a:latin typeface="Calibri" panose="020F0502020204030204" pitchFamily="34" charset="0"/>
              <a:cs typeface="Calibri" panose="020F0502020204030204" pitchFamily="34" charset="0"/>
            </a:endParaRPr>
          </a:p>
        </p:txBody>
      </p:sp>
      <p:sp>
        <p:nvSpPr>
          <p:cNvPr id="391" name="Google Shape;391;p35"/>
          <p:cNvSpPr txBox="1">
            <a:spLocks noGrp="1"/>
          </p:cNvSpPr>
          <p:nvPr>
            <p:ph type="body" idx="1"/>
          </p:nvPr>
        </p:nvSpPr>
        <p:spPr>
          <a:xfrm>
            <a:off x="958770" y="997149"/>
            <a:ext cx="3613230" cy="3824497"/>
          </a:xfrm>
          <a:prstGeom prst="rect">
            <a:avLst/>
          </a:prstGeom>
          <a:ln>
            <a:noFill/>
          </a:ln>
        </p:spPr>
        <p:txBody>
          <a:bodyPr spcFirstLastPara="1" wrap="square" lIns="91426" tIns="91426" rIns="91426" bIns="91426" anchor="t" anchorCtr="0">
            <a:noAutofit/>
          </a:bodyPr>
          <a:lstStyle/>
          <a:p>
            <a:pPr marL="0" indent="0">
              <a:spcBef>
                <a:spcPts val="601"/>
              </a:spcBef>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Συλλογισμοί</a:t>
            </a: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0" indent="0">
              <a:spcBef>
                <a:spcPts val="601"/>
              </a:spcBef>
              <a:buNone/>
            </a:pPr>
            <a:endParaRPr lang="pt-PT" sz="1200" b="1" dirty="0">
              <a:solidFill>
                <a:schemeClr val="bg1"/>
              </a:solidFill>
              <a:highlight>
                <a:srgbClr val="FFB600"/>
              </a:highlight>
              <a:latin typeface="Calibri" panose="020F0502020204030204" pitchFamily="34" charset="0"/>
              <a:cs typeface="Calibri" panose="020F0502020204030204" pitchFamily="34" charset="0"/>
            </a:endParaRPr>
          </a:p>
          <a:p>
            <a:pPr marL="0" indent="0" algn="just">
              <a:buNone/>
            </a:pPr>
            <a:r>
              <a:rPr lang="el-GR" sz="1200" dirty="0" smtClean="0">
                <a:solidFill>
                  <a:schemeClr val="tx1"/>
                </a:solidFill>
                <a:latin typeface="Calibri" panose="020F0502020204030204" pitchFamily="34" charset="0"/>
                <a:cs typeface="Calibri" panose="020F0502020204030204" pitchFamily="34" charset="0"/>
              </a:rPr>
              <a:t>Η επίτευξη στόχων σχετίζεται με μεγαλύτερη πιθανότητα επιτυχίας</a:t>
            </a:r>
            <a:endParaRPr lang="en-US" sz="1200" dirty="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
            </a:pPr>
            <a:r>
              <a:rPr lang="el-GR" sz="1200" u="sng" dirty="0" smtClean="0">
                <a:solidFill>
                  <a:schemeClr val="tx1"/>
                </a:solidFill>
                <a:latin typeface="Calibri" panose="020F0502020204030204" pitchFamily="34" charset="0"/>
                <a:cs typeface="Calibri" panose="020F0502020204030204" pitchFamily="34" charset="0"/>
              </a:rPr>
              <a:t>Σκοπός</a:t>
            </a:r>
            <a:r>
              <a:rPr lang="en-US" sz="1200" u="sng" dirty="0" smtClean="0">
                <a:solidFill>
                  <a:schemeClr val="tx1"/>
                </a:solidFill>
                <a:latin typeface="Calibri" panose="020F0502020204030204" pitchFamily="34" charset="0"/>
                <a:cs typeface="Calibri" panose="020F0502020204030204" pitchFamily="34" charset="0"/>
              </a:rPr>
              <a:t>:</a:t>
            </a:r>
            <a:r>
              <a:rPr lang="el-GR" sz="1200" dirty="0">
                <a:solidFill>
                  <a:schemeClr val="tx1"/>
                </a:solidFill>
                <a:latin typeface="Calibri" panose="020F0502020204030204" pitchFamily="34" charset="0"/>
                <a:cs typeface="Calibri" panose="020F0502020204030204" pitchFamily="34" charset="0"/>
              </a:rPr>
              <a:t> </a:t>
            </a:r>
            <a:r>
              <a:rPr lang="el-GR" sz="1200" dirty="0" smtClean="0">
                <a:solidFill>
                  <a:schemeClr val="tx1"/>
                </a:solidFill>
                <a:latin typeface="Calibri" panose="020F0502020204030204" pitchFamily="34" charset="0"/>
                <a:cs typeface="Calibri" panose="020F0502020204030204" pitchFamily="34" charset="0"/>
              </a:rPr>
              <a:t>Ο προβληματισμός σχετικά με την πρόοδο, σας δίνει σκοπό καθώς οδηγεί σε παραγωγικότητα μόλις επιτευχθεί ο στόχος σας.</a:t>
            </a:r>
          </a:p>
          <a:p>
            <a:pPr marL="285750" indent="-285750" algn="just">
              <a:buFont typeface="Wingdings" panose="05000000000000000000" pitchFamily="2" charset="2"/>
              <a:buChar char="§"/>
            </a:pPr>
            <a:r>
              <a:rPr lang="el-GR" sz="1200" u="sng" dirty="0" smtClean="0">
                <a:solidFill>
                  <a:schemeClr val="tx1"/>
                </a:solidFill>
                <a:latin typeface="Calibri" panose="020F0502020204030204" pitchFamily="34" charset="0"/>
                <a:cs typeface="Calibri" panose="020F0502020204030204" pitchFamily="34" charset="0"/>
              </a:rPr>
              <a:t>Βελτίωση</a:t>
            </a:r>
            <a:r>
              <a:rPr lang="en-GB" sz="1200" u="sng" dirty="0" smtClean="0">
                <a:solidFill>
                  <a:schemeClr val="tx1"/>
                </a:solidFill>
                <a:latin typeface="Calibri" panose="020F0502020204030204" pitchFamily="34" charset="0"/>
                <a:cs typeface="Calibri" panose="020F0502020204030204" pitchFamily="34" charset="0"/>
              </a:rPr>
              <a:t>:</a:t>
            </a:r>
            <a:r>
              <a:rPr lang="en-GB" sz="1200" dirty="0" smtClean="0">
                <a:solidFill>
                  <a:schemeClr val="tx1"/>
                </a:solidFill>
                <a:latin typeface="Calibri" panose="020F0502020204030204" pitchFamily="34" charset="0"/>
                <a:cs typeface="Calibri" panose="020F0502020204030204" pitchFamily="34" charset="0"/>
              </a:rPr>
              <a:t> </a:t>
            </a:r>
            <a:r>
              <a:rPr lang="el-GR" sz="1200" dirty="0" smtClean="0">
                <a:solidFill>
                  <a:schemeClr val="tx1"/>
                </a:solidFill>
                <a:latin typeface="Calibri" panose="020F0502020204030204" pitchFamily="34" charset="0"/>
                <a:cs typeface="Calibri" panose="020F0502020204030204" pitchFamily="34" charset="0"/>
              </a:rPr>
              <a:t>Το να μαθαίνετε από τους στόχους που δεν επιτεύχθηκαν, σας βοηθά να εντοπίσετε τι πήγε λάθος και που θέλετε να φτάσετε.</a:t>
            </a:r>
          </a:p>
          <a:p>
            <a:pPr marL="285750" indent="-285750" algn="just">
              <a:buFont typeface="Wingdings" panose="05000000000000000000" pitchFamily="2" charset="2"/>
              <a:buChar char="§"/>
            </a:pPr>
            <a:r>
              <a:rPr lang="el-GR" sz="1200" u="sng" dirty="0" smtClean="0">
                <a:solidFill>
                  <a:schemeClr val="tx1"/>
                </a:solidFill>
                <a:latin typeface="Calibri" panose="020F0502020204030204" pitchFamily="34" charset="0"/>
                <a:cs typeface="Calibri" panose="020F0502020204030204" pitchFamily="34" charset="0"/>
              </a:rPr>
              <a:t>Αποτελεσματικότητα</a:t>
            </a:r>
            <a:r>
              <a:rPr lang="en-GB" sz="1200" u="sng" dirty="0" smtClean="0">
                <a:solidFill>
                  <a:schemeClr val="tx1"/>
                </a:solidFill>
                <a:latin typeface="Calibri" panose="020F0502020204030204" pitchFamily="34" charset="0"/>
                <a:cs typeface="Calibri" panose="020F0502020204030204" pitchFamily="34" charset="0"/>
              </a:rPr>
              <a:t>:</a:t>
            </a:r>
            <a:r>
              <a:rPr lang="en-GB" sz="1200" dirty="0" smtClean="0">
                <a:solidFill>
                  <a:schemeClr val="tx1"/>
                </a:solidFill>
                <a:latin typeface="Calibri" panose="020F0502020204030204" pitchFamily="34" charset="0"/>
                <a:cs typeface="Calibri" panose="020F0502020204030204" pitchFamily="34" charset="0"/>
              </a:rPr>
              <a:t> </a:t>
            </a:r>
            <a:r>
              <a:rPr lang="el-GR" sz="1200" dirty="0" smtClean="0">
                <a:solidFill>
                  <a:schemeClr val="tx1"/>
                </a:solidFill>
                <a:latin typeface="Calibri" panose="020F0502020204030204" pitchFamily="34" charset="0"/>
                <a:cs typeface="Calibri" panose="020F0502020204030204" pitchFamily="34" charset="0"/>
              </a:rPr>
              <a:t>Η αφιέρωση χρόνου και προσπάθειας για την επίτευξη ενός στόχου, θα σας οδηγήσει στον καλύτερο προγραμματισμό των καθηκόντων σας και πως θα βρείτε τον πιο σωστό τρόπο για την ολοκλήρωσή τους.</a:t>
            </a:r>
            <a:endParaRPr lang="en-US" sz="1200" dirty="0">
              <a:solidFill>
                <a:schemeClr val="tx1"/>
              </a:solidFill>
              <a:latin typeface="Calibri" panose="020F0502020204030204" pitchFamily="34" charset="0"/>
              <a:cs typeface="Calibri" panose="020F0502020204030204" pitchFamily="34" charset="0"/>
            </a:endParaRPr>
          </a:p>
        </p:txBody>
      </p:sp>
      <p:sp>
        <p:nvSpPr>
          <p:cNvPr id="2" name="Text Placeholder 1">
            <a:extLst>
              <a:ext uri="{FF2B5EF4-FFF2-40B4-BE49-F238E27FC236}">
                <a16:creationId xmlns:a16="http://schemas.microsoft.com/office/drawing/2014/main" id="{7E2F646A-ACB0-7744-3EAF-0C3B8953080B}"/>
              </a:ext>
            </a:extLst>
          </p:cNvPr>
          <p:cNvSpPr>
            <a:spLocks noGrp="1"/>
          </p:cNvSpPr>
          <p:nvPr>
            <p:ph type="body" idx="2"/>
          </p:nvPr>
        </p:nvSpPr>
        <p:spPr>
          <a:xfrm>
            <a:off x="4761571" y="1051949"/>
            <a:ext cx="3705147" cy="3565146"/>
          </a:xfrm>
        </p:spPr>
        <p:txBody>
          <a:bodyPr/>
          <a:lstStyle/>
          <a:p>
            <a:pPr marL="0" indent="0">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Δράση</a:t>
            </a: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0" indent="0">
              <a:buNone/>
            </a:pPr>
            <a:endParaRPr lang="en-GB" sz="1200" dirty="0">
              <a:latin typeface="Calibri" panose="020F0502020204030204" pitchFamily="34" charset="0"/>
              <a:cs typeface="Calibri" panose="020F0502020204030204" pitchFamily="34" charset="0"/>
            </a:endParaRPr>
          </a:p>
          <a:p>
            <a:pPr marL="0" indent="0" algn="just">
              <a:buFont typeface="Raleway Thin"/>
              <a:buNone/>
            </a:pPr>
            <a:r>
              <a:rPr lang="el-GR" sz="1200" b="1" dirty="0" smtClean="0">
                <a:solidFill>
                  <a:srgbClr val="FFB600"/>
                </a:solidFill>
                <a:latin typeface="Calibri" panose="020F0502020204030204" pitchFamily="34" charset="0"/>
                <a:cs typeface="Calibri" panose="020F0502020204030204" pitchFamily="34" charset="0"/>
              </a:rPr>
              <a:t>Έπειτα θα είστε σε θέση να</a:t>
            </a:r>
            <a:r>
              <a:rPr lang="en-GB" sz="1200" b="1" dirty="0" smtClean="0">
                <a:solidFill>
                  <a:srgbClr val="FFB600"/>
                </a:solidFill>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δημιουργήσετε ένα πλάνο δράσης με τη χρήση πίνακα για να πετύχετε τους στόχους σας</a:t>
            </a:r>
            <a:r>
              <a:rPr lang="en-US" sz="1200" dirty="0" smtClean="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a:p>
            <a:pPr marL="0" indent="0">
              <a:buFont typeface="Raleway Thin"/>
              <a:buNone/>
            </a:pPr>
            <a:endParaRPr lang="en-US" sz="1200" dirty="0">
              <a:latin typeface="Calibri" panose="020F0502020204030204" pitchFamily="34" charset="0"/>
              <a:cs typeface="Calibri" panose="020F0502020204030204" pitchFamily="34" charset="0"/>
            </a:endParaRPr>
          </a:p>
          <a:p>
            <a:pPr marL="0" indent="0">
              <a:buFont typeface="Raleway Thin"/>
              <a:buNone/>
            </a:pPr>
            <a:r>
              <a:rPr lang="el-GR" sz="1100" b="1" dirty="0" smtClean="0">
                <a:solidFill>
                  <a:schemeClr val="bg1"/>
                </a:solidFill>
                <a:highlight>
                  <a:srgbClr val="FFB600"/>
                </a:highlight>
                <a:latin typeface="Calibri" panose="020F0502020204030204" pitchFamily="34" charset="0"/>
                <a:cs typeface="Calibri" panose="020F0502020204030204" pitchFamily="34" charset="0"/>
              </a:rPr>
              <a:t>Τι πρέπει να κάνετε</a:t>
            </a:r>
            <a:r>
              <a:rPr lang="pt-PT" sz="1100" b="1" dirty="0" smtClean="0">
                <a:solidFill>
                  <a:schemeClr val="bg1"/>
                </a:solidFill>
                <a:highlight>
                  <a:srgbClr val="FFB600"/>
                </a:highlight>
                <a:latin typeface="Calibri" panose="020F0502020204030204" pitchFamily="34" charset="0"/>
                <a:cs typeface="Calibri" panose="020F0502020204030204" pitchFamily="34" charset="0"/>
              </a:rPr>
              <a:t>:</a:t>
            </a:r>
            <a:endParaRPr lang="pt-PT" sz="1100" b="1" dirty="0">
              <a:solidFill>
                <a:schemeClr val="bg1"/>
              </a:solidFill>
              <a:highlight>
                <a:srgbClr val="FFB600"/>
              </a:highlight>
              <a:latin typeface="Calibri" panose="020F0502020204030204" pitchFamily="34" charset="0"/>
              <a:cs typeface="Calibri" panose="020F0502020204030204" pitchFamily="34" charset="0"/>
            </a:endParaRPr>
          </a:p>
          <a:p>
            <a:pPr marL="0" indent="0">
              <a:buNone/>
            </a:pPr>
            <a:r>
              <a:rPr lang="el-GR" sz="1200" b="1" dirty="0" smtClean="0">
                <a:latin typeface="Calibri" panose="020F0502020204030204" pitchFamily="34" charset="0"/>
                <a:cs typeface="Calibri" panose="020F0502020204030204" pitchFamily="34" charset="0"/>
              </a:rPr>
              <a:t>Αναφερθείτε στο έγγραφο</a:t>
            </a:r>
            <a:r>
              <a:rPr lang="en-US" sz="1200" b="1" dirty="0" smtClean="0">
                <a:latin typeface="Calibri" panose="020F0502020204030204" pitchFamily="34" charset="0"/>
                <a:cs typeface="Calibri" panose="020F0502020204030204" pitchFamily="34" charset="0"/>
              </a:rPr>
              <a:t> : </a:t>
            </a:r>
            <a:r>
              <a:rPr lang="en-US" sz="1200" b="1" dirty="0">
                <a:latin typeface="Calibri" panose="020F0502020204030204" pitchFamily="34" charset="0"/>
                <a:cs typeface="Calibri" panose="020F0502020204030204" pitchFamily="34" charset="0"/>
              </a:rPr>
              <a:t>Worksheet 2_Vision Board</a:t>
            </a:r>
          </a:p>
          <a:p>
            <a:pPr marL="0" indent="0">
              <a:buFont typeface="Raleway Thin"/>
              <a:buNone/>
            </a:pPr>
            <a:r>
              <a:rPr lang="el-GR" sz="1200" b="1" dirty="0" smtClean="0">
                <a:latin typeface="Calibri" panose="020F0502020204030204" pitchFamily="34" charset="0"/>
                <a:cs typeface="Calibri" panose="020F0502020204030204" pitchFamily="34" charset="0"/>
              </a:rPr>
              <a:t>Βήμα </a:t>
            </a:r>
            <a:r>
              <a:rPr lang="en-GB" sz="1200" b="1" dirty="0" smtClean="0">
                <a:latin typeface="Calibri" panose="020F0502020204030204" pitchFamily="34" charset="0"/>
                <a:cs typeface="Calibri" panose="020F0502020204030204" pitchFamily="34" charset="0"/>
              </a:rPr>
              <a:t>1</a:t>
            </a:r>
            <a:r>
              <a:rPr lang="en-GB" sz="1200" b="1"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Διαβάστε το</a:t>
            </a:r>
            <a:r>
              <a:rPr lang="en-US" sz="1200" dirty="0" smtClean="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Vision Board’ </a:t>
            </a:r>
            <a:endParaRPr lang="el-GR" sz="1200" dirty="0" smtClean="0">
              <a:latin typeface="Calibri" panose="020F0502020204030204" pitchFamily="34" charset="0"/>
              <a:cs typeface="Calibri" panose="020F0502020204030204" pitchFamily="34" charset="0"/>
            </a:endParaRPr>
          </a:p>
          <a:p>
            <a:pPr marL="0" indent="0">
              <a:buFont typeface="Raleway Thin"/>
              <a:buNone/>
            </a:pPr>
            <a:r>
              <a:rPr lang="el-GR" sz="1200" b="1" dirty="0" smtClean="0">
                <a:latin typeface="Calibri" panose="020F0502020204030204" pitchFamily="34" charset="0"/>
                <a:cs typeface="Calibri" panose="020F0502020204030204" pitchFamily="34" charset="0"/>
              </a:rPr>
              <a:t>Βήμα </a:t>
            </a:r>
            <a:r>
              <a:rPr lang="en-GB" sz="1200" b="1" dirty="0" smtClean="0">
                <a:latin typeface="Calibri" panose="020F0502020204030204" pitchFamily="34" charset="0"/>
                <a:cs typeface="Calibri" panose="020F0502020204030204" pitchFamily="34" charset="0"/>
              </a:rPr>
              <a:t>2</a:t>
            </a:r>
            <a:r>
              <a:rPr lang="en-GB" sz="1200" b="1"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Ακολουθήστε τις οδηγίες ολοκληρώνοντας τα βήματα</a:t>
            </a:r>
            <a:r>
              <a:rPr lang="en-GB" sz="1200" dirty="0" smtClean="0">
                <a:latin typeface="Calibri" panose="020F0502020204030204" pitchFamily="34" charset="0"/>
                <a:cs typeface="Calibri" panose="020F0502020204030204" pitchFamily="34" charset="0"/>
              </a:rPr>
              <a:t> 1 </a:t>
            </a:r>
            <a:r>
              <a:rPr lang="en-GB" sz="1200" dirty="0">
                <a:latin typeface="Calibri" panose="020F0502020204030204" pitchFamily="34" charset="0"/>
                <a:cs typeface="Calibri" panose="020F0502020204030204" pitchFamily="34" charset="0"/>
              </a:rPr>
              <a:t>– 8 </a:t>
            </a:r>
            <a:r>
              <a:rPr lang="el-GR" sz="1200" dirty="0" smtClean="0">
                <a:latin typeface="Calibri" panose="020F0502020204030204" pitchFamily="34" charset="0"/>
                <a:cs typeface="Calibri" panose="020F0502020204030204" pitchFamily="34" charset="0"/>
              </a:rPr>
              <a:t>για τη δημιουργία του πίνακα.</a:t>
            </a:r>
          </a:p>
          <a:p>
            <a:pPr marL="0" indent="0">
              <a:buFont typeface="Raleway Thin"/>
              <a:buNone/>
            </a:pPr>
            <a:r>
              <a:rPr lang="el-GR" sz="1200" b="1" dirty="0" smtClean="0">
                <a:latin typeface="Calibri" panose="020F0502020204030204" pitchFamily="34" charset="0"/>
                <a:cs typeface="Calibri" panose="020F0502020204030204" pitchFamily="34" charset="0"/>
              </a:rPr>
              <a:t>Βήμα </a:t>
            </a:r>
            <a:r>
              <a:rPr lang="en-GB" sz="1200" b="1" dirty="0" smtClean="0">
                <a:latin typeface="Calibri" panose="020F0502020204030204" pitchFamily="34" charset="0"/>
                <a:cs typeface="Calibri" panose="020F0502020204030204" pitchFamily="34" charset="0"/>
              </a:rPr>
              <a:t>3</a:t>
            </a:r>
            <a:r>
              <a:rPr lang="en-GB" sz="1200" b="1"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Δημιουργήστε ένα πλάνο δράσης ως οδηγό επίτευξης των στόχων σας.</a:t>
            </a:r>
            <a:endParaRPr lang="en-US" sz="1200" dirty="0">
              <a:latin typeface="Calibri" panose="020F0502020204030204" pitchFamily="34" charset="0"/>
              <a:cs typeface="Calibri" panose="020F0502020204030204" pitchFamily="34" charset="0"/>
            </a:endParaRPr>
          </a:p>
          <a:p>
            <a:pPr marL="0" indent="0">
              <a:buFont typeface="Raleway Thin"/>
              <a:buNone/>
            </a:pPr>
            <a:endParaRPr lang="en-US" sz="1200" dirty="0">
              <a:latin typeface="Raleway Light" pitchFamily="2" charset="0"/>
            </a:endParaRPr>
          </a:p>
          <a:p>
            <a:pPr marL="0" indent="0">
              <a:buNone/>
            </a:pPr>
            <a:endParaRPr lang="en-GB" sz="1200" dirty="0">
              <a:latin typeface="Raleway Light" pitchFamily="2" charset="0"/>
            </a:endParaRPr>
          </a:p>
          <a:p>
            <a:pPr marL="139702" indent="0">
              <a:buNone/>
            </a:pPr>
            <a:endParaRPr lang="pt-PT" dirty="0"/>
          </a:p>
        </p:txBody>
      </p:sp>
      <p:grpSp>
        <p:nvGrpSpPr>
          <p:cNvPr id="3"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1291343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922000" y="625650"/>
            <a:ext cx="6866100" cy="873720"/>
          </a:xfrm>
          <a:prstGeom prst="rect">
            <a:avLst/>
          </a:prstGeom>
        </p:spPr>
        <p:txBody>
          <a:bodyPr spcFirstLastPara="1" wrap="square" lIns="91426" tIns="91426" rIns="91426" bIns="91426" anchor="t" anchorCtr="0">
            <a:noAutofit/>
          </a:bodyPr>
          <a:lstStyle/>
          <a:p>
            <a:r>
              <a:rPr lang="el-GR" sz="2800" dirty="0" smtClean="0">
                <a:solidFill>
                  <a:srgbClr val="FFB600"/>
                </a:solidFill>
                <a:latin typeface="Calibri" panose="020F0502020204030204" pitchFamily="34" charset="0"/>
                <a:cs typeface="Calibri" panose="020F0502020204030204" pitchFamily="34" charset="0"/>
              </a:rPr>
              <a:t>Μάθετε περισσότερα για αυτή την ενότητα</a:t>
            </a:r>
            <a:r>
              <a:rPr lang="en" sz="2800" dirty="0" smtClean="0">
                <a:solidFill>
                  <a:srgbClr val="FFB600"/>
                </a:solidFill>
                <a:latin typeface="Calibri" panose="020F0502020204030204" pitchFamily="34" charset="0"/>
                <a:cs typeface="Calibri" panose="020F0502020204030204" pitchFamily="34" charset="0"/>
              </a:rPr>
              <a:t>:</a:t>
            </a:r>
            <a:endParaRPr sz="2800" dirty="0">
              <a:solidFill>
                <a:srgbClr val="FFB600"/>
              </a:solidFill>
              <a:latin typeface="Calibri" panose="020F0502020204030204" pitchFamily="34" charset="0"/>
              <a:cs typeface="Calibri" panose="020F0502020204030204" pitchFamily="34" charset="0"/>
            </a:endParaRPr>
          </a:p>
        </p:txBody>
      </p:sp>
      <p:sp>
        <p:nvSpPr>
          <p:cNvPr id="106" name="Google Shape;106;p18"/>
          <p:cNvSpPr txBox="1">
            <a:spLocks noGrp="1"/>
          </p:cNvSpPr>
          <p:nvPr>
            <p:ph type="body" idx="1"/>
          </p:nvPr>
        </p:nvSpPr>
        <p:spPr>
          <a:xfrm>
            <a:off x="922000" y="1588772"/>
            <a:ext cx="7567175" cy="2366100"/>
          </a:xfrm>
          <a:prstGeom prst="rect">
            <a:avLst/>
          </a:prstGeom>
        </p:spPr>
        <p:txBody>
          <a:bodyPr spcFirstLastPara="1" wrap="square" lIns="91426" tIns="91426" rIns="91426" bIns="91426" anchor="t" anchorCtr="0">
            <a:noAutofit/>
          </a:bodyPr>
          <a:lstStyle/>
          <a:p>
            <a:pPr marL="114302" indent="0">
              <a:buNone/>
            </a:pPr>
            <a:r>
              <a:rPr lang="en-US" sz="1300" b="1" dirty="0">
                <a:solidFill>
                  <a:srgbClr val="FFB600"/>
                </a:solidFill>
                <a:latin typeface="Calibri" panose="020F0502020204030204" pitchFamily="34" charset="0"/>
                <a:cs typeface="Calibri" panose="020F0502020204030204" pitchFamily="34" charset="0"/>
              </a:rPr>
              <a:t>The Science &amp; Psychology Of Goal-Setting 101:</a:t>
            </a:r>
          </a:p>
          <a:p>
            <a:pPr marL="114302" indent="0">
              <a:buNone/>
            </a:pPr>
            <a:r>
              <a:rPr lang="pt-PT" sz="1300" dirty="0">
                <a:solidFill>
                  <a:schemeClr val="tx2">
                    <a:lumMod val="10000"/>
                  </a:schemeClr>
                </a:solidFill>
                <a:latin typeface="Calibri" panose="020F0502020204030204" pitchFamily="34" charset="0"/>
                <a:cs typeface="Calibri" panose="020F0502020204030204" pitchFamily="34" charset="0"/>
                <a:hlinkClick r:id="rId3"/>
              </a:rPr>
              <a:t>positivepsychology.com/goal-setting-psychology/#studies</a:t>
            </a:r>
            <a:endParaRPr lang="pt-PT" sz="1300" dirty="0">
              <a:solidFill>
                <a:schemeClr val="tx2">
                  <a:lumMod val="10000"/>
                </a:schemeClr>
              </a:solidFill>
              <a:latin typeface="Calibri" panose="020F0502020204030204" pitchFamily="34" charset="0"/>
              <a:cs typeface="Calibri" panose="020F0502020204030204" pitchFamily="34" charset="0"/>
            </a:endParaRPr>
          </a:p>
          <a:p>
            <a:pPr marL="114302" indent="0">
              <a:buNone/>
            </a:pPr>
            <a:r>
              <a:rPr lang="en-US" sz="1200" b="1" dirty="0">
                <a:solidFill>
                  <a:srgbClr val="FFB600"/>
                </a:solidFill>
                <a:latin typeface="Calibri" panose="020F0502020204030204" pitchFamily="34" charset="0"/>
                <a:cs typeface="Calibri" panose="020F0502020204030204" pitchFamily="34" charset="0"/>
              </a:rPr>
              <a:t>7 Fascinating Facts: Goal setting and action planning::</a:t>
            </a:r>
            <a:endParaRPr lang="pt-PT" sz="1200" dirty="0">
              <a:latin typeface="Calibri" panose="020F0502020204030204" pitchFamily="34" charset="0"/>
              <a:cs typeface="Calibri" panose="020F0502020204030204" pitchFamily="34" charset="0"/>
            </a:endParaRPr>
          </a:p>
          <a:p>
            <a:pPr marL="114302" indent="0">
              <a:buNone/>
            </a:pPr>
            <a:r>
              <a:rPr lang="pt-PT" sz="1200" dirty="0">
                <a:latin typeface="Calibri" panose="020F0502020204030204" pitchFamily="34" charset="0"/>
                <a:cs typeface="Calibri" panose="020F0502020204030204" pitchFamily="34" charset="0"/>
                <a:hlinkClick r:id="rId4"/>
              </a:rPr>
              <a:t>worksupport.com/documents/GoalSettingandActionPlanning.pdf</a:t>
            </a:r>
            <a:r>
              <a:rPr lang="pt-PT" sz="1200" dirty="0">
                <a:latin typeface="Calibri" panose="020F0502020204030204" pitchFamily="34" charset="0"/>
                <a:cs typeface="Calibri" panose="020F0502020204030204" pitchFamily="34" charset="0"/>
              </a:rPr>
              <a:t> </a:t>
            </a:r>
          </a:p>
          <a:p>
            <a:pPr marL="114302" indent="0">
              <a:buNone/>
            </a:pPr>
            <a:r>
              <a:rPr lang="en-US" sz="1200" b="1" dirty="0">
                <a:solidFill>
                  <a:srgbClr val="FFB600"/>
                </a:solidFill>
                <a:latin typeface="Calibri" panose="020F0502020204030204" pitchFamily="34" charset="0"/>
                <a:cs typeface="Calibri" panose="020F0502020204030204" pitchFamily="34" charset="0"/>
              </a:rPr>
              <a:t>Personal Goal Setting: Planning to Live Your Life Your Way:</a:t>
            </a:r>
          </a:p>
          <a:p>
            <a:pPr marL="114302" indent="0">
              <a:buNone/>
            </a:pPr>
            <a:r>
              <a:rPr lang="pt-PT" sz="1200" dirty="0">
                <a:latin typeface="Calibri" panose="020F0502020204030204" pitchFamily="34" charset="0"/>
                <a:cs typeface="Calibri" panose="020F0502020204030204" pitchFamily="34" charset="0"/>
                <a:hlinkClick r:id="rId5"/>
              </a:rPr>
              <a:t>www.mindtools.com/a5ykiuq/personal-goal-setting</a:t>
            </a:r>
            <a:r>
              <a:rPr lang="pt-PT" sz="1200" dirty="0">
                <a:latin typeface="Calibri" panose="020F0502020204030204" pitchFamily="34" charset="0"/>
                <a:cs typeface="Calibri" panose="020F0502020204030204" pitchFamily="34" charset="0"/>
              </a:rPr>
              <a:t> </a:t>
            </a:r>
          </a:p>
          <a:p>
            <a:pPr marL="114302" indent="0">
              <a:buNone/>
            </a:pPr>
            <a:r>
              <a:rPr lang="en-US" sz="1200" b="1" dirty="0">
                <a:solidFill>
                  <a:srgbClr val="FFB600"/>
                </a:solidFill>
                <a:latin typeface="Calibri" panose="020F0502020204030204" pitchFamily="34" charset="0"/>
                <a:cs typeface="Calibri" panose="020F0502020204030204" pitchFamily="34" charset="0"/>
              </a:rPr>
              <a:t>5 Ways to Set More Achievable Goals</a:t>
            </a:r>
            <a:endParaRPr lang="pt-PT" sz="1200" b="1" dirty="0">
              <a:solidFill>
                <a:srgbClr val="FFB600"/>
              </a:solidFill>
              <a:latin typeface="Calibri" panose="020F0502020204030204" pitchFamily="34" charset="0"/>
              <a:cs typeface="Calibri" panose="020F0502020204030204" pitchFamily="34" charset="0"/>
            </a:endParaRPr>
          </a:p>
          <a:p>
            <a:pPr marL="114302" indent="0">
              <a:buNone/>
            </a:pPr>
            <a:r>
              <a:rPr lang="pt-PT" sz="1200" dirty="0">
                <a:latin typeface="Calibri" panose="020F0502020204030204" pitchFamily="34" charset="0"/>
                <a:cs typeface="Calibri" panose="020F0502020204030204" pitchFamily="34" charset="0"/>
                <a:hlinkClick r:id="rId6"/>
              </a:rPr>
              <a:t>hbr.org/2022/08/5-ways-to-set-more-achievable-goals</a:t>
            </a:r>
            <a:r>
              <a:rPr lang="pt-PT" sz="1200" dirty="0">
                <a:latin typeface="Calibri" panose="020F0502020204030204" pitchFamily="34" charset="0"/>
                <a:cs typeface="Calibri" panose="020F0502020204030204" pitchFamily="34" charset="0"/>
              </a:rPr>
              <a:t> </a:t>
            </a:r>
          </a:p>
          <a:p>
            <a:pPr marL="0" indent="0">
              <a:buNone/>
            </a:pPr>
            <a:endParaRPr sz="1200" dirty="0">
              <a:latin typeface="Calibri" panose="020F0502020204030204" pitchFamily="34" charset="0"/>
              <a:cs typeface="Calibri" panose="020F0502020204030204" pitchFamily="34" charset="0"/>
            </a:endParaRPr>
          </a:p>
        </p:txBody>
      </p:sp>
      <p:grpSp>
        <p:nvGrpSpPr>
          <p:cNvPr id="2" name="Google Shape;211;p25">
            <a:extLst>
              <a:ext uri="{FF2B5EF4-FFF2-40B4-BE49-F238E27FC236}">
                <a16:creationId xmlns:a16="http://schemas.microsoft.com/office/drawing/2014/main" id="{E8FC3551-F73E-F7A0-3BD3-32ED95DA4677}"/>
              </a:ext>
            </a:extLst>
          </p:cNvPr>
          <p:cNvGrpSpPr/>
          <p:nvPr/>
        </p:nvGrpSpPr>
        <p:grpSpPr>
          <a:xfrm>
            <a:off x="8089119" y="319162"/>
            <a:ext cx="728350" cy="743348"/>
            <a:chOff x="3955900" y="2984500"/>
            <a:chExt cx="414000" cy="422525"/>
          </a:xfrm>
        </p:grpSpPr>
        <p:sp>
          <p:nvSpPr>
            <p:cNvPr id="3" name="Google Shape;212;p25">
              <a:extLst>
                <a:ext uri="{FF2B5EF4-FFF2-40B4-BE49-F238E27FC236}">
                  <a16:creationId xmlns:a16="http://schemas.microsoft.com/office/drawing/2014/main" id="{82AFE8A8-9812-AD76-5F83-64B828A926B2}"/>
                </a:ext>
              </a:extLst>
            </p:cNvPr>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4" name="Google Shape;213;p25">
              <a:extLst>
                <a:ext uri="{FF2B5EF4-FFF2-40B4-BE49-F238E27FC236}">
                  <a16:creationId xmlns:a16="http://schemas.microsoft.com/office/drawing/2014/main" id="{8B2DC1FD-336B-D49E-DF05-FA6029349639}"/>
                </a:ext>
              </a:extLst>
            </p:cNvPr>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5" name="Google Shape;214;p25">
              <a:extLst>
                <a:ext uri="{FF2B5EF4-FFF2-40B4-BE49-F238E27FC236}">
                  <a16:creationId xmlns:a16="http://schemas.microsoft.com/office/drawing/2014/main" id="{169290DB-53CE-0562-EFE2-A7C16B51FC92}"/>
                </a:ext>
              </a:extLst>
            </p:cNvPr>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3509014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body" idx="1"/>
          </p:nvPr>
        </p:nvSpPr>
        <p:spPr>
          <a:xfrm>
            <a:off x="1447312" y="1065601"/>
            <a:ext cx="6249375" cy="3232746"/>
          </a:xfrm>
          <a:prstGeom prst="rect">
            <a:avLst/>
          </a:prstGeom>
        </p:spPr>
        <p:txBody>
          <a:bodyPr spcFirstLastPara="1" wrap="square" lIns="91426" tIns="91426" rIns="91426" bIns="91426" anchor="ctr" anchorCtr="0">
            <a:noAutofit/>
          </a:bodyPr>
          <a:lstStyle/>
          <a:p>
            <a:pPr marL="0"/>
            <a:r>
              <a:rPr lang="el-GR" b="1" dirty="0" smtClean="0">
                <a:latin typeface="Raleway Medium" pitchFamily="2" charset="0"/>
              </a:rPr>
              <a:t>Κάποιοι από εμάς έχουμε μπροστά μας ανοιχτούς δρόμους που φτιάχτηκαν για εμάς. Αν έχετε έναν από αυτούς, απογειωθείτε</a:t>
            </a:r>
            <a:r>
              <a:rPr lang="en-US" b="1" dirty="0" smtClean="0">
                <a:latin typeface="Raleway Medium" pitchFamily="2" charset="0"/>
              </a:rPr>
              <a:t>!</a:t>
            </a:r>
            <a:r>
              <a:rPr lang="el-GR" b="1" dirty="0" smtClean="0">
                <a:latin typeface="Raleway Medium" pitchFamily="2" charset="0"/>
              </a:rPr>
              <a:t> Αν όμως δεν έχετε, θα πρέπει να αντιληφθείτε πως είναι υποχρέωσή σας να φτιάξετε έναν από την αρχή για εσάς και όσους θα ακολουθήσουν μετά</a:t>
            </a:r>
            <a:r>
              <a:rPr lang="en-US" b="1" dirty="0" smtClean="0">
                <a:latin typeface="Raleway Medium" pitchFamily="2" charset="0"/>
              </a:rPr>
              <a:t>. </a:t>
            </a:r>
            <a:endParaRPr lang="en-US" b="1" dirty="0">
              <a:latin typeface="Raleway Medium" pitchFamily="2" charset="0"/>
            </a:endParaRPr>
          </a:p>
          <a:p>
            <a:pPr marL="0"/>
            <a:r>
              <a:rPr lang="en-US" dirty="0">
                <a:latin typeface="Raleway Medium" pitchFamily="2" charset="0"/>
              </a:rPr>
              <a:t>Amelia Earhart</a:t>
            </a:r>
          </a:p>
          <a:p>
            <a:pPr marL="0"/>
            <a:endParaRPr i="0" dirty="0">
              <a:latin typeface="Raleway Medium" pitchFamily="2" charset="0"/>
            </a:endParaRPr>
          </a:p>
        </p:txBody>
      </p:sp>
    </p:spTree>
    <p:extLst>
      <p:ext uri="{BB962C8B-B14F-4D97-AF65-F5344CB8AC3E}">
        <p14:creationId xmlns:p14="http://schemas.microsoft.com/office/powerpoint/2010/main" val="1271129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787791" y="891775"/>
            <a:ext cx="2845910" cy="857401"/>
          </a:xfrm>
          <a:prstGeom prst="rect">
            <a:avLst/>
          </a:prstGeom>
        </p:spPr>
        <p:txBody>
          <a:bodyPr spcFirstLastPara="1" wrap="square" lIns="91426" tIns="91426" rIns="91426" bIns="91426" anchor="t" anchorCtr="0">
            <a:noAutofit/>
          </a:bodyPr>
          <a:lstStyle/>
          <a:p>
            <a:r>
              <a:rPr lang="el-GR" sz="3600" dirty="0" smtClean="0">
                <a:latin typeface="Calibri" panose="020F0502020204030204" pitchFamily="34" charset="0"/>
                <a:cs typeface="Calibri" panose="020F0502020204030204" pitchFamily="34" charset="0"/>
              </a:rPr>
              <a:t>Ορίστε </a:t>
            </a:r>
            <a:r>
              <a:rPr lang="el-GR" sz="3600" dirty="0" smtClean="0">
                <a:latin typeface="Calibri" panose="020F0502020204030204" pitchFamily="34" charset="0"/>
                <a:cs typeface="Calibri" panose="020F0502020204030204" pitchFamily="34" charset="0"/>
              </a:rPr>
              <a:t>ένα</a:t>
            </a:r>
            <a:r>
              <a:rPr lang="en" sz="3600" dirty="0" smtClean="0">
                <a:latin typeface="Calibri" panose="020F0502020204030204" pitchFamily="34" charset="0"/>
                <a:cs typeface="Calibri" panose="020F0502020204030204" pitchFamily="34" charset="0"/>
              </a:rPr>
              <a:t>  </a:t>
            </a:r>
            <a:r>
              <a:rPr lang="el-GR" sz="3600" dirty="0" smtClean="0">
                <a:solidFill>
                  <a:srgbClr val="FFB600"/>
                </a:solidFill>
                <a:latin typeface="Calibri" panose="020F0502020204030204" pitchFamily="34" charset="0"/>
                <a:cs typeface="Calibri" panose="020F0502020204030204" pitchFamily="34" charset="0"/>
              </a:rPr>
              <a:t>νέο στόχο</a:t>
            </a:r>
            <a:r>
              <a:rPr lang="en" sz="3600" dirty="0" smtClean="0">
                <a:solidFill>
                  <a:srgbClr val="FFB600"/>
                </a:solidFill>
                <a:latin typeface="Calibri" panose="020F0502020204030204" pitchFamily="34" charset="0"/>
                <a:cs typeface="Calibri" panose="020F0502020204030204" pitchFamily="34" charset="0"/>
              </a:rPr>
              <a:t> </a:t>
            </a:r>
            <a:r>
              <a:rPr lang="el-GR" sz="3600" dirty="0" smtClean="0">
                <a:latin typeface="Calibri" panose="020F0502020204030204" pitchFamily="34" charset="0"/>
                <a:cs typeface="Calibri" panose="020F0502020204030204" pitchFamily="34" charset="0"/>
              </a:rPr>
              <a:t>και ολοκληρώστε μια ακόμη ενότητα</a:t>
            </a:r>
            <a:r>
              <a:rPr lang="en" sz="3600" dirty="0" smtClean="0">
                <a:latin typeface="Calibri" panose="020F0502020204030204" pitchFamily="34" charset="0"/>
                <a:cs typeface="Calibri" panose="020F0502020204030204" pitchFamily="34" charset="0"/>
              </a:rPr>
              <a:t>!</a:t>
            </a:r>
            <a:endParaRPr sz="3600" dirty="0">
              <a:latin typeface="Calibri" panose="020F0502020204030204" pitchFamily="34" charset="0"/>
              <a:cs typeface="Calibri" panose="020F0502020204030204" pitchFamily="34" charset="0"/>
            </a:endParaRPr>
          </a:p>
        </p:txBody>
      </p:sp>
      <p:sp>
        <p:nvSpPr>
          <p:cNvPr id="178" name="Google Shape;178;p24"/>
          <p:cNvSpPr txBox="1">
            <a:spLocks noGrp="1"/>
          </p:cNvSpPr>
          <p:nvPr>
            <p:ph type="sldNum" idx="12"/>
          </p:nvPr>
        </p:nvSpPr>
        <p:spPr>
          <a:xfrm>
            <a:off x="8604401" y="4590300"/>
            <a:ext cx="539700" cy="553200"/>
          </a:xfrm>
          <a:prstGeom prst="rect">
            <a:avLst/>
          </a:prstGeom>
        </p:spPr>
        <p:txBody>
          <a:bodyPr spcFirstLastPara="1" wrap="square" lIns="91426" tIns="91426" rIns="91426" bIns="91426" anchor="ctr" anchorCtr="0">
            <a:noAutofit/>
          </a:bodyPr>
          <a:lstStyle/>
          <a:p>
            <a:fld id="{00000000-1234-1234-1234-123412341234}" type="slidenum">
              <a:rPr lang="en"/>
              <a:pPr/>
              <a:t>26</a:t>
            </a:fld>
            <a:endParaRPr/>
          </a:p>
        </p:txBody>
      </p:sp>
      <p:grpSp>
        <p:nvGrpSpPr>
          <p:cNvPr id="198" name="Google Shape;198;p24"/>
          <p:cNvGrpSpPr/>
          <p:nvPr/>
        </p:nvGrpSpPr>
        <p:grpSpPr>
          <a:xfrm>
            <a:off x="8152039" y="369833"/>
            <a:ext cx="602425" cy="641836"/>
            <a:chOff x="5970800" y="1619250"/>
            <a:chExt cx="428650" cy="456725"/>
          </a:xfrm>
        </p:grpSpPr>
        <p:sp>
          <p:nvSpPr>
            <p:cNvPr id="199" name="Google Shape;199;p24"/>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200" name="Google Shape;200;p24"/>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201" name="Google Shape;201;p24"/>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202" name="Google Shape;202;p24"/>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203" name="Google Shape;203;p24"/>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grpSp>
      <p:graphicFrame>
        <p:nvGraphicFramePr>
          <p:cNvPr id="5" name="Table 4">
            <a:extLst>
              <a:ext uri="{FF2B5EF4-FFF2-40B4-BE49-F238E27FC236}">
                <a16:creationId xmlns:a16="http://schemas.microsoft.com/office/drawing/2014/main" id="{35D6B6E3-35C8-CD3A-0794-39E3F71E5543}"/>
              </a:ext>
            </a:extLst>
          </p:cNvPr>
          <p:cNvGraphicFramePr>
            <a:graphicFrameLocks noGrp="1"/>
          </p:cNvGraphicFramePr>
          <p:nvPr>
            <p:extLst>
              <p:ext uri="{D42A27DB-BD31-4B8C-83A1-F6EECF244321}">
                <p14:modId xmlns:p14="http://schemas.microsoft.com/office/powerpoint/2010/main" val="3806041719"/>
              </p:ext>
            </p:extLst>
          </p:nvPr>
        </p:nvGraphicFramePr>
        <p:xfrm>
          <a:off x="3925427" y="589210"/>
          <a:ext cx="3819723" cy="4303519"/>
        </p:xfrm>
        <a:graphic>
          <a:graphicData uri="http://schemas.openxmlformats.org/drawingml/2006/table">
            <a:tbl>
              <a:tblPr firstRow="1" bandRow="1">
                <a:tableStyleId>{C9FA97CD-A02D-469D-B682-1D2C58B7AE17}</a:tableStyleId>
              </a:tblPr>
              <a:tblGrid>
                <a:gridCol w="3819723">
                  <a:extLst>
                    <a:ext uri="{9D8B030D-6E8A-4147-A177-3AD203B41FA5}">
                      <a16:colId xmlns:a16="http://schemas.microsoft.com/office/drawing/2014/main" val="937169028"/>
                    </a:ext>
                  </a:extLst>
                </a:gridCol>
              </a:tblGrid>
              <a:tr h="466280">
                <a:tc>
                  <a:txBody>
                    <a:bodyPr/>
                    <a:lstStyle/>
                    <a:p>
                      <a:pPr marL="0" marR="0" lvl="0" indent="0" algn="l" defTabSz="914400" rtl="0" eaLnBrk="1" fontAlgn="auto" latinLnBrk="0" hangingPunct="1">
                        <a:lnSpc>
                          <a:spcPct val="100000"/>
                        </a:lnSpc>
                        <a:spcBef>
                          <a:spcPts val="0"/>
                        </a:spcBef>
                        <a:spcAft>
                          <a:spcPts val="0"/>
                        </a:spcAft>
                        <a:buClr>
                          <a:schemeClr val="dk1"/>
                        </a:buClr>
                        <a:buSzPts val="5800"/>
                        <a:buFont typeface="Raleway Thin"/>
                        <a:buNone/>
                        <a:tabLst/>
                        <a:defRPr/>
                      </a:pPr>
                      <a:r>
                        <a:rPr lang="el-GR" sz="2250" b="1" i="0" u="none" strike="noStrike" cap="none" noProof="0" dirty="0" smtClean="0">
                          <a:solidFill>
                            <a:schemeClr val="bg1"/>
                          </a:solidFill>
                          <a:latin typeface="Calibri" panose="020F0502020204030204" pitchFamily="34" charset="0"/>
                          <a:cs typeface="Calibri" panose="020F0502020204030204" pitchFamily="34" charset="0"/>
                          <a:sym typeface="Raleway Thin"/>
                        </a:rPr>
                        <a:t>Βελτίωση</a:t>
                      </a:r>
                      <a:r>
                        <a:rPr lang="el-GR" sz="2250" b="1" i="0" u="none" strike="noStrike" cap="none" baseline="0" noProof="0" dirty="0" smtClean="0">
                          <a:solidFill>
                            <a:schemeClr val="bg1"/>
                          </a:solidFill>
                          <a:latin typeface="Calibri" panose="020F0502020204030204" pitchFamily="34" charset="0"/>
                          <a:cs typeface="Calibri" panose="020F0502020204030204" pitchFamily="34" charset="0"/>
                          <a:sym typeface="Raleway Thin"/>
                        </a:rPr>
                        <a:t> κοινωνικών δεξιοτήτων</a:t>
                      </a:r>
                      <a:endParaRPr lang="en-GB" sz="2250" b="1" i="0" u="none" strike="noStrike" cap="none" noProof="0" dirty="0">
                        <a:solidFill>
                          <a:schemeClr val="bg1"/>
                        </a:solidFill>
                        <a:latin typeface="Calibri" panose="020F0502020204030204" pitchFamily="34" charset="0"/>
                        <a:cs typeface="Calibri" panose="020F0502020204030204" pitchFamily="34" charset="0"/>
                        <a:sym typeface="Raleway Thi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600"/>
                    </a:solidFill>
                  </a:tcPr>
                </a:tc>
                <a:extLst>
                  <a:ext uri="{0D108BD9-81ED-4DB2-BD59-A6C34878D82A}">
                    <a16:rowId xmlns:a16="http://schemas.microsoft.com/office/drawing/2014/main" val="4115436557"/>
                  </a:ext>
                </a:extLst>
              </a:tr>
              <a:tr h="425377">
                <a:tc>
                  <a:txBody>
                    <a:bodyPr/>
                    <a:lstStyle/>
                    <a:p>
                      <a:pPr marR="0" algn="l" rtl="0">
                        <a:lnSpc>
                          <a:spcPct val="100000"/>
                        </a:lnSpc>
                        <a:spcBef>
                          <a:spcPts val="0"/>
                        </a:spcBef>
                        <a:spcAft>
                          <a:spcPts val="0"/>
                        </a:spcAft>
                        <a:buClr>
                          <a:srgbClr val="000000"/>
                        </a:buClr>
                        <a:buFont typeface="Arial"/>
                      </a:pPr>
                      <a:endParaRPr lang="el-GR" sz="1000" b="1" i="0" u="none" strike="noStrike" cap="none" noProof="0" dirty="0" smtClean="0">
                        <a:solidFill>
                          <a:srgbClr val="FFB600"/>
                        </a:solidFill>
                        <a:latin typeface="Calibri" panose="020F0502020204030204" pitchFamily="34" charset="0"/>
                        <a:cs typeface="Calibri" panose="020F0502020204030204" pitchFamily="34" charset="0"/>
                        <a:sym typeface="Arial"/>
                      </a:endParaRPr>
                    </a:p>
                    <a:p>
                      <a:pPr marR="0" algn="l" rtl="0">
                        <a:lnSpc>
                          <a:spcPct val="100000"/>
                        </a:lnSpc>
                        <a:spcBef>
                          <a:spcPts val="0"/>
                        </a:spcBef>
                        <a:spcAft>
                          <a:spcPts val="0"/>
                        </a:spcAft>
                        <a:buClr>
                          <a:srgbClr val="000000"/>
                        </a:buClr>
                        <a:buFont typeface="Arial"/>
                      </a:pPr>
                      <a:r>
                        <a:rPr lang="en-GB" sz="1000" b="1" i="0" u="none" strike="noStrike" cap="none" noProof="0" dirty="0" smtClean="0">
                          <a:solidFill>
                            <a:srgbClr val="FFB600"/>
                          </a:solidFill>
                          <a:latin typeface="Calibri" panose="020F0502020204030204" pitchFamily="34" charset="0"/>
                          <a:cs typeface="Calibri" panose="020F0502020204030204" pitchFamily="34" charset="0"/>
                          <a:sym typeface="Arial"/>
                        </a:rPr>
                        <a:t>M6</a:t>
                      </a:r>
                      <a:r>
                        <a:rPr lang="en-GB" sz="1000" b="1" i="0" u="none" strike="noStrike" cap="none" noProof="0" dirty="0">
                          <a:solidFill>
                            <a:srgbClr val="FFB600"/>
                          </a:solidFill>
                          <a:latin typeface="Calibri" panose="020F0502020204030204" pitchFamily="34" charset="0"/>
                          <a:cs typeface="Calibri" panose="020F0502020204030204" pitchFamily="34" charset="0"/>
                          <a:sym typeface="Arial"/>
                        </a:rPr>
                        <a:t>: </a:t>
                      </a:r>
                      <a:r>
                        <a:rPr lang="el-GR" sz="1000" b="1" i="0" u="none" strike="noStrike" cap="none" noProof="0" dirty="0" smtClean="0">
                          <a:solidFill>
                            <a:srgbClr val="000000"/>
                          </a:solidFill>
                          <a:latin typeface="Calibri" panose="020F0502020204030204" pitchFamily="34" charset="0"/>
                          <a:cs typeface="Calibri" panose="020F0502020204030204" pitchFamily="34" charset="0"/>
                          <a:sym typeface="Arial"/>
                        </a:rPr>
                        <a:t>Επικοινωνιακές δεξιότητες</a:t>
                      </a:r>
                      <a:endParaRPr lang="en-GB" sz="1000" b="1" i="0" u="none" strike="noStrike" cap="none" noProof="0" dirty="0">
                        <a:solidFill>
                          <a:srgbClr val="000000"/>
                        </a:solidFill>
                        <a:latin typeface="Calibri" panose="020F0502020204030204" pitchFamily="34" charset="0"/>
                        <a:cs typeface="Calibri" panose="020F0502020204030204" pitchFamily="34" charset="0"/>
                        <a:sym typeface="Arial"/>
                      </a:endParaRPr>
                    </a:p>
                    <a:p>
                      <a:pPr marR="0" algn="l" rtl="0">
                        <a:lnSpc>
                          <a:spcPct val="100000"/>
                        </a:lnSpc>
                        <a:spcBef>
                          <a:spcPts val="0"/>
                        </a:spcBef>
                        <a:spcAft>
                          <a:spcPts val="0"/>
                        </a:spcAft>
                        <a:buClr>
                          <a:srgbClr val="000000"/>
                        </a:buClr>
                        <a:buFont typeface="Arial"/>
                      </a:pPr>
                      <a:endParaRPr lang="en-GB" sz="1000" b="1" i="0" u="none" strike="noStrike" cap="none" noProof="0" dirty="0">
                        <a:solidFill>
                          <a:srgbClr val="000000"/>
                        </a:solidFill>
                        <a:latin typeface="Calibri" panose="020F0502020204030204" pitchFamily="34" charset="0"/>
                        <a:cs typeface="Calibri" panose="020F0502020204030204" pitchFamily="34" charset="0"/>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0578798"/>
                  </a:ext>
                </a:extLst>
              </a:tr>
              <a:tr h="425377">
                <a:tc>
                  <a:txBody>
                    <a:bodyPr/>
                    <a:lstStyle/>
                    <a:p>
                      <a:pPr marR="0" algn="l" rtl="0">
                        <a:lnSpc>
                          <a:spcPct val="100000"/>
                        </a:lnSpc>
                        <a:spcBef>
                          <a:spcPts val="0"/>
                        </a:spcBef>
                        <a:spcAft>
                          <a:spcPts val="0"/>
                        </a:spcAft>
                        <a:buClr>
                          <a:srgbClr val="000000"/>
                        </a:buClr>
                        <a:buFont typeface="Arial"/>
                      </a:pPr>
                      <a:r>
                        <a:rPr lang="en-GB" sz="1000" b="1" i="0" u="none" strike="noStrike" cap="none" noProof="0" dirty="0">
                          <a:solidFill>
                            <a:srgbClr val="FFB600"/>
                          </a:solidFill>
                          <a:latin typeface="Calibri" panose="020F0502020204030204" pitchFamily="34" charset="0"/>
                          <a:cs typeface="Calibri" panose="020F0502020204030204" pitchFamily="34" charset="0"/>
                          <a:sym typeface="Arial"/>
                        </a:rPr>
                        <a:t>M7: </a:t>
                      </a:r>
                      <a:r>
                        <a:rPr lang="el-GR" sz="1000" b="1" i="0" u="none" strike="noStrike" cap="none" noProof="0" dirty="0" smtClean="0">
                          <a:solidFill>
                            <a:srgbClr val="000000"/>
                          </a:solidFill>
                          <a:latin typeface="Calibri" panose="020F0502020204030204" pitchFamily="34" charset="0"/>
                          <a:cs typeface="Calibri" panose="020F0502020204030204" pitchFamily="34" charset="0"/>
                          <a:sym typeface="Arial"/>
                        </a:rPr>
                        <a:t>Κίνητρα και προσωπική ενδυνάμωση</a:t>
                      </a:r>
                      <a:endParaRPr lang="en-GB" sz="1000" b="1" i="0" u="none" strike="noStrike" cap="none" noProof="0" dirty="0">
                        <a:solidFill>
                          <a:srgbClr val="000000"/>
                        </a:solidFill>
                        <a:latin typeface="Calibri" panose="020F0502020204030204" pitchFamily="34" charset="0"/>
                        <a:cs typeface="Calibri" panose="020F0502020204030204" pitchFamily="34" charset="0"/>
                        <a:sym typeface="Arial"/>
                      </a:endParaRPr>
                    </a:p>
                    <a:p>
                      <a:pPr marR="0" algn="l" rtl="0">
                        <a:lnSpc>
                          <a:spcPct val="100000"/>
                        </a:lnSpc>
                        <a:spcBef>
                          <a:spcPts val="0"/>
                        </a:spcBef>
                        <a:spcAft>
                          <a:spcPts val="0"/>
                        </a:spcAft>
                        <a:buClr>
                          <a:srgbClr val="000000"/>
                        </a:buClr>
                        <a:buFont typeface="Arial"/>
                      </a:pPr>
                      <a:endParaRPr lang="en-GB" sz="1000" b="1" i="0" u="none" strike="noStrike" cap="none" noProof="0" dirty="0">
                        <a:solidFill>
                          <a:srgbClr val="000000"/>
                        </a:solidFill>
                        <a:latin typeface="Calibri" panose="020F0502020204030204" pitchFamily="34" charset="0"/>
                        <a:cs typeface="Calibri" panose="020F0502020204030204" pitchFamily="34" charset="0"/>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9670818"/>
                  </a:ext>
                </a:extLst>
              </a:tr>
              <a:tr h="425377">
                <a:tc>
                  <a:txBody>
                    <a:bodyPr/>
                    <a:lstStyle/>
                    <a:p>
                      <a:pPr marR="0" algn="l" rtl="0">
                        <a:lnSpc>
                          <a:spcPct val="100000"/>
                        </a:lnSpc>
                        <a:spcBef>
                          <a:spcPts val="0"/>
                        </a:spcBef>
                        <a:spcAft>
                          <a:spcPts val="0"/>
                        </a:spcAft>
                        <a:buClr>
                          <a:srgbClr val="000000"/>
                        </a:buClr>
                        <a:buFont typeface="Arial"/>
                      </a:pPr>
                      <a:r>
                        <a:rPr lang="en-GB" sz="1000" b="1" i="0" u="none" strike="noStrike" cap="none" noProof="0" dirty="0">
                          <a:solidFill>
                            <a:srgbClr val="FFB600"/>
                          </a:solidFill>
                          <a:latin typeface="Calibri" panose="020F0502020204030204" pitchFamily="34" charset="0"/>
                          <a:cs typeface="Calibri" panose="020F0502020204030204" pitchFamily="34" charset="0"/>
                          <a:sym typeface="Arial"/>
                        </a:rPr>
                        <a:t>M8: </a:t>
                      </a:r>
                      <a:r>
                        <a:rPr lang="el-GR" sz="1000" b="1" i="0" u="none" strike="noStrike" cap="none" noProof="0" dirty="0" smtClean="0">
                          <a:solidFill>
                            <a:srgbClr val="000000"/>
                          </a:solidFill>
                          <a:latin typeface="Calibri" panose="020F0502020204030204" pitchFamily="34" charset="0"/>
                          <a:cs typeface="Calibri" panose="020F0502020204030204" pitchFamily="34" charset="0"/>
                          <a:sym typeface="Arial"/>
                        </a:rPr>
                        <a:t>Διαχείριση</a:t>
                      </a:r>
                      <a:r>
                        <a:rPr lang="el-GR" sz="1000" b="1" i="0" u="none" strike="noStrike" cap="none" baseline="0" noProof="0" dirty="0" smtClean="0">
                          <a:solidFill>
                            <a:srgbClr val="000000"/>
                          </a:solidFill>
                          <a:latin typeface="Calibri" panose="020F0502020204030204" pitchFamily="34" charset="0"/>
                          <a:cs typeface="Calibri" panose="020F0502020204030204" pitchFamily="34" charset="0"/>
                          <a:sym typeface="Arial"/>
                        </a:rPr>
                        <a:t> χρόνου</a:t>
                      </a:r>
                      <a:endParaRPr lang="en-GB" sz="1000" b="1" i="0" u="none" strike="noStrike" cap="none" noProof="0" dirty="0">
                        <a:solidFill>
                          <a:srgbClr val="000000"/>
                        </a:solidFill>
                        <a:latin typeface="Calibri" panose="020F0502020204030204" pitchFamily="34" charset="0"/>
                        <a:cs typeface="Calibri" panose="020F0502020204030204" pitchFamily="34" charset="0"/>
                        <a:sym typeface="Arial"/>
                      </a:endParaRPr>
                    </a:p>
                    <a:p>
                      <a:pPr marR="0" algn="l" rtl="0">
                        <a:lnSpc>
                          <a:spcPct val="100000"/>
                        </a:lnSpc>
                        <a:spcBef>
                          <a:spcPts val="0"/>
                        </a:spcBef>
                        <a:spcAft>
                          <a:spcPts val="0"/>
                        </a:spcAft>
                        <a:buClr>
                          <a:srgbClr val="000000"/>
                        </a:buClr>
                        <a:buFont typeface="Arial"/>
                      </a:pPr>
                      <a:endParaRPr lang="en-GB" sz="1000" b="1" i="0" u="none" strike="noStrike" cap="none" noProof="0" dirty="0">
                        <a:solidFill>
                          <a:srgbClr val="000000"/>
                        </a:solidFill>
                        <a:latin typeface="Calibri" panose="020F0502020204030204" pitchFamily="34" charset="0"/>
                        <a:cs typeface="Calibri" panose="020F0502020204030204" pitchFamily="34" charset="0"/>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219728"/>
                  </a:ext>
                </a:extLst>
              </a:tr>
              <a:tr h="425377">
                <a:tc>
                  <a:txBody>
                    <a:bodyPr/>
                    <a:lstStyle/>
                    <a:p>
                      <a:pPr marR="0" algn="l" rtl="0">
                        <a:lnSpc>
                          <a:spcPct val="100000"/>
                        </a:lnSpc>
                        <a:spcBef>
                          <a:spcPts val="0"/>
                        </a:spcBef>
                        <a:spcAft>
                          <a:spcPts val="0"/>
                        </a:spcAft>
                        <a:buClr>
                          <a:srgbClr val="000000"/>
                        </a:buClr>
                        <a:buFont typeface="Arial"/>
                      </a:pPr>
                      <a:r>
                        <a:rPr lang="en-GB" sz="1000" b="1" i="0" u="none" strike="noStrike" cap="none" noProof="0" dirty="0">
                          <a:solidFill>
                            <a:srgbClr val="FFB600"/>
                          </a:solidFill>
                          <a:latin typeface="Calibri" panose="020F0502020204030204" pitchFamily="34" charset="0"/>
                          <a:cs typeface="Calibri" panose="020F0502020204030204" pitchFamily="34" charset="0"/>
                          <a:sym typeface="Arial"/>
                        </a:rPr>
                        <a:t>M9: </a:t>
                      </a:r>
                      <a:r>
                        <a:rPr lang="el-GR" sz="1000" b="1" i="0" u="none" strike="noStrike" cap="none" noProof="0" dirty="0" smtClean="0">
                          <a:solidFill>
                            <a:srgbClr val="000000"/>
                          </a:solidFill>
                          <a:latin typeface="Calibri" panose="020F0502020204030204" pitchFamily="34" charset="0"/>
                          <a:cs typeface="Calibri" panose="020F0502020204030204" pitchFamily="34" charset="0"/>
                          <a:sym typeface="Arial"/>
                        </a:rPr>
                        <a:t>Ισορροπία επαγγελματικής –</a:t>
                      </a:r>
                      <a:r>
                        <a:rPr lang="el-GR" sz="1000" b="1" i="0" u="none" strike="noStrike" cap="none" baseline="0" noProof="0" dirty="0" smtClean="0">
                          <a:solidFill>
                            <a:srgbClr val="000000"/>
                          </a:solidFill>
                          <a:latin typeface="Calibri" panose="020F0502020204030204" pitchFamily="34" charset="0"/>
                          <a:cs typeface="Calibri" panose="020F0502020204030204" pitchFamily="34" charset="0"/>
                          <a:sym typeface="Arial"/>
                        </a:rPr>
                        <a:t> προσωπικής ζωής</a:t>
                      </a:r>
                      <a:endParaRPr lang="en-GB" sz="1000" b="1" i="0" u="none" strike="noStrike" cap="none" noProof="0" dirty="0">
                        <a:solidFill>
                          <a:srgbClr val="000000"/>
                        </a:solidFill>
                        <a:latin typeface="Calibri" panose="020F0502020204030204" pitchFamily="34" charset="0"/>
                        <a:cs typeface="Calibri" panose="020F0502020204030204" pitchFamily="34" charset="0"/>
                        <a:sym typeface="Arial"/>
                      </a:endParaRPr>
                    </a:p>
                    <a:p>
                      <a:pPr marR="0" algn="l" rtl="0">
                        <a:lnSpc>
                          <a:spcPct val="100000"/>
                        </a:lnSpc>
                        <a:spcBef>
                          <a:spcPts val="0"/>
                        </a:spcBef>
                        <a:spcAft>
                          <a:spcPts val="0"/>
                        </a:spcAft>
                        <a:buClr>
                          <a:srgbClr val="000000"/>
                        </a:buClr>
                        <a:buFont typeface="Arial"/>
                      </a:pPr>
                      <a:endParaRPr lang="en-GB" sz="1000" b="1" i="0" u="none" strike="noStrike" cap="none" noProof="0" dirty="0">
                        <a:solidFill>
                          <a:srgbClr val="000000"/>
                        </a:solidFill>
                        <a:latin typeface="Calibri" panose="020F0502020204030204" pitchFamily="34" charset="0"/>
                        <a:cs typeface="Calibri" panose="020F0502020204030204" pitchFamily="34" charset="0"/>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7983001"/>
                  </a:ext>
                </a:extLst>
              </a:tr>
              <a:tr h="425377">
                <a:tc>
                  <a:txBody>
                    <a:bodyPr/>
                    <a:lstStyle/>
                    <a:p>
                      <a:pPr marR="0" algn="l" rtl="0">
                        <a:lnSpc>
                          <a:spcPct val="100000"/>
                        </a:lnSpc>
                        <a:spcBef>
                          <a:spcPts val="0"/>
                        </a:spcBef>
                        <a:spcAft>
                          <a:spcPts val="0"/>
                        </a:spcAft>
                        <a:buClr>
                          <a:srgbClr val="000000"/>
                        </a:buClr>
                        <a:buFont typeface="Arial"/>
                      </a:pPr>
                      <a:r>
                        <a:rPr lang="en-GB" sz="1000" b="1" i="0" u="none" strike="noStrike" cap="none" noProof="0" dirty="0">
                          <a:solidFill>
                            <a:srgbClr val="FFB600"/>
                          </a:solidFill>
                          <a:latin typeface="Calibri" panose="020F0502020204030204" pitchFamily="34" charset="0"/>
                          <a:cs typeface="Calibri" panose="020F0502020204030204" pitchFamily="34" charset="0"/>
                          <a:sym typeface="Arial"/>
                        </a:rPr>
                        <a:t>M10: </a:t>
                      </a:r>
                      <a:r>
                        <a:rPr lang="el-GR" sz="1000" b="1" i="0" u="none" strike="noStrike" cap="none" noProof="0" dirty="0" smtClean="0">
                          <a:solidFill>
                            <a:srgbClr val="000000"/>
                          </a:solidFill>
                          <a:latin typeface="Calibri" panose="020F0502020204030204" pitchFamily="34" charset="0"/>
                          <a:cs typeface="Calibri" panose="020F0502020204030204" pitchFamily="34" charset="0"/>
                          <a:sym typeface="Arial"/>
                        </a:rPr>
                        <a:t>Στοχοθεσία</a:t>
                      </a:r>
                      <a:endParaRPr lang="en-GB" sz="1000" b="1" i="0" u="none" strike="noStrike" cap="none" noProof="0" dirty="0">
                        <a:solidFill>
                          <a:srgbClr val="000000"/>
                        </a:solidFill>
                        <a:latin typeface="Calibri" panose="020F0502020204030204" pitchFamily="34" charset="0"/>
                        <a:cs typeface="Calibri" panose="020F0502020204030204" pitchFamily="34" charset="0"/>
                        <a:sym typeface="Arial"/>
                      </a:endParaRPr>
                    </a:p>
                    <a:p>
                      <a:pPr marR="0" algn="l" rtl="0">
                        <a:lnSpc>
                          <a:spcPct val="100000"/>
                        </a:lnSpc>
                        <a:spcBef>
                          <a:spcPts val="0"/>
                        </a:spcBef>
                        <a:spcAft>
                          <a:spcPts val="0"/>
                        </a:spcAft>
                        <a:buClr>
                          <a:srgbClr val="000000"/>
                        </a:buClr>
                        <a:buFont typeface="Arial"/>
                      </a:pPr>
                      <a:endParaRPr lang="en-GB" sz="1000" b="1" i="0" u="none" strike="noStrike" cap="none" noProof="0" dirty="0">
                        <a:solidFill>
                          <a:srgbClr val="000000"/>
                        </a:solidFill>
                        <a:latin typeface="Calibri" panose="020F0502020204030204" pitchFamily="34" charset="0"/>
                        <a:cs typeface="Calibri" panose="020F0502020204030204" pitchFamily="34" charset="0"/>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3916173"/>
                  </a:ext>
                </a:extLst>
              </a:tr>
              <a:tr h="425377">
                <a:tc>
                  <a:txBody>
                    <a:bodyPr/>
                    <a:lstStyle/>
                    <a:p>
                      <a:pPr marR="0" algn="l" rtl="0">
                        <a:lnSpc>
                          <a:spcPct val="100000"/>
                        </a:lnSpc>
                        <a:spcBef>
                          <a:spcPts val="0"/>
                        </a:spcBef>
                        <a:spcAft>
                          <a:spcPts val="0"/>
                        </a:spcAft>
                        <a:buClr>
                          <a:srgbClr val="000000"/>
                        </a:buClr>
                        <a:buFont typeface="Arial"/>
                      </a:pPr>
                      <a:r>
                        <a:rPr lang="en-GB" sz="1000" b="1" i="0" u="none" strike="noStrike" cap="none" noProof="0" dirty="0">
                          <a:solidFill>
                            <a:srgbClr val="FFB600"/>
                          </a:solidFill>
                          <a:latin typeface="Calibri" panose="020F0502020204030204" pitchFamily="34" charset="0"/>
                          <a:cs typeface="Calibri" panose="020F0502020204030204" pitchFamily="34" charset="0"/>
                          <a:sym typeface="Arial"/>
                        </a:rPr>
                        <a:t>M11: </a:t>
                      </a:r>
                      <a:r>
                        <a:rPr lang="el-GR" sz="1000" b="1" i="0" u="none" strike="noStrike" cap="none" noProof="0" dirty="0" smtClean="0">
                          <a:solidFill>
                            <a:srgbClr val="000000"/>
                          </a:solidFill>
                          <a:latin typeface="Calibri" panose="020F0502020204030204" pitchFamily="34" charset="0"/>
                          <a:cs typeface="Calibri" panose="020F0502020204030204" pitchFamily="34" charset="0"/>
                          <a:sym typeface="Arial"/>
                        </a:rPr>
                        <a:t>Επίλυση προβλημάτων</a:t>
                      </a:r>
                      <a:endParaRPr lang="en-GB" sz="1000" b="1" i="0" u="none" strike="noStrike" cap="none" noProof="0" dirty="0">
                        <a:solidFill>
                          <a:srgbClr val="000000"/>
                        </a:solidFill>
                        <a:latin typeface="Calibri" panose="020F0502020204030204" pitchFamily="34" charset="0"/>
                        <a:cs typeface="Calibri" panose="020F0502020204030204" pitchFamily="34" charset="0"/>
                        <a:sym typeface="Arial"/>
                      </a:endParaRPr>
                    </a:p>
                    <a:p>
                      <a:pPr marR="0" algn="l" rtl="0">
                        <a:lnSpc>
                          <a:spcPct val="100000"/>
                        </a:lnSpc>
                        <a:spcBef>
                          <a:spcPts val="0"/>
                        </a:spcBef>
                        <a:spcAft>
                          <a:spcPts val="0"/>
                        </a:spcAft>
                        <a:buClr>
                          <a:srgbClr val="000000"/>
                        </a:buClr>
                        <a:buFont typeface="Arial"/>
                      </a:pPr>
                      <a:endParaRPr lang="en-GB" sz="1000" b="1" i="0" u="none" strike="noStrike" cap="none" noProof="0" dirty="0">
                        <a:solidFill>
                          <a:srgbClr val="000000"/>
                        </a:solidFill>
                        <a:latin typeface="Calibri" panose="020F0502020204030204" pitchFamily="34" charset="0"/>
                        <a:cs typeface="Calibri" panose="020F0502020204030204" pitchFamily="34" charset="0"/>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0500189"/>
                  </a:ext>
                </a:extLst>
              </a:tr>
              <a:tr h="425377">
                <a:tc>
                  <a:txBody>
                    <a:bodyPr/>
                    <a:lstStyle/>
                    <a:p>
                      <a:pPr marR="0" algn="l" rtl="0">
                        <a:lnSpc>
                          <a:spcPct val="100000"/>
                        </a:lnSpc>
                        <a:spcBef>
                          <a:spcPts val="0"/>
                        </a:spcBef>
                        <a:spcAft>
                          <a:spcPts val="0"/>
                        </a:spcAft>
                        <a:buClr>
                          <a:srgbClr val="000000"/>
                        </a:buClr>
                        <a:buFont typeface="Arial"/>
                      </a:pPr>
                      <a:r>
                        <a:rPr lang="en-GB" sz="1000" b="1" i="0" u="none" strike="noStrike" cap="none" noProof="0" dirty="0">
                          <a:solidFill>
                            <a:srgbClr val="FFB600"/>
                          </a:solidFill>
                          <a:latin typeface="Calibri" panose="020F0502020204030204" pitchFamily="34" charset="0"/>
                          <a:cs typeface="Calibri" panose="020F0502020204030204" pitchFamily="34" charset="0"/>
                          <a:sym typeface="Arial"/>
                        </a:rPr>
                        <a:t>M12: </a:t>
                      </a:r>
                      <a:r>
                        <a:rPr lang="el-GR" sz="1000" b="1" i="0" u="none" strike="noStrike" cap="none" noProof="0" dirty="0" smtClean="0">
                          <a:solidFill>
                            <a:srgbClr val="000000"/>
                          </a:solidFill>
                          <a:latin typeface="Calibri" panose="020F0502020204030204" pitchFamily="34" charset="0"/>
                          <a:cs typeface="Calibri" panose="020F0502020204030204" pitchFamily="34" charset="0"/>
                          <a:sym typeface="Arial"/>
                        </a:rPr>
                        <a:t>Αυτοπροβολή</a:t>
                      </a:r>
                      <a:endParaRPr lang="en-GB" sz="1000" b="1" i="0" u="none" strike="noStrike" cap="none" noProof="0" dirty="0">
                        <a:solidFill>
                          <a:srgbClr val="000000"/>
                        </a:solidFill>
                        <a:latin typeface="Calibri" panose="020F0502020204030204" pitchFamily="34" charset="0"/>
                        <a:cs typeface="Calibri" panose="020F0502020204030204" pitchFamily="34" charset="0"/>
                        <a:sym typeface="Arial"/>
                      </a:endParaRPr>
                    </a:p>
                    <a:p>
                      <a:pPr marR="0" algn="l" rtl="0">
                        <a:lnSpc>
                          <a:spcPct val="100000"/>
                        </a:lnSpc>
                        <a:spcBef>
                          <a:spcPts val="0"/>
                        </a:spcBef>
                        <a:spcAft>
                          <a:spcPts val="0"/>
                        </a:spcAft>
                        <a:buClr>
                          <a:srgbClr val="000000"/>
                        </a:buClr>
                        <a:buFont typeface="Arial"/>
                      </a:pPr>
                      <a:endParaRPr lang="en-GB" sz="1000" b="1" i="0" u="none" strike="noStrike" cap="none" noProof="0" dirty="0">
                        <a:solidFill>
                          <a:srgbClr val="000000"/>
                        </a:solidFill>
                        <a:latin typeface="Calibri" panose="020F0502020204030204" pitchFamily="34" charset="0"/>
                        <a:cs typeface="Calibri" panose="020F0502020204030204" pitchFamily="34" charset="0"/>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3998461"/>
                  </a:ext>
                </a:extLst>
              </a:tr>
              <a:tr h="425377">
                <a:tc>
                  <a:txBody>
                    <a:bodyPr/>
                    <a:lstStyle/>
                    <a:p>
                      <a:pPr marR="0" algn="l" rtl="0">
                        <a:lnSpc>
                          <a:spcPct val="100000"/>
                        </a:lnSpc>
                        <a:spcBef>
                          <a:spcPts val="0"/>
                        </a:spcBef>
                        <a:spcAft>
                          <a:spcPts val="0"/>
                        </a:spcAft>
                        <a:buClr>
                          <a:srgbClr val="000000"/>
                        </a:buClr>
                        <a:buFont typeface="Arial"/>
                      </a:pPr>
                      <a:r>
                        <a:rPr lang="en-GB" sz="1000" b="1" i="0" u="none" strike="noStrike" cap="none" noProof="0" dirty="0">
                          <a:solidFill>
                            <a:srgbClr val="FFB600"/>
                          </a:solidFill>
                          <a:latin typeface="Calibri" panose="020F0502020204030204" pitchFamily="34" charset="0"/>
                          <a:cs typeface="Calibri" panose="020F0502020204030204" pitchFamily="34" charset="0"/>
                          <a:sym typeface="Arial"/>
                        </a:rPr>
                        <a:t>M13: </a:t>
                      </a:r>
                      <a:r>
                        <a:rPr lang="el-GR" sz="1000" b="1" i="0" u="none" strike="noStrike" cap="none" noProof="0" dirty="0" smtClean="0">
                          <a:solidFill>
                            <a:srgbClr val="000000"/>
                          </a:solidFill>
                          <a:latin typeface="Calibri" panose="020F0502020204030204" pitchFamily="34" charset="0"/>
                          <a:cs typeface="Calibri" panose="020F0502020204030204" pitchFamily="34" charset="0"/>
                          <a:sym typeface="Arial"/>
                        </a:rPr>
                        <a:t>Δεξιότητες παρουσίασης</a:t>
                      </a:r>
                      <a:endParaRPr lang="en-GB" sz="1000" b="1" i="0" u="none" strike="noStrike" cap="none" noProof="0" dirty="0">
                        <a:solidFill>
                          <a:srgbClr val="000000"/>
                        </a:solidFill>
                        <a:latin typeface="Calibri" panose="020F0502020204030204" pitchFamily="34" charset="0"/>
                        <a:cs typeface="Calibri" panose="020F0502020204030204" pitchFamily="34" charset="0"/>
                        <a:sym typeface="Arial"/>
                      </a:endParaRPr>
                    </a:p>
                    <a:p>
                      <a:pPr marR="0" algn="l" rtl="0">
                        <a:lnSpc>
                          <a:spcPct val="100000"/>
                        </a:lnSpc>
                        <a:spcBef>
                          <a:spcPts val="0"/>
                        </a:spcBef>
                        <a:spcAft>
                          <a:spcPts val="0"/>
                        </a:spcAft>
                        <a:buClr>
                          <a:srgbClr val="000000"/>
                        </a:buClr>
                        <a:buFont typeface="Arial"/>
                      </a:pPr>
                      <a:endParaRPr lang="en-GB" sz="1000" b="1" i="0" u="none" strike="noStrike" cap="none" noProof="0" dirty="0">
                        <a:solidFill>
                          <a:srgbClr val="000000"/>
                        </a:solidFill>
                        <a:latin typeface="Calibri" panose="020F0502020204030204" pitchFamily="34" charset="0"/>
                        <a:cs typeface="Calibri" panose="020F0502020204030204" pitchFamily="34" charset="0"/>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671205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5"/>
          <p:cNvSpPr txBox="1">
            <a:spLocks noGrp="1"/>
          </p:cNvSpPr>
          <p:nvPr>
            <p:ph type="body" idx="1"/>
          </p:nvPr>
        </p:nvSpPr>
        <p:spPr>
          <a:xfrm>
            <a:off x="3848430" y="4031027"/>
            <a:ext cx="4643562" cy="595528"/>
          </a:xfrm>
          <a:prstGeom prst="rect">
            <a:avLst/>
          </a:prstGeom>
          <a:ln>
            <a:noFill/>
          </a:ln>
        </p:spPr>
        <p:txBody>
          <a:bodyPr spcFirstLastPara="1" wrap="square" lIns="91426" tIns="91426" rIns="91426" bIns="91426" anchor="t" anchorCtr="0">
            <a:noAutofit/>
          </a:bodyPr>
          <a:lstStyle/>
          <a:p>
            <a:pPr marL="0" indent="0">
              <a:spcBef>
                <a:spcPts val="0"/>
              </a:spcBef>
              <a:buNone/>
            </a:pPr>
            <a:r>
              <a:rPr lang="en-GB" sz="7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p>
          <a:p>
            <a:pPr marL="0" indent="0">
              <a:spcBef>
                <a:spcPts val="0"/>
              </a:spcBef>
              <a:buNone/>
            </a:pPr>
            <a:r>
              <a:rPr lang="en-GB" sz="700" dirty="0">
                <a:solidFill>
                  <a:srgbClr val="981C22"/>
                </a:solidFill>
              </a:rPr>
              <a:t>Project number 2021-1-RO01-KA220-ADU-000026741</a:t>
            </a:r>
          </a:p>
          <a:p>
            <a:pPr marL="0" indent="0">
              <a:spcBef>
                <a:spcPts val="601"/>
              </a:spcBef>
              <a:buNone/>
            </a:pPr>
            <a:endParaRPr lang="pt-PT"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dirty="0"/>
          </a:p>
        </p:txBody>
      </p:sp>
      <p:pic>
        <p:nvPicPr>
          <p:cNvPr id="2" name="Picture 1">
            <a:extLst>
              <a:ext uri="{FF2B5EF4-FFF2-40B4-BE49-F238E27FC236}">
                <a16:creationId xmlns:a16="http://schemas.microsoft.com/office/drawing/2014/main" id="{017A70F1-98EB-027C-A3AB-56C1B49B18A1}"/>
              </a:ext>
            </a:extLst>
          </p:cNvPr>
          <p:cNvPicPr>
            <a:picLocks noChangeAspect="1"/>
          </p:cNvPicPr>
          <p:nvPr/>
        </p:nvPicPr>
        <p:blipFill>
          <a:blip r:embed="rId3"/>
          <a:stretch>
            <a:fillRect/>
          </a:stretch>
        </p:blipFill>
        <p:spPr>
          <a:xfrm>
            <a:off x="6997148" y="416610"/>
            <a:ext cx="1763711" cy="1324726"/>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0E353076-31B9-6A02-517C-B1D69B2A2B11}"/>
              </a:ext>
            </a:extLst>
          </p:cNvPr>
          <p:cNvPicPr>
            <a:picLocks noChangeAspect="1"/>
          </p:cNvPicPr>
          <p:nvPr/>
        </p:nvPicPr>
        <p:blipFill>
          <a:blip r:embed="rId4"/>
          <a:stretch>
            <a:fillRect/>
          </a:stretch>
        </p:blipFill>
        <p:spPr>
          <a:xfrm>
            <a:off x="922001" y="4031027"/>
            <a:ext cx="2838616" cy="595528"/>
          </a:xfrm>
          <a:prstGeom prst="rect">
            <a:avLst/>
          </a:prstGeom>
          <a:ln>
            <a:noFill/>
          </a:ln>
        </p:spPr>
      </p:pic>
      <p:pic>
        <p:nvPicPr>
          <p:cNvPr id="3" name="Picture 2">
            <a:extLst>
              <a:ext uri="{FF2B5EF4-FFF2-40B4-BE49-F238E27FC236}">
                <a16:creationId xmlns:a16="http://schemas.microsoft.com/office/drawing/2014/main" id="{221B8609-786C-1DA8-024C-2322CC2F4102}"/>
              </a:ext>
            </a:extLst>
          </p:cNvPr>
          <p:cNvPicPr>
            <a:picLocks noChangeAspect="1"/>
          </p:cNvPicPr>
          <p:nvPr/>
        </p:nvPicPr>
        <p:blipFill>
          <a:blip r:embed="rId5"/>
          <a:stretch>
            <a:fillRect/>
          </a:stretch>
        </p:blipFill>
        <p:spPr>
          <a:xfrm>
            <a:off x="922001" y="795261"/>
            <a:ext cx="5894599" cy="2753505"/>
          </a:xfrm>
          <a:prstGeom prst="rect">
            <a:avLst/>
          </a:prstGeom>
        </p:spPr>
      </p:pic>
    </p:spTree>
    <p:extLst>
      <p:ext uri="{BB962C8B-B14F-4D97-AF65-F5344CB8AC3E}">
        <p14:creationId xmlns:p14="http://schemas.microsoft.com/office/powerpoint/2010/main" val="789786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body" idx="1"/>
          </p:nvPr>
        </p:nvSpPr>
        <p:spPr>
          <a:xfrm>
            <a:off x="1612236" y="1851102"/>
            <a:ext cx="6139024" cy="1766217"/>
          </a:xfrm>
          <a:prstGeom prst="rect">
            <a:avLst/>
          </a:prstGeom>
        </p:spPr>
        <p:txBody>
          <a:bodyPr spcFirstLastPara="1" wrap="square" lIns="91426" tIns="91426" rIns="91426" bIns="91426" anchor="ctr" anchorCtr="0">
            <a:noAutofit/>
          </a:bodyPr>
          <a:lstStyle/>
          <a:p>
            <a:pPr marL="0"/>
            <a:r>
              <a:rPr lang="el-GR" b="1" dirty="0" smtClean="0">
                <a:latin typeface="Calibri" panose="020F0502020204030204" pitchFamily="34" charset="0"/>
                <a:cs typeface="Calibri" panose="020F0502020204030204" pitchFamily="34" charset="0"/>
              </a:rPr>
              <a:t>Πάντα με ενδιέφερε το τι πρόκειται να κάνω παρά το τι έχω ήδη κάνει</a:t>
            </a:r>
            <a:r>
              <a:rPr lang="en-US" dirty="0" smtClean="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pPr marL="0"/>
            <a:r>
              <a:rPr lang="en-US" dirty="0">
                <a:latin typeface="Calibri" panose="020F0502020204030204" pitchFamily="34" charset="0"/>
                <a:cs typeface="Calibri" panose="020F0502020204030204" pitchFamily="34" charset="0"/>
              </a:rPr>
              <a:t>Rachel Carson</a:t>
            </a:r>
          </a:p>
          <a:p>
            <a:pPr marL="0"/>
            <a:endParaRPr lang="en-US" i="0" dirty="0">
              <a:latin typeface="Raleway Medium"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xfrm>
            <a:off x="685802" y="2726342"/>
            <a:ext cx="7772400" cy="1159801"/>
          </a:xfrm>
          <a:prstGeom prst="rect">
            <a:avLst/>
          </a:prstGeom>
        </p:spPr>
        <p:txBody>
          <a:bodyPr spcFirstLastPara="1" wrap="square" lIns="91426" tIns="91426" rIns="91426" bIns="91426" anchor="b" anchorCtr="0">
            <a:noAutofit/>
          </a:bodyPr>
          <a:lstStyle/>
          <a:p>
            <a:r>
              <a:rPr lang="el-GR" dirty="0" smtClean="0">
                <a:solidFill>
                  <a:srgbClr val="981C22"/>
                </a:solidFill>
                <a:latin typeface="Calibri" panose="020F0502020204030204" pitchFamily="34" charset="0"/>
                <a:cs typeface="Calibri" panose="020F0502020204030204" pitchFamily="34" charset="0"/>
              </a:rPr>
              <a:t>Στοχοθεσία</a:t>
            </a:r>
            <a:endParaRPr lang="en-GB" dirty="0">
              <a:solidFill>
                <a:srgbClr val="981C22"/>
              </a:solidFill>
              <a:latin typeface="Calibri" panose="020F0502020204030204" pitchFamily="34" charset="0"/>
              <a:cs typeface="Calibri" panose="020F0502020204030204" pitchFamily="34" charset="0"/>
            </a:endParaRPr>
          </a:p>
        </p:txBody>
      </p:sp>
      <p:sp>
        <p:nvSpPr>
          <p:cNvPr id="93" name="Google Shape;93;p16"/>
          <p:cNvSpPr txBox="1">
            <a:spLocks noGrp="1"/>
          </p:cNvSpPr>
          <p:nvPr>
            <p:ph type="subTitle" idx="1"/>
          </p:nvPr>
        </p:nvSpPr>
        <p:spPr>
          <a:xfrm>
            <a:off x="685802" y="3830653"/>
            <a:ext cx="7772400" cy="784800"/>
          </a:xfrm>
          <a:prstGeom prst="rect">
            <a:avLst/>
          </a:prstGeom>
        </p:spPr>
        <p:txBody>
          <a:bodyPr spcFirstLastPara="1" wrap="square" lIns="91426" tIns="91426" rIns="91426" bIns="91426" anchor="t" anchorCtr="0">
            <a:noAutofit/>
          </a:bodyPr>
          <a:lstStyle/>
          <a:p>
            <a:pPr marL="0" indent="0"/>
            <a:r>
              <a:rPr lang="el-GR" sz="2800" b="1">
                <a:latin typeface="Calibri" panose="020F0502020204030204" pitchFamily="34" charset="0"/>
                <a:cs typeface="Calibri" panose="020F0502020204030204" pitchFamily="34" charset="0"/>
              </a:rPr>
              <a:t>Οργανισμός </a:t>
            </a:r>
            <a:r>
              <a:rPr lang="el-GR" sz="2800" b="1" smtClean="0">
                <a:latin typeface="Calibri" panose="020F0502020204030204" pitchFamily="34" charset="0"/>
                <a:cs typeface="Calibri" panose="020F0502020204030204" pitchFamily="34" charset="0"/>
              </a:rPr>
              <a:t>εταίρος</a:t>
            </a:r>
            <a:r>
              <a:rPr lang="en-GB" sz="2800" b="1" smtClean="0">
                <a:latin typeface="Calibri" panose="020F0502020204030204" pitchFamily="34" charset="0"/>
                <a:cs typeface="Calibri" panose="020F0502020204030204" pitchFamily="34" charset="0"/>
              </a:rPr>
              <a:t>: </a:t>
            </a:r>
            <a:r>
              <a:rPr lang="en-GB" sz="2800" b="1" dirty="0" err="1">
                <a:latin typeface="Calibri" panose="020F0502020204030204" pitchFamily="34" charset="0"/>
                <a:cs typeface="Calibri" panose="020F0502020204030204" pitchFamily="34" charset="0"/>
              </a:rPr>
              <a:t>Wisefour</a:t>
            </a:r>
            <a:r>
              <a:rPr lang="en-GB" sz="2800" b="1" dirty="0">
                <a:latin typeface="Calibri" panose="020F0502020204030204" pitchFamily="34" charset="0"/>
                <a:cs typeface="Calibri" panose="020F0502020204030204" pitchFamily="34" charset="0"/>
              </a:rPr>
              <a:t> Ltd.</a:t>
            </a:r>
          </a:p>
        </p:txBody>
      </p:sp>
      <p:sp>
        <p:nvSpPr>
          <p:cNvPr id="94" name="Google Shape;94;p16"/>
          <p:cNvSpPr txBox="1"/>
          <p:nvPr/>
        </p:nvSpPr>
        <p:spPr>
          <a:xfrm>
            <a:off x="7811324" y="0"/>
            <a:ext cx="960900" cy="1390500"/>
          </a:xfrm>
          <a:prstGeom prst="rect">
            <a:avLst/>
          </a:prstGeom>
          <a:noFill/>
          <a:ln>
            <a:noFill/>
          </a:ln>
        </p:spPr>
        <p:txBody>
          <a:bodyPr spcFirstLastPara="1" wrap="square" lIns="91426" tIns="91426" rIns="91426" bIns="91426" anchor="ctr" anchorCtr="0">
            <a:noAutofit/>
          </a:bodyPr>
          <a:lstStyle/>
          <a:p>
            <a:pPr algn="ctr"/>
            <a:r>
              <a:rPr lang="en" sz="5400" dirty="0">
                <a:solidFill>
                  <a:srgbClr val="981C22"/>
                </a:solidFill>
                <a:latin typeface="Raleway Thin"/>
                <a:ea typeface="Raleway Thin"/>
                <a:cs typeface="Raleway Thin"/>
                <a:sym typeface="Raleway Thin"/>
              </a:rPr>
              <a:t>10</a:t>
            </a:r>
            <a:endParaRPr sz="5400" dirty="0">
              <a:solidFill>
                <a:srgbClr val="981C22"/>
              </a:solidFill>
              <a:latin typeface="Raleway Thin"/>
              <a:ea typeface="Raleway Thin"/>
              <a:cs typeface="Raleway Thin"/>
              <a:sym typeface="Raleway Thin"/>
            </a:endParaRPr>
          </a:p>
        </p:txBody>
      </p:sp>
    </p:spTree>
    <p:extLst>
      <p:ext uri="{BB962C8B-B14F-4D97-AF65-F5344CB8AC3E}">
        <p14:creationId xmlns:p14="http://schemas.microsoft.com/office/powerpoint/2010/main" val="774971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922001" y="891775"/>
            <a:ext cx="6866100" cy="1086349"/>
          </a:xfrm>
          <a:prstGeom prst="rect">
            <a:avLst/>
          </a:prstGeom>
        </p:spPr>
        <p:txBody>
          <a:bodyPr spcFirstLastPara="1" wrap="square" lIns="91426" tIns="91426" rIns="91426" bIns="91426" anchor="t" anchorCtr="0">
            <a:noAutofit/>
          </a:bodyPr>
          <a:lstStyle/>
          <a:p>
            <a:r>
              <a:rPr lang="el-GR" sz="2800" dirty="0" smtClean="0">
                <a:latin typeface="Calibri" panose="020F0502020204030204" pitchFamily="34" charset="0"/>
                <a:cs typeface="Calibri" panose="020F0502020204030204" pitchFamily="34" charset="0"/>
              </a:rPr>
              <a:t>Όταν ολοκληρώσετε αυτή την ενότητα</a:t>
            </a:r>
            <a:r>
              <a:rPr lang="en-GB" sz="2800" dirty="0">
                <a:latin typeface="Calibri" panose="020F0502020204030204" pitchFamily="34" charset="0"/>
                <a:cs typeface="Calibri" panose="020F0502020204030204" pitchFamily="34" charset="0"/>
              </a:rPr>
              <a:t/>
            </a:r>
            <a:br>
              <a:rPr lang="en-GB" sz="2800" dirty="0">
                <a:latin typeface="Calibri" panose="020F0502020204030204" pitchFamily="34" charset="0"/>
                <a:cs typeface="Calibri" panose="020F0502020204030204" pitchFamily="34" charset="0"/>
              </a:rPr>
            </a:br>
            <a:r>
              <a:rPr lang="el-GR" sz="2800" dirty="0" smtClean="0">
                <a:solidFill>
                  <a:srgbClr val="FFB600"/>
                </a:solidFill>
                <a:latin typeface="Calibri" panose="020F0502020204030204" pitchFamily="34" charset="0"/>
                <a:cs typeface="Calibri" panose="020F0502020204030204" pitchFamily="34" charset="0"/>
              </a:rPr>
              <a:t>θα είστε σε θέση</a:t>
            </a:r>
            <a:r>
              <a:rPr lang="en-GB" sz="2800" dirty="0" smtClean="0">
                <a:solidFill>
                  <a:srgbClr val="FFB600"/>
                </a:solidFill>
                <a:latin typeface="Calibri" panose="020F0502020204030204" pitchFamily="34" charset="0"/>
                <a:cs typeface="Calibri" panose="020F0502020204030204" pitchFamily="34" charset="0"/>
              </a:rPr>
              <a:t> </a:t>
            </a:r>
            <a:r>
              <a:rPr lang="el-GR" sz="2800" dirty="0" smtClean="0">
                <a:latin typeface="Calibri" panose="020F0502020204030204" pitchFamily="34" charset="0"/>
                <a:cs typeface="Calibri" panose="020F0502020204030204" pitchFamily="34" charset="0"/>
              </a:rPr>
              <a:t>να</a:t>
            </a:r>
            <a:r>
              <a:rPr lang="en-GB" sz="2800" dirty="0" smtClean="0">
                <a:latin typeface="Calibri" panose="020F0502020204030204" pitchFamily="34" charset="0"/>
                <a:cs typeface="Calibri" panose="020F0502020204030204" pitchFamily="34" charset="0"/>
              </a:rPr>
              <a:t>:</a:t>
            </a:r>
            <a:endParaRPr sz="2800" dirty="0">
              <a:latin typeface="Calibri" panose="020F0502020204030204" pitchFamily="34" charset="0"/>
              <a:cs typeface="Calibri" panose="020F0502020204030204" pitchFamily="34" charset="0"/>
            </a:endParaRPr>
          </a:p>
        </p:txBody>
      </p:sp>
      <p:sp>
        <p:nvSpPr>
          <p:cNvPr id="148" name="Google Shape;148;p21"/>
          <p:cNvSpPr txBox="1">
            <a:spLocks noGrp="1"/>
          </p:cNvSpPr>
          <p:nvPr>
            <p:ph type="body" idx="1"/>
          </p:nvPr>
        </p:nvSpPr>
        <p:spPr>
          <a:xfrm>
            <a:off x="817226" y="1863943"/>
            <a:ext cx="2332201" cy="2467266"/>
          </a:xfrm>
          <a:prstGeom prst="rect">
            <a:avLst/>
          </a:prstGeom>
        </p:spPr>
        <p:txBody>
          <a:bodyPr spcFirstLastPara="1" wrap="square" lIns="91426" tIns="91426" rIns="91426" bIns="91426" anchor="t" anchorCtr="0">
            <a:noAutofit/>
          </a:bodyPr>
          <a:lstStyle/>
          <a:p>
            <a:pPr marL="285750" indent="-285750" fontAlgn="t">
              <a:buFont typeface="Wingdings" panose="05000000000000000000" pitchFamily="2" charset="2"/>
              <a:buChar char="§"/>
            </a:pPr>
            <a:r>
              <a:rPr lang="el-GR" dirty="0" smtClean="0">
                <a:latin typeface="Calibri" panose="020F0502020204030204" pitchFamily="34" charset="0"/>
                <a:cs typeface="Calibri" panose="020F0502020204030204" pitchFamily="34" charset="0"/>
              </a:rPr>
              <a:t>Προσδιορίσετε τη στοχοθεσία</a:t>
            </a:r>
          </a:p>
          <a:p>
            <a:pPr marL="285750" indent="-285750" fontAlgn="t">
              <a:buFont typeface="Wingdings" panose="05000000000000000000" pitchFamily="2" charset="2"/>
              <a:buChar char="§"/>
            </a:pPr>
            <a:r>
              <a:rPr lang="el-GR" dirty="0" smtClean="0">
                <a:latin typeface="Calibri" panose="020F0502020204030204" pitchFamily="34" charset="0"/>
                <a:cs typeface="Calibri" panose="020F0502020204030204" pitchFamily="34" charset="0"/>
              </a:rPr>
              <a:t>Περιγράψετε αποτελεσματικές τεχνικές καθορισμού στόχων</a:t>
            </a:r>
          </a:p>
          <a:p>
            <a:pPr marL="285750" indent="-285750" fontAlgn="t">
              <a:buFont typeface="Wingdings" panose="05000000000000000000" pitchFamily="2" charset="2"/>
              <a:buChar char="§"/>
            </a:pPr>
            <a:r>
              <a:rPr lang="el-GR" dirty="0" smtClean="0">
                <a:latin typeface="Calibri" panose="020F0502020204030204" pitchFamily="34" charset="0"/>
                <a:cs typeface="Calibri" panose="020F0502020204030204" pitchFamily="34" charset="0"/>
              </a:rPr>
              <a:t>Δημιουργήσετε μια λίστα πραγμάτων που θα συμπεριλάβετε στο πλάνο καθορισμού των στόχων</a:t>
            </a:r>
            <a:endParaRPr lang="el-GR"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FA1768E6-8796-0C77-E899-7F680457138A}"/>
              </a:ext>
            </a:extLst>
          </p:cNvPr>
          <p:cNvSpPr>
            <a:spLocks noGrp="1"/>
          </p:cNvSpPr>
          <p:nvPr>
            <p:ph type="body" idx="2"/>
          </p:nvPr>
        </p:nvSpPr>
        <p:spPr>
          <a:xfrm>
            <a:off x="3254202" y="1863943"/>
            <a:ext cx="2437343" cy="2778660"/>
          </a:xfrm>
        </p:spPr>
        <p:txBody>
          <a:bodyPr/>
          <a:lstStyle/>
          <a:p>
            <a:pPr marL="285750" indent="-285750" fontAlgn="t">
              <a:buFont typeface="Wingdings" panose="05000000000000000000" pitchFamily="2" charset="2"/>
              <a:buChar char="§"/>
            </a:pPr>
            <a:r>
              <a:rPr lang="el-GR" dirty="0" smtClean="0">
                <a:latin typeface="Calibri" panose="020F0502020204030204" pitchFamily="34" charset="0"/>
                <a:cs typeface="Calibri" panose="020F0502020204030204" pitchFamily="34" charset="0"/>
              </a:rPr>
              <a:t>Κατηγοριοποιείστε διαφορετικούς τύπους στόχων</a:t>
            </a:r>
          </a:p>
          <a:p>
            <a:pPr marL="285750" indent="-285750" fontAlgn="t">
              <a:buFont typeface="Wingdings" panose="05000000000000000000" pitchFamily="2" charset="2"/>
              <a:buChar char="§"/>
            </a:pPr>
            <a:r>
              <a:rPr lang="el-GR" dirty="0" smtClean="0">
                <a:latin typeface="Calibri" panose="020F0502020204030204" pitchFamily="34" charset="0"/>
                <a:cs typeface="Calibri" panose="020F0502020204030204" pitchFamily="34" charset="0"/>
              </a:rPr>
              <a:t>Αξιολογήσετε την αποτελεσματικότητα των τεχνικών στοχοθεσίας</a:t>
            </a:r>
          </a:p>
          <a:p>
            <a:pPr marL="285750" indent="-285750" fontAlgn="t">
              <a:buFont typeface="Wingdings" panose="05000000000000000000" pitchFamily="2" charset="2"/>
              <a:buChar char="§"/>
            </a:pPr>
            <a:r>
              <a:rPr lang="el-GR" dirty="0" smtClean="0">
                <a:latin typeface="Calibri" panose="020F0502020204030204" pitchFamily="34" charset="0"/>
                <a:cs typeface="Calibri" panose="020F0502020204030204" pitchFamily="34" charset="0"/>
              </a:rPr>
              <a:t>Δημιουργήσετε ένα σχέδιο δράσης για τον καθορισμό στόχων σύμφωνα με έναν προσωπικό ή επαγγελματικό στόχο</a:t>
            </a:r>
            <a:endParaRPr lang="pt-PT" dirty="0">
              <a:latin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id="{D50696D0-D551-EE7D-8C7E-2E769E7EB06D}"/>
              </a:ext>
            </a:extLst>
          </p:cNvPr>
          <p:cNvSpPr>
            <a:spLocks noGrp="1"/>
          </p:cNvSpPr>
          <p:nvPr>
            <p:ph type="body" idx="3"/>
          </p:nvPr>
        </p:nvSpPr>
        <p:spPr>
          <a:xfrm>
            <a:off x="5796320" y="1863943"/>
            <a:ext cx="2567891" cy="2983311"/>
          </a:xfrm>
        </p:spPr>
        <p:txBody>
          <a:bodyPr/>
          <a:lstStyle/>
          <a:p>
            <a:pPr marL="285750" indent="-285750" fontAlgn="t">
              <a:buFont typeface="Wingdings" panose="05000000000000000000" pitchFamily="2" charset="2"/>
              <a:buChar char="§"/>
            </a:pPr>
            <a:r>
              <a:rPr lang="el-GR" dirty="0" smtClean="0">
                <a:latin typeface="Calibri" panose="020F0502020204030204" pitchFamily="34" charset="0"/>
                <a:cs typeface="Calibri" panose="020F0502020204030204" pitchFamily="34" charset="0"/>
              </a:rPr>
              <a:t>Παρουσιάσετε πως η στοχοθεσία μπορεί να επηρεάσει την επιτυχία και την απόδοση</a:t>
            </a:r>
          </a:p>
          <a:p>
            <a:pPr marL="285750" indent="-285750" fontAlgn="t">
              <a:buFont typeface="Wingdings" panose="05000000000000000000" pitchFamily="2" charset="2"/>
              <a:buChar char="§"/>
            </a:pPr>
            <a:r>
              <a:rPr lang="el-GR" dirty="0" smtClean="0">
                <a:latin typeface="Calibri" panose="020F0502020204030204" pitchFamily="34" charset="0"/>
                <a:cs typeface="Calibri" panose="020F0502020204030204" pitchFamily="34" charset="0"/>
              </a:rPr>
              <a:t>Συμβουλεύεστε τη χρήση τεχνικών καθορισμού στόχων με σκοπό την επίτευξή τους</a:t>
            </a:r>
            <a:endParaRPr lang="en-US" dirty="0">
              <a:latin typeface="Calibri" panose="020F0502020204030204" pitchFamily="34" charset="0"/>
              <a:cs typeface="Calibri" panose="020F0502020204030204" pitchFamily="34" charset="0"/>
            </a:endParaRPr>
          </a:p>
          <a:p>
            <a:pPr marL="285750" indent="-285750" fontAlgn="t">
              <a:buFont typeface="Wingdings" panose="05000000000000000000" pitchFamily="2" charset="2"/>
              <a:buChar char="§"/>
            </a:pPr>
            <a:r>
              <a:rPr lang="el-GR" dirty="0" smtClean="0">
                <a:latin typeface="Calibri" panose="020F0502020204030204" pitchFamily="34" charset="0"/>
                <a:cs typeface="Calibri" panose="020F0502020204030204" pitchFamily="34" charset="0"/>
              </a:rPr>
              <a:t>Παρουσιάσετε την πρακτική χρήση ενός πλάνου στοχοθεσίας</a:t>
            </a:r>
            <a:endParaRPr lang="el-GR"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B936321-A683-CF8D-2808-9630A199791B}"/>
              </a:ext>
            </a:extLst>
          </p:cNvPr>
          <p:cNvPicPr>
            <a:picLocks noChangeAspect="1"/>
          </p:cNvPicPr>
          <p:nvPr/>
        </p:nvPicPr>
        <p:blipFill>
          <a:blip r:embed="rId3"/>
          <a:stretch>
            <a:fillRect/>
          </a:stretch>
        </p:blipFill>
        <p:spPr>
          <a:xfrm>
            <a:off x="7760474" y="377738"/>
            <a:ext cx="952452" cy="988545"/>
          </a:xfrm>
          <a:prstGeom prst="rect">
            <a:avLst/>
          </a:prstGeom>
        </p:spPr>
      </p:pic>
    </p:spTree>
    <p:extLst>
      <p:ext uri="{BB962C8B-B14F-4D97-AF65-F5344CB8AC3E}">
        <p14:creationId xmlns:p14="http://schemas.microsoft.com/office/powerpoint/2010/main" val="2394953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xfrm>
            <a:off x="685802" y="2571750"/>
            <a:ext cx="7772400" cy="1875263"/>
          </a:xfrm>
          <a:prstGeom prst="rect">
            <a:avLst/>
          </a:prstGeom>
        </p:spPr>
        <p:txBody>
          <a:bodyPr spcFirstLastPara="1" wrap="square" lIns="91426" tIns="91426" rIns="91426" bIns="91426" anchor="b" anchorCtr="0">
            <a:noAutofit/>
          </a:bodyPr>
          <a:lstStyle/>
          <a:p>
            <a:r>
              <a:rPr lang="el-GR" b="1" dirty="0" smtClean="0">
                <a:solidFill>
                  <a:schemeClr val="bg1"/>
                </a:solidFill>
                <a:latin typeface="Calibri" panose="020F0502020204030204" pitchFamily="34" charset="0"/>
                <a:cs typeface="Calibri" panose="020F0502020204030204" pitchFamily="34" charset="0"/>
              </a:rPr>
              <a:t>Η αξία του καθορισμού στόχων</a:t>
            </a:r>
            <a:endParaRPr lang="en-GB" b="1" dirty="0">
              <a:solidFill>
                <a:schemeClr val="bg1"/>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A550CD40-E978-5822-5004-5769F5051902}"/>
              </a:ext>
            </a:extLst>
          </p:cNvPr>
          <p:cNvPicPr>
            <a:picLocks noChangeAspect="1"/>
          </p:cNvPicPr>
          <p:nvPr/>
        </p:nvPicPr>
        <p:blipFill>
          <a:blip r:embed="rId3"/>
          <a:stretch>
            <a:fillRect/>
          </a:stretch>
        </p:blipFill>
        <p:spPr>
          <a:xfrm>
            <a:off x="7489247" y="389614"/>
            <a:ext cx="1263188" cy="131933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2" name="Google Shape;148;p21">
            <a:extLst>
              <a:ext uri="{FF2B5EF4-FFF2-40B4-BE49-F238E27FC236}">
                <a16:creationId xmlns:a16="http://schemas.microsoft.com/office/drawing/2014/main" id="{D7459057-6716-F932-3EEC-69B2B0753ABE}"/>
              </a:ext>
            </a:extLst>
          </p:cNvPr>
          <p:cNvSpPr txBox="1">
            <a:spLocks/>
          </p:cNvSpPr>
          <p:nvPr/>
        </p:nvSpPr>
        <p:spPr>
          <a:xfrm>
            <a:off x="811428" y="1411698"/>
            <a:ext cx="6978578" cy="3731802"/>
          </a:xfrm>
          <a:prstGeom prst="rect">
            <a:avLst/>
          </a:prstGeom>
          <a:noFill/>
          <a:ln>
            <a:noFill/>
          </a:ln>
        </p:spPr>
        <p:txBody>
          <a:bodyPr spcFirstLastPara="1" wrap="square" lIns="91426" tIns="91426" rIns="91426" bIns="91426" anchor="t" anchorCtr="0">
            <a:noAutofit/>
          </a:bodyPr>
          <a:lstStyle>
            <a:defPPr marR="0" lvl="0" algn="l" rtl="0">
              <a:lnSpc>
                <a:spcPct val="100000"/>
              </a:lnSpc>
              <a:spcBef>
                <a:spcPts val="0"/>
              </a:spcBef>
              <a:spcAft>
                <a:spcPts val="0"/>
              </a:spcAft>
            </a:defPPr>
            <a:lvl1pPr marL="457206" marR="0" lvl="0" indent="-342904" algn="l" rtl="0">
              <a:lnSpc>
                <a:spcPct val="100000"/>
              </a:lnSpc>
              <a:spcBef>
                <a:spcPts val="601"/>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1pPr>
            <a:lvl2pPr marL="914411" marR="0" lvl="1" indent="-342904" algn="l" rtl="0">
              <a:lnSpc>
                <a:spcPct val="100000"/>
              </a:lnSpc>
              <a:spcBef>
                <a:spcPts val="0"/>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2pPr>
            <a:lvl3pPr marL="1371617" marR="0" lvl="2" indent="-342904" algn="l" rtl="0">
              <a:lnSpc>
                <a:spcPct val="100000"/>
              </a:lnSpc>
              <a:spcBef>
                <a:spcPts val="0"/>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3pPr>
            <a:lvl4pPr marL="1828823" marR="0" lvl="3"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4pPr>
            <a:lvl5pPr marL="2286029" marR="0" lvl="4"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5pPr>
            <a:lvl6pPr marL="2743234" marR="0" lvl="5"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6pPr>
            <a:lvl7pPr marL="3200440" marR="0" lvl="6"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7pPr>
            <a:lvl8pPr marL="3657646" marR="0" lvl="7"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8pPr>
            <a:lvl9pPr marL="4114851" marR="0" lvl="8"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9pPr>
          </a:lstStyle>
          <a:p>
            <a:pPr marL="114302" indent="0" algn="just">
              <a:buNone/>
            </a:pPr>
            <a:r>
              <a:rPr lang="el-GR" sz="1300" dirty="0" smtClean="0">
                <a:latin typeface="Calibri" panose="020F0502020204030204" pitchFamily="34" charset="0"/>
                <a:cs typeface="Calibri" panose="020F0502020204030204" pitchFamily="34" charset="0"/>
              </a:rPr>
              <a:t>Υπάρχουν πολλοί λόγοι με τους οποίους πείθουμε τον εαυτό μας ότι δεν είναι ποτέ η κατάλληλη στιγμή να ακολουθήσουμε αυτό που θέλουμε, η αλήθεια όμως είναι ότι δεν υπάρχει καλύτερη στιγμή από τώρα για να αναλάβετε δράση και να πραγματοποιήσετε τα όνειρά σας</a:t>
            </a:r>
            <a:r>
              <a:rPr lang="en-US" sz="1300" dirty="0" smtClean="0">
                <a:latin typeface="Calibri" panose="020F0502020204030204" pitchFamily="34" charset="0"/>
                <a:cs typeface="Calibri" panose="020F0502020204030204" pitchFamily="34" charset="0"/>
              </a:rPr>
              <a:t>!</a:t>
            </a:r>
            <a:endParaRPr lang="en-US" sz="1300" dirty="0">
              <a:latin typeface="Calibri" panose="020F0502020204030204" pitchFamily="34" charset="0"/>
              <a:cs typeface="Calibri" panose="020F0502020204030204" pitchFamily="34" charset="0"/>
            </a:endParaRPr>
          </a:p>
          <a:p>
            <a:pPr marL="114302" indent="0" algn="just">
              <a:buNone/>
            </a:pPr>
            <a:r>
              <a:rPr lang="el-GR" sz="1300" dirty="0" smtClean="0">
                <a:latin typeface="Calibri" panose="020F0502020204030204" pitchFamily="34" charset="0"/>
                <a:cs typeface="Calibri" panose="020F0502020204030204" pitchFamily="34" charset="0"/>
              </a:rPr>
              <a:t>Η στοχοθέτηση αποτελεί ένα απαραίτητο εργαλείο για την ύπαρξη κινήτρων και καθοδήγησης, στον προσωπικό και επαγγελματικό τομέα. Μας δίνει κάτι να περιμένουμε και έναν λόγο για να πετύχουμε περισσότερα</a:t>
            </a:r>
            <a:r>
              <a:rPr lang="en-US" sz="1300" dirty="0" smtClean="0">
                <a:latin typeface="Calibri" panose="020F0502020204030204" pitchFamily="34" charset="0"/>
                <a:cs typeface="Calibri" panose="020F0502020204030204" pitchFamily="34" charset="0"/>
              </a:rPr>
              <a:t>.</a:t>
            </a:r>
            <a:endParaRPr lang="en-US" sz="1400" dirty="0">
              <a:solidFill>
                <a:srgbClr val="191D34"/>
              </a:solidFill>
              <a:latin typeface="Calibri" panose="020F0502020204030204" pitchFamily="34" charset="0"/>
              <a:cs typeface="Calibri" panose="020F0502020204030204" pitchFamily="34" charset="0"/>
            </a:endParaRPr>
          </a:p>
          <a:p>
            <a:pPr marL="114302" indent="0" algn="just">
              <a:buNone/>
            </a:pPr>
            <a:r>
              <a:rPr lang="el-GR" sz="1300" dirty="0" smtClean="0">
                <a:latin typeface="Calibri" panose="020F0502020204030204" pitchFamily="34" charset="0"/>
                <a:cs typeface="Calibri" panose="020F0502020204030204" pitchFamily="34" charset="0"/>
              </a:rPr>
              <a:t>Όταν βάζουμε στόχους, ιδανικά περιγράφουμε τις σχετικές ενέργειες για την επίτευξη τους δημιουργώντας ένα πλάνο που θα μας καθοδηγήσει στη σωστή πορεία. Η ποιότητα του πλάνου  καθορίζει την απόδοση του χρόνου που επενδύσατε</a:t>
            </a:r>
            <a:r>
              <a:rPr lang="en-US" sz="1300" dirty="0" smtClean="0">
                <a:latin typeface="Calibri" panose="020F0502020204030204" pitchFamily="34" charset="0"/>
                <a:cs typeface="Calibri" panose="020F0502020204030204" pitchFamily="34" charset="0"/>
              </a:rPr>
              <a:t>.</a:t>
            </a:r>
            <a:endParaRPr lang="en-US" sz="1300" dirty="0">
              <a:latin typeface="Calibri" panose="020F0502020204030204" pitchFamily="34" charset="0"/>
              <a:cs typeface="Calibri" panose="020F0502020204030204" pitchFamily="34" charset="0"/>
            </a:endParaRPr>
          </a:p>
          <a:p>
            <a:pPr marL="114302" indent="0" algn="just">
              <a:buNone/>
            </a:pPr>
            <a:r>
              <a:rPr lang="el-GR" sz="1300" dirty="0" smtClean="0">
                <a:latin typeface="Calibri" panose="020F0502020204030204" pitchFamily="34" charset="0"/>
                <a:cs typeface="Calibri" panose="020F0502020204030204" pitchFamily="34" charset="0"/>
              </a:rPr>
              <a:t>Τα όνειρα και οι στόχοι αποτελούν μόνο το ξεκίνημα. Στην πορεία οι στόχοι θα μεγαλώνουν διατηρώντας σταθερή την πορεία της επιτυχίας. </a:t>
            </a:r>
          </a:p>
          <a:p>
            <a:pPr marL="114302" indent="0" algn="just">
              <a:buNone/>
            </a:pPr>
            <a:r>
              <a:rPr lang="el-GR" sz="1300" dirty="0" smtClean="0">
                <a:latin typeface="Calibri" panose="020F0502020204030204" pitchFamily="34" charset="0"/>
                <a:cs typeface="Calibri" panose="020F0502020204030204" pitchFamily="34" charset="0"/>
              </a:rPr>
              <a:t>Μια σημαντική πτυχή της στοχοθεσίας είναι τα ψυχολογικά πλεονεκτήματα που σχετίζονται με αυτήν καθώς έχουν συνδεθεί με την αυτοεκτίμηση, την αυτοπεποίθηση, τα κίνητρα αλλά και την αυτονομία τα οποία αποτελούν σύμβουλοι επιτυχίας</a:t>
            </a:r>
            <a:r>
              <a:rPr lang="en-US" sz="1300" dirty="0" smtClean="0">
                <a:latin typeface="Calibri" panose="020F0502020204030204" pitchFamily="34" charset="0"/>
                <a:cs typeface="Calibri" panose="020F0502020204030204" pitchFamily="34" charset="0"/>
              </a:rPr>
              <a:t>!</a:t>
            </a:r>
            <a:endParaRPr lang="en-US" sz="1300" dirty="0">
              <a:latin typeface="Calibri" panose="020F0502020204030204" pitchFamily="34" charset="0"/>
              <a:cs typeface="Calibri" panose="020F0502020204030204" pitchFamily="34" charset="0"/>
            </a:endParaRPr>
          </a:p>
        </p:txBody>
      </p:sp>
      <p:sp>
        <p:nvSpPr>
          <p:cNvPr id="7" name="Google Shape;147;p21">
            <a:extLst>
              <a:ext uri="{FF2B5EF4-FFF2-40B4-BE49-F238E27FC236}">
                <a16:creationId xmlns:a16="http://schemas.microsoft.com/office/drawing/2014/main" id="{E465DC57-080B-96A5-D854-6FC01B554AA7}"/>
              </a:ext>
            </a:extLst>
          </p:cNvPr>
          <p:cNvSpPr txBox="1">
            <a:spLocks noGrp="1"/>
          </p:cNvSpPr>
          <p:nvPr>
            <p:ph type="title"/>
          </p:nvPr>
        </p:nvSpPr>
        <p:spPr>
          <a:xfrm>
            <a:off x="950576" y="386951"/>
            <a:ext cx="7103660" cy="1181598"/>
          </a:xfrm>
          <a:prstGeom prst="rect">
            <a:avLst/>
          </a:prstGeom>
        </p:spPr>
        <p:txBody>
          <a:bodyPr spcFirstLastPara="1" wrap="square" lIns="91426" tIns="91426" rIns="91426" bIns="91426" anchor="t" anchorCtr="0">
            <a:noAutofit/>
          </a:bodyPr>
          <a:lstStyle/>
          <a:p>
            <a:r>
              <a:rPr lang="el-GR" sz="3200" dirty="0" smtClean="0">
                <a:latin typeface="Calibri" panose="020F0502020204030204" pitchFamily="34" charset="0"/>
                <a:cs typeface="Calibri" panose="020F0502020204030204" pitchFamily="34" charset="0"/>
              </a:rPr>
              <a:t>Τι γνωρίζετε σχετικά με τον ορισμό</a:t>
            </a:r>
            <a:r>
              <a:rPr lang="en" sz="3200" dirty="0">
                <a:latin typeface="Calibri" panose="020F0502020204030204" pitchFamily="34" charset="0"/>
                <a:cs typeface="Calibri" panose="020F0502020204030204" pitchFamily="34" charset="0"/>
              </a:rPr>
              <a:t/>
            </a:r>
            <a:br>
              <a:rPr lang="en" sz="3200" dirty="0">
                <a:latin typeface="Calibri" panose="020F0502020204030204" pitchFamily="34" charset="0"/>
                <a:cs typeface="Calibri" panose="020F0502020204030204" pitchFamily="34" charset="0"/>
              </a:rPr>
            </a:br>
            <a:r>
              <a:rPr lang="el-GR" sz="3200" dirty="0" smtClean="0">
                <a:solidFill>
                  <a:srgbClr val="FFB600"/>
                </a:solidFill>
                <a:latin typeface="Calibri" panose="020F0502020204030204" pitchFamily="34" charset="0"/>
                <a:cs typeface="Calibri" panose="020F0502020204030204" pitchFamily="34" charset="0"/>
              </a:rPr>
              <a:t>της στοχοθεσίας</a:t>
            </a:r>
            <a:r>
              <a:rPr lang="en" sz="3600" dirty="0" smtClean="0">
                <a:solidFill>
                  <a:schemeClr val="tx1"/>
                </a:solidFill>
                <a:latin typeface="Calibri" panose="020F0502020204030204" pitchFamily="34" charset="0"/>
                <a:cs typeface="Calibri" panose="020F0502020204030204" pitchFamily="34" charset="0"/>
              </a:rPr>
              <a:t>?</a:t>
            </a:r>
            <a:endParaRPr sz="3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068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4" name="Google Shape;392;p35">
            <a:extLst>
              <a:ext uri="{FF2B5EF4-FFF2-40B4-BE49-F238E27FC236}">
                <a16:creationId xmlns:a16="http://schemas.microsoft.com/office/drawing/2014/main" id="{9ACCE107-81D9-F863-71B4-A4D5ECE2DA53}"/>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22" name="TextBox 21">
            <a:extLst>
              <a:ext uri="{FF2B5EF4-FFF2-40B4-BE49-F238E27FC236}">
                <a16:creationId xmlns:a16="http://schemas.microsoft.com/office/drawing/2014/main" id="{93E1BD79-CCA0-A0A4-C468-94238932924E}"/>
              </a:ext>
            </a:extLst>
          </p:cNvPr>
          <p:cNvSpPr txBox="1"/>
          <p:nvPr/>
        </p:nvSpPr>
        <p:spPr>
          <a:xfrm>
            <a:off x="615629" y="2187711"/>
            <a:ext cx="1106644" cy="830997"/>
          </a:xfrm>
          <a:prstGeom prst="rect">
            <a:avLst/>
          </a:prstGeom>
          <a:noFill/>
        </p:spPr>
        <p:txBody>
          <a:bodyPr wrap="square" rtlCol="0">
            <a:spAutoFit/>
          </a:bodyPr>
          <a:lstStyle/>
          <a:p>
            <a:pPr algn="ctr"/>
            <a:r>
              <a:rPr lang="en-US" sz="1200" b="1" dirty="0">
                <a:solidFill>
                  <a:schemeClr val="bg1"/>
                </a:solidFill>
                <a:latin typeface="Raleway" pitchFamily="2" charset="0"/>
              </a:rPr>
              <a:t>What type of problem solver are you?</a:t>
            </a:r>
            <a:endParaRPr lang="el-GR" sz="1200" b="1" dirty="0">
              <a:solidFill>
                <a:schemeClr val="bg1"/>
              </a:solidFill>
              <a:latin typeface="Raleway" pitchFamily="2" charset="0"/>
            </a:endParaRPr>
          </a:p>
        </p:txBody>
      </p:sp>
      <p:sp>
        <p:nvSpPr>
          <p:cNvPr id="26" name="TextBox 25">
            <a:extLst>
              <a:ext uri="{FF2B5EF4-FFF2-40B4-BE49-F238E27FC236}">
                <a16:creationId xmlns:a16="http://schemas.microsoft.com/office/drawing/2014/main" id="{9A5E6DC4-6B4D-9553-79F0-4E0B60188213}"/>
              </a:ext>
            </a:extLst>
          </p:cNvPr>
          <p:cNvSpPr txBox="1"/>
          <p:nvPr/>
        </p:nvSpPr>
        <p:spPr>
          <a:xfrm>
            <a:off x="560397" y="499353"/>
            <a:ext cx="5977806" cy="307777"/>
          </a:xfrm>
          <a:prstGeom prst="rect">
            <a:avLst/>
          </a:prstGeom>
          <a:noFill/>
        </p:spPr>
        <p:txBody>
          <a:bodyPr wrap="square" rtlCol="0">
            <a:spAutoFit/>
          </a:bodyPr>
          <a:lstStyle/>
          <a:p>
            <a:pPr algn="just"/>
            <a:r>
              <a:rPr lang="el-GR" b="1" dirty="0" smtClean="0">
                <a:latin typeface="Calibri" panose="020F0502020204030204" pitchFamily="34" charset="0"/>
                <a:cs typeface="Calibri" panose="020F0502020204030204" pitchFamily="34" charset="0"/>
              </a:rPr>
              <a:t>Η πραγματικότητα της στοχοθεσίας, ένα παράδειγμα</a:t>
            </a:r>
            <a:endParaRPr lang="en-US" b="1"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F728176F-FD67-629E-6AF1-12AF8C432C06}"/>
              </a:ext>
            </a:extLst>
          </p:cNvPr>
          <p:cNvSpPr txBox="1"/>
          <p:nvPr/>
        </p:nvSpPr>
        <p:spPr>
          <a:xfrm>
            <a:off x="615629" y="964429"/>
            <a:ext cx="7125456" cy="3754874"/>
          </a:xfrm>
          <a:prstGeom prst="rect">
            <a:avLst/>
          </a:prstGeom>
          <a:noFill/>
        </p:spPr>
        <p:txBody>
          <a:bodyPr wrap="square" rtlCol="0">
            <a:spAutoFit/>
          </a:bodyPr>
          <a:lstStyle/>
          <a:p>
            <a:r>
              <a:rPr lang="el-GR" dirty="0" smtClean="0">
                <a:latin typeface="Calibri" panose="020F0502020204030204" pitchFamily="34" charset="0"/>
                <a:cs typeface="Calibri" panose="020F0502020204030204" pitchFamily="34" charset="0"/>
                <a:hlinkClick r:id="rId3"/>
              </a:rPr>
              <a:t>Ο </a:t>
            </a:r>
            <a:r>
              <a:rPr lang="en-US" dirty="0" smtClean="0">
                <a:latin typeface="Calibri" panose="020F0502020204030204" pitchFamily="34" charset="0"/>
                <a:cs typeface="Calibri" panose="020F0502020204030204" pitchFamily="34" charset="0"/>
                <a:hlinkClick r:id="rId3"/>
              </a:rPr>
              <a:t>Dr</a:t>
            </a:r>
            <a:r>
              <a:rPr lang="en-US" dirty="0">
                <a:latin typeface="Calibri" panose="020F0502020204030204" pitchFamily="34" charset="0"/>
                <a:cs typeface="Calibri" panose="020F0502020204030204" pitchFamily="34" charset="0"/>
                <a:hlinkClick r:id="rId3"/>
              </a:rPr>
              <a:t>. Gail Matthews</a:t>
            </a:r>
            <a:r>
              <a:rPr lang="en-US" dirty="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ερευνητής στο </a:t>
            </a:r>
            <a:r>
              <a:rPr lang="en-US" dirty="0" smtClean="0">
                <a:latin typeface="Calibri" panose="020F0502020204030204" pitchFamily="34" charset="0"/>
                <a:cs typeface="Calibri" panose="020F0502020204030204" pitchFamily="34" charset="0"/>
              </a:rPr>
              <a:t>Dominican </a:t>
            </a:r>
            <a:r>
              <a:rPr lang="en-US" dirty="0">
                <a:latin typeface="Calibri" panose="020F0502020204030204" pitchFamily="34" charset="0"/>
                <a:cs typeface="Calibri" panose="020F0502020204030204" pitchFamily="34" charset="0"/>
              </a:rPr>
              <a:t>University, </a:t>
            </a:r>
            <a:r>
              <a:rPr lang="el-GR" dirty="0" smtClean="0">
                <a:latin typeface="Calibri" panose="020F0502020204030204" pitchFamily="34" charset="0"/>
                <a:cs typeface="Calibri" panose="020F0502020204030204" pitchFamily="34" charset="0"/>
              </a:rPr>
              <a:t>διεξήγαγε μια μελέτη που αναδεικνύει τα οφέλη καταγραφής στόχων και σχεδίων δράσης</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algn="just"/>
            <a:endParaRPr lang="en-US" dirty="0">
              <a:latin typeface="Calibri" panose="020F0502020204030204" pitchFamily="34" charset="0"/>
              <a:cs typeface="Calibri" panose="020F0502020204030204" pitchFamily="34" charset="0"/>
            </a:endParaRPr>
          </a:p>
          <a:p>
            <a:pPr algn="l"/>
            <a:r>
              <a:rPr lang="el-GR" dirty="0" smtClean="0">
                <a:latin typeface="Calibri" panose="020F0502020204030204" pitchFamily="34" charset="0"/>
                <a:cs typeface="Calibri" panose="020F0502020204030204" pitchFamily="34" charset="0"/>
              </a:rPr>
              <a:t>Για την μελέτη συμμετείχαν </a:t>
            </a:r>
            <a:r>
              <a:rPr lang="en-US" dirty="0" smtClean="0">
                <a:latin typeface="Calibri" panose="020F0502020204030204" pitchFamily="34" charset="0"/>
                <a:cs typeface="Calibri" panose="020F0502020204030204" pitchFamily="34" charset="0"/>
              </a:rPr>
              <a:t>267</a:t>
            </a:r>
            <a:r>
              <a:rPr lang="el-GR" dirty="0" smtClean="0">
                <a:latin typeface="Calibri" panose="020F0502020204030204" pitchFamily="34" charset="0"/>
                <a:cs typeface="Calibri" panose="020F0502020204030204" pitchFamily="34" charset="0"/>
              </a:rPr>
              <a:t> άνθρωποι από επιχειρήσεις και επαγγελματικές ομάδες δικτύωσης</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Έπειτα οι συμμετέχοντες χωρίστηκαν σε πέντε ομάδες</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marL="285750" indent="-285750" algn="l">
              <a:buClr>
                <a:schemeClr val="accent1"/>
              </a:buClr>
              <a:buFont typeface="Wingdings" panose="05000000000000000000" pitchFamily="2" charset="2"/>
              <a:buChar char="v"/>
            </a:pPr>
            <a:r>
              <a:rPr lang="el-GR" dirty="0" smtClean="0">
                <a:latin typeface="Calibri" panose="020F0502020204030204" pitchFamily="34" charset="0"/>
                <a:cs typeface="Calibri" panose="020F0502020204030204" pitchFamily="34" charset="0"/>
              </a:rPr>
              <a:t>Η πρώτη ομάδα δεν έθεσε κανένα στόχο και δεν όρισε κανένα πλάνο</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marL="285750" indent="-285750" algn="l">
              <a:buClr>
                <a:schemeClr val="accent1"/>
              </a:buClr>
              <a:buFont typeface="Wingdings" panose="05000000000000000000" pitchFamily="2" charset="2"/>
              <a:buChar char="v"/>
            </a:pPr>
            <a:r>
              <a:rPr lang="el-GR" dirty="0" smtClean="0">
                <a:latin typeface="Calibri" panose="020F0502020204030204" pitchFamily="34" charset="0"/>
                <a:cs typeface="Calibri" panose="020F0502020204030204" pitchFamily="34" charset="0"/>
              </a:rPr>
              <a:t>Η δεύτερη ομάδα έθεσε στόχους αλλά δεν προετοίμασε κανένα πλάνο ώστε να επιτευχθούν</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marL="285750" indent="-285750" algn="l">
              <a:buClr>
                <a:schemeClr val="accent1"/>
              </a:buClr>
              <a:buFont typeface="Wingdings" panose="05000000000000000000" pitchFamily="2" charset="2"/>
              <a:buChar char="v"/>
            </a:pPr>
            <a:r>
              <a:rPr lang="el-GR" dirty="0" smtClean="0">
                <a:latin typeface="Calibri" panose="020F0502020204030204" pitchFamily="34" charset="0"/>
                <a:cs typeface="Calibri" panose="020F0502020204030204" pitchFamily="34" charset="0"/>
              </a:rPr>
              <a:t>Η τρίτη ομάδα προετοίμασε στόχους καθώς και πλάνο για να τα πετύχει</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marL="285750" indent="-285750" algn="l">
              <a:buClr>
                <a:schemeClr val="accent1"/>
              </a:buClr>
              <a:buFont typeface="Wingdings" panose="05000000000000000000" pitchFamily="2" charset="2"/>
              <a:buChar char="v"/>
            </a:pPr>
            <a:r>
              <a:rPr lang="el-GR" dirty="0" smtClean="0">
                <a:latin typeface="Calibri" panose="020F0502020204030204" pitchFamily="34" charset="0"/>
                <a:cs typeface="Calibri" panose="020F0502020204030204" pitchFamily="34" charset="0"/>
              </a:rPr>
              <a:t>Η τέταρτη ομάδα προετοιμασμένη αρκετά καλά, όρισε τους στόχους της και το πλάνο δράσης. Έπειτα τα έστειλε σε υποστηρικτικούς φίλους</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marL="285750" indent="-285750" algn="l">
              <a:buClr>
                <a:schemeClr val="accent1"/>
              </a:buClr>
              <a:buFont typeface="Wingdings" panose="05000000000000000000" pitchFamily="2" charset="2"/>
              <a:buChar char="v"/>
            </a:pPr>
            <a:r>
              <a:rPr lang="el-GR" dirty="0" smtClean="0">
                <a:latin typeface="Calibri" panose="020F0502020204030204" pitchFamily="34" charset="0"/>
                <a:cs typeface="Calibri" panose="020F0502020204030204" pitchFamily="34" charset="0"/>
              </a:rPr>
              <a:t>Η </a:t>
            </a:r>
            <a:r>
              <a:rPr lang="el-GR" dirty="0">
                <a:latin typeface="Calibri" panose="020F0502020204030204" pitchFamily="34" charset="0"/>
                <a:cs typeface="Calibri" panose="020F0502020204030204" pitchFamily="34" charset="0"/>
              </a:rPr>
              <a:t>π</a:t>
            </a:r>
            <a:r>
              <a:rPr lang="el-GR" dirty="0" smtClean="0">
                <a:latin typeface="Calibri" panose="020F0502020204030204" pitchFamily="34" charset="0"/>
                <a:cs typeface="Calibri" panose="020F0502020204030204" pitchFamily="34" charset="0"/>
              </a:rPr>
              <a:t>έμπτη ομάδα καθόρισε και εκείνη αντίστοιχα τους στόχους και το πλάνο δράσης της, στέλνοντάς τα σε έναν υποστηρικτικό φίλο, μαζί με εβδομαδιαία πρόοδο.</a:t>
            </a:r>
          </a:p>
          <a:p>
            <a:pPr marL="285750" indent="-285750" algn="l">
              <a:buClr>
                <a:schemeClr val="accent1"/>
              </a:buClr>
              <a:buFont typeface="Wingdings" panose="05000000000000000000" pitchFamily="2" charset="2"/>
              <a:buChar char="v"/>
            </a:pPr>
            <a:endParaRPr lang="en-US" dirty="0">
              <a:latin typeface="Calibri" panose="020F0502020204030204" pitchFamily="34" charset="0"/>
              <a:cs typeface="Calibri" panose="020F0502020204030204" pitchFamily="34" charset="0"/>
            </a:endParaRPr>
          </a:p>
          <a:p>
            <a:pPr algn="l"/>
            <a:r>
              <a:rPr lang="el-GR" dirty="0" smtClean="0">
                <a:latin typeface="Calibri" panose="020F0502020204030204" pitchFamily="34" charset="0"/>
                <a:cs typeface="Calibri" panose="020F0502020204030204" pitchFamily="34" charset="0"/>
              </a:rPr>
              <a:t>Τα αποτελέσματα έδειξαν πως η </a:t>
            </a:r>
            <a:r>
              <a:rPr lang="el-GR" dirty="0">
                <a:latin typeface="Calibri" panose="020F0502020204030204" pitchFamily="34" charset="0"/>
                <a:cs typeface="Calibri" panose="020F0502020204030204" pitchFamily="34" charset="0"/>
              </a:rPr>
              <a:t>π</a:t>
            </a:r>
            <a:r>
              <a:rPr lang="el-GR" dirty="0" smtClean="0">
                <a:latin typeface="Calibri" panose="020F0502020204030204" pitchFamily="34" charset="0"/>
                <a:cs typeface="Calibri" panose="020F0502020204030204" pitchFamily="34" charset="0"/>
              </a:rPr>
              <a:t>έμπτη ομάδα, η οποία είχε θέσει τους στόχους τους με καθορισμένο πλάνο δράσης και βασίστηκε στην υποστήριξη και αξιολόγηση ενός φίλου, πέτυχε περισσότερους από τους στόχους που έθεσε σε σύγκριση με τις υπόλοιπες ομάδες.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8025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3" name="Google Shape;179;p24"/>
          <p:cNvGrpSpPr/>
          <p:nvPr/>
        </p:nvGrpSpPr>
        <p:grpSpPr>
          <a:xfrm>
            <a:off x="4388535" y="643561"/>
            <a:ext cx="3413717" cy="3965467"/>
            <a:chOff x="2661829" y="570863"/>
            <a:chExt cx="3413717" cy="3965467"/>
          </a:xfrm>
        </p:grpSpPr>
        <p:sp>
          <p:nvSpPr>
            <p:cNvPr id="180" name="Google Shape;180;p24"/>
            <p:cNvSpPr/>
            <p:nvPr/>
          </p:nvSpPr>
          <p:spPr>
            <a:xfrm rot="-6597333">
              <a:off x="4296826" y="3950027"/>
              <a:ext cx="586303" cy="586303"/>
            </a:xfrm>
            <a:prstGeom prst="ellipse">
              <a:avLst/>
            </a:prstGeom>
            <a:solidFill>
              <a:srgbClr val="FFF2CC"/>
            </a:solidFill>
            <a:ln>
              <a:noFill/>
            </a:ln>
          </p:spPr>
          <p:txBody>
            <a:bodyPr spcFirstLastPara="1" wrap="square" lIns="91426" tIns="91426" rIns="91426" bIns="91426" anchor="ctr" anchorCtr="0">
              <a:noAutofit/>
            </a:bodyPr>
            <a:lstStyle/>
            <a:p>
              <a:endParaRPr sz="1401">
                <a:latin typeface="Raleway Thin"/>
                <a:ea typeface="Raleway Thin"/>
                <a:cs typeface="Raleway Thin"/>
                <a:sym typeface="Raleway Thin"/>
              </a:endParaRPr>
            </a:p>
          </p:txBody>
        </p:sp>
        <p:sp>
          <p:nvSpPr>
            <p:cNvPr id="181" name="Google Shape;181;p24"/>
            <p:cNvSpPr/>
            <p:nvPr/>
          </p:nvSpPr>
          <p:spPr>
            <a:xfrm rot="15000614">
              <a:off x="3420903" y="1129193"/>
              <a:ext cx="440541" cy="440541"/>
            </a:xfrm>
            <a:prstGeom prst="ellipse">
              <a:avLst/>
            </a:prstGeom>
            <a:solidFill>
              <a:srgbClr val="FFF2CC"/>
            </a:solidFill>
            <a:ln>
              <a:noFill/>
            </a:ln>
          </p:spPr>
          <p:txBody>
            <a:bodyPr spcFirstLastPara="1" wrap="square" lIns="91426" tIns="91426" rIns="91426" bIns="91426" anchor="ctr" anchorCtr="0">
              <a:noAutofit/>
            </a:bodyPr>
            <a:lstStyle/>
            <a:p>
              <a:endParaRPr sz="1401">
                <a:latin typeface="Raleway Thin"/>
                <a:ea typeface="Raleway Thin"/>
                <a:cs typeface="Raleway Thin"/>
                <a:sym typeface="Raleway Thin"/>
              </a:endParaRPr>
            </a:p>
          </p:txBody>
        </p:sp>
        <p:sp>
          <p:nvSpPr>
            <p:cNvPr id="183" name="Google Shape;183;p24"/>
            <p:cNvSpPr/>
            <p:nvPr/>
          </p:nvSpPr>
          <p:spPr>
            <a:xfrm>
              <a:off x="4393965" y="570863"/>
              <a:ext cx="1681581" cy="1681581"/>
            </a:xfrm>
            <a:prstGeom prst="ellipse">
              <a:avLst/>
            </a:prstGeom>
            <a:solidFill>
              <a:srgbClr val="FFE599"/>
            </a:solidFill>
            <a:ln>
              <a:noFill/>
            </a:ln>
          </p:spPr>
          <p:txBody>
            <a:bodyPr spcFirstLastPara="1" wrap="square" lIns="91426" tIns="91426" rIns="91426" bIns="91426" anchor="ctr" anchorCtr="0">
              <a:noAutofit/>
            </a:bodyPr>
            <a:lstStyle/>
            <a:p>
              <a:pPr marL="266700" indent="-266700" algn="ctr"/>
              <a:r>
                <a:rPr lang="el-GR" sz="1200" b="1" dirty="0" smtClean="0">
                  <a:solidFill>
                    <a:srgbClr val="C00000"/>
                  </a:solidFill>
                  <a:latin typeface="Calibri" panose="020F0502020204030204" pitchFamily="34" charset="0"/>
                  <a:ea typeface="Raleway Thin"/>
                  <a:cs typeface="Calibri" panose="020F0502020204030204" pitchFamily="34" charset="0"/>
                  <a:sym typeface="Raleway Thin"/>
                </a:rPr>
                <a:t>Κίνητρα</a:t>
              </a:r>
              <a:endParaRPr lang="en-US" sz="1200" b="1" dirty="0">
                <a:solidFill>
                  <a:srgbClr val="C00000"/>
                </a:solidFill>
                <a:latin typeface="Calibri" panose="020F0502020204030204" pitchFamily="34" charset="0"/>
                <a:ea typeface="Raleway Thin"/>
                <a:cs typeface="Calibri" panose="020F0502020204030204" pitchFamily="34" charset="0"/>
                <a:sym typeface="Raleway Thin"/>
              </a:endParaRPr>
            </a:p>
          </p:txBody>
        </p:sp>
        <p:sp>
          <p:nvSpPr>
            <p:cNvPr id="184" name="Google Shape;184;p24"/>
            <p:cNvSpPr/>
            <p:nvPr/>
          </p:nvSpPr>
          <p:spPr>
            <a:xfrm rot="-6597866">
              <a:off x="2661829" y="2208216"/>
              <a:ext cx="629106" cy="629106"/>
            </a:xfrm>
            <a:prstGeom prst="ellipse">
              <a:avLst/>
            </a:prstGeom>
            <a:solidFill>
              <a:schemeClr val="accent1"/>
            </a:solidFill>
            <a:ln>
              <a:noFill/>
            </a:ln>
          </p:spPr>
          <p:txBody>
            <a:bodyPr spcFirstLastPara="1" wrap="square" lIns="91426" tIns="91426" rIns="91426" bIns="91426" anchor="ctr" anchorCtr="0">
              <a:noAutofit/>
            </a:bodyPr>
            <a:lstStyle/>
            <a:p>
              <a:endParaRPr sz="1401">
                <a:latin typeface="Raleway Thin"/>
                <a:ea typeface="Raleway Thin"/>
                <a:cs typeface="Raleway Thin"/>
                <a:sym typeface="Raleway Thin"/>
              </a:endParaRPr>
            </a:p>
          </p:txBody>
        </p:sp>
        <p:sp>
          <p:nvSpPr>
            <p:cNvPr id="182" name="Google Shape;182;p24"/>
            <p:cNvSpPr/>
            <p:nvPr/>
          </p:nvSpPr>
          <p:spPr>
            <a:xfrm>
              <a:off x="2887641" y="2346984"/>
              <a:ext cx="1199287" cy="1199287"/>
            </a:xfrm>
            <a:prstGeom prst="ellipse">
              <a:avLst/>
            </a:prstGeom>
            <a:solidFill>
              <a:srgbClr val="FFE599"/>
            </a:solidFill>
            <a:ln>
              <a:noFill/>
            </a:ln>
          </p:spPr>
          <p:txBody>
            <a:bodyPr spcFirstLastPara="1" wrap="square" lIns="91426" tIns="91426" rIns="91426" bIns="91426" anchor="ctr" anchorCtr="0">
              <a:noAutofit/>
            </a:bodyPr>
            <a:lstStyle/>
            <a:p>
              <a:pPr algn="ctr"/>
              <a:r>
                <a:rPr lang="el-GR" sz="900" b="1" dirty="0" smtClean="0">
                  <a:solidFill>
                    <a:srgbClr val="C00000"/>
                  </a:solidFill>
                  <a:latin typeface="Calibri" panose="020F0502020204030204" pitchFamily="34" charset="0"/>
                  <a:ea typeface="Raleway Thin"/>
                  <a:cs typeface="Calibri" panose="020F0502020204030204" pitchFamily="34" charset="0"/>
                  <a:sym typeface="Raleway Thin"/>
                </a:rPr>
                <a:t>Συγκέντρωση</a:t>
              </a:r>
              <a:endParaRPr lang="en-US" sz="900" b="1" dirty="0">
                <a:solidFill>
                  <a:srgbClr val="C00000"/>
                </a:solidFill>
                <a:latin typeface="Calibri" panose="020F0502020204030204" pitchFamily="34" charset="0"/>
                <a:ea typeface="Raleway Thin"/>
                <a:cs typeface="Calibri" panose="020F0502020204030204" pitchFamily="34" charset="0"/>
                <a:sym typeface="Raleway Thin"/>
              </a:endParaRPr>
            </a:p>
          </p:txBody>
        </p:sp>
      </p:grpSp>
      <p:grpSp>
        <p:nvGrpSpPr>
          <p:cNvPr id="4" name="Google Shape;186;p24"/>
          <p:cNvGrpSpPr/>
          <p:nvPr/>
        </p:nvGrpSpPr>
        <p:grpSpPr>
          <a:xfrm>
            <a:off x="6187139" y="1979501"/>
            <a:ext cx="2440201" cy="2440201"/>
            <a:chOff x="4447194" y="1815766"/>
            <a:chExt cx="2440200" cy="2440200"/>
          </a:xfrm>
        </p:grpSpPr>
        <p:sp>
          <p:nvSpPr>
            <p:cNvPr id="187" name="Google Shape;187;p24"/>
            <p:cNvSpPr/>
            <p:nvPr/>
          </p:nvSpPr>
          <p:spPr>
            <a:xfrm>
              <a:off x="4447194" y="1815766"/>
              <a:ext cx="2440200" cy="2440200"/>
            </a:xfrm>
            <a:prstGeom prst="ellipse">
              <a:avLst/>
            </a:prstGeom>
            <a:solidFill>
              <a:schemeClr val="accent1"/>
            </a:solidFill>
            <a:ln>
              <a:no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a:solidFill>
                  <a:srgbClr val="00695C"/>
                </a:solidFill>
                <a:latin typeface="Raleway Thin"/>
                <a:ea typeface="Raleway Thin"/>
                <a:cs typeface="Raleway Thin"/>
                <a:sym typeface="Raleway Thin"/>
              </a:endParaRPr>
            </a:p>
          </p:txBody>
        </p:sp>
        <p:sp>
          <p:nvSpPr>
            <p:cNvPr id="188" name="Google Shape;188;p24"/>
            <p:cNvSpPr txBox="1"/>
            <p:nvPr/>
          </p:nvSpPr>
          <p:spPr>
            <a:xfrm>
              <a:off x="4735950" y="2504275"/>
              <a:ext cx="1995542" cy="1163400"/>
            </a:xfrm>
            <a:prstGeom prst="rect">
              <a:avLst/>
            </a:prstGeom>
            <a:solidFill>
              <a:schemeClr val="accent1"/>
            </a:solidFill>
            <a:ln>
              <a:noFill/>
            </a:ln>
          </p:spPr>
          <p:txBody>
            <a:bodyPr spcFirstLastPara="1" wrap="square" lIns="91426" tIns="91426" rIns="91426" bIns="91426" anchor="ctr" anchorCtr="0">
              <a:noAutofit/>
            </a:bodyPr>
            <a:lstStyle/>
            <a:p>
              <a:pPr algn="ctr"/>
              <a:r>
                <a:rPr lang="el-GR" sz="2000" b="1" dirty="0" smtClean="0">
                  <a:solidFill>
                    <a:srgbClr val="FFFFFF"/>
                  </a:solidFill>
                  <a:latin typeface="Calibri" panose="020F0502020204030204" pitchFamily="34" charset="0"/>
                  <a:ea typeface="Raleway Thin"/>
                  <a:cs typeface="Calibri" panose="020F0502020204030204" pitchFamily="34" charset="0"/>
                  <a:sym typeface="Raleway Thin"/>
                </a:rPr>
                <a:t>Πρόοδος</a:t>
              </a:r>
              <a:endParaRPr sz="2000" b="1" dirty="0">
                <a:solidFill>
                  <a:srgbClr val="FFFFFF"/>
                </a:solidFill>
                <a:latin typeface="Calibri" panose="020F0502020204030204" pitchFamily="34" charset="0"/>
                <a:ea typeface="Raleway Thin"/>
                <a:cs typeface="Calibri" panose="020F0502020204030204" pitchFamily="34" charset="0"/>
                <a:sym typeface="Raleway Thin"/>
              </a:endParaRPr>
            </a:p>
          </p:txBody>
        </p:sp>
      </p:grpSp>
      <p:grpSp>
        <p:nvGrpSpPr>
          <p:cNvPr id="5" name="Google Shape;189;p24"/>
          <p:cNvGrpSpPr/>
          <p:nvPr/>
        </p:nvGrpSpPr>
        <p:grpSpPr>
          <a:xfrm>
            <a:off x="5313720" y="1651698"/>
            <a:ext cx="1504950" cy="1423801"/>
            <a:chOff x="3363650" y="1345478"/>
            <a:chExt cx="1504949" cy="1423800"/>
          </a:xfrm>
        </p:grpSpPr>
        <p:sp>
          <p:nvSpPr>
            <p:cNvPr id="190" name="Google Shape;190;p24"/>
            <p:cNvSpPr/>
            <p:nvPr/>
          </p:nvSpPr>
          <p:spPr>
            <a:xfrm>
              <a:off x="3424062" y="1345478"/>
              <a:ext cx="1423800" cy="14238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a:solidFill>
                  <a:srgbClr val="00695C"/>
                </a:solidFill>
                <a:latin typeface="Raleway Thin"/>
                <a:ea typeface="Raleway Thin"/>
                <a:cs typeface="Raleway Thin"/>
                <a:sym typeface="Raleway Thin"/>
              </a:endParaRPr>
            </a:p>
          </p:txBody>
        </p:sp>
        <p:sp>
          <p:nvSpPr>
            <p:cNvPr id="191" name="Google Shape;191;p24"/>
            <p:cNvSpPr txBox="1"/>
            <p:nvPr/>
          </p:nvSpPr>
          <p:spPr>
            <a:xfrm>
              <a:off x="3363650" y="1613603"/>
              <a:ext cx="1504949" cy="944700"/>
            </a:xfrm>
            <a:prstGeom prst="rect">
              <a:avLst/>
            </a:prstGeom>
            <a:noFill/>
            <a:ln>
              <a:noFill/>
            </a:ln>
          </p:spPr>
          <p:txBody>
            <a:bodyPr spcFirstLastPara="1" wrap="square" lIns="91426" tIns="91426" rIns="91426" bIns="91426" anchor="ctr" anchorCtr="0">
              <a:noAutofit/>
            </a:bodyPr>
            <a:lstStyle/>
            <a:p>
              <a:pPr algn="ctr"/>
              <a:r>
                <a:rPr lang="el-GR" sz="1600" b="1" dirty="0" smtClean="0">
                  <a:solidFill>
                    <a:srgbClr val="FFFFFF"/>
                  </a:solidFill>
                  <a:latin typeface="Calibri" panose="020F0502020204030204" pitchFamily="34" charset="0"/>
                  <a:ea typeface="Raleway Thin"/>
                  <a:cs typeface="Calibri" panose="020F0502020204030204" pitchFamily="34" charset="0"/>
                  <a:sym typeface="Raleway Thin"/>
                </a:rPr>
                <a:t>Συνήθειες</a:t>
              </a:r>
              <a:r>
                <a:rPr lang="en" sz="1050" dirty="0" smtClean="0">
                  <a:solidFill>
                    <a:srgbClr val="FFFFFF"/>
                  </a:solidFill>
                  <a:latin typeface="Arial Black" pitchFamily="34" charset="0"/>
                  <a:ea typeface="Raleway Thin"/>
                  <a:cs typeface="Raleway Thin"/>
                  <a:sym typeface="Raleway Thin"/>
                </a:rPr>
                <a:t> </a:t>
              </a:r>
              <a:endParaRPr sz="1050" dirty="0">
                <a:solidFill>
                  <a:srgbClr val="FFFFFF"/>
                </a:solidFill>
                <a:latin typeface="Arial Black" pitchFamily="34" charset="0"/>
                <a:ea typeface="Raleway Thin"/>
                <a:cs typeface="Raleway Thin"/>
                <a:sym typeface="Raleway Thin"/>
              </a:endParaRPr>
            </a:p>
          </p:txBody>
        </p:sp>
      </p:grpSp>
      <p:grpSp>
        <p:nvGrpSpPr>
          <p:cNvPr id="6" name="Google Shape;192;p24"/>
          <p:cNvGrpSpPr/>
          <p:nvPr/>
        </p:nvGrpSpPr>
        <p:grpSpPr>
          <a:xfrm>
            <a:off x="5069575" y="3073181"/>
            <a:ext cx="1498800" cy="1498800"/>
            <a:chOff x="644203" y="3718814"/>
            <a:chExt cx="1498800" cy="1498800"/>
          </a:xfrm>
        </p:grpSpPr>
        <p:sp>
          <p:nvSpPr>
            <p:cNvPr id="193" name="Google Shape;193;p24"/>
            <p:cNvSpPr/>
            <p:nvPr/>
          </p:nvSpPr>
          <p:spPr>
            <a:xfrm>
              <a:off x="644203" y="3718814"/>
              <a:ext cx="1498800" cy="14988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a:solidFill>
                  <a:srgbClr val="00695C"/>
                </a:solidFill>
                <a:latin typeface="Raleway Thin"/>
                <a:ea typeface="Raleway Thin"/>
                <a:cs typeface="Raleway Thin"/>
                <a:sym typeface="Raleway Thin"/>
              </a:endParaRPr>
            </a:p>
          </p:txBody>
        </p:sp>
        <p:sp>
          <p:nvSpPr>
            <p:cNvPr id="194" name="Google Shape;194;p24"/>
            <p:cNvSpPr txBox="1"/>
            <p:nvPr/>
          </p:nvSpPr>
          <p:spPr>
            <a:xfrm>
              <a:off x="820200" y="3995875"/>
              <a:ext cx="1110176" cy="944700"/>
            </a:xfrm>
            <a:prstGeom prst="rect">
              <a:avLst/>
            </a:prstGeom>
            <a:noFill/>
            <a:ln>
              <a:noFill/>
            </a:ln>
          </p:spPr>
          <p:txBody>
            <a:bodyPr spcFirstLastPara="1" wrap="square" lIns="91426" tIns="91426" rIns="91426" bIns="91426" anchor="ctr" anchorCtr="0">
              <a:noAutofit/>
            </a:bodyPr>
            <a:lstStyle/>
            <a:p>
              <a:pPr algn="ctr"/>
              <a:r>
                <a:rPr lang="el-GR" sz="1200" b="1" dirty="0" smtClean="0">
                  <a:solidFill>
                    <a:srgbClr val="FFFFFF"/>
                  </a:solidFill>
                  <a:latin typeface="Calibri" panose="020F0502020204030204" pitchFamily="34" charset="0"/>
                  <a:ea typeface="Raleway Thin"/>
                  <a:cs typeface="Calibri" panose="020F0502020204030204" pitchFamily="34" charset="0"/>
                  <a:sym typeface="Raleway Thin"/>
                </a:rPr>
                <a:t>Προσπάθεια</a:t>
              </a:r>
              <a:endParaRPr lang="en-US" sz="1200" b="1" dirty="0">
                <a:solidFill>
                  <a:srgbClr val="FFFFFF"/>
                </a:solidFill>
                <a:latin typeface="Calibri" panose="020F0502020204030204" pitchFamily="34" charset="0"/>
                <a:ea typeface="Raleway Thin"/>
                <a:cs typeface="Calibri" panose="020F0502020204030204" pitchFamily="34" charset="0"/>
                <a:sym typeface="Raleway Thin"/>
              </a:endParaRPr>
            </a:p>
          </p:txBody>
        </p:sp>
      </p:grpSp>
      <p:grpSp>
        <p:nvGrpSpPr>
          <p:cNvPr id="8" name="Google Shape;195;p24"/>
          <p:cNvGrpSpPr/>
          <p:nvPr/>
        </p:nvGrpSpPr>
        <p:grpSpPr>
          <a:xfrm>
            <a:off x="7567787" y="1291580"/>
            <a:ext cx="1030261" cy="1030261"/>
            <a:chOff x="3490737" y="1374053"/>
            <a:chExt cx="1423800" cy="1423800"/>
          </a:xfrm>
        </p:grpSpPr>
        <p:sp>
          <p:nvSpPr>
            <p:cNvPr id="196" name="Google Shape;196;p24"/>
            <p:cNvSpPr/>
            <p:nvPr/>
          </p:nvSpPr>
          <p:spPr>
            <a:xfrm>
              <a:off x="3490737" y="1374053"/>
              <a:ext cx="1423800" cy="14238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a:solidFill>
                  <a:srgbClr val="00695C"/>
                </a:solidFill>
                <a:latin typeface="Raleway Thin"/>
                <a:ea typeface="Raleway Thin"/>
                <a:cs typeface="Raleway Thin"/>
                <a:sym typeface="Raleway Thin"/>
              </a:endParaRPr>
            </a:p>
          </p:txBody>
        </p:sp>
        <p:sp>
          <p:nvSpPr>
            <p:cNvPr id="197" name="Google Shape;197;p24"/>
            <p:cNvSpPr txBox="1"/>
            <p:nvPr/>
          </p:nvSpPr>
          <p:spPr>
            <a:xfrm>
              <a:off x="3670538" y="1613603"/>
              <a:ext cx="1062256" cy="944699"/>
            </a:xfrm>
            <a:prstGeom prst="rect">
              <a:avLst/>
            </a:prstGeom>
            <a:noFill/>
            <a:ln>
              <a:noFill/>
            </a:ln>
          </p:spPr>
          <p:txBody>
            <a:bodyPr spcFirstLastPara="1" wrap="square" lIns="91426" tIns="91426" rIns="91426" bIns="91426" anchor="ctr" anchorCtr="0">
              <a:noAutofit/>
            </a:bodyPr>
            <a:lstStyle/>
            <a:p>
              <a:pPr algn="ctr"/>
              <a:r>
                <a:rPr lang="el-GR" sz="1200" b="1" dirty="0" smtClean="0">
                  <a:solidFill>
                    <a:srgbClr val="FFFFFF"/>
                  </a:solidFill>
                  <a:latin typeface="Calibri" panose="020F0502020204030204" pitchFamily="34" charset="0"/>
                  <a:ea typeface="Raleway Thin"/>
                  <a:cs typeface="Calibri" panose="020F0502020204030204" pitchFamily="34" charset="0"/>
                  <a:sym typeface="Raleway Thin"/>
                </a:rPr>
                <a:t>Στόχοι</a:t>
              </a:r>
              <a:endParaRPr lang="en-US" sz="1200" b="1" dirty="0">
                <a:solidFill>
                  <a:srgbClr val="FFFFFF"/>
                </a:solidFill>
                <a:latin typeface="Calibri" panose="020F0502020204030204" pitchFamily="34" charset="0"/>
                <a:ea typeface="Raleway Thin"/>
                <a:cs typeface="Calibri" panose="020F0502020204030204" pitchFamily="34" charset="0"/>
                <a:sym typeface="Raleway Thin"/>
              </a:endParaRPr>
            </a:p>
          </p:txBody>
        </p:sp>
      </p:grpSp>
      <p:sp>
        <p:nvSpPr>
          <p:cNvPr id="2" name="Google Shape;392;p35">
            <a:extLst>
              <a:ext uri="{FF2B5EF4-FFF2-40B4-BE49-F238E27FC236}">
                <a16:creationId xmlns:a16="http://schemas.microsoft.com/office/drawing/2014/main" id="{33D6A9A1-1E28-FAC4-81D2-444967BB35EF}"/>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9" name="TextBox 8">
            <a:extLst>
              <a:ext uri="{FF2B5EF4-FFF2-40B4-BE49-F238E27FC236}">
                <a16:creationId xmlns:a16="http://schemas.microsoft.com/office/drawing/2014/main" id="{1F43ED6C-FA42-358A-EF86-D76140B09478}"/>
              </a:ext>
            </a:extLst>
          </p:cNvPr>
          <p:cNvSpPr txBox="1"/>
          <p:nvPr/>
        </p:nvSpPr>
        <p:spPr>
          <a:xfrm>
            <a:off x="580978" y="410979"/>
            <a:ext cx="5105280" cy="307777"/>
          </a:xfrm>
          <a:prstGeom prst="rect">
            <a:avLst/>
          </a:prstGeom>
          <a:noFill/>
        </p:spPr>
        <p:txBody>
          <a:bodyPr wrap="square" rtlCol="0">
            <a:spAutoFit/>
          </a:bodyPr>
          <a:lstStyle/>
          <a:p>
            <a:pPr algn="just"/>
            <a:r>
              <a:rPr lang="el-GR" b="1" dirty="0" smtClean="0">
                <a:latin typeface="Calibri" panose="020F0502020204030204" pitchFamily="34" charset="0"/>
                <a:cs typeface="Calibri" panose="020F0502020204030204" pitchFamily="34" charset="0"/>
              </a:rPr>
              <a:t>Υπάρχουν τρεις βασικοί τύποι στόχων</a:t>
            </a:r>
            <a:endParaRPr lang="en-US" b="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22968213-25C1-FBE5-BCE0-9B80BE937563}"/>
              </a:ext>
            </a:extLst>
          </p:cNvPr>
          <p:cNvSpPr txBox="1"/>
          <p:nvPr/>
        </p:nvSpPr>
        <p:spPr>
          <a:xfrm>
            <a:off x="612121" y="703093"/>
            <a:ext cx="4494017" cy="1384995"/>
          </a:xfrm>
          <a:prstGeom prst="rect">
            <a:avLst/>
          </a:prstGeom>
          <a:noFill/>
        </p:spPr>
        <p:txBody>
          <a:bodyPr wrap="square" rtlCol="0">
            <a:spAutoFit/>
          </a:bodyPr>
          <a:lstStyle>
            <a:defPPr marR="0" lvl="0" algn="l" rtl="0">
              <a:lnSpc>
                <a:spcPct val="100000"/>
              </a:lnSpc>
              <a:spcBef>
                <a:spcPts val="0"/>
              </a:spcBef>
              <a:spcAft>
                <a:spcPts val="0"/>
              </a:spcAft>
            </a:defPPr>
            <a:lvl1pPr algn="just">
              <a:defRPr b="1">
                <a:latin typeface="Raleway Light" pitchFamily="2" charset="0"/>
              </a:defRPr>
            </a:lvl1pPr>
          </a:lstStyle>
          <a:p>
            <a:r>
              <a:rPr lang="el-GR" sz="1200" dirty="0" smtClean="0">
                <a:latin typeface="Calibri" panose="020F0502020204030204" pitchFamily="34" charset="0"/>
                <a:cs typeface="Calibri" panose="020F0502020204030204" pitchFamily="34" charset="0"/>
              </a:rPr>
              <a:t>Στόχοι διαδικασίας</a:t>
            </a:r>
            <a:endParaRPr lang="en-US" sz="1200" dirty="0" smtClean="0">
              <a:latin typeface="Calibri" panose="020F0502020204030204" pitchFamily="34" charset="0"/>
              <a:cs typeface="Calibri" panose="020F0502020204030204" pitchFamily="34" charset="0"/>
            </a:endParaRPr>
          </a:p>
          <a:p>
            <a:r>
              <a:rPr lang="el-GR" sz="1200" b="0" dirty="0" smtClean="0">
                <a:latin typeface="Calibri" panose="020F0502020204030204" pitchFamily="34" charset="0"/>
                <a:cs typeface="Calibri" panose="020F0502020204030204" pitchFamily="34" charset="0"/>
              </a:rPr>
              <a:t>Αυτοί οι στόχοι περιλαμβάνουν την εκτέλεση των σχεδίων.</a:t>
            </a:r>
            <a:r>
              <a:rPr lang="el-GR" sz="1200" b="0" dirty="0">
                <a:latin typeface="Calibri" panose="020F0502020204030204" pitchFamily="34" charset="0"/>
                <a:cs typeface="Calibri" panose="020F0502020204030204" pitchFamily="34" charset="0"/>
              </a:rPr>
              <a:t> </a:t>
            </a:r>
            <a:r>
              <a:rPr lang="el-GR" sz="1200" b="0" dirty="0" smtClean="0">
                <a:latin typeface="Calibri" panose="020F0502020204030204" pitchFamily="34" charset="0"/>
                <a:cs typeface="Calibri" panose="020F0502020204030204" pitchFamily="34" charset="0"/>
              </a:rPr>
              <a:t>Για παράδειγμα αν ο στόχος σου είναι να είσαι πιο υγιής, το να πηγαίνεις καθημερινά στο γυμναστήριο</a:t>
            </a:r>
            <a:r>
              <a:rPr lang="el-GR" sz="1200" b="0" dirty="0">
                <a:latin typeface="Calibri" panose="020F0502020204030204" pitchFamily="34" charset="0"/>
                <a:cs typeface="Calibri" panose="020F0502020204030204" pitchFamily="34" charset="0"/>
              </a:rPr>
              <a:t> </a:t>
            </a:r>
            <a:r>
              <a:rPr lang="el-GR" sz="1200" b="0" dirty="0" smtClean="0">
                <a:latin typeface="Calibri" panose="020F0502020204030204" pitchFamily="34" charset="0"/>
                <a:cs typeface="Calibri" panose="020F0502020204030204" pitchFamily="34" charset="0"/>
              </a:rPr>
              <a:t>ή να παίρνεις συμπληρώματα διατροφής, αποτελεί έναν στόχο διαδικασίας διότι επαναλαμβάνεται.</a:t>
            </a:r>
            <a:r>
              <a:rPr lang="en-US" sz="1200" b="0" dirty="0" smtClean="0">
                <a:latin typeface="Calibri" panose="020F0502020204030204" pitchFamily="34" charset="0"/>
                <a:cs typeface="Calibri" panose="020F0502020204030204" pitchFamily="34" charset="0"/>
              </a:rPr>
              <a:t> </a:t>
            </a:r>
            <a:r>
              <a:rPr lang="el-GR" sz="1200" b="0" dirty="0" smtClean="0">
                <a:latin typeface="Calibri" panose="020F0502020204030204" pitchFamily="34" charset="0"/>
                <a:cs typeface="Calibri" panose="020F0502020204030204" pitchFamily="34" charset="0"/>
              </a:rPr>
              <a:t>Ο σκοπός είναι να δημιουργηθεί μια συνήθεια που θα σε βοηθήσει να πετύχεις το στόχο.</a:t>
            </a:r>
            <a:endParaRPr lang="en-US" sz="1200" b="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B832C3B2-93D0-C3FB-7A6A-ED1CDCB984AD}"/>
              </a:ext>
            </a:extLst>
          </p:cNvPr>
          <p:cNvSpPr txBox="1"/>
          <p:nvPr/>
        </p:nvSpPr>
        <p:spPr>
          <a:xfrm>
            <a:off x="610146" y="2044269"/>
            <a:ext cx="3600782" cy="461665"/>
          </a:xfrm>
          <a:prstGeom prst="rect">
            <a:avLst/>
          </a:prstGeom>
          <a:noFill/>
        </p:spPr>
        <p:txBody>
          <a:bodyPr wrap="square" rtlCol="0">
            <a:spAutoFit/>
          </a:bodyPr>
          <a:lstStyle>
            <a:defPPr marR="0" lvl="0" algn="l" rtl="0">
              <a:lnSpc>
                <a:spcPct val="100000"/>
              </a:lnSpc>
              <a:spcBef>
                <a:spcPts val="0"/>
              </a:spcBef>
              <a:spcAft>
                <a:spcPts val="0"/>
              </a:spcAft>
            </a:defPPr>
            <a:lvl1pPr algn="just">
              <a:defRPr b="1">
                <a:latin typeface="Raleway Light" pitchFamily="2" charset="0"/>
              </a:defRPr>
            </a:lvl1pPr>
          </a:lstStyle>
          <a:p>
            <a:pPr algn="l"/>
            <a:r>
              <a:rPr lang="el-GR" sz="1200" dirty="0" smtClean="0">
                <a:latin typeface="Calibri" panose="020F0502020204030204" pitchFamily="34" charset="0"/>
                <a:cs typeface="Calibri" panose="020F0502020204030204" pitchFamily="34" charset="0"/>
              </a:rPr>
              <a:t>Στόχοι απόδοσης</a:t>
            </a:r>
            <a:r>
              <a:rPr lang="en-US" b="0" i="0" dirty="0">
                <a:solidFill>
                  <a:srgbClr val="191D34"/>
                </a:solidFill>
                <a:effectLst/>
                <a:latin typeface="Calibri" panose="020F0502020204030204" pitchFamily="34" charset="0"/>
                <a:cs typeface="Calibri" panose="020F0502020204030204" pitchFamily="34" charset="0"/>
              </a:rPr>
              <a:t/>
            </a:r>
            <a:br>
              <a:rPr lang="en-US" b="0" i="0" dirty="0">
                <a:solidFill>
                  <a:srgbClr val="191D34"/>
                </a:solidFill>
                <a:effectLst/>
                <a:latin typeface="Calibri" panose="020F0502020204030204" pitchFamily="34" charset="0"/>
                <a:cs typeface="Calibri" panose="020F0502020204030204" pitchFamily="34" charset="0"/>
              </a:rPr>
            </a:br>
            <a:endParaRPr lang="en-US" sz="1200" b="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4B87DAFD-36FC-E777-BF86-D458A89D5C89}"/>
              </a:ext>
            </a:extLst>
          </p:cNvPr>
          <p:cNvSpPr txBox="1"/>
          <p:nvPr/>
        </p:nvSpPr>
        <p:spPr>
          <a:xfrm>
            <a:off x="580978" y="3515756"/>
            <a:ext cx="4242735" cy="1200329"/>
          </a:xfrm>
          <a:prstGeom prst="rect">
            <a:avLst/>
          </a:prstGeom>
          <a:noFill/>
        </p:spPr>
        <p:txBody>
          <a:bodyPr wrap="square" rtlCol="0">
            <a:spAutoFit/>
          </a:bodyPr>
          <a:lstStyle>
            <a:defPPr marR="0" lvl="0" algn="l" rtl="0">
              <a:lnSpc>
                <a:spcPct val="100000"/>
              </a:lnSpc>
              <a:spcBef>
                <a:spcPts val="0"/>
              </a:spcBef>
              <a:spcAft>
                <a:spcPts val="0"/>
              </a:spcAft>
              <a:defRPr/>
            </a:defPPr>
            <a:lvl1pPr algn="just">
              <a:defRPr b="1">
                <a:latin typeface="Raleway Light" pitchFamily="2" charset="0"/>
              </a:defRPr>
            </a:lvl1pPr>
          </a:lstStyle>
          <a:p>
            <a:r>
              <a:rPr lang="el-GR" sz="1200" dirty="0" smtClean="0">
                <a:latin typeface="Calibri" panose="020F0502020204030204" pitchFamily="34" charset="0"/>
                <a:cs typeface="Calibri" panose="020F0502020204030204" pitchFamily="34" charset="0"/>
              </a:rPr>
              <a:t>Στόχοι αποτελεσμάτων</a:t>
            </a:r>
            <a:endParaRPr lang="en-US" sz="1200" dirty="0">
              <a:latin typeface="Calibri" panose="020F0502020204030204" pitchFamily="34" charset="0"/>
              <a:cs typeface="Calibri" panose="020F0502020204030204" pitchFamily="34" charset="0"/>
            </a:endParaRPr>
          </a:p>
          <a:p>
            <a:r>
              <a:rPr lang="el-GR" sz="1200" b="0" dirty="0" smtClean="0">
                <a:latin typeface="Calibri" panose="020F0502020204030204" pitchFamily="34" charset="0"/>
                <a:cs typeface="Calibri" panose="020F0502020204030204" pitchFamily="34" charset="0"/>
              </a:rPr>
              <a:t>Αυτοί οι στόχοι περιλαμβάνουν τον πετυχημένο συνδυασμό διαδικασίας και απόδοσης</a:t>
            </a:r>
            <a:r>
              <a:rPr lang="en-US" sz="1200" b="0" dirty="0" smtClean="0">
                <a:latin typeface="Calibri" panose="020F0502020204030204" pitchFamily="34" charset="0"/>
                <a:cs typeface="Calibri" panose="020F0502020204030204" pitchFamily="34" charset="0"/>
              </a:rPr>
              <a:t>.</a:t>
            </a:r>
            <a:r>
              <a:rPr lang="el-GR" sz="1200" b="0" dirty="0" smtClean="0">
                <a:latin typeface="Calibri" panose="020F0502020204030204" pitchFamily="34" charset="0"/>
                <a:cs typeface="Calibri" panose="020F0502020204030204" pitchFamily="34" charset="0"/>
              </a:rPr>
              <a:t> Σε βοηθούν να παραμείνεις συγκεντρωμένος στον τελικό στόχο. Παραδείγματα τέτοιων στόχων</a:t>
            </a:r>
            <a:r>
              <a:rPr lang="en-US" sz="1200" b="0" dirty="0" smtClean="0">
                <a:latin typeface="Calibri" panose="020F0502020204030204" pitchFamily="34" charset="0"/>
                <a:cs typeface="Calibri" panose="020F0502020204030204" pitchFamily="34" charset="0"/>
              </a:rPr>
              <a:t> </a:t>
            </a:r>
            <a:r>
              <a:rPr lang="el-GR" sz="1200" b="0" dirty="0" smtClean="0">
                <a:latin typeface="Calibri" panose="020F0502020204030204" pitchFamily="34" charset="0"/>
                <a:cs typeface="Calibri" panose="020F0502020204030204" pitchFamily="34" charset="0"/>
              </a:rPr>
              <a:t>αποτελούν η δουλειά των ονείρων σου</a:t>
            </a:r>
            <a:r>
              <a:rPr lang="el-GR" sz="1200" b="0" dirty="0">
                <a:latin typeface="Calibri" panose="020F0502020204030204" pitchFamily="34" charset="0"/>
                <a:cs typeface="Calibri" panose="020F0502020204030204" pitchFamily="34" charset="0"/>
              </a:rPr>
              <a:t> </a:t>
            </a:r>
            <a:r>
              <a:rPr lang="el-GR" sz="1200" b="0" dirty="0" smtClean="0">
                <a:latin typeface="Calibri" panose="020F0502020204030204" pitchFamily="34" charset="0"/>
                <a:cs typeface="Calibri" panose="020F0502020204030204" pitchFamily="34" charset="0"/>
              </a:rPr>
              <a:t>ή η απόρριψη μιας κακής συνήθειας.</a:t>
            </a:r>
            <a:endParaRPr lang="el-GR" sz="1200" b="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AA542B8C-1CEC-4B7C-ABED-68B1929ECF50}"/>
              </a:ext>
            </a:extLst>
          </p:cNvPr>
          <p:cNvSpPr txBox="1"/>
          <p:nvPr/>
        </p:nvSpPr>
        <p:spPr>
          <a:xfrm>
            <a:off x="602466" y="2225413"/>
            <a:ext cx="3774047" cy="1384995"/>
          </a:xfrm>
          <a:prstGeom prst="rect">
            <a:avLst/>
          </a:prstGeom>
          <a:noFill/>
        </p:spPr>
        <p:txBody>
          <a:bodyPr wrap="square">
            <a:spAutoFit/>
          </a:bodyPr>
          <a:lstStyle/>
          <a:p>
            <a:pPr algn="just"/>
            <a:r>
              <a:rPr lang="el-GR" sz="1200" dirty="0" smtClean="0">
                <a:latin typeface="Calibri" panose="020F0502020204030204" pitchFamily="34" charset="0"/>
                <a:cs typeface="Calibri" panose="020F0502020204030204" pitchFamily="34" charset="0"/>
              </a:rPr>
              <a:t>Αυτοί οι στόχοι σε βοηθούν να παρακολουθήσεις την πρόοδο με τη βοήθεια της ποσοτικοποίησης</a:t>
            </a:r>
            <a:r>
              <a:rPr lang="en-US" sz="1200" dirty="0" smtClean="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Αυτός ο αριθμός θα σε κινητοποιήσει ώστε να συνεχίσεις την προσπάθεια. Για παράδειγμα</a:t>
            </a:r>
            <a:r>
              <a:rPr lang="en-US" sz="1200" dirty="0" smtClean="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το να διαβάζεις περίπου 6 ώρες την ημέρα ή να αθλείσαι για περίπου </a:t>
            </a:r>
            <a:r>
              <a:rPr lang="en-US" sz="1200" dirty="0" smtClean="0">
                <a:latin typeface="Calibri" panose="020F0502020204030204" pitchFamily="34" charset="0"/>
                <a:cs typeface="Calibri" panose="020F0502020204030204" pitchFamily="34" charset="0"/>
              </a:rPr>
              <a:t>30 </a:t>
            </a:r>
            <a:r>
              <a:rPr lang="el-GR" sz="1200" dirty="0" smtClean="0">
                <a:latin typeface="Calibri" panose="020F0502020204030204" pitchFamily="34" charset="0"/>
                <a:cs typeface="Calibri" panose="020F0502020204030204" pitchFamily="34" charset="0"/>
              </a:rPr>
              <a:t>λεπτά κάθε μέρα, είναι κάτι που ποσοτικοποιεί τις προσπάθειες και να μετρά την απόδοση.</a:t>
            </a:r>
            <a:endParaRPr lang="el-GR"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2995046"/>
      </p:ext>
    </p:extLst>
  </p:cSld>
  <p:clrMapOvr>
    <a:masterClrMapping/>
  </p:clrMapOvr>
</p:sld>
</file>

<file path=ppt/theme/theme1.xml><?xml version="1.0" encoding="utf-8"?>
<a:theme xmlns:a="http://schemas.openxmlformats.org/drawingml/2006/main"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5955</TotalTime>
  <Words>2593</Words>
  <Application>Microsoft Office PowerPoint</Application>
  <PresentationFormat>On-screen Show (16:9)</PresentationFormat>
  <Paragraphs>238</Paragraphs>
  <Slides>27</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Raleway ExtraLight</vt:lpstr>
      <vt:lpstr>Arial</vt:lpstr>
      <vt:lpstr>Arial Black</vt:lpstr>
      <vt:lpstr>Raleway Thin</vt:lpstr>
      <vt:lpstr>Raleway Light</vt:lpstr>
      <vt:lpstr>Raleway Medium</vt:lpstr>
      <vt:lpstr>Calibri</vt:lpstr>
      <vt:lpstr>Raleway</vt:lpstr>
      <vt:lpstr>Wingdings</vt:lpstr>
      <vt:lpstr>Olivia template</vt:lpstr>
      <vt:lpstr>Πρόγραμμα κατάρτισης για γυναίκες Κοινωνικές δεξιότητες</vt:lpstr>
      <vt:lpstr>PowerPoint Presentation</vt:lpstr>
      <vt:lpstr>PowerPoint Presentation</vt:lpstr>
      <vt:lpstr>Στοχοθεσία</vt:lpstr>
      <vt:lpstr>Όταν ολοκληρώσετε αυτή την ενότητα θα είστε σε θέση να:</vt:lpstr>
      <vt:lpstr>Η αξία του καθορισμού στόχων</vt:lpstr>
      <vt:lpstr>Τι γνωρίζετε σχετικά με τον ορισμό της στοχοθεσίας?</vt:lpstr>
      <vt:lpstr>PowerPoint Presentation</vt:lpstr>
      <vt:lpstr>PowerPoint Presentation</vt:lpstr>
      <vt:lpstr> Για να ξεκινήσετε τη διαδρομή προς την επίτευξη στόχων, θα πρέπει πρώτα να αναγνωρίσετε τους στόχους σας στην προσπάθειά σας να τους πετύχετε. </vt:lpstr>
      <vt:lpstr>Δείξτε πως μπορεί η στοχοθεσία να επηρεάσει την επιτυχία.</vt:lpstr>
      <vt:lpstr>Αποτελεσματικές μέθοδοι στοχοθεσίας</vt:lpstr>
      <vt:lpstr>Τι γνωρίζετε σχετικά με τις αποτελεσματικές τεχνικές στοχοθεσίας?</vt:lpstr>
      <vt:lpstr>PowerPoint Presentation</vt:lpstr>
      <vt:lpstr>PowerPoint Presentation</vt:lpstr>
      <vt:lpstr> Αξιολογείστε την αποτελεσματικότητα των τεχνικών της στοχοθεσίας Οι τεχνικές της στοχοθεσίας είναι ένας αποτελεσματικός οδηγός που θα σας βοηθήσει να δημιουργήσετε το πλάνο σας, να ορίσετε και να δουλέψετε προς τους στόχους σας. Είναι η στιγμή που θα πρέπει να βασιστείτε και να στοιχηματίσετε στον εαυτό και στο μέλλον σας</vt:lpstr>
      <vt:lpstr>Συμβουλές για την χρήση καθορισμού στόχων</vt:lpstr>
      <vt:lpstr>Καθορίστε ένα εφικτό πλάνο στοχοθεσίας </vt:lpstr>
      <vt:lpstr>Τι γνωρίζετε σχετικά με το πλάνο στοχοθεσίας ?</vt:lpstr>
      <vt:lpstr>PowerPoint Presentation</vt:lpstr>
      <vt:lpstr>PowerPoint Presentation</vt:lpstr>
      <vt:lpstr>Η παραγωγή ενός πλάνου δράσης απαιτεί να αποκτήσετε πληροφορίες σχετικά με πτυχές της ζωής σας που χρειάζονται βελτίωση ώστε να αναγνωρίσετε τι πραγματικά επιθυμείτε για την επίτευξη ενός καλύτερου μέλλοντος και ποιότητας ζωής. </vt:lpstr>
      <vt:lpstr>Δείξτε την πρακτική χρήση ενός σχεδίου δράσης στοχοθεσίας</vt:lpstr>
      <vt:lpstr>Μάθετε περισσότερα για αυτή την ενότητα:</vt:lpstr>
      <vt:lpstr>PowerPoint Presentation</vt:lpstr>
      <vt:lpstr>Ορίστε ένα  νέο στόχο και ολοκληρώστε μια ακόμη ενότητα!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M13-presentation skills</dc:title>
  <dc:subject>empowered</dc:subject>
  <dc:creator>adina.demetrian</dc:creator>
  <cp:lastModifiedBy>user</cp:lastModifiedBy>
  <cp:revision>289</cp:revision>
  <dcterms:modified xsi:type="dcterms:W3CDTF">2023-03-08T20:51:04Z</dcterms:modified>
  <cp:contentStatus>30.12</cp:contentStatus>
</cp:coreProperties>
</file>